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791" r:id="rId2"/>
    <p:sldId id="792" r:id="rId3"/>
    <p:sldId id="793" r:id="rId4"/>
    <p:sldId id="794" r:id="rId5"/>
    <p:sldId id="795" r:id="rId6"/>
    <p:sldId id="796" r:id="rId7"/>
    <p:sldId id="797" r:id="rId8"/>
    <p:sldId id="798" r:id="rId9"/>
    <p:sldId id="799" r:id="rId10"/>
    <p:sldId id="800" r:id="rId11"/>
    <p:sldId id="801" r:id="rId12"/>
    <p:sldId id="802" r:id="rId13"/>
    <p:sldId id="803" r:id="rId14"/>
    <p:sldId id="804" r:id="rId15"/>
    <p:sldId id="805" r:id="rId16"/>
    <p:sldId id="806" r:id="rId17"/>
    <p:sldId id="807" r:id="rId18"/>
    <p:sldId id="808" r:id="rId19"/>
    <p:sldId id="809" r:id="rId20"/>
    <p:sldId id="810" r:id="rId21"/>
    <p:sldId id="811" r:id="rId22"/>
    <p:sldId id="812" r:id="rId23"/>
    <p:sldId id="813" r:id="rId24"/>
    <p:sldId id="814" r:id="rId25"/>
    <p:sldId id="815" r:id="rId26"/>
    <p:sldId id="816" r:id="rId27"/>
    <p:sldId id="817" r:id="rId28"/>
    <p:sldId id="818" r:id="rId29"/>
    <p:sldId id="819" r:id="rId30"/>
    <p:sldId id="820" r:id="rId31"/>
    <p:sldId id="821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822" r:id="rId46"/>
    <p:sldId id="823" r:id="rId47"/>
    <p:sldId id="824" r:id="rId48"/>
    <p:sldId id="825" r:id="rId49"/>
    <p:sldId id="826" r:id="rId50"/>
    <p:sldId id="320" r:id="rId51"/>
    <p:sldId id="271" r:id="rId52"/>
    <p:sldId id="274" r:id="rId53"/>
    <p:sldId id="275" r:id="rId54"/>
    <p:sldId id="321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297" r:id="rId76"/>
    <p:sldId id="298" r:id="rId77"/>
    <p:sldId id="299" r:id="rId78"/>
    <p:sldId id="300" r:id="rId79"/>
    <p:sldId id="301" r:id="rId80"/>
    <p:sldId id="302" r:id="rId81"/>
    <p:sldId id="303" r:id="rId82"/>
    <p:sldId id="322" r:id="rId83"/>
    <p:sldId id="304" r:id="rId84"/>
    <p:sldId id="305" r:id="rId85"/>
    <p:sldId id="306" r:id="rId86"/>
    <p:sldId id="827" r:id="rId87"/>
    <p:sldId id="425" r:id="rId88"/>
    <p:sldId id="828" r:id="rId89"/>
    <p:sldId id="829" r:id="rId90"/>
    <p:sldId id="830" r:id="rId91"/>
    <p:sldId id="831" r:id="rId92"/>
    <p:sldId id="436" r:id="rId93"/>
    <p:sldId id="430" r:id="rId94"/>
    <p:sldId id="432" r:id="rId95"/>
    <p:sldId id="433" r:id="rId96"/>
    <p:sldId id="434" r:id="rId97"/>
    <p:sldId id="435" r:id="rId98"/>
    <p:sldId id="431" r:id="rId99"/>
    <p:sldId id="832" r:id="rId100"/>
    <p:sldId id="833" r:id="rId101"/>
    <p:sldId id="272" r:id="rId102"/>
    <p:sldId id="834" r:id="rId103"/>
    <p:sldId id="428" r:id="rId104"/>
    <p:sldId id="835" r:id="rId105"/>
    <p:sldId id="438" r:id="rId106"/>
    <p:sldId id="439" r:id="rId107"/>
    <p:sldId id="440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08703-12B9-4BD5-BCB8-230725E483E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2FEC4-B57E-4B94-B6EB-EA7E1289B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67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3EEC1926-D847-480D-46E3-67D2D3CD18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F3B606F0-D4A5-A575-85F9-3DB9759E50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Consider computing A(BC)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/>
              <a:t>  We multiply BC first, how many element multiplications are required?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/>
              <a:t>  What are the dimensions of our resulting matrix? 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/>
              <a:t>  Then we multiply A(BC)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/>
              <a:t>  How many element multiplications are required?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/>
              <a:t>What are the TOTAL element multiplications??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Consider computing (AB)C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/>
              <a:t>  We multiply AB first, how many element multiplications are required?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/>
              <a:t>  What are the dimensions of our resulting matrix? 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/>
              <a:t>  Then we multiply (AB)C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/>
              <a:t>  How many element multiplications are required?</a:t>
            </a:r>
          </a:p>
          <a:p>
            <a:pPr>
              <a:spcBef>
                <a:spcPct val="0"/>
              </a:spcBef>
            </a:pPr>
            <a:r>
              <a:rPr lang="en-US" altLang="en-US"/>
              <a:t>	What are the TOTAL element multiplications??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IS THERE A DIFFERENCE BETWEEN THE NUMBER OF MULTIPLICATIONS necessary for the different groupings??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EF290AEF-8091-8A6B-A2FE-9A14BDDB4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1C200FD-585C-4207-A30C-9874E342403D}" type="slidenum">
              <a:rPr lang="en-US" altLang="en-US">
                <a:ea typeface="MS PGothic" panose="020B0600070205080204" pitchFamily="34" charset="-128"/>
              </a:rPr>
              <a:pPr/>
              <a:t>34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05F30B-8A31-4941-BAD8-3786259422C1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54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464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ACE248-A1AB-45A2-A7AB-6F29E676AFB4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55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697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BCE07B-CB4F-49AE-B24E-4BD57286D118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56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510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B6E4B4-B65A-4AD3-8A43-50E8FEABAD50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57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156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6B2EE5C-0E7D-48C8-8CB2-76254A627863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58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28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EBDE26-799D-4C60-98BF-71769E4DDCA2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59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834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C939B0-574B-4CBE-A193-11ADC139ABD0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60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388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269FDB-A06F-4EBA-A555-FE0E6F1DAF70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61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483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40E588-E98B-44ED-BA85-7F9AAD8834F4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62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227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598DB5-1C39-446E-8BAA-1C95BBA0AB09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63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12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B124DC-C16B-4478-B1D9-568490FBE7A3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45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139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3D3E13C-31DB-4CF6-9F77-57A1C6BA622A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64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31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9A5C60D-5FD7-42EE-B2A1-B3B259818A62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65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823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EDBB3D-4898-4A1A-9130-DBB099C50457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66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153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41FFE1-D6E4-40CC-8B3B-484C3DAFCE7B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67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722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6B8D9D5-E439-4894-9256-02EAD0CC3E50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68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120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8B5408-9DB8-45F8-8EFD-9230181C237A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69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047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A1E695-0C3C-4838-AB1A-0399DB0C76ED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70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096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7FA378A-2526-4DFF-8293-FCA4AF6B34FB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71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400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B7A323-25B4-43E8-A5E4-F341521E38B0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72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285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9B3FB9-80D8-447D-9AC3-8AE4C5DD30B8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73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48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883660-9621-4425-954C-61C4EE563D09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46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049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1296A3-7CD6-46DE-9DA4-448AF915C755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74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009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187F20-2F6D-4E4F-B6A1-7E7F1C9F5240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75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800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95FFE02-AA5C-44FA-A0EE-F4C53815E8AB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76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389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054D0DE-4137-40E7-AEB1-DCE465C741A6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77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12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5B7E2D-8456-429C-959A-C313D0561DBE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78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824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E51633-EB0A-44AF-B395-A890A3D89193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79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273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256C4F-764E-4C7E-8328-08A20DDF99FA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80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0317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827518-1F65-4EA4-BE43-D7B320B16E4F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81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3404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827518-1F65-4EA4-BE43-D7B320B16E4F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82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483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667252-5855-4127-8720-F17613FBC72D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83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0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2F86C8-3DBE-4DA3-998F-8B8C1592E2B6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47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775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F0732E-7EA3-440B-AF4E-524C7250AE06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84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475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30CA89-C5CB-4E26-A361-E42E23E48F09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85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6778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6BCB674-926B-B94C-E4D5-9668AB20D6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27651" name="Rectangle 6">
            <a:extLst>
              <a:ext uri="{FF2B5EF4-FFF2-40B4-BE49-F238E27FC236}">
                <a16:creationId xmlns:a16="http://schemas.microsoft.com/office/drawing/2014/main" id="{69331ACC-2743-D4C2-69F3-2595FA1BEB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27652" name="Rectangle 7">
            <a:extLst>
              <a:ext uri="{FF2B5EF4-FFF2-40B4-BE49-F238E27FC236}">
                <a16:creationId xmlns:a16="http://schemas.microsoft.com/office/drawing/2014/main" id="{7840E51D-22D1-4F00-6FC6-7BD879DF3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E7A8AE-4C68-41A2-B349-06693959C19A}" type="slidenum">
              <a:rPr lang="en-US" altLang="en-US" sz="1000"/>
              <a:pPr/>
              <a:t>86</a:t>
            </a:fld>
            <a:endParaRPr lang="en-US" altLang="en-US" sz="1000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670E5BA3-8D3D-CA75-5B31-D66290985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333A72C9-06DB-F189-940C-086C8E3E8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EBC6837-BF02-E2E5-FC93-BFD33AA85B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28675" name="Rectangle 6">
            <a:extLst>
              <a:ext uri="{FF2B5EF4-FFF2-40B4-BE49-F238E27FC236}">
                <a16:creationId xmlns:a16="http://schemas.microsoft.com/office/drawing/2014/main" id="{7960BAA8-856A-CCD5-5BCD-A53ECA4F81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254709DB-5991-AE6E-744A-7AAA572A4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AD9504-BA01-4BAD-932E-ADAB4B8EB8A4}" type="slidenum">
              <a:rPr lang="en-US" altLang="en-US" sz="1000"/>
              <a:pPr/>
              <a:t>87</a:t>
            </a:fld>
            <a:endParaRPr lang="en-US" altLang="en-US" sz="1000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626897F7-FAD9-D56E-217B-AB895876B3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8CFB030E-A897-ED4C-76C8-D08E74EAD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4EFFE56-4CFC-B928-86B3-A6A9B1AF86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82522735-6419-8294-8A6C-64DCE21E00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3C52E4EE-F752-8F05-CF3B-84C9C1BE1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773BDD-0161-4CD8-893E-764AC514309A}" type="slidenum">
              <a:rPr lang="en-US" altLang="en-US" sz="1000"/>
              <a:pPr/>
              <a:t>88</a:t>
            </a:fld>
            <a:endParaRPr lang="en-US" altLang="en-US" sz="1000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A8BD4537-CA6A-B095-1A63-E61ED9621C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6D5D6AF2-5A09-E793-319F-A54DED274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0B24E09-9F07-3B0C-A7B0-D273701F77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0723" name="Rectangle 6">
            <a:extLst>
              <a:ext uri="{FF2B5EF4-FFF2-40B4-BE49-F238E27FC236}">
                <a16:creationId xmlns:a16="http://schemas.microsoft.com/office/drawing/2014/main" id="{D2965103-F831-807C-DE54-53828B3AEE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A2E68295-A1B0-F72C-3BD9-E3A268A74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3D4403-325E-4BAE-89C2-2E0B42151214}" type="slidenum">
              <a:rPr lang="en-US" altLang="en-US" sz="1000"/>
              <a:pPr/>
              <a:t>89</a:t>
            </a:fld>
            <a:endParaRPr lang="en-US" altLang="en-US" sz="1000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D85B8545-FFE5-5FD6-D6B9-C927FFC9A0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23962A11-186E-3EB5-F639-6E6CEB7B8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9591CBA-BEEB-BD21-8B53-CC47C939EE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1747" name="Rectangle 6">
            <a:extLst>
              <a:ext uri="{FF2B5EF4-FFF2-40B4-BE49-F238E27FC236}">
                <a16:creationId xmlns:a16="http://schemas.microsoft.com/office/drawing/2014/main" id="{3B09E06B-8875-4E8B-B021-D06C54EB9D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1748" name="Rectangle 7">
            <a:extLst>
              <a:ext uri="{FF2B5EF4-FFF2-40B4-BE49-F238E27FC236}">
                <a16:creationId xmlns:a16="http://schemas.microsoft.com/office/drawing/2014/main" id="{06357BBD-9CD3-2073-066B-F7725802B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E4FD37-5C0E-4F56-B622-D2E3C51B1CAA}" type="slidenum">
              <a:rPr lang="en-US" altLang="en-US" sz="1000"/>
              <a:pPr/>
              <a:t>90</a:t>
            </a:fld>
            <a:endParaRPr lang="en-US" altLang="en-US" sz="1000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D009C047-C3DE-74F7-2B89-6C00CA3C6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CF916B6C-CD14-2219-1A05-176EEAD71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E8BB934-C565-34D6-C24D-C5C0DD2EE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1BB2A0F4-BD37-9F56-18E5-65281BC2AB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E37DE19B-CF54-BB26-2338-48908EF92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020083-427A-4A57-9372-B219B1DAA96B}" type="slidenum">
              <a:rPr lang="en-US" altLang="en-US" sz="1000"/>
              <a:pPr/>
              <a:t>91</a:t>
            </a:fld>
            <a:endParaRPr lang="en-US" altLang="en-US" sz="1000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ECA8AF26-7609-8992-142C-2BA785C91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19C462AC-258D-3DDB-5EBA-57ED200DB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E19531A-3283-F7AB-F8AA-77318731AE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3795" name="Rectangle 6">
            <a:extLst>
              <a:ext uri="{FF2B5EF4-FFF2-40B4-BE49-F238E27FC236}">
                <a16:creationId xmlns:a16="http://schemas.microsoft.com/office/drawing/2014/main" id="{8B7AA8AB-283F-F0BC-87FC-A262D3DD70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1C023A05-414E-CAA2-BAA7-1DD4D126F0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FD9035-DCE5-4A82-82F7-B5A2DFB4CBB9}" type="slidenum">
              <a:rPr lang="en-US" altLang="en-US" sz="1000"/>
              <a:pPr/>
              <a:t>92</a:t>
            </a:fld>
            <a:endParaRPr lang="en-US" altLang="en-US" sz="1000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D571E301-7016-D5F2-9DF3-42A46A79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60ED4E3D-2819-EB76-0889-A285052E3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E42812A-6C4E-0E00-64F7-AA45635F9A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0AFE9CEF-C862-64EB-0E77-E9FFA05337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4820" name="Rectangle 7">
            <a:extLst>
              <a:ext uri="{FF2B5EF4-FFF2-40B4-BE49-F238E27FC236}">
                <a16:creationId xmlns:a16="http://schemas.microsoft.com/office/drawing/2014/main" id="{C2CB3D8D-E390-483E-D3A7-2DCE997F3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2D518E-53A1-445A-890D-8E32872EB282}" type="slidenum">
              <a:rPr lang="en-US" altLang="en-US" sz="1000"/>
              <a:pPr/>
              <a:t>93</a:t>
            </a:fld>
            <a:endParaRPr lang="en-US" altLang="en-US" sz="1000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3410794F-4DBC-7C2F-1E9E-E17615E2D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42EF9E4C-DB0A-05A0-BFE3-69FA0E010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845505-E982-4636-8E61-1963F47D6AF5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48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2975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AD607CC-337F-A483-0AAE-31DD95DB8E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5843" name="Rectangle 6">
            <a:extLst>
              <a:ext uri="{FF2B5EF4-FFF2-40B4-BE49-F238E27FC236}">
                <a16:creationId xmlns:a16="http://schemas.microsoft.com/office/drawing/2014/main" id="{E2A223F2-256B-EEF4-0EF1-287FBF145C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id="{E11B7FB8-93A8-6171-EC90-5C5216F38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CEC6C6-75A8-4097-AEE2-C6D54EE35765}" type="slidenum">
              <a:rPr lang="en-US" altLang="en-US" sz="1000"/>
              <a:pPr/>
              <a:t>94</a:t>
            </a:fld>
            <a:endParaRPr lang="en-US" altLang="en-US" sz="1000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8F68EE7A-3C09-C3D4-6BA3-C18E63F1B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3348870C-6C9D-A6B0-AB3D-E0CD26F32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638C722-49C1-FD91-643C-FD954C4E56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54F66FD4-6D58-0838-1E4F-4DD9DE4A58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A0DD9B82-9346-FB72-CE66-46B173C76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43B9F1-AEC8-4564-936A-36EFC639185D}" type="slidenum">
              <a:rPr lang="en-US" altLang="en-US" sz="1000"/>
              <a:pPr/>
              <a:t>95</a:t>
            </a:fld>
            <a:endParaRPr lang="en-US" altLang="en-US" sz="1000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2256447D-B037-0337-B8B5-C671EC824D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1C820395-A3D0-8B81-789D-923C6DF5A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A9988BB-0089-41E6-78C3-2CE300C728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BD732DA5-6D46-91AC-3E9C-0210C591DE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5FEEF800-0DE4-BC68-991B-17E17CFC4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B73287-635E-406A-8F1C-F22A31076DAC}" type="slidenum">
              <a:rPr lang="en-US" altLang="en-US" sz="1000"/>
              <a:pPr/>
              <a:t>96</a:t>
            </a:fld>
            <a:endParaRPr lang="en-US" altLang="en-US" sz="1000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A34371E6-8D23-079F-116E-5F8E3446E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F167F2DB-243E-0090-E35F-33B23CFDA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6E956AC-83F4-1D4D-0252-E95CC3447A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06D58FC1-5773-21E4-B394-A77652600F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E758BB8C-8AE9-3FBF-B940-C4F21478DF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8BB135-2A95-48B0-BB87-B0C6277487DE}" type="slidenum">
              <a:rPr lang="en-US" altLang="en-US" sz="1000"/>
              <a:pPr/>
              <a:t>97</a:t>
            </a:fld>
            <a:endParaRPr lang="en-US" altLang="en-US" sz="1000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5735359F-AE5B-FDF7-809A-475707040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CB52036A-ECB8-0542-7AA2-5E579CD0E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49138B1-844E-E15D-1FD3-FAC34F0E52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9939" name="Rectangle 6">
            <a:extLst>
              <a:ext uri="{FF2B5EF4-FFF2-40B4-BE49-F238E27FC236}">
                <a16:creationId xmlns:a16="http://schemas.microsoft.com/office/drawing/2014/main" id="{2671074B-AE07-79E4-1BA2-E867857714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9940" name="Rectangle 7">
            <a:extLst>
              <a:ext uri="{FF2B5EF4-FFF2-40B4-BE49-F238E27FC236}">
                <a16:creationId xmlns:a16="http://schemas.microsoft.com/office/drawing/2014/main" id="{E07FCA7A-0AF7-8993-4883-7B3E068C7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B8D3AE-E692-402D-9C90-7A5BD145C0BB}" type="slidenum">
              <a:rPr lang="en-US" altLang="en-US" sz="1000"/>
              <a:pPr/>
              <a:t>98</a:t>
            </a:fld>
            <a:endParaRPr lang="en-US" altLang="en-US" sz="1000"/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B21CEF42-D816-FFAB-7738-A4646C211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3E7B513A-E9ED-903B-D0FC-AFA499540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BC1CA1B-7299-D83E-6DCC-4855A5DAB0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0963" name="Rectangle 6">
            <a:extLst>
              <a:ext uri="{FF2B5EF4-FFF2-40B4-BE49-F238E27FC236}">
                <a16:creationId xmlns:a16="http://schemas.microsoft.com/office/drawing/2014/main" id="{C5868974-A548-8B11-591C-EE2AF86214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0964" name="Rectangle 7">
            <a:extLst>
              <a:ext uri="{FF2B5EF4-FFF2-40B4-BE49-F238E27FC236}">
                <a16:creationId xmlns:a16="http://schemas.microsoft.com/office/drawing/2014/main" id="{0CD65466-A884-CB3F-C409-3445B806E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D6C22E-30DE-41CE-80DA-F37413F8AAD0}" type="slidenum">
              <a:rPr lang="en-US" altLang="en-US" sz="1000"/>
              <a:pPr/>
              <a:t>99</a:t>
            </a:fld>
            <a:endParaRPr lang="en-US" altLang="en-US" sz="1000"/>
          </a:p>
        </p:txBody>
      </p:sp>
      <p:sp>
        <p:nvSpPr>
          <p:cNvPr id="40965" name="Rectangle 1026">
            <a:extLst>
              <a:ext uri="{FF2B5EF4-FFF2-40B4-BE49-F238E27FC236}">
                <a16:creationId xmlns:a16="http://schemas.microsoft.com/office/drawing/2014/main" id="{A073540B-6A65-540C-D4A4-04DB163144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1027">
            <a:extLst>
              <a:ext uri="{FF2B5EF4-FFF2-40B4-BE49-F238E27FC236}">
                <a16:creationId xmlns:a16="http://schemas.microsoft.com/office/drawing/2014/main" id="{37DD51BC-23F8-2186-A141-FC50323A4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48E02D2-6015-E516-D96D-5925E1FC0D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1987" name="Rectangle 6">
            <a:extLst>
              <a:ext uri="{FF2B5EF4-FFF2-40B4-BE49-F238E27FC236}">
                <a16:creationId xmlns:a16="http://schemas.microsoft.com/office/drawing/2014/main" id="{7C2ED374-8E22-46DB-5200-1D7D7A7318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1988" name="Rectangle 7">
            <a:extLst>
              <a:ext uri="{FF2B5EF4-FFF2-40B4-BE49-F238E27FC236}">
                <a16:creationId xmlns:a16="http://schemas.microsoft.com/office/drawing/2014/main" id="{3DB2D106-E5F3-FCAB-876C-2B6AC95A8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B8FE40-9B62-465C-A476-38BCDAFB6197}" type="slidenum">
              <a:rPr lang="en-US" altLang="en-US" sz="1000"/>
              <a:pPr/>
              <a:t>100</a:t>
            </a:fld>
            <a:endParaRPr lang="en-US" altLang="en-US" sz="1000"/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15423818-F9D9-3D00-780E-BA5348177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272D7A7A-0190-5F48-2EA0-D6B5ED94E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E952454-870A-D9A4-AE73-D389D60C8E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3011" name="Rectangle 6">
            <a:extLst>
              <a:ext uri="{FF2B5EF4-FFF2-40B4-BE49-F238E27FC236}">
                <a16:creationId xmlns:a16="http://schemas.microsoft.com/office/drawing/2014/main" id="{634160D5-C14A-996D-D3DF-F31F9DC335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3012" name="Rectangle 7">
            <a:extLst>
              <a:ext uri="{FF2B5EF4-FFF2-40B4-BE49-F238E27FC236}">
                <a16:creationId xmlns:a16="http://schemas.microsoft.com/office/drawing/2014/main" id="{1CA9D02D-5EC8-D7F9-7E47-EA2C13E558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AF090C-DFB4-4D37-9FB4-81889FDD88D5}" type="slidenum">
              <a:rPr lang="en-US" altLang="en-US" sz="1000"/>
              <a:pPr/>
              <a:t>101</a:t>
            </a:fld>
            <a:endParaRPr lang="en-US" altLang="en-US" sz="1000"/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45C5F9E4-C301-111F-F6F6-5F73B03F9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2B1C4898-BD95-AC6D-2F14-3D0A77FE8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9C2EF1F-5EFF-B475-E74B-08B97F20F6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7292496E-0E19-50DE-4014-B49F24A7D1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4036" name="Rectangle 7">
            <a:extLst>
              <a:ext uri="{FF2B5EF4-FFF2-40B4-BE49-F238E27FC236}">
                <a16:creationId xmlns:a16="http://schemas.microsoft.com/office/drawing/2014/main" id="{52A9B096-CB27-73D7-1496-078C56EC82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275A46-F8F7-47D4-B084-16DC67DFF920}" type="slidenum">
              <a:rPr lang="en-US" altLang="en-US" sz="1000"/>
              <a:pPr/>
              <a:t>102</a:t>
            </a:fld>
            <a:endParaRPr lang="en-US" altLang="en-US" sz="1000"/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8E3A0274-A865-5C7E-4DE1-3035ECB6B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0D55D299-0DE6-400C-A933-9F7669E77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1420646-60D3-348C-6EAB-1AEE416621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5059" name="Rectangle 6">
            <a:extLst>
              <a:ext uri="{FF2B5EF4-FFF2-40B4-BE49-F238E27FC236}">
                <a16:creationId xmlns:a16="http://schemas.microsoft.com/office/drawing/2014/main" id="{3CC2C0E8-B331-8080-320E-4114671A0A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5060" name="Rectangle 7">
            <a:extLst>
              <a:ext uri="{FF2B5EF4-FFF2-40B4-BE49-F238E27FC236}">
                <a16:creationId xmlns:a16="http://schemas.microsoft.com/office/drawing/2014/main" id="{4FCE3A7F-456D-DC56-949C-5B423138E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9DF92A-564F-468A-A310-AA2C0AE17AA5}" type="slidenum">
              <a:rPr lang="en-US" altLang="en-US" sz="1000"/>
              <a:pPr/>
              <a:t>103</a:t>
            </a:fld>
            <a:endParaRPr lang="en-US" altLang="en-US" sz="1000"/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A47B892E-0DDF-70D6-7C44-427E0E6BFD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E5C62DE3-205C-4899-331D-589782F06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789F3D-8F7D-476A-A2D4-C570688A6150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49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6759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8BD7056-45E9-CE9F-9DC4-130CE10B03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6083" name="Rectangle 6">
            <a:extLst>
              <a:ext uri="{FF2B5EF4-FFF2-40B4-BE49-F238E27FC236}">
                <a16:creationId xmlns:a16="http://schemas.microsoft.com/office/drawing/2014/main" id="{3987075C-0F53-B003-FA28-B2FFE10420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6084" name="Rectangle 7">
            <a:extLst>
              <a:ext uri="{FF2B5EF4-FFF2-40B4-BE49-F238E27FC236}">
                <a16:creationId xmlns:a16="http://schemas.microsoft.com/office/drawing/2014/main" id="{65B5B443-7D89-3D9B-3511-43553040F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1944F9-0F5D-425A-A81A-765021206AA6}" type="slidenum">
              <a:rPr lang="en-US" altLang="en-US" sz="1000"/>
              <a:pPr/>
              <a:t>104</a:t>
            </a:fld>
            <a:endParaRPr lang="en-US" altLang="en-US" sz="1000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5CCBF888-541E-B1C0-96C0-30213967C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5438DA1E-8B64-1D8C-056A-5F4C373A8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50AA404-FC35-79B6-0C6F-2EB310D303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7107" name="Rectangle 6">
            <a:extLst>
              <a:ext uri="{FF2B5EF4-FFF2-40B4-BE49-F238E27FC236}">
                <a16:creationId xmlns:a16="http://schemas.microsoft.com/office/drawing/2014/main" id="{29D04817-299A-3E45-1DDD-77BEAD1858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7108" name="Rectangle 7">
            <a:extLst>
              <a:ext uri="{FF2B5EF4-FFF2-40B4-BE49-F238E27FC236}">
                <a16:creationId xmlns:a16="http://schemas.microsoft.com/office/drawing/2014/main" id="{5DE9DE2E-7CFF-CFD9-FD69-62919B6CE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B47E8C-BAC7-4DB4-A10D-6EE2B13B8BB0}" type="slidenum">
              <a:rPr lang="en-US" altLang="en-US" sz="1000"/>
              <a:pPr/>
              <a:t>105</a:t>
            </a:fld>
            <a:endParaRPr lang="en-US" altLang="en-US" sz="1000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3D781F76-6FDA-DDC8-D3B9-FDD031C61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52C1F080-ACDC-A167-162A-122BAD789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C2E718B-1927-027C-7384-B101340357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87E66C2A-234C-8E18-FC66-D4C53C3325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0D02271C-D8D1-6DBD-8BF0-DA76D1BF6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E09966-7544-4797-AB28-CFA07ABACFA4}" type="slidenum">
              <a:rPr lang="en-US" altLang="en-US" sz="1000"/>
              <a:pPr/>
              <a:t>106</a:t>
            </a:fld>
            <a:endParaRPr lang="en-US" altLang="en-US" sz="1000"/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1E7433FB-7381-15D7-A277-0CE36AE82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FD4045E3-67BA-712B-C499-A5B519C4C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6CC5C6A-4E95-9D51-1415-3CF11B2EE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9155" name="Rectangle 6">
            <a:extLst>
              <a:ext uri="{FF2B5EF4-FFF2-40B4-BE49-F238E27FC236}">
                <a16:creationId xmlns:a16="http://schemas.microsoft.com/office/drawing/2014/main" id="{283BE4CC-8836-74E7-3936-7F293D12BE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9156" name="Rectangle 7">
            <a:extLst>
              <a:ext uri="{FF2B5EF4-FFF2-40B4-BE49-F238E27FC236}">
                <a16:creationId xmlns:a16="http://schemas.microsoft.com/office/drawing/2014/main" id="{217914F8-5375-430A-B59E-DEDCAD333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E9786D-FD92-4C9A-9836-08C3A11629B1}" type="slidenum">
              <a:rPr lang="en-US" altLang="en-US" sz="1000"/>
              <a:pPr/>
              <a:t>107</a:t>
            </a:fld>
            <a:endParaRPr lang="en-US" altLang="en-US" sz="1000"/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AB1CE255-5C5F-FF36-292D-A7E1FB62E7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DCA33772-AE59-CC27-A5C5-1E8F65B2E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128C14B-ABFD-4CDF-9F33-F81AA8ED1290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51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85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BDFB68-6E6B-46B3-872B-97777072C997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52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86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05F30B-8A31-4941-BAD8-3786259422C1}" type="slidenum">
              <a:rPr kumimoji="0" lang="zh-CN" altLang="en-US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53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43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ACEA-D44C-C1A5-D583-CDD4D39CC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38BD2-4369-C722-EA74-A8A632487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884-F3DE-D19D-69BB-893E5D08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635E1-0C61-C235-0BAA-A9FEEEF7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4ED98-AD87-C3BD-D127-736C201F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80F7-3450-BABD-EC98-33FF2C3F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2A9E9-6C13-ABCA-2B78-C6763411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E8EB-4A69-391A-1347-CF0A0DD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6B0C-23F8-63C3-046F-EB8077BF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51A9-ED90-1644-E500-ACD3E5F1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6A0E6-A744-387B-4676-24FD77CD7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BA1B8-1FED-B012-5B49-D82C3E35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35B18-B1BE-6E8C-BC5E-C2D7107B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A769-CB5A-5E90-C413-2AF8FC8D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A8504-E3F9-E29D-5808-EDB2DA6E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4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4488" y="360540"/>
            <a:ext cx="98230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lang="en-IN" spc="-5"/>
              <a:t>L1.</a:t>
            </a:r>
            <a:fld id="{81D60167-4931-47E6-BA6A-407CBD079E47}" type="slidenum">
              <a:rPr spc="-5" smtClean="0"/>
              <a:pPr marL="12700">
                <a:lnSpc>
                  <a:spcPts val="16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69456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92100"/>
            <a:ext cx="79248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08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343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269B-A87B-34C9-754F-BB496E82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5C57-D872-B0E7-B469-F215C7C3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E5C2-F840-7B1D-C784-6FB3507D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0189-94BB-8218-836C-585AA91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59ED8-056B-9EFC-1264-4FD8B71F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7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686B-6476-D2D8-FADB-58623298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E83E3-FAF2-BD59-78A4-40D7769C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C29A-A7FC-53B5-8EAD-6CDD8D61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4CDA-E94A-5B0E-1BF5-A77A80FC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32B6-D574-CFB6-4689-D133F4E8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4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282-2B9A-1A73-11DF-CC8EE43D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05F5-8734-4636-35DF-55314F2CE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6D84B-4AF5-A80D-FE81-9BC6132CB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56064-F51A-6756-88ED-0E033193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9DC7-DF72-35B0-A4D0-36B09B4C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B78B1-CC8D-4F6A-2094-58E816C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8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5211-1901-943D-38A5-5333D63D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2E111-F1FA-5BD9-314A-823B8871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DBD86-3DC5-DD55-16A1-2FBDED32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8D6F1-606C-BB86-7404-E76300176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0048D-DA72-372F-4329-A828E332B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CF2DB-F470-86F9-AEE8-474548BE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04EF6-229D-EB2B-78A3-E65A9DEA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8817F-8B27-D0B6-5248-38E17A82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0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3BAB-EFA3-B3E2-4689-12A8B494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F09CF-2FF2-E569-78A6-5FFBB86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AB371-4368-805A-397F-EB76B8DB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C05C1-364A-E928-FFAE-4FDF415A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26E3E-46BA-57D2-AD15-4C38CF1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23125-DF0F-ED22-D393-657F8305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9E04E-D5E5-323E-2EAB-27F9572A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3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27B9-543D-77D1-EB74-CEFF489A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EB7C-D938-BE90-0360-DDC92D3B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CF413-18BE-4427-6002-F4C0908A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FF6CD-B248-E945-F77F-A3852D3F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DCC61-B4BE-8663-963E-EDC99E32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770A0-0B1B-B541-6D11-8D0264CF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7CF0-7DC3-228D-C393-BE5D6757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AFF39-CB79-9062-A1F2-AE6D4A544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69B-6918-307E-A4F1-01A0E3C50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CE16-C15D-D0A6-BC17-C453F045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41A96-34E7-4166-23BF-CF2C5A0A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C8836-3A54-413C-F18C-94BA3FAD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5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4E050-F757-E7A3-77F2-8BCC101C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4A33-D70A-7AAE-87C2-86482193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38CB-96F4-C30A-6FA7-E25482D99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6BCC-EFAB-4ACB-8A41-95548C93AA4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30DA-5E52-A80E-B058-DE26E4475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677D-3A93-BD13-81CB-AE462B785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950B7-9352-4ED2-9842-53513165B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7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jpeg"/><Relationship Id="rId4" Type="http://schemas.openxmlformats.org/officeDocument/2006/relationships/image" Target="../media/image4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0"/>
            <a:ext cx="1143000" cy="1447800"/>
          </a:xfrm>
          <a:custGeom>
            <a:avLst/>
            <a:gdLst/>
            <a:ahLst/>
            <a:cxnLst/>
            <a:rect l="l" t="t" r="r" b="b"/>
            <a:pathLst>
              <a:path w="1143000" h="1447800">
                <a:moveTo>
                  <a:pt x="1143000" y="0"/>
                </a:moveTo>
                <a:lnTo>
                  <a:pt x="0" y="0"/>
                </a:lnTo>
                <a:lnTo>
                  <a:pt x="0" y="1447800"/>
                </a:lnTo>
                <a:lnTo>
                  <a:pt x="1143000" y="14478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86001" y="1774826"/>
            <a:ext cx="2380615" cy="2799715"/>
            <a:chOff x="762000" y="1774825"/>
            <a:chExt cx="2380615" cy="2799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" y="1850136"/>
              <a:ext cx="2305037" cy="27241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774825"/>
              <a:ext cx="2303462" cy="272256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219700" y="1774825"/>
            <a:ext cx="76200" cy="2968625"/>
          </a:xfrm>
          <a:custGeom>
            <a:avLst/>
            <a:gdLst/>
            <a:ahLst/>
            <a:cxnLst/>
            <a:rect l="l" t="t" r="r" b="b"/>
            <a:pathLst>
              <a:path w="76200" h="2968625">
                <a:moveTo>
                  <a:pt x="12700" y="0"/>
                </a:moveTo>
                <a:lnTo>
                  <a:pt x="0" y="0"/>
                </a:lnTo>
                <a:lnTo>
                  <a:pt x="0" y="2968625"/>
                </a:lnTo>
                <a:lnTo>
                  <a:pt x="12700" y="2968625"/>
                </a:lnTo>
                <a:lnTo>
                  <a:pt x="12700" y="0"/>
                </a:lnTo>
                <a:close/>
              </a:path>
              <a:path w="76200" h="2968625">
                <a:moveTo>
                  <a:pt x="50800" y="0"/>
                </a:moveTo>
                <a:lnTo>
                  <a:pt x="25400" y="0"/>
                </a:lnTo>
                <a:lnTo>
                  <a:pt x="25400" y="2968625"/>
                </a:lnTo>
                <a:lnTo>
                  <a:pt x="50800" y="2968625"/>
                </a:lnTo>
                <a:lnTo>
                  <a:pt x="50800" y="0"/>
                </a:lnTo>
                <a:close/>
              </a:path>
              <a:path w="76200" h="2968625">
                <a:moveTo>
                  <a:pt x="76200" y="0"/>
                </a:moveTo>
                <a:lnTo>
                  <a:pt x="63500" y="0"/>
                </a:lnTo>
                <a:lnTo>
                  <a:pt x="63500" y="2968625"/>
                </a:lnTo>
                <a:lnTo>
                  <a:pt x="76200" y="296862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97174" y="772921"/>
            <a:ext cx="6157595" cy="538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339"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Dynamic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Programming</a:t>
            </a:r>
            <a:endParaRPr sz="3200" dirty="0">
              <a:latin typeface="Times New Roman"/>
              <a:cs typeface="Times New Roman"/>
            </a:endParaRPr>
          </a:p>
          <a:p>
            <a:pPr marL="1932939" marR="1381125" indent="-228600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Longest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spcBef>
                <a:spcPts val="25"/>
              </a:spcBef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Optimal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substructure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Overlapping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subproblems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R="1550670" algn="ctr">
              <a:spcBef>
                <a:spcPts val="5"/>
              </a:spcBef>
            </a:pPr>
            <a:endParaRPr lang="en-IN" sz="3200" b="1" spc="-5" dirty="0">
              <a:latin typeface="Times New Roman"/>
              <a:cs typeface="Times New Roman"/>
            </a:endParaRPr>
          </a:p>
          <a:p>
            <a:pPr marR="1550670" algn="ctr">
              <a:spcBef>
                <a:spcPts val="5"/>
              </a:spcBef>
            </a:pPr>
            <a:endParaRPr lang="en-IN" sz="3200" b="1" spc="-5">
              <a:latin typeface="Times New Roman"/>
              <a:cs typeface="Times New Roman"/>
            </a:endParaRPr>
          </a:p>
          <a:p>
            <a:pPr marR="1550670" algn="ctr">
              <a:spcBef>
                <a:spcPts val="5"/>
              </a:spcBef>
            </a:pPr>
            <a:endParaRPr lang="en-IN" sz="3200" b="1" spc="-5" dirty="0">
              <a:latin typeface="Times New Roman"/>
              <a:cs typeface="Times New Roman"/>
            </a:endParaRPr>
          </a:p>
          <a:p>
            <a:pPr marR="1550670" algn="ctr">
              <a:spcBef>
                <a:spcPts val="5"/>
              </a:spcBef>
            </a:pPr>
            <a:r>
              <a:rPr lang="en-IN" sz="3200" b="1" spc="-5" dirty="0" err="1">
                <a:latin typeface="Times New Roman"/>
                <a:cs typeface="Times New Roman"/>
              </a:rPr>
              <a:t>Dr.</a:t>
            </a:r>
            <a:r>
              <a:rPr lang="en-IN" sz="3200" b="1" spc="-5" dirty="0">
                <a:latin typeface="Times New Roman"/>
                <a:cs typeface="Times New Roman"/>
              </a:rPr>
              <a:t> Yeshwant Singh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661987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Towards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better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4132" y="1140663"/>
            <a:ext cx="7546340" cy="497379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Simplification:</a:t>
            </a:r>
            <a:endParaRPr sz="3200">
              <a:latin typeface="Times New Roman"/>
              <a:cs typeface="Times New Roman"/>
            </a:endParaRPr>
          </a:p>
          <a:p>
            <a:pPr marL="469900" marR="542925" indent="-457200">
              <a:lnSpc>
                <a:spcPts val="3460"/>
              </a:lnSpc>
              <a:spcBef>
                <a:spcPts val="815"/>
              </a:spcBef>
              <a:buClr>
                <a:srgbClr val="CC0000"/>
              </a:buClr>
              <a:buAutoNum type="arabicPeriod"/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Look at the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length </a:t>
            </a:r>
            <a:r>
              <a:rPr sz="3200" spc="-5" dirty="0">
                <a:latin typeface="Times New Roman"/>
                <a:cs typeface="Times New Roman"/>
              </a:rPr>
              <a:t>of a longest-common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subsequence.</a:t>
            </a:r>
            <a:endParaRPr sz="3200">
              <a:latin typeface="Times New Roman"/>
              <a:cs typeface="Times New Roman"/>
            </a:endParaRPr>
          </a:p>
          <a:p>
            <a:pPr marL="469900" indent="-457834">
              <a:spcBef>
                <a:spcPts val="325"/>
              </a:spcBef>
              <a:buClr>
                <a:srgbClr val="CC0000"/>
              </a:buClr>
              <a:buAutoNum type="arabicPeriod"/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Extend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algorithm to find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itself.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54"/>
              </a:lnSpc>
              <a:spcBef>
                <a:spcPts val="146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Notation: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Denote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length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54"/>
              </a:lnSpc>
            </a:pP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spcBef>
                <a:spcPts val="148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Strategy:</a:t>
            </a: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Consider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prefixes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spcBef>
                <a:spcPts val="38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Define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LCS(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])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spcBef>
                <a:spcPts val="38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Then,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LC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S(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DEA984C2-52EB-90E2-DFD2-C039942CC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E028063D-B22D-4671-87F4-9104AD19AB7E}" type="slidenum">
              <a:rPr lang="en-US" altLang="en-US" sz="1400"/>
              <a:pPr/>
              <a:t>100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0FD52E0-8794-2843-5E2D-792B9E388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The main diagonal values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F755C24-1809-21C1-9FF7-0A287609D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53400" cy="4114800"/>
          </a:xfrm>
          <a:noFill/>
        </p:spPr>
        <p:txBody>
          <a:bodyPr/>
          <a:lstStyle/>
          <a:p>
            <a:r>
              <a:rPr lang="en-US" altLang="en-US" b="1"/>
              <a:t>Before we show that </a:t>
            </a:r>
            <a:r>
              <a:rPr lang="en-US" altLang="en-US" b="1" i="1"/>
              <a:t>k</a:t>
            </a:r>
            <a:r>
              <a:rPr lang="en-US" altLang="en-US" b="1"/>
              <a:t>th row and column of </a:t>
            </a:r>
            <a:r>
              <a:rPr lang="en-US" altLang="en-US" b="1" i="1"/>
              <a:t>D </a:t>
            </a:r>
            <a:r>
              <a:rPr lang="en-US" altLang="en-US" b="1"/>
              <a:t>remain unchanged we show that the main diagonal remains 0</a:t>
            </a:r>
          </a:p>
          <a:p>
            <a:endParaRPr lang="en-US" altLang="en-US" b="1"/>
          </a:p>
          <a:p>
            <a:r>
              <a:rPr lang="en-US" altLang="en-US" b="1"/>
              <a:t>D</a:t>
            </a:r>
            <a:r>
              <a:rPr lang="en-US" altLang="en-US" b="1" baseline="30000"/>
              <a:t>(k)</a:t>
            </a:r>
            <a:r>
              <a:rPr lang="en-US" altLang="en-US" b="1"/>
              <a:t>[ </a:t>
            </a:r>
            <a:r>
              <a:rPr lang="en-US" altLang="en-US" b="1" i="1"/>
              <a:t>j,j </a:t>
            </a:r>
            <a:r>
              <a:rPr lang="en-US" altLang="en-US" b="1"/>
              <a:t>] = min{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 </a:t>
            </a:r>
            <a:r>
              <a:rPr lang="en-US" altLang="en-US" b="1" i="1"/>
              <a:t>j,j </a:t>
            </a:r>
            <a:r>
              <a:rPr lang="en-US" altLang="en-US" b="1"/>
              <a:t>] ,  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 </a:t>
            </a:r>
            <a:r>
              <a:rPr lang="en-US" altLang="en-US" b="1" i="1"/>
              <a:t>j,k </a:t>
            </a:r>
            <a:r>
              <a:rPr lang="en-US" altLang="en-US" b="1"/>
              <a:t>] +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 </a:t>
            </a:r>
            <a:r>
              <a:rPr lang="en-US" altLang="en-US" b="1" i="1"/>
              <a:t>k,j </a:t>
            </a:r>
            <a:r>
              <a:rPr lang="en-US" altLang="en-US" b="1"/>
              <a:t>] }</a:t>
            </a:r>
            <a:br>
              <a:rPr lang="en-US" altLang="en-US" b="1"/>
            </a:br>
            <a:r>
              <a:rPr lang="en-US" altLang="en-US" b="1"/>
              <a:t>	       = min{ 0,  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 </a:t>
            </a:r>
            <a:r>
              <a:rPr lang="en-US" altLang="en-US" b="1" i="1"/>
              <a:t>j,k </a:t>
            </a:r>
            <a:r>
              <a:rPr lang="en-US" altLang="en-US" b="1"/>
              <a:t>] +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 </a:t>
            </a:r>
            <a:r>
              <a:rPr lang="en-US" altLang="en-US" b="1" i="1"/>
              <a:t>k,j </a:t>
            </a:r>
            <a:r>
              <a:rPr lang="en-US" altLang="en-US" b="1"/>
              <a:t>] }</a:t>
            </a:r>
            <a:br>
              <a:rPr lang="en-US" altLang="en-US" b="1"/>
            </a:br>
            <a:r>
              <a:rPr lang="en-US" altLang="en-US" b="1"/>
              <a:t>              = 0</a:t>
            </a:r>
          </a:p>
          <a:p>
            <a:r>
              <a:rPr lang="en-US" altLang="en-US" b="1"/>
              <a:t>Based on which assumption?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EECB7095-8CF4-9EB9-C484-F125D9623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9CEB40AD-F59E-4F45-8FFD-11A7CF42E839}" type="slidenum">
              <a:rPr lang="en-US" altLang="en-US" sz="1400"/>
              <a:pPr/>
              <a:t>101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293084B-8C16-2865-D995-960EC9BF7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The </a:t>
            </a:r>
            <a:r>
              <a:rPr lang="en-US" altLang="en-US" b="1" i="1"/>
              <a:t>k</a:t>
            </a:r>
            <a:r>
              <a:rPr lang="en-US" altLang="en-US" b="1"/>
              <a:t>th column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21D13F4-83D5-E6F7-7F3F-F938E8876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="1" i="1"/>
              <a:t>k</a:t>
            </a:r>
            <a:r>
              <a:rPr lang="en-US" altLang="en-US" b="1"/>
              <a:t>th column of </a:t>
            </a:r>
            <a:r>
              <a:rPr lang="en-US" altLang="en-US" b="1" i="1"/>
              <a:t>D</a:t>
            </a:r>
            <a:r>
              <a:rPr lang="en-US" altLang="en-US" b="1" i="1" baseline="30000"/>
              <a:t>k</a:t>
            </a:r>
            <a:r>
              <a:rPr lang="en-US" altLang="en-US" b="1"/>
              <a:t> is equal to the </a:t>
            </a:r>
            <a:r>
              <a:rPr lang="en-US" altLang="en-US" b="1" i="1"/>
              <a:t>k</a:t>
            </a:r>
            <a:r>
              <a:rPr lang="en-US" altLang="en-US" b="1"/>
              <a:t>th column of </a:t>
            </a:r>
            <a:r>
              <a:rPr lang="en-US" altLang="en-US" b="1" i="1"/>
              <a:t>D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</a:t>
            </a:r>
            <a:br>
              <a:rPr lang="en-US" altLang="en-US" b="1" baseline="30000"/>
            </a:br>
            <a:endParaRPr lang="en-US" altLang="en-US" b="1" baseline="30000"/>
          </a:p>
          <a:p>
            <a:r>
              <a:rPr lang="en-US" altLang="en-US" b="1" i="1"/>
              <a:t>Intuitively true - </a:t>
            </a:r>
            <a:r>
              <a:rPr lang="en-US" altLang="en-US" b="1"/>
              <a:t>a path from i to k will not become shorter by adding k to the allowed subset of intermediate vertices</a:t>
            </a:r>
            <a:br>
              <a:rPr lang="en-US" altLang="en-US" b="1"/>
            </a:br>
            <a:endParaRPr lang="en-US" altLang="en-US" b="1" i="1"/>
          </a:p>
          <a:p>
            <a:r>
              <a:rPr lang="en-US" altLang="en-US" b="1"/>
              <a:t>For all i, D</a:t>
            </a:r>
            <a:r>
              <a:rPr lang="en-US" altLang="en-US" b="1" baseline="30000"/>
              <a:t>(k)</a:t>
            </a:r>
            <a:r>
              <a:rPr lang="en-US" altLang="en-US" b="1"/>
              <a:t>[i,k] =</a:t>
            </a:r>
            <a:br>
              <a:rPr lang="en-US" altLang="en-US" b="1"/>
            </a:br>
            <a:r>
              <a:rPr lang="en-US" altLang="en-US" b="1"/>
              <a:t>	= min{ D</a:t>
            </a:r>
            <a:r>
              <a:rPr lang="en-US" altLang="en-US" b="1" baseline="30000"/>
              <a:t>(k-1)</a:t>
            </a:r>
            <a:r>
              <a:rPr lang="en-US" altLang="en-US" b="1"/>
              <a:t>[i,k],  D</a:t>
            </a:r>
            <a:r>
              <a:rPr lang="en-US" altLang="en-US" b="1" baseline="30000"/>
              <a:t>(k-1)</a:t>
            </a:r>
            <a:r>
              <a:rPr lang="en-US" altLang="en-US" b="1"/>
              <a:t>[i,k]+ D</a:t>
            </a:r>
            <a:r>
              <a:rPr lang="en-US" altLang="en-US" b="1" baseline="30000"/>
              <a:t>(k-1)</a:t>
            </a:r>
            <a:r>
              <a:rPr lang="en-US" altLang="en-US" b="1"/>
              <a:t>[k,k] }</a:t>
            </a:r>
            <a:br>
              <a:rPr lang="en-US" altLang="en-US" b="1"/>
            </a:br>
            <a:r>
              <a:rPr lang="en-US" altLang="en-US" b="1"/>
              <a:t>	= min { D</a:t>
            </a:r>
            <a:r>
              <a:rPr lang="en-US" altLang="en-US" b="1" baseline="30000"/>
              <a:t>(k-1)</a:t>
            </a:r>
            <a:r>
              <a:rPr lang="en-US" altLang="en-US" b="1"/>
              <a:t>[i,k], D</a:t>
            </a:r>
            <a:r>
              <a:rPr lang="en-US" altLang="en-US" b="1" baseline="30000"/>
              <a:t>(k-1)</a:t>
            </a:r>
            <a:r>
              <a:rPr lang="en-US" altLang="en-US" b="1"/>
              <a:t>[i,k]+0 }</a:t>
            </a:r>
            <a:br>
              <a:rPr lang="en-US" altLang="en-US" b="1"/>
            </a:br>
            <a:r>
              <a:rPr lang="en-US" altLang="en-US" b="1"/>
              <a:t>	= D</a:t>
            </a:r>
            <a:r>
              <a:rPr lang="en-US" altLang="en-US" b="1" baseline="30000"/>
              <a:t>(k-1)</a:t>
            </a:r>
            <a:r>
              <a:rPr lang="en-US" altLang="en-US" b="1"/>
              <a:t>[i,k]</a:t>
            </a:r>
          </a:p>
          <a:p>
            <a:pPr>
              <a:buFontTx/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87943E66-568F-155E-B93F-86533A3C6F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AA6534BF-CC33-4FA8-8CB6-5D40C638C753}" type="slidenum">
              <a:rPr lang="en-US" altLang="en-US" sz="1400"/>
              <a:pPr/>
              <a:t>102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C29265D-AC1F-A520-8B16-C915DDDF1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The </a:t>
            </a:r>
            <a:r>
              <a:rPr lang="en-US" altLang="en-US" b="1" i="1"/>
              <a:t>k</a:t>
            </a:r>
            <a:r>
              <a:rPr lang="en-US" altLang="en-US" b="1"/>
              <a:t>th row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89825DD-0CF1-E23A-1D35-D7E3B9B51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="1" i="1"/>
              <a:t>k</a:t>
            </a:r>
            <a:r>
              <a:rPr lang="en-US" altLang="en-US" b="1"/>
              <a:t>th row of </a:t>
            </a:r>
            <a:r>
              <a:rPr lang="en-US" altLang="en-US" b="1" i="1"/>
              <a:t>D</a:t>
            </a:r>
            <a:r>
              <a:rPr lang="en-US" altLang="en-US" b="1" i="1" baseline="30000"/>
              <a:t>k</a:t>
            </a:r>
            <a:r>
              <a:rPr lang="en-US" altLang="en-US" b="1"/>
              <a:t> is equal to the </a:t>
            </a:r>
            <a:r>
              <a:rPr lang="en-US" altLang="en-US" b="1" i="1"/>
              <a:t>k</a:t>
            </a:r>
            <a:r>
              <a:rPr lang="en-US" altLang="en-US" b="1"/>
              <a:t>th row of </a:t>
            </a:r>
            <a:r>
              <a:rPr lang="en-US" altLang="en-US" b="1" i="1"/>
              <a:t>D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</a:t>
            </a:r>
            <a:endParaRPr lang="en-US" altLang="en-US" b="1"/>
          </a:p>
          <a:p>
            <a:pPr lvl="1">
              <a:buFontTx/>
              <a:buNone/>
            </a:pPr>
            <a:br>
              <a:rPr lang="en-US" altLang="en-US" b="1"/>
            </a:br>
            <a:r>
              <a:rPr lang="en-US" altLang="en-US" b="1"/>
              <a:t>For all </a:t>
            </a:r>
            <a:r>
              <a:rPr lang="en-US" altLang="en-US" b="1" i="1"/>
              <a:t>j</a:t>
            </a:r>
            <a:r>
              <a:rPr lang="en-US" altLang="en-US" b="1"/>
              <a:t>,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k,j</a:t>
            </a:r>
            <a:r>
              <a:rPr lang="en-US" altLang="en-US" b="1"/>
              <a:t>] = </a:t>
            </a:r>
            <a:br>
              <a:rPr lang="en-US" altLang="en-US" b="1"/>
            </a:br>
            <a:r>
              <a:rPr lang="en-US" altLang="en-US" b="1"/>
              <a:t>		= min{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k,j</a:t>
            </a:r>
            <a:r>
              <a:rPr lang="en-US" altLang="en-US" b="1"/>
              <a:t>], 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k,k</a:t>
            </a:r>
            <a:r>
              <a:rPr lang="en-US" altLang="en-US" b="1"/>
              <a:t>]+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k,j</a:t>
            </a:r>
            <a:r>
              <a:rPr lang="en-US" altLang="en-US" b="1"/>
              <a:t>] }</a:t>
            </a:r>
            <a:br>
              <a:rPr lang="en-US" altLang="en-US" b="1"/>
            </a:br>
            <a:r>
              <a:rPr lang="en-US" altLang="en-US" b="1"/>
              <a:t> 		= min{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 </a:t>
            </a:r>
            <a:r>
              <a:rPr lang="en-US" altLang="en-US" b="1" i="1"/>
              <a:t>k,j </a:t>
            </a:r>
            <a:r>
              <a:rPr lang="en-US" altLang="en-US" b="1"/>
              <a:t>], 0+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k,j </a:t>
            </a:r>
            <a:r>
              <a:rPr lang="en-US" altLang="en-US" b="1"/>
              <a:t>] }</a:t>
            </a:r>
            <a:br>
              <a:rPr lang="en-US" altLang="en-US" b="1"/>
            </a:br>
            <a:r>
              <a:rPr lang="en-US" altLang="en-US" b="1"/>
              <a:t>             =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 </a:t>
            </a:r>
            <a:r>
              <a:rPr lang="en-US" altLang="en-US" b="1" i="1"/>
              <a:t>k,j </a:t>
            </a:r>
            <a:r>
              <a:rPr lang="en-US" altLang="en-US" b="1"/>
              <a:t>]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68A683C7-B5E8-B010-B8FA-F5AF07F878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7475F99C-3266-4A5A-B295-A0E3CE850E8B}" type="slidenum">
              <a:rPr lang="en-US" altLang="en-US" sz="1400"/>
              <a:pPr/>
              <a:t>103</a:t>
            </a:fld>
            <a:endParaRPr lang="en-US" altLang="en-US" sz="1400"/>
          </a:p>
        </p:txBody>
      </p:sp>
      <p:sp>
        <p:nvSpPr>
          <p:cNvPr id="20483" name="Rectangle 1026">
            <a:extLst>
              <a:ext uri="{FF2B5EF4-FFF2-40B4-BE49-F238E27FC236}">
                <a16:creationId xmlns:a16="http://schemas.microsoft.com/office/drawing/2014/main" id="{4AB329AC-3682-0A59-D48A-ACF9A160C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Floyd's Algorithm using a single </a:t>
            </a:r>
            <a:r>
              <a:rPr lang="en-US" altLang="en-US" i="1"/>
              <a:t>D</a:t>
            </a:r>
            <a:endParaRPr lang="en-US" altLang="en-US"/>
          </a:p>
        </p:txBody>
      </p:sp>
      <p:sp>
        <p:nvSpPr>
          <p:cNvPr id="20484" name="Rectangle 1027">
            <a:extLst>
              <a:ext uri="{FF2B5EF4-FFF2-40B4-BE49-F238E27FC236}">
                <a16:creationId xmlns:a16="http://schemas.microsoft.com/office/drawing/2014/main" id="{AE912740-B3BA-2894-3E30-AB1972341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3820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Floyd</a:t>
            </a:r>
            <a:br>
              <a:rPr lang="en-US" altLang="en-US"/>
            </a:br>
            <a:r>
              <a:rPr lang="en-US" altLang="en-US" b="1"/>
              <a:t>1</a:t>
            </a:r>
            <a:r>
              <a:rPr lang="en-US" altLang="en-US"/>
              <a:t>. </a:t>
            </a:r>
            <a:r>
              <a:rPr lang="en-US" altLang="en-US" b="1" i="1"/>
              <a:t>D  </a:t>
            </a:r>
            <a:r>
              <a:rPr lang="en-US" altLang="en-US" b="1">
                <a:sym typeface="Symbol" panose="05050102010706020507" pitchFamily="18" charset="2"/>
              </a:rPr>
              <a:t> </a:t>
            </a:r>
            <a:r>
              <a:rPr lang="en-US" altLang="en-US" b="1" i="1">
                <a:sym typeface="Symbol" panose="05050102010706020507" pitchFamily="18" charset="2"/>
              </a:rPr>
              <a:t>W   </a:t>
            </a:r>
            <a:r>
              <a:rPr lang="en-US" altLang="en-US">
                <a:sym typeface="Symbol" panose="05050102010706020507" pitchFamily="18" charset="2"/>
              </a:rPr>
              <a:t>// initialize 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>
                <a:sym typeface="Symbol" panose="05050102010706020507" pitchFamily="18" charset="2"/>
              </a:rPr>
              <a:t> array to </a:t>
            </a:r>
            <a:r>
              <a:rPr lang="en-US" altLang="en-US" i="1">
                <a:sym typeface="Symbol" panose="05050102010706020507" pitchFamily="18" charset="2"/>
              </a:rPr>
              <a:t>W </a:t>
            </a:r>
            <a:r>
              <a:rPr lang="en-US" altLang="en-US">
                <a:sym typeface="Symbol" panose="05050102010706020507" pitchFamily="18" charset="2"/>
              </a:rPr>
              <a:t>[ ]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2. </a:t>
            </a:r>
            <a:r>
              <a:rPr lang="en-US" altLang="en-US" b="1" i="1">
                <a:sym typeface="Symbol" panose="05050102010706020507" pitchFamily="18" charset="2"/>
              </a:rPr>
              <a:t>P </a:t>
            </a:r>
            <a:r>
              <a:rPr lang="en-US" altLang="en-US" b="1">
                <a:sym typeface="Symbol" panose="05050102010706020507" pitchFamily="18" charset="2"/>
              </a:rPr>
              <a:t>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0     // initialize P array to [0]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. </a:t>
            </a:r>
            <a:r>
              <a:rPr lang="en-US" altLang="en-US" b="1">
                <a:sym typeface="Symbol" panose="05050102010706020507" pitchFamily="18" charset="2"/>
              </a:rPr>
              <a:t>for </a:t>
            </a:r>
            <a:r>
              <a:rPr lang="en-US" altLang="en-US" b="1" i="1">
                <a:sym typeface="Symbol" panose="05050102010706020507" pitchFamily="18" charset="2"/>
              </a:rPr>
              <a:t>k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4.       do for </a:t>
            </a:r>
            <a:r>
              <a:rPr lang="en-US" altLang="en-US" b="1" i="1">
                <a:sym typeface="Symbol" panose="05050102010706020507" pitchFamily="18" charset="2"/>
              </a:rPr>
              <a:t>i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5.            do for </a:t>
            </a:r>
            <a:r>
              <a:rPr lang="en-US" altLang="en-US" b="1" i="1">
                <a:sym typeface="Symbol" panose="05050102010706020507" pitchFamily="18" charset="2"/>
              </a:rPr>
              <a:t>j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6.</a:t>
            </a:r>
            <a:r>
              <a:rPr lang="en-US" altLang="en-US" b="1" i="1">
                <a:sym typeface="Symbol" panose="05050102010706020507" pitchFamily="18" charset="2"/>
              </a:rPr>
              <a:t>                  </a:t>
            </a:r>
            <a:r>
              <a:rPr lang="en-US" altLang="en-US" b="1">
                <a:sym typeface="Symbol" panose="05050102010706020507" pitchFamily="18" charset="2"/>
              </a:rPr>
              <a:t>if (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&gt;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 ] +</a:t>
            </a:r>
            <a:r>
              <a:rPr lang="en-US" altLang="en-US" b="1" i="1">
                <a:sym typeface="Symbol" panose="05050102010706020507" pitchFamily="18" charset="2"/>
              </a:rPr>
              <a:t> 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) 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7.		          then 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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 ] +</a:t>
            </a:r>
            <a:r>
              <a:rPr lang="en-US" altLang="en-US" b="1" i="1">
                <a:sym typeface="Symbol" panose="05050102010706020507" pitchFamily="18" charset="2"/>
              </a:rPr>
              <a:t> 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8.		                    </a:t>
            </a:r>
            <a:r>
              <a:rPr lang="en-US" altLang="en-US" b="1" i="1"/>
              <a:t>P</a:t>
            </a:r>
            <a:r>
              <a:rPr lang="en-US" altLang="en-US" b="1"/>
              <a:t>[ </a:t>
            </a:r>
            <a:r>
              <a:rPr lang="en-US" altLang="en-US" b="1" i="1"/>
              <a:t>i, j</a:t>
            </a:r>
            <a:r>
              <a:rPr lang="en-US" altLang="en-US" b="1"/>
              <a:t> ] </a:t>
            </a:r>
            <a:r>
              <a:rPr lang="en-US" altLang="en-US" b="1">
                <a:sym typeface="Symbol" panose="05050102010706020507" pitchFamily="18" charset="2"/>
              </a:rPr>
              <a:t> </a:t>
            </a:r>
            <a:r>
              <a:rPr lang="en-US" altLang="en-US" b="1" i="1"/>
              <a:t>k</a:t>
            </a:r>
            <a:r>
              <a:rPr lang="en-US" altLang="en-US" b="1"/>
              <a:t>; </a:t>
            </a:r>
          </a:p>
          <a:p>
            <a:pPr>
              <a:buFontTx/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B87A992B-BA49-BE79-1EC4-12A665EF2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00D2A5A1-A63E-448B-B8B5-ACCBE39D8B27}" type="slidenum">
              <a:rPr lang="en-US" altLang="en-US" sz="1400"/>
              <a:pPr/>
              <a:t>104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1DDD946-57D5-5313-E9EF-3C2595941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Printing intermediate nodes on shortest path from q to r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0125A76-EBE7-1C65-3E6A-9166CE03F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5105400" cy="37338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path(</a:t>
            </a:r>
            <a:r>
              <a:rPr lang="en-US" altLang="en-US" sz="2000">
                <a:latin typeface="Arial Black" panose="020B0A04020102020204" pitchFamily="34" charset="0"/>
              </a:rPr>
              <a:t>index</a:t>
            </a:r>
            <a:r>
              <a:rPr lang="en-US" altLang="en-US" sz="2000" b="1"/>
              <a:t> q, 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Black" panose="020B0A04020102020204" pitchFamily="34" charset="0"/>
              </a:rPr>
              <a:t>	if</a:t>
            </a:r>
            <a:r>
              <a:rPr lang="en-US" altLang="en-US" sz="2000" b="1"/>
              <a:t> (P[ q, r ]</a:t>
            </a:r>
            <a:r>
              <a:rPr lang="en-US" altLang="en-US" sz="2000" b="1">
                <a:latin typeface="Symbol" panose="05050102010706020507" pitchFamily="18" charset="2"/>
              </a:rPr>
              <a:t>!=</a:t>
            </a:r>
            <a:r>
              <a:rPr lang="en-US" altLang="en-US" sz="2000" b="1"/>
              <a:t>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         path(q, P[q, r])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         </a:t>
            </a:r>
            <a:r>
              <a:rPr lang="en-US" altLang="en-US" sz="2000" b="1">
                <a:latin typeface="Arial Black" panose="020B0A04020102020204" pitchFamily="34" charset="0"/>
              </a:rPr>
              <a:t>println</a:t>
            </a:r>
            <a:r>
              <a:rPr lang="en-US" altLang="en-US" sz="2000" b="1"/>
              <a:t>( “v”+ P[q, r])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         path(P[q, r], 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</a:t>
            </a:r>
            <a:r>
              <a:rPr lang="en-US" altLang="en-US" sz="2000" b="1">
                <a:latin typeface="Arial Black" panose="020B0A04020102020204" pitchFamily="34" charset="0"/>
              </a:rPr>
              <a:t>return</a:t>
            </a:r>
            <a:r>
              <a:rPr lang="en-US" altLang="en-US" sz="2000" b="1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//no intermediate nodes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</a:t>
            </a:r>
            <a:r>
              <a:rPr lang="en-US" altLang="en-US" sz="2000" b="1">
                <a:latin typeface="Arial Black" panose="020B0A04020102020204" pitchFamily="34" charset="0"/>
              </a:rPr>
              <a:t>else</a:t>
            </a:r>
            <a:r>
              <a:rPr lang="en-US" altLang="en-US" sz="2000" b="1"/>
              <a:t> </a:t>
            </a:r>
            <a:r>
              <a:rPr lang="en-US" altLang="en-US" sz="2000" b="1">
                <a:latin typeface="Arial Black" panose="020B0A04020102020204" pitchFamily="34" charset="0"/>
              </a:rPr>
              <a:t>return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Before calling path check D[q, r] &lt;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en-US" sz="2000">
                <a:cs typeface="Arial" panose="020B0604020202020204" pitchFamily="34" charset="0"/>
              </a:rPr>
              <a:t>, and print node q, after the call 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path print node r</a:t>
            </a:r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DF83B962-DF8A-9360-8641-E68EF03B576F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1676400"/>
            <a:ext cx="2667000" cy="1752600"/>
            <a:chOff x="3168" y="816"/>
            <a:chExt cx="1680" cy="1104"/>
          </a:xfrm>
        </p:grpSpPr>
        <p:grpSp>
          <p:nvGrpSpPr>
            <p:cNvPr id="21524" name="Group 5">
              <a:extLst>
                <a:ext uri="{FF2B5EF4-FFF2-40B4-BE49-F238E27FC236}">
                  <a16:creationId xmlns:a16="http://schemas.microsoft.com/office/drawing/2014/main" id="{A786D979-C41E-5442-19F7-6A7CBC131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1531" name="Rectangle 6">
                <a:extLst>
                  <a:ext uri="{FF2B5EF4-FFF2-40B4-BE49-F238E27FC236}">
                    <a16:creationId xmlns:a16="http://schemas.microsoft.com/office/drawing/2014/main" id="{496CED01-1CC3-0A4F-E1F9-924DAED2D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21532" name="Rectangle 7">
                <a:extLst>
                  <a:ext uri="{FF2B5EF4-FFF2-40B4-BE49-F238E27FC236}">
                    <a16:creationId xmlns:a16="http://schemas.microsoft.com/office/drawing/2014/main" id="{345C7DBE-0C1E-46D8-2383-434A38FE9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21533" name="Rectangle 8">
                <a:extLst>
                  <a:ext uri="{FF2B5EF4-FFF2-40B4-BE49-F238E27FC236}">
                    <a16:creationId xmlns:a16="http://schemas.microsoft.com/office/drawing/2014/main" id="{11D5DD62-EFE3-DE4A-D494-1E4E6B7E8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21534" name="Rectangle 9">
                <a:extLst>
                  <a:ext uri="{FF2B5EF4-FFF2-40B4-BE49-F238E27FC236}">
                    <a16:creationId xmlns:a16="http://schemas.microsoft.com/office/drawing/2014/main" id="{F22BA91A-CED5-A203-CD24-5D4603CF3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21535" name="Rectangle 10">
                <a:extLst>
                  <a:ext uri="{FF2B5EF4-FFF2-40B4-BE49-F238E27FC236}">
                    <a16:creationId xmlns:a16="http://schemas.microsoft.com/office/drawing/2014/main" id="{E81DE164-D12B-DC33-2201-DBDA1305F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21536" name="Rectangle 11">
                <a:extLst>
                  <a:ext uri="{FF2B5EF4-FFF2-40B4-BE49-F238E27FC236}">
                    <a16:creationId xmlns:a16="http://schemas.microsoft.com/office/drawing/2014/main" id="{0C159C16-F4D4-8FD0-D9A7-D188C3062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1</a:t>
                </a:r>
                <a:endParaRPr lang="en-US" altLang="en-US"/>
              </a:p>
            </p:txBody>
          </p:sp>
          <p:sp>
            <p:nvSpPr>
              <p:cNvPr id="21537" name="Rectangle 12">
                <a:extLst>
                  <a:ext uri="{FF2B5EF4-FFF2-40B4-BE49-F238E27FC236}">
                    <a16:creationId xmlns:a16="http://schemas.microsoft.com/office/drawing/2014/main" id="{F71191E6-EBE2-3279-6E4C-5650D724E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21538" name="Rectangle 13">
                <a:extLst>
                  <a:ext uri="{FF2B5EF4-FFF2-40B4-BE49-F238E27FC236}">
                    <a16:creationId xmlns:a16="http://schemas.microsoft.com/office/drawing/2014/main" id="{9519BD51-D93C-08CA-F221-4D8DBE574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21539" name="Rectangle 14">
                <a:extLst>
                  <a:ext uri="{FF2B5EF4-FFF2-40B4-BE49-F238E27FC236}">
                    <a16:creationId xmlns:a16="http://schemas.microsoft.com/office/drawing/2014/main" id="{EDDF1139-A6B8-D184-44F3-FFE7FFAC2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21525" name="Text Box 15">
              <a:extLst>
                <a:ext uri="{FF2B5EF4-FFF2-40B4-BE49-F238E27FC236}">
                  <a16:creationId xmlns:a16="http://schemas.microsoft.com/office/drawing/2014/main" id="{6112D604-F363-FBD6-61A1-77BCF4B26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21526" name="Text Box 16">
              <a:extLst>
                <a:ext uri="{FF2B5EF4-FFF2-40B4-BE49-F238E27FC236}">
                  <a16:creationId xmlns:a16="http://schemas.microsoft.com/office/drawing/2014/main" id="{F8C28817-8186-B20A-5063-2B3FD7D67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21527" name="Text Box 17">
              <a:extLst>
                <a:ext uri="{FF2B5EF4-FFF2-40B4-BE49-F238E27FC236}">
                  <a16:creationId xmlns:a16="http://schemas.microsoft.com/office/drawing/2014/main" id="{613BB2E2-1122-24D2-9A17-74FAB1B9B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21528" name="Text Box 18">
              <a:extLst>
                <a:ext uri="{FF2B5EF4-FFF2-40B4-BE49-F238E27FC236}">
                  <a16:creationId xmlns:a16="http://schemas.microsoft.com/office/drawing/2014/main" id="{21A727C9-26CA-6554-AF78-BAE57CDD2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21529" name="Text Box 19">
              <a:extLst>
                <a:ext uri="{FF2B5EF4-FFF2-40B4-BE49-F238E27FC236}">
                  <a16:creationId xmlns:a16="http://schemas.microsoft.com/office/drawing/2014/main" id="{E830B76C-4E77-576D-8E91-917B0A96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21530" name="Text Box 20">
              <a:extLst>
                <a:ext uri="{FF2B5EF4-FFF2-40B4-BE49-F238E27FC236}">
                  <a16:creationId xmlns:a16="http://schemas.microsoft.com/office/drawing/2014/main" id="{775032B8-A7BF-2009-6D31-A3D23AE49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21510" name="Text Box 21">
            <a:extLst>
              <a:ext uri="{FF2B5EF4-FFF2-40B4-BE49-F238E27FC236}">
                <a16:creationId xmlns:a16="http://schemas.microsoft.com/office/drawing/2014/main" id="{5E07FF30-508A-CCDF-597A-17E21B995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25908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  <p:grpSp>
        <p:nvGrpSpPr>
          <p:cNvPr id="21511" name="Group 22">
            <a:extLst>
              <a:ext uri="{FF2B5EF4-FFF2-40B4-BE49-F238E27FC236}">
                <a16:creationId xmlns:a16="http://schemas.microsoft.com/office/drawing/2014/main" id="{F8EEE58B-AA86-E664-F04B-925833A7A249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114800"/>
            <a:ext cx="1925638" cy="1600200"/>
            <a:chOff x="188" y="240"/>
            <a:chExt cx="1213" cy="1008"/>
          </a:xfrm>
        </p:grpSpPr>
        <p:grpSp>
          <p:nvGrpSpPr>
            <p:cNvPr id="21512" name="Group 23">
              <a:extLst>
                <a:ext uri="{FF2B5EF4-FFF2-40B4-BE49-F238E27FC236}">
                  <a16:creationId xmlns:a16="http://schemas.microsoft.com/office/drawing/2014/main" id="{0B38753F-F484-FED3-ECC6-81046CCD9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1517" name="Oval 24">
                <a:extLst>
                  <a:ext uri="{FF2B5EF4-FFF2-40B4-BE49-F238E27FC236}">
                    <a16:creationId xmlns:a16="http://schemas.microsoft.com/office/drawing/2014/main" id="{23F11E90-88EA-C1F8-F5A0-8BD3807DB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21518" name="Oval 25">
                <a:extLst>
                  <a:ext uri="{FF2B5EF4-FFF2-40B4-BE49-F238E27FC236}">
                    <a16:creationId xmlns:a16="http://schemas.microsoft.com/office/drawing/2014/main" id="{B277CB9E-394D-2F4D-0D15-60D1EBA15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21519" name="Oval 26">
                <a:extLst>
                  <a:ext uri="{FF2B5EF4-FFF2-40B4-BE49-F238E27FC236}">
                    <a16:creationId xmlns:a16="http://schemas.microsoft.com/office/drawing/2014/main" id="{6240C927-F59D-E651-4ABC-74479C882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21520" name="AutoShape 27">
                <a:extLst>
                  <a:ext uri="{FF2B5EF4-FFF2-40B4-BE49-F238E27FC236}">
                    <a16:creationId xmlns:a16="http://schemas.microsoft.com/office/drawing/2014/main" id="{C40C29A0-4EBC-4318-5885-8D27B24C7CDF}"/>
                  </a:ext>
                </a:extLst>
              </p:cNvPr>
              <p:cNvCxnSpPr>
                <a:cxnSpLocks noChangeShapeType="1"/>
                <a:stCxn id="21517" idx="7"/>
                <a:endCxn id="21519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1" name="AutoShape 28">
                <a:extLst>
                  <a:ext uri="{FF2B5EF4-FFF2-40B4-BE49-F238E27FC236}">
                    <a16:creationId xmlns:a16="http://schemas.microsoft.com/office/drawing/2014/main" id="{69831084-7C39-96EA-315F-FEA6BF70CA21}"/>
                  </a:ext>
                </a:extLst>
              </p:cNvPr>
              <p:cNvCxnSpPr>
                <a:cxnSpLocks noChangeShapeType="1"/>
                <a:stCxn id="21519" idx="3"/>
                <a:endCxn id="21518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2" name="AutoShape 29">
                <a:extLst>
                  <a:ext uri="{FF2B5EF4-FFF2-40B4-BE49-F238E27FC236}">
                    <a16:creationId xmlns:a16="http://schemas.microsoft.com/office/drawing/2014/main" id="{ACA7FABB-D23A-E7F8-350B-FFF6915A7827}"/>
                  </a:ext>
                </a:extLst>
              </p:cNvPr>
              <p:cNvCxnSpPr>
                <a:cxnSpLocks noChangeShapeType="1"/>
                <a:stCxn id="21518" idx="2"/>
                <a:endCxn id="21517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3" name="AutoShape 30">
                <a:extLst>
                  <a:ext uri="{FF2B5EF4-FFF2-40B4-BE49-F238E27FC236}">
                    <a16:creationId xmlns:a16="http://schemas.microsoft.com/office/drawing/2014/main" id="{2CB533CA-D8CC-05FB-5316-555E5F9539CD}"/>
                  </a:ext>
                </a:extLst>
              </p:cNvPr>
              <p:cNvCxnSpPr>
                <a:cxnSpLocks noChangeShapeType="1"/>
                <a:stCxn id="21518" idx="6"/>
                <a:endCxn id="21517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513" name="Text Box 31">
              <a:extLst>
                <a:ext uri="{FF2B5EF4-FFF2-40B4-BE49-F238E27FC236}">
                  <a16:creationId xmlns:a16="http://schemas.microsoft.com/office/drawing/2014/main" id="{3899890C-67B7-2E58-1164-699662CB3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21514" name="Text Box 32">
              <a:extLst>
                <a:ext uri="{FF2B5EF4-FFF2-40B4-BE49-F238E27FC236}">
                  <a16:creationId xmlns:a16="http://schemas.microsoft.com/office/drawing/2014/main" id="{729B14B1-20D3-B5AF-06C1-95DBA85A9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21515" name="Text Box 33">
              <a:extLst>
                <a:ext uri="{FF2B5EF4-FFF2-40B4-BE49-F238E27FC236}">
                  <a16:creationId xmlns:a16="http://schemas.microsoft.com/office/drawing/2014/main" id="{A2FC1FE3-B83D-2617-B418-37F4144E0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21516" name="Text Box 34">
              <a:extLst>
                <a:ext uri="{FF2B5EF4-FFF2-40B4-BE49-F238E27FC236}">
                  <a16:creationId xmlns:a16="http://schemas.microsoft.com/office/drawing/2014/main" id="{79DC46B3-F0F8-00A5-E961-4366DEE60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>
            <a:extLst>
              <a:ext uri="{FF2B5EF4-FFF2-40B4-BE49-F238E27FC236}">
                <a16:creationId xmlns:a16="http://schemas.microsoft.com/office/drawing/2014/main" id="{6801BF29-40D9-BD42-5227-58A5F5B5A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BFE8929F-3938-4B92-BDA8-00A291307C09}" type="slidenum">
              <a:rPr lang="en-US" altLang="en-US" sz="1400"/>
              <a:pPr/>
              <a:t>105</a:t>
            </a:fld>
            <a:endParaRPr lang="en-US" altLang="en-US" sz="1400"/>
          </a:p>
        </p:txBody>
      </p:sp>
      <p:pic>
        <p:nvPicPr>
          <p:cNvPr id="22531" name="Picture 2" descr="Image74">
            <a:extLst>
              <a:ext uri="{FF2B5EF4-FFF2-40B4-BE49-F238E27FC236}">
                <a16:creationId xmlns:a16="http://schemas.microsoft.com/office/drawing/2014/main" id="{8AF714D9-A136-27B8-11F7-E589C006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97000"/>
            <a:ext cx="60198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>
            <a:extLst>
              <a:ext uri="{FF2B5EF4-FFF2-40B4-BE49-F238E27FC236}">
                <a16:creationId xmlns:a16="http://schemas.microsoft.com/office/drawing/2014/main" id="{F04F1CD9-172A-C540-EF01-A6C8C277B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Example</a:t>
            </a:r>
            <a:endParaRPr lang="en-US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>
            <a:extLst>
              <a:ext uri="{FF2B5EF4-FFF2-40B4-BE49-F238E27FC236}">
                <a16:creationId xmlns:a16="http://schemas.microsoft.com/office/drawing/2014/main" id="{A6714FB1-A23B-A0E5-445E-94C2D4BFC8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068BA1E1-3C6F-46DD-A9DF-D2564182C15C}" type="slidenum">
              <a:rPr lang="en-US" altLang="en-US" sz="1400"/>
              <a:pPr/>
              <a:t>106</a:t>
            </a:fld>
            <a:endParaRPr lang="en-US" altLang="en-US" sz="1400"/>
          </a:p>
        </p:txBody>
      </p:sp>
      <p:pic>
        <p:nvPicPr>
          <p:cNvPr id="23555" name="Picture 2" descr="Image81">
            <a:extLst>
              <a:ext uri="{FF2B5EF4-FFF2-40B4-BE49-F238E27FC236}">
                <a16:creationId xmlns:a16="http://schemas.microsoft.com/office/drawing/2014/main" id="{FC6A37BD-0AAD-21AB-AD9E-29F94E52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6705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3">
            <a:extLst>
              <a:ext uri="{FF2B5EF4-FFF2-40B4-BE49-F238E27FC236}">
                <a16:creationId xmlns:a16="http://schemas.microsoft.com/office/drawing/2014/main" id="{66AB0FF2-BC1E-D782-8E4F-F69402BCD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334000"/>
            <a:ext cx="647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values in parenthesis are the non zero P values.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5AAE7321-C553-2882-A647-92DE9C607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The final distance matrix and P</a:t>
            </a:r>
            <a:endParaRPr lang="en-US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>
            <a:extLst>
              <a:ext uri="{FF2B5EF4-FFF2-40B4-BE49-F238E27FC236}">
                <a16:creationId xmlns:a16="http://schemas.microsoft.com/office/drawing/2014/main" id="{AEB2E0EF-F702-4355-EB13-A95A510B0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4DF3B284-24CB-40AF-BFC9-37037C9BB4E4}" type="slidenum">
              <a:rPr lang="en-US" altLang="en-US" sz="1400"/>
              <a:pPr/>
              <a:t>107</a:t>
            </a:fld>
            <a:endParaRPr lang="en-US" altLang="en-US" sz="1400"/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7AF21CC2-3F5A-C610-81F1-77A036229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1412875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Path(1, 4)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3521CCCA-98F3-2A37-84A6-9907D43C3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Path(1, 6)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20BD99A6-7D1E-7D66-4A5D-10622E001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194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Path(6, 4)</a:t>
            </a:r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3FED9A3B-E5CE-707B-75F5-4D0BBD146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3048001"/>
            <a:ext cx="8595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Print </a:t>
            </a:r>
          </a:p>
          <a:p>
            <a:r>
              <a:rPr lang="en-US" altLang="en-US"/>
              <a:t>v6</a:t>
            </a:r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619BB357-F2F9-23C5-40B9-98E71B93F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14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Path(6, 3)</a:t>
            </a:r>
          </a:p>
        </p:txBody>
      </p:sp>
      <p:sp>
        <p:nvSpPr>
          <p:cNvPr id="24584" name="Text Box 7">
            <a:extLst>
              <a:ext uri="{FF2B5EF4-FFF2-40B4-BE49-F238E27FC236}">
                <a16:creationId xmlns:a16="http://schemas.microsoft.com/office/drawing/2014/main" id="{D3920B7F-7530-A7F4-4D11-9178E7139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4114801"/>
            <a:ext cx="7825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Print</a:t>
            </a:r>
          </a:p>
          <a:p>
            <a:r>
              <a:rPr lang="en-US" altLang="en-US"/>
              <a:t>v3</a:t>
            </a:r>
          </a:p>
        </p:txBody>
      </p:sp>
      <p:sp>
        <p:nvSpPr>
          <p:cNvPr id="24585" name="Text Box 8">
            <a:extLst>
              <a:ext uri="{FF2B5EF4-FFF2-40B4-BE49-F238E27FC236}">
                <a16:creationId xmlns:a16="http://schemas.microsoft.com/office/drawing/2014/main" id="{A9F3F45B-ED74-0438-4B23-0D17AA4CA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114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Path(3, 4)</a:t>
            </a:r>
          </a:p>
        </p:txBody>
      </p:sp>
      <p:sp>
        <p:nvSpPr>
          <p:cNvPr id="24586" name="Oval 9">
            <a:extLst>
              <a:ext uri="{FF2B5EF4-FFF2-40B4-BE49-F238E27FC236}">
                <a16:creationId xmlns:a16="http://schemas.microsoft.com/office/drawing/2014/main" id="{418FCAB0-F684-2523-6062-452EE5A5F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3716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7" name="Oval 10">
            <a:extLst>
              <a:ext uri="{FF2B5EF4-FFF2-40B4-BE49-F238E27FC236}">
                <a16:creationId xmlns:a16="http://schemas.microsoft.com/office/drawing/2014/main" id="{574CCA31-E3D0-0561-606B-348E45717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194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8" name="Oval 11">
            <a:extLst>
              <a:ext uri="{FF2B5EF4-FFF2-40B4-BE49-F238E27FC236}">
                <a16:creationId xmlns:a16="http://schemas.microsoft.com/office/drawing/2014/main" id="{DCD21C33-DF46-F10A-C0CA-32584947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194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9" name="Oval 12">
            <a:extLst>
              <a:ext uri="{FF2B5EF4-FFF2-40B4-BE49-F238E27FC236}">
                <a16:creationId xmlns:a16="http://schemas.microsoft.com/office/drawing/2014/main" id="{BAACA4D7-5FD8-FCBA-C896-36D733908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90" name="Oval 13">
            <a:extLst>
              <a:ext uri="{FF2B5EF4-FFF2-40B4-BE49-F238E27FC236}">
                <a16:creationId xmlns:a16="http://schemas.microsoft.com/office/drawing/2014/main" id="{24A008E4-9208-0A3C-09CC-05A0EA584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386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91" name="Line 14">
            <a:extLst>
              <a:ext uri="{FF2B5EF4-FFF2-40B4-BE49-F238E27FC236}">
                <a16:creationId xmlns:a16="http://schemas.microsoft.com/office/drawing/2014/main" id="{751D03B8-3AE9-2A40-DFE0-29E37F01F3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9050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2" name="Line 15">
            <a:extLst>
              <a:ext uri="{FF2B5EF4-FFF2-40B4-BE49-F238E27FC236}">
                <a16:creationId xmlns:a16="http://schemas.microsoft.com/office/drawing/2014/main" id="{F84ABFC4-54DA-7CAC-2BC0-9CD7B2C13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81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Line 16">
            <a:extLst>
              <a:ext uri="{FF2B5EF4-FFF2-40B4-BE49-F238E27FC236}">
                <a16:creationId xmlns:a16="http://schemas.microsoft.com/office/drawing/2014/main" id="{E41053E3-5B5D-AB66-EBEE-71D8A0CF83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3429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4" name="Line 17">
            <a:extLst>
              <a:ext uri="{FF2B5EF4-FFF2-40B4-BE49-F238E27FC236}">
                <a16:creationId xmlns:a16="http://schemas.microsoft.com/office/drawing/2014/main" id="{8DB4A02C-E8A6-B5A8-9025-C48481DB1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5" name="Text Box 18">
            <a:extLst>
              <a:ext uri="{FF2B5EF4-FFF2-40B4-BE49-F238E27FC236}">
                <a16:creationId xmlns:a16="http://schemas.microsoft.com/office/drawing/2014/main" id="{A019A75C-C539-D3D9-0E28-95A332E9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3470275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P(1, 6)=0</a:t>
            </a:r>
          </a:p>
        </p:txBody>
      </p:sp>
      <p:sp>
        <p:nvSpPr>
          <p:cNvPr id="24596" name="Text Box 19">
            <a:extLst>
              <a:ext uri="{FF2B5EF4-FFF2-40B4-BE49-F238E27FC236}">
                <a16:creationId xmlns:a16="http://schemas.microsoft.com/office/drawing/2014/main" id="{E591B875-B96E-B3E7-B39C-D886D4DE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4876800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P(6, 3)=0</a:t>
            </a:r>
          </a:p>
        </p:txBody>
      </p:sp>
      <p:sp>
        <p:nvSpPr>
          <p:cNvPr id="24597" name="Text Box 20">
            <a:extLst>
              <a:ext uri="{FF2B5EF4-FFF2-40B4-BE49-F238E27FC236}">
                <a16:creationId xmlns:a16="http://schemas.microsoft.com/office/drawing/2014/main" id="{A18CA960-665A-2A85-2C05-BD57765A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4800600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P(3, 4)=0</a:t>
            </a:r>
          </a:p>
        </p:txBody>
      </p:sp>
      <p:sp>
        <p:nvSpPr>
          <p:cNvPr id="24598" name="Text Box 21">
            <a:extLst>
              <a:ext uri="{FF2B5EF4-FFF2-40B4-BE49-F238E27FC236}">
                <a16:creationId xmlns:a16="http://schemas.microsoft.com/office/drawing/2014/main" id="{04CF436F-7F61-AC77-E75C-D74E62AF2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5334001"/>
            <a:ext cx="83728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intermediate nodes on the shortest path from 1 to 4 are v6, v3.</a:t>
            </a:r>
          </a:p>
          <a:p>
            <a:r>
              <a:rPr lang="en-US" altLang="en-US"/>
              <a:t>The shortest path is v1, v6, v3, v4.</a:t>
            </a:r>
          </a:p>
        </p:txBody>
      </p:sp>
      <p:sp>
        <p:nvSpPr>
          <p:cNvPr id="24599" name="Rectangle 22">
            <a:extLst>
              <a:ext uri="{FF2B5EF4-FFF2-40B4-BE49-F238E27FC236}">
                <a16:creationId xmlns:a16="http://schemas.microsoft.com/office/drawing/2014/main" id="{EF241B26-2927-8C68-906A-75CE313BD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/>
          <a:lstStyle/>
          <a:p>
            <a:r>
              <a:rPr lang="en-US" altLang="en-US" sz="3200" b="1"/>
              <a:t>The call tree for Path(1, 4)</a:t>
            </a:r>
            <a:endParaRPr lang="en-US" altLang="en-US"/>
          </a:p>
        </p:txBody>
      </p:sp>
      <p:sp>
        <p:nvSpPr>
          <p:cNvPr id="24600" name="Line 23">
            <a:extLst>
              <a:ext uri="{FF2B5EF4-FFF2-40B4-BE49-F238E27FC236}">
                <a16:creationId xmlns:a16="http://schemas.microsoft.com/office/drawing/2014/main" id="{88689BC4-D330-2374-0F2D-130ED42A06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1" name="Line 24">
            <a:extLst>
              <a:ext uri="{FF2B5EF4-FFF2-40B4-BE49-F238E27FC236}">
                <a16:creationId xmlns:a16="http://schemas.microsoft.com/office/drawing/2014/main" id="{203D08F3-6FF4-1AA2-20F5-051680806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3505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289813"/>
            <a:ext cx="537972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</a:t>
            </a:r>
            <a:r>
              <a:rPr spc="-70" dirty="0"/>
              <a:t> </a:t>
            </a:r>
            <a:r>
              <a:rPr spc="-5" dirty="0"/>
              <a:t>formulation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07540" y="1162303"/>
            <a:ext cx="1700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eo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555" y="1878339"/>
            <a:ext cx="1235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4966" y="1559108"/>
            <a:ext cx="6149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127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373" y="1951687"/>
            <a:ext cx="5821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4000" spc="1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1692275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228600" y="914400"/>
                </a:moveTo>
                <a:lnTo>
                  <a:pt x="184106" y="908412"/>
                </a:lnTo>
                <a:lnTo>
                  <a:pt x="147775" y="892082"/>
                </a:lnTo>
                <a:lnTo>
                  <a:pt x="123281" y="867862"/>
                </a:lnTo>
                <a:lnTo>
                  <a:pt x="114300" y="838200"/>
                </a:lnTo>
                <a:lnTo>
                  <a:pt x="114300" y="533400"/>
                </a:lnTo>
                <a:lnTo>
                  <a:pt x="105318" y="503737"/>
                </a:lnTo>
                <a:lnTo>
                  <a:pt x="80824" y="479517"/>
                </a:lnTo>
                <a:lnTo>
                  <a:pt x="44493" y="463187"/>
                </a:lnTo>
                <a:lnTo>
                  <a:pt x="0" y="457200"/>
                </a:lnTo>
                <a:lnTo>
                  <a:pt x="44493" y="451212"/>
                </a:lnTo>
                <a:lnTo>
                  <a:pt x="80824" y="434882"/>
                </a:lnTo>
                <a:lnTo>
                  <a:pt x="105318" y="410662"/>
                </a:lnTo>
                <a:lnTo>
                  <a:pt x="114300" y="381000"/>
                </a:lnTo>
                <a:lnTo>
                  <a:pt x="114300" y="76200"/>
                </a:lnTo>
                <a:lnTo>
                  <a:pt x="123281" y="46537"/>
                </a:lnTo>
                <a:lnTo>
                  <a:pt x="147775" y="22317"/>
                </a:lnTo>
                <a:lnTo>
                  <a:pt x="184106" y="5987"/>
                </a:lnTo>
                <a:lnTo>
                  <a:pt x="228600" y="0"/>
                </a:lnTo>
              </a:path>
            </a:pathLst>
          </a:custGeom>
          <a:ln w="19050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289813"/>
            <a:ext cx="537972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</a:t>
            </a:r>
            <a:r>
              <a:rPr spc="-70" dirty="0"/>
              <a:t> </a:t>
            </a:r>
            <a:r>
              <a:rPr spc="-5" dirty="0"/>
              <a:t>formulation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07540" y="1162303"/>
            <a:ext cx="1700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eo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555" y="1878339"/>
            <a:ext cx="1235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4966" y="1559108"/>
            <a:ext cx="6149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127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373" y="1951687"/>
            <a:ext cx="5821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4000" spc="1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1692275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228600" y="914400"/>
                </a:moveTo>
                <a:lnTo>
                  <a:pt x="184106" y="908412"/>
                </a:lnTo>
                <a:lnTo>
                  <a:pt x="147775" y="892082"/>
                </a:lnTo>
                <a:lnTo>
                  <a:pt x="123281" y="867862"/>
                </a:lnTo>
                <a:lnTo>
                  <a:pt x="114300" y="838200"/>
                </a:lnTo>
                <a:lnTo>
                  <a:pt x="114300" y="533400"/>
                </a:lnTo>
                <a:lnTo>
                  <a:pt x="105318" y="503737"/>
                </a:lnTo>
                <a:lnTo>
                  <a:pt x="80824" y="479517"/>
                </a:lnTo>
                <a:lnTo>
                  <a:pt x="44493" y="463187"/>
                </a:lnTo>
                <a:lnTo>
                  <a:pt x="0" y="457200"/>
                </a:lnTo>
                <a:lnTo>
                  <a:pt x="44493" y="451212"/>
                </a:lnTo>
                <a:lnTo>
                  <a:pt x="80824" y="434882"/>
                </a:lnTo>
                <a:lnTo>
                  <a:pt x="105318" y="410662"/>
                </a:lnTo>
                <a:lnTo>
                  <a:pt x="114300" y="381000"/>
                </a:lnTo>
                <a:lnTo>
                  <a:pt x="114300" y="76200"/>
                </a:lnTo>
                <a:lnTo>
                  <a:pt x="123281" y="46537"/>
                </a:lnTo>
                <a:lnTo>
                  <a:pt x="147775" y="22317"/>
                </a:lnTo>
                <a:lnTo>
                  <a:pt x="184106" y="5987"/>
                </a:lnTo>
                <a:lnTo>
                  <a:pt x="228600" y="0"/>
                </a:lnTo>
              </a:path>
            </a:pathLst>
          </a:custGeom>
          <a:ln w="19050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7540" y="2637536"/>
            <a:ext cx="38563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226820" algn="l"/>
              </a:tabLst>
            </a:pP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3200" i="1" spc="-13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oo</a:t>
            </a:r>
            <a:r>
              <a:rPr sz="32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Ca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spc="-4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19437" y="3429000"/>
            <a:ext cx="6182360" cy="609600"/>
            <a:chOff x="1595437" y="3429000"/>
            <a:chExt cx="6182360" cy="6096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065" y="3515868"/>
              <a:ext cx="467867" cy="4678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002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02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8266" y="3515868"/>
              <a:ext cx="467867" cy="46786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574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74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5466" y="3515868"/>
              <a:ext cx="1153667" cy="4678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14600" y="3444875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1143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43000" y="457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4600" y="3444875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0" y="0"/>
                  </a:moveTo>
                  <a:lnTo>
                    <a:pt x="1143000" y="0"/>
                  </a:lnTo>
                  <a:lnTo>
                    <a:pt x="11430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8466" y="3515868"/>
              <a:ext cx="467867" cy="46786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576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576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5666" y="3515868"/>
              <a:ext cx="467867" cy="4678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148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148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8265" y="3515868"/>
              <a:ext cx="925066" cy="46786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867400" y="3444875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67400" y="3444875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400" y="0"/>
                  </a:lnTo>
                  <a:lnTo>
                    <a:pt x="9144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2665" y="3515868"/>
              <a:ext cx="467867" cy="46786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7818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818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9865" y="3515868"/>
              <a:ext cx="467867" cy="46786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2390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90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46275" y="3429000"/>
              <a:ext cx="2280285" cy="609600"/>
            </a:xfrm>
            <a:custGeom>
              <a:avLst/>
              <a:gdLst/>
              <a:ahLst/>
              <a:cxnLst/>
              <a:rect l="l" t="t" r="r" b="b"/>
              <a:pathLst>
                <a:path w="2280284" h="609600">
                  <a:moveTo>
                    <a:pt x="2207256" y="0"/>
                  </a:moveTo>
                  <a:lnTo>
                    <a:pt x="72996" y="0"/>
                  </a:lnTo>
                  <a:lnTo>
                    <a:pt x="100767" y="25400"/>
                  </a:lnTo>
                  <a:lnTo>
                    <a:pt x="121294" y="50800"/>
                  </a:lnTo>
                  <a:lnTo>
                    <a:pt x="135235" y="76200"/>
                  </a:lnTo>
                  <a:lnTo>
                    <a:pt x="143248" y="101600"/>
                  </a:lnTo>
                  <a:lnTo>
                    <a:pt x="145992" y="127000"/>
                  </a:lnTo>
                  <a:lnTo>
                    <a:pt x="144126" y="152400"/>
                  </a:lnTo>
                  <a:lnTo>
                    <a:pt x="129198" y="203200"/>
                  </a:lnTo>
                  <a:lnTo>
                    <a:pt x="103731" y="254000"/>
                  </a:lnTo>
                  <a:lnTo>
                    <a:pt x="57299" y="330200"/>
                  </a:lnTo>
                  <a:lnTo>
                    <a:pt x="42261" y="355600"/>
                  </a:lnTo>
                  <a:lnTo>
                    <a:pt x="16794" y="406400"/>
                  </a:lnTo>
                  <a:lnTo>
                    <a:pt x="1866" y="457200"/>
                  </a:lnTo>
                  <a:lnTo>
                    <a:pt x="0" y="482600"/>
                  </a:lnTo>
                  <a:lnTo>
                    <a:pt x="2744" y="508000"/>
                  </a:lnTo>
                  <a:lnTo>
                    <a:pt x="10757" y="533400"/>
                  </a:lnTo>
                  <a:lnTo>
                    <a:pt x="24698" y="558800"/>
                  </a:lnTo>
                  <a:lnTo>
                    <a:pt x="45224" y="584200"/>
                  </a:lnTo>
                  <a:lnTo>
                    <a:pt x="72996" y="609600"/>
                  </a:lnTo>
                  <a:lnTo>
                    <a:pt x="2207256" y="609600"/>
                  </a:lnTo>
                  <a:lnTo>
                    <a:pt x="2179485" y="584200"/>
                  </a:lnTo>
                  <a:lnTo>
                    <a:pt x="2158958" y="558800"/>
                  </a:lnTo>
                  <a:lnTo>
                    <a:pt x="2145017" y="533400"/>
                  </a:lnTo>
                  <a:lnTo>
                    <a:pt x="2137004" y="508000"/>
                  </a:lnTo>
                  <a:lnTo>
                    <a:pt x="2134260" y="482600"/>
                  </a:lnTo>
                  <a:lnTo>
                    <a:pt x="2136126" y="457200"/>
                  </a:lnTo>
                  <a:lnTo>
                    <a:pt x="2151055" y="406400"/>
                  </a:lnTo>
                  <a:lnTo>
                    <a:pt x="2176521" y="355600"/>
                  </a:lnTo>
                  <a:lnTo>
                    <a:pt x="2222953" y="279400"/>
                  </a:lnTo>
                  <a:lnTo>
                    <a:pt x="2237992" y="254000"/>
                  </a:lnTo>
                  <a:lnTo>
                    <a:pt x="2263458" y="203200"/>
                  </a:lnTo>
                  <a:lnTo>
                    <a:pt x="2278387" y="152400"/>
                  </a:lnTo>
                  <a:lnTo>
                    <a:pt x="2280253" y="127000"/>
                  </a:lnTo>
                  <a:lnTo>
                    <a:pt x="2277508" y="101600"/>
                  </a:lnTo>
                  <a:lnTo>
                    <a:pt x="2269495" y="76200"/>
                  </a:lnTo>
                  <a:lnTo>
                    <a:pt x="2255555" y="50800"/>
                  </a:lnTo>
                  <a:lnTo>
                    <a:pt x="2235028" y="25400"/>
                  </a:lnTo>
                  <a:lnTo>
                    <a:pt x="2207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276600" y="3148838"/>
            <a:ext cx="21818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69265" algn="l"/>
                <a:tab pos="2098040" algn="l"/>
              </a:tabLst>
            </a:pPr>
            <a:r>
              <a:rPr sz="2000" spc="-5" dirty="0">
                <a:solidFill>
                  <a:srgbClr val="008A87"/>
                </a:solidFill>
                <a:latin typeface="Times New Roman"/>
                <a:cs typeface="Times New Roman"/>
              </a:rPr>
              <a:t>1	2	</a:t>
            </a:r>
            <a:r>
              <a:rPr sz="2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87178" y="3148838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119437" y="4267200"/>
            <a:ext cx="5267960" cy="609600"/>
            <a:chOff x="1595437" y="4267200"/>
            <a:chExt cx="5267960" cy="609600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065" y="4354068"/>
              <a:ext cx="467867" cy="46786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002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002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8266" y="4354068"/>
              <a:ext cx="467867" cy="46786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0574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74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5466" y="4354068"/>
              <a:ext cx="2068067" cy="46786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514600" y="4283075"/>
              <a:ext cx="1981200" cy="457200"/>
            </a:xfrm>
            <a:custGeom>
              <a:avLst/>
              <a:gdLst/>
              <a:ahLst/>
              <a:cxnLst/>
              <a:rect l="l" t="t" r="r" b="b"/>
              <a:pathLst>
                <a:path w="1981200" h="457200">
                  <a:moveTo>
                    <a:pt x="0" y="457200"/>
                  </a:moveTo>
                  <a:lnTo>
                    <a:pt x="1981200" y="4572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14600" y="4283075"/>
              <a:ext cx="2057400" cy="457200"/>
            </a:xfrm>
            <a:custGeom>
              <a:avLst/>
              <a:gdLst/>
              <a:ahLst/>
              <a:cxnLst/>
              <a:rect l="l" t="t" r="r" b="b"/>
              <a:pathLst>
                <a:path w="2057400" h="457200">
                  <a:moveTo>
                    <a:pt x="0" y="0"/>
                  </a:moveTo>
                  <a:lnTo>
                    <a:pt x="2057400" y="0"/>
                  </a:lnTo>
                  <a:lnTo>
                    <a:pt x="20574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666" y="4354068"/>
              <a:ext cx="467867" cy="46786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958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58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3865" y="4354068"/>
              <a:ext cx="467867" cy="46786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9530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4865" y="4354068"/>
              <a:ext cx="925066" cy="46786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334000" y="4283075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8265" y="4354068"/>
              <a:ext cx="467867" cy="46786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8674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5465" y="4354068"/>
              <a:ext cx="467867" cy="46786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3246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246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83665" y="4267200"/>
              <a:ext cx="986790" cy="609600"/>
            </a:xfrm>
            <a:custGeom>
              <a:avLst/>
              <a:gdLst/>
              <a:ahLst/>
              <a:cxnLst/>
              <a:rect l="l" t="t" r="r" b="b"/>
              <a:pathLst>
                <a:path w="986789" h="609600">
                  <a:moveTo>
                    <a:pt x="933858" y="0"/>
                  </a:moveTo>
                  <a:lnTo>
                    <a:pt x="52605" y="0"/>
                  </a:lnTo>
                  <a:lnTo>
                    <a:pt x="76995" y="32084"/>
                  </a:lnTo>
                  <a:lnTo>
                    <a:pt x="93254" y="64168"/>
                  </a:lnTo>
                  <a:lnTo>
                    <a:pt x="102341" y="96252"/>
                  </a:lnTo>
                  <a:lnTo>
                    <a:pt x="105210" y="128336"/>
                  </a:lnTo>
                  <a:lnTo>
                    <a:pt x="102819" y="160421"/>
                  </a:lnTo>
                  <a:lnTo>
                    <a:pt x="86081" y="224589"/>
                  </a:lnTo>
                  <a:lnTo>
                    <a:pt x="59778" y="288757"/>
                  </a:lnTo>
                  <a:lnTo>
                    <a:pt x="45431" y="320842"/>
                  </a:lnTo>
                  <a:lnTo>
                    <a:pt x="31563" y="352926"/>
                  </a:lnTo>
                  <a:lnTo>
                    <a:pt x="19129" y="385010"/>
                  </a:lnTo>
                  <a:lnTo>
                    <a:pt x="9086" y="417094"/>
                  </a:lnTo>
                  <a:lnTo>
                    <a:pt x="2391" y="449178"/>
                  </a:lnTo>
                  <a:lnTo>
                    <a:pt x="0" y="481263"/>
                  </a:lnTo>
                  <a:lnTo>
                    <a:pt x="2869" y="513347"/>
                  </a:lnTo>
                  <a:lnTo>
                    <a:pt x="11955" y="545431"/>
                  </a:lnTo>
                  <a:lnTo>
                    <a:pt x="28215" y="577515"/>
                  </a:lnTo>
                  <a:lnTo>
                    <a:pt x="52605" y="609600"/>
                  </a:lnTo>
                  <a:lnTo>
                    <a:pt x="933858" y="609600"/>
                  </a:lnTo>
                  <a:lnTo>
                    <a:pt x="909468" y="577515"/>
                  </a:lnTo>
                  <a:lnTo>
                    <a:pt x="893209" y="545431"/>
                  </a:lnTo>
                  <a:lnTo>
                    <a:pt x="884123" y="513347"/>
                  </a:lnTo>
                  <a:lnTo>
                    <a:pt x="881254" y="481263"/>
                  </a:lnTo>
                  <a:lnTo>
                    <a:pt x="883646" y="449178"/>
                  </a:lnTo>
                  <a:lnTo>
                    <a:pt x="900385" y="385010"/>
                  </a:lnTo>
                  <a:lnTo>
                    <a:pt x="926689" y="320842"/>
                  </a:lnTo>
                  <a:lnTo>
                    <a:pt x="941036" y="288757"/>
                  </a:lnTo>
                  <a:lnTo>
                    <a:pt x="954905" y="256673"/>
                  </a:lnTo>
                  <a:lnTo>
                    <a:pt x="967340" y="224589"/>
                  </a:lnTo>
                  <a:lnTo>
                    <a:pt x="977382" y="192505"/>
                  </a:lnTo>
                  <a:lnTo>
                    <a:pt x="984077" y="160421"/>
                  </a:lnTo>
                  <a:lnTo>
                    <a:pt x="986468" y="128336"/>
                  </a:lnTo>
                  <a:lnTo>
                    <a:pt x="983598" y="96252"/>
                  </a:lnTo>
                  <a:lnTo>
                    <a:pt x="974511" y="64168"/>
                  </a:lnTo>
                  <a:lnTo>
                    <a:pt x="958249" y="32084"/>
                  </a:lnTo>
                  <a:lnTo>
                    <a:pt x="9338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276600" y="3987038"/>
            <a:ext cx="6096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69265" algn="l"/>
              </a:tabLst>
            </a:pPr>
            <a:r>
              <a:rPr sz="2000" spc="-5" dirty="0">
                <a:solidFill>
                  <a:srgbClr val="008A87"/>
                </a:solidFill>
                <a:latin typeface="Times New Roman"/>
                <a:cs typeface="Times New Roman"/>
              </a:rPr>
              <a:t>1	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00515" y="3926646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00589" y="39870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367338" y="3630613"/>
            <a:ext cx="923925" cy="923925"/>
            <a:chOff x="3843337" y="3630612"/>
            <a:chExt cx="923925" cy="923925"/>
          </a:xfrm>
        </p:grpSpPr>
        <p:sp>
          <p:nvSpPr>
            <p:cNvPr id="64" name="object 64"/>
            <p:cNvSpPr/>
            <p:nvPr/>
          </p:nvSpPr>
          <p:spPr>
            <a:xfrm>
              <a:off x="3886200" y="36734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8200" y="83820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1537" y="4468816"/>
              <a:ext cx="85725" cy="8572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3337" y="3630612"/>
              <a:ext cx="85725" cy="85725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2669540" y="3407028"/>
            <a:ext cx="319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669540" y="4256280"/>
            <a:ext cx="319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57327" y="3829420"/>
            <a:ext cx="254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935058" y="3405124"/>
            <a:ext cx="398145" cy="473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900" spc="30" dirty="0">
                <a:latin typeface="Segoe UI Symbol"/>
                <a:cs typeface="Segoe UI Symbol"/>
              </a:rPr>
              <a:t></a:t>
            </a:r>
            <a:endParaRPr sz="2900">
              <a:latin typeface="Segoe UI Symbol"/>
              <a:cs typeface="Segoe UI 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477000" y="4283076"/>
            <a:ext cx="1371600" cy="41036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735">
              <a:lnSpc>
                <a:spcPts val="3200"/>
              </a:lnSpc>
            </a:pPr>
            <a:r>
              <a:rPr sz="2900" spc="30" dirty="0">
                <a:latin typeface="Segoe UI Symbol"/>
                <a:cs typeface="Segoe UI Symbol"/>
              </a:rPr>
              <a:t></a:t>
            </a:r>
            <a:endParaRPr sz="29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289813"/>
            <a:ext cx="537972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</a:t>
            </a:r>
            <a:r>
              <a:rPr spc="-70" dirty="0"/>
              <a:t> </a:t>
            </a:r>
            <a:r>
              <a:rPr spc="-5" dirty="0"/>
              <a:t>formulation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07540" y="1162303"/>
            <a:ext cx="1700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eo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555" y="1878339"/>
            <a:ext cx="1235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4966" y="1559108"/>
            <a:ext cx="6149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127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373" y="1951687"/>
            <a:ext cx="5821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4000" spc="1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1692275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228600" y="914400"/>
                </a:moveTo>
                <a:lnTo>
                  <a:pt x="184106" y="908412"/>
                </a:lnTo>
                <a:lnTo>
                  <a:pt x="147775" y="892082"/>
                </a:lnTo>
                <a:lnTo>
                  <a:pt x="123281" y="867862"/>
                </a:lnTo>
                <a:lnTo>
                  <a:pt x="114300" y="838200"/>
                </a:lnTo>
                <a:lnTo>
                  <a:pt x="114300" y="533400"/>
                </a:lnTo>
                <a:lnTo>
                  <a:pt x="105318" y="503737"/>
                </a:lnTo>
                <a:lnTo>
                  <a:pt x="80824" y="479517"/>
                </a:lnTo>
                <a:lnTo>
                  <a:pt x="44493" y="463187"/>
                </a:lnTo>
                <a:lnTo>
                  <a:pt x="0" y="457200"/>
                </a:lnTo>
                <a:lnTo>
                  <a:pt x="44493" y="451212"/>
                </a:lnTo>
                <a:lnTo>
                  <a:pt x="80824" y="434882"/>
                </a:lnTo>
                <a:lnTo>
                  <a:pt x="105318" y="410662"/>
                </a:lnTo>
                <a:lnTo>
                  <a:pt x="114300" y="381000"/>
                </a:lnTo>
                <a:lnTo>
                  <a:pt x="114300" y="76200"/>
                </a:lnTo>
                <a:lnTo>
                  <a:pt x="123281" y="46537"/>
                </a:lnTo>
                <a:lnTo>
                  <a:pt x="147775" y="22317"/>
                </a:lnTo>
                <a:lnTo>
                  <a:pt x="184106" y="5987"/>
                </a:lnTo>
                <a:lnTo>
                  <a:pt x="228600" y="0"/>
                </a:lnTo>
              </a:path>
            </a:pathLst>
          </a:custGeom>
          <a:ln w="19050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31341" y="5041011"/>
            <a:ext cx="8538845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LCS(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4604" marR="5080" indent="-635">
              <a:lnSpc>
                <a:spcPts val="3460"/>
              </a:lnSpc>
              <a:spcBef>
                <a:spcPts val="240"/>
              </a:spcBef>
              <a:tabLst>
                <a:tab pos="82232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.	Then,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 else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could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extended.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Thus,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CS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0539" y="2637844"/>
            <a:ext cx="38531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226820" algn="l"/>
              </a:tabLst>
            </a:pP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3200" i="1" spc="-13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oo</a:t>
            </a:r>
            <a:r>
              <a:rPr sz="32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Ca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spc="-4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19437" y="3440113"/>
            <a:ext cx="6182360" cy="544195"/>
            <a:chOff x="1595437" y="3440112"/>
            <a:chExt cx="6182360" cy="5441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065" y="3515868"/>
              <a:ext cx="467867" cy="4678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002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02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8266" y="3515868"/>
              <a:ext cx="467867" cy="46786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574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74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5466" y="3515868"/>
              <a:ext cx="1153667" cy="4678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14600" y="3444875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1143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43000" y="457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14600" y="3444875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0" y="0"/>
                  </a:moveTo>
                  <a:lnTo>
                    <a:pt x="1143000" y="0"/>
                  </a:lnTo>
                  <a:lnTo>
                    <a:pt x="11430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8466" y="3515868"/>
              <a:ext cx="467867" cy="46786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576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576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5666" y="3515868"/>
              <a:ext cx="467867" cy="46786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1148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48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8265" y="3515868"/>
              <a:ext cx="925066" cy="46786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867400" y="3444875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7400" y="3444875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400" y="0"/>
                  </a:lnTo>
                  <a:lnTo>
                    <a:pt x="9144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2665" y="3515868"/>
              <a:ext cx="467867" cy="46786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7818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818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9865" y="3515868"/>
              <a:ext cx="467867" cy="46786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2390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39000" y="3444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276600" y="3148838"/>
            <a:ext cx="21818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69265" algn="l"/>
                <a:tab pos="2098040" algn="l"/>
              </a:tabLst>
            </a:pPr>
            <a:r>
              <a:rPr sz="2000" spc="-5" dirty="0">
                <a:solidFill>
                  <a:srgbClr val="008A87"/>
                </a:solidFill>
                <a:latin typeface="Times New Roman"/>
                <a:cs typeface="Times New Roman"/>
              </a:rPr>
              <a:t>1	2	</a:t>
            </a:r>
            <a:r>
              <a:rPr sz="2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87178" y="3148838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119437" y="4278313"/>
            <a:ext cx="5267960" cy="544195"/>
            <a:chOff x="1595437" y="4278312"/>
            <a:chExt cx="5267960" cy="54419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065" y="4354068"/>
              <a:ext cx="467867" cy="46786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002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002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8266" y="4354068"/>
              <a:ext cx="467867" cy="46786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0574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74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5466" y="4354068"/>
              <a:ext cx="2068067" cy="46786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514600" y="4283075"/>
              <a:ext cx="1981200" cy="457200"/>
            </a:xfrm>
            <a:custGeom>
              <a:avLst/>
              <a:gdLst/>
              <a:ahLst/>
              <a:cxnLst/>
              <a:rect l="l" t="t" r="r" b="b"/>
              <a:pathLst>
                <a:path w="1981200" h="457200">
                  <a:moveTo>
                    <a:pt x="0" y="457200"/>
                  </a:moveTo>
                  <a:lnTo>
                    <a:pt x="1981200" y="4572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14600" y="4283075"/>
              <a:ext cx="2057400" cy="457200"/>
            </a:xfrm>
            <a:custGeom>
              <a:avLst/>
              <a:gdLst/>
              <a:ahLst/>
              <a:cxnLst/>
              <a:rect l="l" t="t" r="r" b="b"/>
              <a:pathLst>
                <a:path w="2057400" h="457200">
                  <a:moveTo>
                    <a:pt x="0" y="0"/>
                  </a:moveTo>
                  <a:lnTo>
                    <a:pt x="2057400" y="0"/>
                  </a:lnTo>
                  <a:lnTo>
                    <a:pt x="20574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666" y="4354068"/>
              <a:ext cx="467867" cy="46786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958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58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3865" y="4354068"/>
              <a:ext cx="467867" cy="46786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9530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530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8265" y="4354068"/>
              <a:ext cx="467867" cy="46786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8674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674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5465" y="4354068"/>
              <a:ext cx="467867" cy="46786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3246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24600" y="4283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276600" y="3987038"/>
            <a:ext cx="6096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69265" algn="l"/>
              </a:tabLst>
            </a:pPr>
            <a:r>
              <a:rPr sz="2000" spc="-5" dirty="0">
                <a:solidFill>
                  <a:srgbClr val="008A87"/>
                </a:solidFill>
                <a:latin typeface="Times New Roman"/>
                <a:cs typeface="Times New Roman"/>
              </a:rPr>
              <a:t>1	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00515" y="3926646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00589" y="39870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367338" y="3630613"/>
            <a:ext cx="923925" cy="923925"/>
            <a:chOff x="3843337" y="3630612"/>
            <a:chExt cx="923925" cy="923925"/>
          </a:xfrm>
        </p:grpSpPr>
        <p:sp>
          <p:nvSpPr>
            <p:cNvPr id="63" name="object 63"/>
            <p:cNvSpPr/>
            <p:nvPr/>
          </p:nvSpPr>
          <p:spPr>
            <a:xfrm>
              <a:off x="3886200" y="36734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8200" y="83820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1537" y="4468816"/>
              <a:ext cx="85725" cy="8572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3337" y="3630612"/>
              <a:ext cx="85725" cy="85725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2669540" y="3407028"/>
            <a:ext cx="319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69540" y="4256280"/>
            <a:ext cx="319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57327" y="3829420"/>
            <a:ext cx="254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870271" y="3429000"/>
            <a:ext cx="2280285" cy="1447800"/>
          </a:xfrm>
          <a:custGeom>
            <a:avLst/>
            <a:gdLst/>
            <a:ahLst/>
            <a:cxnLst/>
            <a:rect l="l" t="t" r="r" b="b"/>
            <a:pathLst>
              <a:path w="2280284" h="1447800">
                <a:moveTo>
                  <a:pt x="1823859" y="966546"/>
                </a:moveTo>
                <a:lnTo>
                  <a:pt x="1820989" y="934453"/>
                </a:lnTo>
                <a:lnTo>
                  <a:pt x="1811896" y="902373"/>
                </a:lnTo>
                <a:lnTo>
                  <a:pt x="1795640" y="870292"/>
                </a:lnTo>
                <a:lnTo>
                  <a:pt x="1771243" y="838200"/>
                </a:lnTo>
                <a:lnTo>
                  <a:pt x="889990" y="838200"/>
                </a:lnTo>
                <a:lnTo>
                  <a:pt x="914387" y="870292"/>
                </a:lnTo>
                <a:lnTo>
                  <a:pt x="930643" y="902373"/>
                </a:lnTo>
                <a:lnTo>
                  <a:pt x="939736" y="934453"/>
                </a:lnTo>
                <a:lnTo>
                  <a:pt x="942594" y="966546"/>
                </a:lnTo>
                <a:lnTo>
                  <a:pt x="940206" y="998626"/>
                </a:lnTo>
                <a:lnTo>
                  <a:pt x="923467" y="1062799"/>
                </a:lnTo>
                <a:lnTo>
                  <a:pt x="897166" y="1126959"/>
                </a:lnTo>
                <a:lnTo>
                  <a:pt x="882815" y="1159052"/>
                </a:lnTo>
                <a:lnTo>
                  <a:pt x="868946" y="1191133"/>
                </a:lnTo>
                <a:lnTo>
                  <a:pt x="856513" y="1223213"/>
                </a:lnTo>
                <a:lnTo>
                  <a:pt x="846480" y="1255306"/>
                </a:lnTo>
                <a:lnTo>
                  <a:pt x="839774" y="1287386"/>
                </a:lnTo>
                <a:lnTo>
                  <a:pt x="837387" y="1319466"/>
                </a:lnTo>
                <a:lnTo>
                  <a:pt x="840257" y="1351559"/>
                </a:lnTo>
                <a:lnTo>
                  <a:pt x="849350" y="1383639"/>
                </a:lnTo>
                <a:lnTo>
                  <a:pt x="865606" y="1415719"/>
                </a:lnTo>
                <a:lnTo>
                  <a:pt x="889990" y="1447800"/>
                </a:lnTo>
                <a:lnTo>
                  <a:pt x="1771243" y="1447800"/>
                </a:lnTo>
                <a:lnTo>
                  <a:pt x="1746859" y="1415719"/>
                </a:lnTo>
                <a:lnTo>
                  <a:pt x="1730603" y="1383639"/>
                </a:lnTo>
                <a:lnTo>
                  <a:pt x="1721510" y="1351559"/>
                </a:lnTo>
                <a:lnTo>
                  <a:pt x="1718640" y="1319466"/>
                </a:lnTo>
                <a:lnTo>
                  <a:pt x="1721040" y="1287386"/>
                </a:lnTo>
                <a:lnTo>
                  <a:pt x="1737779" y="1223213"/>
                </a:lnTo>
                <a:lnTo>
                  <a:pt x="1764080" y="1159052"/>
                </a:lnTo>
                <a:lnTo>
                  <a:pt x="1778431" y="1126959"/>
                </a:lnTo>
                <a:lnTo>
                  <a:pt x="1792300" y="1094879"/>
                </a:lnTo>
                <a:lnTo>
                  <a:pt x="1804733" y="1062799"/>
                </a:lnTo>
                <a:lnTo>
                  <a:pt x="1814766" y="1030706"/>
                </a:lnTo>
                <a:lnTo>
                  <a:pt x="1821472" y="998626"/>
                </a:lnTo>
                <a:lnTo>
                  <a:pt x="1823859" y="966546"/>
                </a:lnTo>
                <a:close/>
              </a:path>
              <a:path w="2280284" h="1447800">
                <a:moveTo>
                  <a:pt x="2280247" y="127000"/>
                </a:moveTo>
                <a:lnTo>
                  <a:pt x="2269490" y="76200"/>
                </a:lnTo>
                <a:lnTo>
                  <a:pt x="2235022" y="25400"/>
                </a:lnTo>
                <a:lnTo>
                  <a:pt x="2207260" y="0"/>
                </a:lnTo>
                <a:lnTo>
                  <a:pt x="72999" y="0"/>
                </a:lnTo>
                <a:lnTo>
                  <a:pt x="100761" y="25400"/>
                </a:lnTo>
                <a:lnTo>
                  <a:pt x="121297" y="50800"/>
                </a:lnTo>
                <a:lnTo>
                  <a:pt x="135229" y="76200"/>
                </a:lnTo>
                <a:lnTo>
                  <a:pt x="143243" y="101600"/>
                </a:lnTo>
                <a:lnTo>
                  <a:pt x="145986" y="127000"/>
                </a:lnTo>
                <a:lnTo>
                  <a:pt x="144132" y="152400"/>
                </a:lnTo>
                <a:lnTo>
                  <a:pt x="129197" y="203200"/>
                </a:lnTo>
                <a:lnTo>
                  <a:pt x="103733" y="254000"/>
                </a:lnTo>
                <a:lnTo>
                  <a:pt x="57302" y="330200"/>
                </a:lnTo>
                <a:lnTo>
                  <a:pt x="42265" y="355600"/>
                </a:lnTo>
                <a:lnTo>
                  <a:pt x="16789" y="406400"/>
                </a:lnTo>
                <a:lnTo>
                  <a:pt x="1866" y="457200"/>
                </a:lnTo>
                <a:lnTo>
                  <a:pt x="0" y="482600"/>
                </a:lnTo>
                <a:lnTo>
                  <a:pt x="2743" y="508000"/>
                </a:lnTo>
                <a:lnTo>
                  <a:pt x="10756" y="533400"/>
                </a:lnTo>
                <a:lnTo>
                  <a:pt x="24701" y="558800"/>
                </a:lnTo>
                <a:lnTo>
                  <a:pt x="45224" y="584200"/>
                </a:lnTo>
                <a:lnTo>
                  <a:pt x="72999" y="609600"/>
                </a:lnTo>
                <a:lnTo>
                  <a:pt x="2207260" y="609600"/>
                </a:lnTo>
                <a:lnTo>
                  <a:pt x="2179485" y="584200"/>
                </a:lnTo>
                <a:lnTo>
                  <a:pt x="2158962" y="558800"/>
                </a:lnTo>
                <a:lnTo>
                  <a:pt x="2145017" y="533400"/>
                </a:lnTo>
                <a:lnTo>
                  <a:pt x="2137003" y="508000"/>
                </a:lnTo>
                <a:lnTo>
                  <a:pt x="2134260" y="482600"/>
                </a:lnTo>
                <a:lnTo>
                  <a:pt x="2136127" y="457200"/>
                </a:lnTo>
                <a:lnTo>
                  <a:pt x="2151049" y="406400"/>
                </a:lnTo>
                <a:lnTo>
                  <a:pt x="2176526" y="355600"/>
                </a:lnTo>
                <a:lnTo>
                  <a:pt x="2222957" y="279400"/>
                </a:lnTo>
                <a:lnTo>
                  <a:pt x="2237994" y="254000"/>
                </a:lnTo>
                <a:lnTo>
                  <a:pt x="2251710" y="228600"/>
                </a:lnTo>
                <a:lnTo>
                  <a:pt x="2263457" y="203200"/>
                </a:lnTo>
                <a:lnTo>
                  <a:pt x="2272563" y="177800"/>
                </a:lnTo>
                <a:lnTo>
                  <a:pt x="2278392" y="152400"/>
                </a:lnTo>
                <a:lnTo>
                  <a:pt x="2280247" y="12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935058" y="3405124"/>
            <a:ext cx="398145" cy="473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900" spc="30" dirty="0">
                <a:latin typeface="Segoe UI Symbol"/>
                <a:cs typeface="Segoe UI Symbol"/>
              </a:rPr>
              <a:t></a:t>
            </a:r>
            <a:endParaRPr sz="2900">
              <a:latin typeface="Segoe UI Symbol"/>
              <a:cs typeface="Segoe UI 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11072" y="4230473"/>
            <a:ext cx="39814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900" spc="30" dirty="0">
                <a:latin typeface="Segoe UI Symbol"/>
                <a:cs typeface="Segoe UI Symbol"/>
              </a:rPr>
              <a:t></a:t>
            </a:r>
            <a:endParaRPr sz="29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289813"/>
            <a:ext cx="423164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8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7866" y="1284987"/>
            <a:ext cx="8162925" cy="3256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Claim: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LCS(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75615" marR="180340" indent="635">
              <a:lnSpc>
                <a:spcPct val="90000"/>
              </a:lnSpc>
              <a:spcBef>
                <a:spcPts val="195"/>
              </a:spcBef>
              <a:tabLst>
                <a:tab pos="5398770" algn="l"/>
              </a:tabLst>
            </a:pP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longer CS 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-4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5" dirty="0">
                <a:latin typeface="Times New Roman"/>
                <a:cs typeface="Times New Roman"/>
              </a:rPr>
              <a:t>.	Then,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cut and 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paste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||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concatenated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40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4000" b="1" spc="-6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||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4000" b="1" spc="-2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Contradiction, proving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claim.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289813"/>
            <a:ext cx="423164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8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67866" y="1284987"/>
            <a:ext cx="8162925" cy="477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Claim: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LCS(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75615" marR="180340" indent="635">
              <a:lnSpc>
                <a:spcPct val="90000"/>
              </a:lnSpc>
              <a:spcBef>
                <a:spcPts val="195"/>
              </a:spcBef>
              <a:tabLst>
                <a:tab pos="5398770" algn="l"/>
              </a:tabLst>
            </a:pP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longer CS 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-4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5" dirty="0">
                <a:latin typeface="Times New Roman"/>
                <a:cs typeface="Times New Roman"/>
              </a:rPr>
              <a:t>.	Then,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cut and 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paste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||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concatenated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40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4000" b="1" spc="-6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||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4000" b="1" spc="-2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Contradiction, proving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claim.</a:t>
            </a:r>
            <a:endParaRPr sz="3200">
              <a:latin typeface="Times New Roman"/>
              <a:cs typeface="Times New Roman"/>
            </a:endParaRPr>
          </a:p>
          <a:p>
            <a:pPr marL="58419">
              <a:lnSpc>
                <a:spcPts val="3260"/>
              </a:lnSpc>
            </a:pPr>
            <a:r>
              <a:rPr sz="3200" spc="-5" dirty="0">
                <a:latin typeface="Times New Roman"/>
                <a:cs typeface="Times New Roman"/>
              </a:rPr>
              <a:t>Thus,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implies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ts val="365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59690">
              <a:spcBef>
                <a:spcPts val="765"/>
              </a:spcBef>
            </a:pPr>
            <a:r>
              <a:rPr sz="3200" spc="-5" dirty="0">
                <a:latin typeface="Times New Roman"/>
                <a:cs typeface="Times New Roman"/>
              </a:rPr>
              <a:t>Other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similar.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59487" y="5610225"/>
            <a:ext cx="317500" cy="317500"/>
            <a:chOff x="4535487" y="5610225"/>
            <a:chExt cx="317500" cy="317500"/>
          </a:xfrm>
        </p:grpSpPr>
        <p:sp>
          <p:nvSpPr>
            <p:cNvPr id="5" name="object 5"/>
            <p:cNvSpPr/>
            <p:nvPr/>
          </p:nvSpPr>
          <p:spPr>
            <a:xfrm>
              <a:off x="4541837" y="56165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1837" y="56165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15349"/>
            <a:ext cx="5676900" cy="1244380"/>
          </a:xfrm>
          <a:prstGeom prst="rect">
            <a:avLst/>
          </a:prstGeom>
        </p:spPr>
        <p:txBody>
          <a:bodyPr vert="horz" wrap="square" lIns="0" tIns="146050" rIns="0" bIns="0" rtlCol="0" anchor="ctr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hallmark</a:t>
            </a:r>
            <a:r>
              <a:rPr spc="-10" dirty="0"/>
              <a:t> </a:t>
            </a:r>
            <a:r>
              <a:rPr spc="-5" dirty="0"/>
              <a:t>#1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3043238" y="1747838"/>
            <a:ext cx="6105525" cy="2447925"/>
            <a:chOff x="1519237" y="1747837"/>
            <a:chExt cx="6105525" cy="2447925"/>
          </a:xfrm>
        </p:grpSpPr>
        <p:sp>
          <p:nvSpPr>
            <p:cNvPr id="4" name="object 4"/>
            <p:cNvSpPr/>
            <p:nvPr/>
          </p:nvSpPr>
          <p:spPr>
            <a:xfrm>
              <a:off x="1524000" y="1905000"/>
              <a:ext cx="6096000" cy="2286000"/>
            </a:xfrm>
            <a:custGeom>
              <a:avLst/>
              <a:gdLst/>
              <a:ahLst/>
              <a:cxnLst/>
              <a:rect l="l" t="t" r="r" b="b"/>
              <a:pathLst>
                <a:path w="6096000" h="2286000">
                  <a:moveTo>
                    <a:pt x="6096000" y="0"/>
                  </a:moveTo>
                  <a:lnTo>
                    <a:pt x="6088230" y="48168"/>
                  </a:lnTo>
                  <a:lnTo>
                    <a:pt x="6066594" y="90003"/>
                  </a:lnTo>
                  <a:lnTo>
                    <a:pt x="6033603" y="122994"/>
                  </a:lnTo>
                  <a:lnTo>
                    <a:pt x="5991768" y="144630"/>
                  </a:lnTo>
                  <a:lnTo>
                    <a:pt x="59436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5943600" y="1981200"/>
                  </a:lnTo>
                  <a:lnTo>
                    <a:pt x="5991768" y="1973430"/>
                  </a:lnTo>
                  <a:lnTo>
                    <a:pt x="6033603" y="1951794"/>
                  </a:lnTo>
                  <a:lnTo>
                    <a:pt x="6066594" y="1918803"/>
                  </a:lnTo>
                  <a:lnTo>
                    <a:pt x="6088230" y="1876968"/>
                  </a:lnTo>
                  <a:lnTo>
                    <a:pt x="6096000" y="1828800"/>
                  </a:lnTo>
                  <a:lnTo>
                    <a:pt x="60960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6096000" y="228600"/>
                  </a:lnTo>
                  <a:lnTo>
                    <a:pt x="6096000" y="0"/>
                  </a:lnTo>
                  <a:close/>
                </a:path>
                <a:path w="6096000" h="2286000">
                  <a:moveTo>
                    <a:pt x="60960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0" y="352968"/>
                  </a:lnTo>
                  <a:lnTo>
                    <a:pt x="275394" y="394803"/>
                  </a:lnTo>
                  <a:lnTo>
                    <a:pt x="242403" y="427794"/>
                  </a:lnTo>
                  <a:lnTo>
                    <a:pt x="200568" y="449430"/>
                  </a:lnTo>
                  <a:lnTo>
                    <a:pt x="152400" y="457200"/>
                  </a:lnTo>
                  <a:lnTo>
                    <a:pt x="6096000" y="457200"/>
                  </a:lnTo>
                  <a:lnTo>
                    <a:pt x="6096000" y="228600"/>
                  </a:lnTo>
                  <a:close/>
                </a:path>
                <a:path w="6096000" h="2286000">
                  <a:moveTo>
                    <a:pt x="5791200" y="0"/>
                  </a:moveTo>
                  <a:lnTo>
                    <a:pt x="5791200" y="152400"/>
                  </a:lnTo>
                  <a:lnTo>
                    <a:pt x="5943600" y="152400"/>
                  </a:lnTo>
                  <a:lnTo>
                    <a:pt x="5943600" y="76200"/>
                  </a:lnTo>
                  <a:lnTo>
                    <a:pt x="5867400" y="76200"/>
                  </a:lnTo>
                  <a:lnTo>
                    <a:pt x="5837737" y="70212"/>
                  </a:lnTo>
                  <a:lnTo>
                    <a:pt x="5813517" y="53882"/>
                  </a:lnTo>
                  <a:lnTo>
                    <a:pt x="5797187" y="29662"/>
                  </a:lnTo>
                  <a:lnTo>
                    <a:pt x="5791200" y="0"/>
                  </a:lnTo>
                  <a:close/>
                </a:path>
                <a:path w="6096000" h="2286000">
                  <a:moveTo>
                    <a:pt x="5943600" y="0"/>
                  </a:moveTo>
                  <a:lnTo>
                    <a:pt x="5937612" y="29662"/>
                  </a:lnTo>
                  <a:lnTo>
                    <a:pt x="5921282" y="53882"/>
                  </a:lnTo>
                  <a:lnTo>
                    <a:pt x="5897062" y="70212"/>
                  </a:lnTo>
                  <a:lnTo>
                    <a:pt x="5867400" y="76200"/>
                  </a:lnTo>
                  <a:lnTo>
                    <a:pt x="5943600" y="762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6400" y="1752600"/>
              <a:ext cx="5943600" cy="609600"/>
            </a:xfrm>
            <a:custGeom>
              <a:avLst/>
              <a:gdLst/>
              <a:ahLst/>
              <a:cxnLst/>
              <a:rect l="l" t="t" r="r" b="b"/>
              <a:pathLst>
                <a:path w="59436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5943600" h="609600">
                  <a:moveTo>
                    <a:pt x="5943600" y="152400"/>
                  </a:moveTo>
                  <a:lnTo>
                    <a:pt x="5791200" y="152400"/>
                  </a:lnTo>
                  <a:lnTo>
                    <a:pt x="5791200" y="304800"/>
                  </a:lnTo>
                  <a:lnTo>
                    <a:pt x="5839368" y="297030"/>
                  </a:lnTo>
                  <a:lnTo>
                    <a:pt x="5881203" y="275394"/>
                  </a:lnTo>
                  <a:lnTo>
                    <a:pt x="5914194" y="242403"/>
                  </a:lnTo>
                  <a:lnTo>
                    <a:pt x="5935830" y="200568"/>
                  </a:lnTo>
                  <a:lnTo>
                    <a:pt x="5943600" y="152400"/>
                  </a:lnTo>
                  <a:close/>
                </a:path>
                <a:path w="5943600" h="609600">
                  <a:moveTo>
                    <a:pt x="5791200" y="0"/>
                  </a:moveTo>
                  <a:lnTo>
                    <a:pt x="5743031" y="7769"/>
                  </a:lnTo>
                  <a:lnTo>
                    <a:pt x="5701196" y="29405"/>
                  </a:lnTo>
                  <a:lnTo>
                    <a:pt x="5668205" y="62396"/>
                  </a:lnTo>
                  <a:lnTo>
                    <a:pt x="5646569" y="104231"/>
                  </a:lnTo>
                  <a:lnTo>
                    <a:pt x="5638800" y="152400"/>
                  </a:lnTo>
                  <a:lnTo>
                    <a:pt x="5644787" y="182062"/>
                  </a:lnTo>
                  <a:lnTo>
                    <a:pt x="5661117" y="206282"/>
                  </a:lnTo>
                  <a:lnTo>
                    <a:pt x="5685337" y="222612"/>
                  </a:lnTo>
                  <a:lnTo>
                    <a:pt x="5715000" y="228600"/>
                  </a:lnTo>
                  <a:lnTo>
                    <a:pt x="5744662" y="222612"/>
                  </a:lnTo>
                  <a:lnTo>
                    <a:pt x="5768882" y="206282"/>
                  </a:lnTo>
                  <a:lnTo>
                    <a:pt x="5785212" y="182062"/>
                  </a:lnTo>
                  <a:lnTo>
                    <a:pt x="5791200" y="152400"/>
                  </a:lnTo>
                  <a:lnTo>
                    <a:pt x="5943600" y="152400"/>
                  </a:lnTo>
                  <a:lnTo>
                    <a:pt x="5935830" y="104231"/>
                  </a:lnTo>
                  <a:lnTo>
                    <a:pt x="5914194" y="62396"/>
                  </a:lnTo>
                  <a:lnTo>
                    <a:pt x="5881203" y="29405"/>
                  </a:lnTo>
                  <a:lnTo>
                    <a:pt x="5839368" y="7769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0" y="1752600"/>
              <a:ext cx="6096000" cy="2438400"/>
            </a:xfrm>
            <a:custGeom>
              <a:avLst/>
              <a:gdLst/>
              <a:ahLst/>
              <a:cxnLst/>
              <a:rect l="l" t="t" r="r" b="b"/>
              <a:pathLst>
                <a:path w="60960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5791200" y="304800"/>
                  </a:lnTo>
                  <a:lnTo>
                    <a:pt x="5791200" y="152400"/>
                  </a:lnTo>
                  <a:lnTo>
                    <a:pt x="5798969" y="104231"/>
                  </a:lnTo>
                  <a:lnTo>
                    <a:pt x="5820605" y="62396"/>
                  </a:lnTo>
                  <a:lnTo>
                    <a:pt x="5853596" y="29405"/>
                  </a:lnTo>
                  <a:lnTo>
                    <a:pt x="5895431" y="7769"/>
                  </a:lnTo>
                  <a:lnTo>
                    <a:pt x="5943600" y="0"/>
                  </a:lnTo>
                  <a:lnTo>
                    <a:pt x="5991768" y="7769"/>
                  </a:lnTo>
                  <a:lnTo>
                    <a:pt x="6033603" y="29405"/>
                  </a:lnTo>
                  <a:lnTo>
                    <a:pt x="6066594" y="62396"/>
                  </a:lnTo>
                  <a:lnTo>
                    <a:pt x="6088230" y="104231"/>
                  </a:lnTo>
                  <a:lnTo>
                    <a:pt x="6096000" y="152400"/>
                  </a:lnTo>
                  <a:lnTo>
                    <a:pt x="6096000" y="1981200"/>
                  </a:lnTo>
                  <a:lnTo>
                    <a:pt x="6088230" y="2029368"/>
                  </a:lnTo>
                  <a:lnTo>
                    <a:pt x="6066594" y="2071203"/>
                  </a:lnTo>
                  <a:lnTo>
                    <a:pt x="6033603" y="2104194"/>
                  </a:lnTo>
                  <a:lnTo>
                    <a:pt x="5991768" y="2125830"/>
                  </a:lnTo>
                  <a:lnTo>
                    <a:pt x="59436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6096000" h="2438400">
                  <a:moveTo>
                    <a:pt x="5791200" y="304800"/>
                  </a:moveTo>
                  <a:lnTo>
                    <a:pt x="5943600" y="304800"/>
                  </a:lnTo>
                  <a:lnTo>
                    <a:pt x="5991768" y="297030"/>
                  </a:lnTo>
                  <a:lnTo>
                    <a:pt x="6033603" y="275394"/>
                  </a:lnTo>
                  <a:lnTo>
                    <a:pt x="6066594" y="242403"/>
                  </a:lnTo>
                  <a:lnTo>
                    <a:pt x="6088230" y="200568"/>
                  </a:lnTo>
                  <a:lnTo>
                    <a:pt x="60960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437" y="1900237"/>
              <a:ext cx="161925" cy="161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24000" y="21336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4653" y="2018792"/>
            <a:ext cx="539432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Optimal</a:t>
            </a:r>
            <a:r>
              <a:rPr sz="3200" b="1" i="1" spc="-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substructure</a:t>
            </a:r>
            <a:endParaRPr sz="3200">
              <a:latin typeface="Times New Roman"/>
              <a:cs typeface="Times New Roman"/>
            </a:endParaRPr>
          </a:p>
          <a:p>
            <a:pPr marL="12700" marR="5080" algn="ctr">
              <a:lnSpc>
                <a:spcPts val="3460"/>
              </a:lnSpc>
              <a:spcBef>
                <a:spcPts val="240"/>
              </a:spcBef>
            </a:pPr>
            <a:r>
              <a:rPr sz="3200" i="1" spc="-5" dirty="0">
                <a:latin typeface="Times New Roman"/>
                <a:cs typeface="Times New Roman"/>
              </a:rPr>
              <a:t>An optimal solution to a </a:t>
            </a:r>
            <a:r>
              <a:rPr sz="3200" i="1" spc="-20" dirty="0">
                <a:latin typeface="Times New Roman"/>
                <a:cs typeface="Times New Roman"/>
              </a:rPr>
              <a:t>problem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(instance) contains optimal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solutions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to </a:t>
            </a:r>
            <a:r>
              <a:rPr sz="3200" i="1" spc="-15" dirty="0">
                <a:latin typeface="Times New Roman"/>
                <a:cs typeface="Times New Roman"/>
              </a:rPr>
              <a:t>subproblems.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15349"/>
            <a:ext cx="5676900" cy="1244380"/>
          </a:xfrm>
          <a:prstGeom prst="rect">
            <a:avLst/>
          </a:prstGeom>
        </p:spPr>
        <p:txBody>
          <a:bodyPr vert="horz" wrap="square" lIns="0" tIns="146050" rIns="0" bIns="0" rtlCol="0" anchor="ctr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hallmark</a:t>
            </a:r>
            <a:r>
              <a:rPr spc="-10" dirty="0"/>
              <a:t> </a:t>
            </a:r>
            <a:r>
              <a:rPr spc="-5" dirty="0"/>
              <a:t>#1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3043238" y="1747838"/>
            <a:ext cx="6105525" cy="2447925"/>
            <a:chOff x="1519237" y="1747837"/>
            <a:chExt cx="6105525" cy="2447925"/>
          </a:xfrm>
        </p:grpSpPr>
        <p:sp>
          <p:nvSpPr>
            <p:cNvPr id="4" name="object 4"/>
            <p:cNvSpPr/>
            <p:nvPr/>
          </p:nvSpPr>
          <p:spPr>
            <a:xfrm>
              <a:off x="1524000" y="1905000"/>
              <a:ext cx="6096000" cy="2286000"/>
            </a:xfrm>
            <a:custGeom>
              <a:avLst/>
              <a:gdLst/>
              <a:ahLst/>
              <a:cxnLst/>
              <a:rect l="l" t="t" r="r" b="b"/>
              <a:pathLst>
                <a:path w="6096000" h="2286000">
                  <a:moveTo>
                    <a:pt x="6096000" y="0"/>
                  </a:moveTo>
                  <a:lnTo>
                    <a:pt x="6088230" y="48168"/>
                  </a:lnTo>
                  <a:lnTo>
                    <a:pt x="6066594" y="90003"/>
                  </a:lnTo>
                  <a:lnTo>
                    <a:pt x="6033603" y="122994"/>
                  </a:lnTo>
                  <a:lnTo>
                    <a:pt x="5991768" y="144630"/>
                  </a:lnTo>
                  <a:lnTo>
                    <a:pt x="59436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5943600" y="1981200"/>
                  </a:lnTo>
                  <a:lnTo>
                    <a:pt x="5991768" y="1973430"/>
                  </a:lnTo>
                  <a:lnTo>
                    <a:pt x="6033603" y="1951794"/>
                  </a:lnTo>
                  <a:lnTo>
                    <a:pt x="6066594" y="1918803"/>
                  </a:lnTo>
                  <a:lnTo>
                    <a:pt x="6088230" y="1876968"/>
                  </a:lnTo>
                  <a:lnTo>
                    <a:pt x="6096000" y="1828800"/>
                  </a:lnTo>
                  <a:lnTo>
                    <a:pt x="60960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6096000" y="228600"/>
                  </a:lnTo>
                  <a:lnTo>
                    <a:pt x="6096000" y="0"/>
                  </a:lnTo>
                  <a:close/>
                </a:path>
                <a:path w="6096000" h="2286000">
                  <a:moveTo>
                    <a:pt x="60960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0" y="352968"/>
                  </a:lnTo>
                  <a:lnTo>
                    <a:pt x="275394" y="394803"/>
                  </a:lnTo>
                  <a:lnTo>
                    <a:pt x="242403" y="427794"/>
                  </a:lnTo>
                  <a:lnTo>
                    <a:pt x="200568" y="449430"/>
                  </a:lnTo>
                  <a:lnTo>
                    <a:pt x="152400" y="457200"/>
                  </a:lnTo>
                  <a:lnTo>
                    <a:pt x="6096000" y="457200"/>
                  </a:lnTo>
                  <a:lnTo>
                    <a:pt x="6096000" y="228600"/>
                  </a:lnTo>
                  <a:close/>
                </a:path>
                <a:path w="6096000" h="2286000">
                  <a:moveTo>
                    <a:pt x="5791200" y="0"/>
                  </a:moveTo>
                  <a:lnTo>
                    <a:pt x="5791200" y="152400"/>
                  </a:lnTo>
                  <a:lnTo>
                    <a:pt x="5943600" y="152400"/>
                  </a:lnTo>
                  <a:lnTo>
                    <a:pt x="5943600" y="76200"/>
                  </a:lnTo>
                  <a:lnTo>
                    <a:pt x="5867400" y="76200"/>
                  </a:lnTo>
                  <a:lnTo>
                    <a:pt x="5837737" y="70212"/>
                  </a:lnTo>
                  <a:lnTo>
                    <a:pt x="5813517" y="53882"/>
                  </a:lnTo>
                  <a:lnTo>
                    <a:pt x="5797187" y="29662"/>
                  </a:lnTo>
                  <a:lnTo>
                    <a:pt x="5791200" y="0"/>
                  </a:lnTo>
                  <a:close/>
                </a:path>
                <a:path w="6096000" h="2286000">
                  <a:moveTo>
                    <a:pt x="5943600" y="0"/>
                  </a:moveTo>
                  <a:lnTo>
                    <a:pt x="5937612" y="29662"/>
                  </a:lnTo>
                  <a:lnTo>
                    <a:pt x="5921282" y="53882"/>
                  </a:lnTo>
                  <a:lnTo>
                    <a:pt x="5897062" y="70212"/>
                  </a:lnTo>
                  <a:lnTo>
                    <a:pt x="5867400" y="76200"/>
                  </a:lnTo>
                  <a:lnTo>
                    <a:pt x="5943600" y="762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6400" y="1752600"/>
              <a:ext cx="5943600" cy="609600"/>
            </a:xfrm>
            <a:custGeom>
              <a:avLst/>
              <a:gdLst/>
              <a:ahLst/>
              <a:cxnLst/>
              <a:rect l="l" t="t" r="r" b="b"/>
              <a:pathLst>
                <a:path w="59436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5943600" h="609600">
                  <a:moveTo>
                    <a:pt x="5943600" y="152400"/>
                  </a:moveTo>
                  <a:lnTo>
                    <a:pt x="5791200" y="152400"/>
                  </a:lnTo>
                  <a:lnTo>
                    <a:pt x="5791200" y="304800"/>
                  </a:lnTo>
                  <a:lnTo>
                    <a:pt x="5839368" y="297030"/>
                  </a:lnTo>
                  <a:lnTo>
                    <a:pt x="5881203" y="275394"/>
                  </a:lnTo>
                  <a:lnTo>
                    <a:pt x="5914194" y="242403"/>
                  </a:lnTo>
                  <a:lnTo>
                    <a:pt x="5935830" y="200568"/>
                  </a:lnTo>
                  <a:lnTo>
                    <a:pt x="5943600" y="152400"/>
                  </a:lnTo>
                  <a:close/>
                </a:path>
                <a:path w="5943600" h="609600">
                  <a:moveTo>
                    <a:pt x="5791200" y="0"/>
                  </a:moveTo>
                  <a:lnTo>
                    <a:pt x="5743031" y="7769"/>
                  </a:lnTo>
                  <a:lnTo>
                    <a:pt x="5701196" y="29405"/>
                  </a:lnTo>
                  <a:lnTo>
                    <a:pt x="5668205" y="62396"/>
                  </a:lnTo>
                  <a:lnTo>
                    <a:pt x="5646569" y="104231"/>
                  </a:lnTo>
                  <a:lnTo>
                    <a:pt x="5638800" y="152400"/>
                  </a:lnTo>
                  <a:lnTo>
                    <a:pt x="5644787" y="182062"/>
                  </a:lnTo>
                  <a:lnTo>
                    <a:pt x="5661117" y="206282"/>
                  </a:lnTo>
                  <a:lnTo>
                    <a:pt x="5685337" y="222612"/>
                  </a:lnTo>
                  <a:lnTo>
                    <a:pt x="5715000" y="228600"/>
                  </a:lnTo>
                  <a:lnTo>
                    <a:pt x="5744662" y="222612"/>
                  </a:lnTo>
                  <a:lnTo>
                    <a:pt x="5768882" y="206282"/>
                  </a:lnTo>
                  <a:lnTo>
                    <a:pt x="5785212" y="182062"/>
                  </a:lnTo>
                  <a:lnTo>
                    <a:pt x="5791200" y="152400"/>
                  </a:lnTo>
                  <a:lnTo>
                    <a:pt x="5943600" y="152400"/>
                  </a:lnTo>
                  <a:lnTo>
                    <a:pt x="5935830" y="104231"/>
                  </a:lnTo>
                  <a:lnTo>
                    <a:pt x="5914194" y="62396"/>
                  </a:lnTo>
                  <a:lnTo>
                    <a:pt x="5881203" y="29405"/>
                  </a:lnTo>
                  <a:lnTo>
                    <a:pt x="5839368" y="7769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0" y="1752600"/>
              <a:ext cx="6096000" cy="2438400"/>
            </a:xfrm>
            <a:custGeom>
              <a:avLst/>
              <a:gdLst/>
              <a:ahLst/>
              <a:cxnLst/>
              <a:rect l="l" t="t" r="r" b="b"/>
              <a:pathLst>
                <a:path w="60960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5791200" y="304800"/>
                  </a:lnTo>
                  <a:lnTo>
                    <a:pt x="5791200" y="152400"/>
                  </a:lnTo>
                  <a:lnTo>
                    <a:pt x="5798969" y="104231"/>
                  </a:lnTo>
                  <a:lnTo>
                    <a:pt x="5820605" y="62396"/>
                  </a:lnTo>
                  <a:lnTo>
                    <a:pt x="5853596" y="29405"/>
                  </a:lnTo>
                  <a:lnTo>
                    <a:pt x="5895431" y="7769"/>
                  </a:lnTo>
                  <a:lnTo>
                    <a:pt x="5943600" y="0"/>
                  </a:lnTo>
                  <a:lnTo>
                    <a:pt x="5991768" y="7769"/>
                  </a:lnTo>
                  <a:lnTo>
                    <a:pt x="6033603" y="29405"/>
                  </a:lnTo>
                  <a:lnTo>
                    <a:pt x="6066594" y="62396"/>
                  </a:lnTo>
                  <a:lnTo>
                    <a:pt x="6088230" y="104231"/>
                  </a:lnTo>
                  <a:lnTo>
                    <a:pt x="6096000" y="152400"/>
                  </a:lnTo>
                  <a:lnTo>
                    <a:pt x="6096000" y="1981200"/>
                  </a:lnTo>
                  <a:lnTo>
                    <a:pt x="6088230" y="2029368"/>
                  </a:lnTo>
                  <a:lnTo>
                    <a:pt x="6066594" y="2071203"/>
                  </a:lnTo>
                  <a:lnTo>
                    <a:pt x="6033603" y="2104194"/>
                  </a:lnTo>
                  <a:lnTo>
                    <a:pt x="5991768" y="2125830"/>
                  </a:lnTo>
                  <a:lnTo>
                    <a:pt x="59436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6096000" h="2438400">
                  <a:moveTo>
                    <a:pt x="5791200" y="304800"/>
                  </a:moveTo>
                  <a:lnTo>
                    <a:pt x="5943600" y="304800"/>
                  </a:lnTo>
                  <a:lnTo>
                    <a:pt x="5991768" y="297030"/>
                  </a:lnTo>
                  <a:lnTo>
                    <a:pt x="6033603" y="275394"/>
                  </a:lnTo>
                  <a:lnTo>
                    <a:pt x="6066594" y="242403"/>
                  </a:lnTo>
                  <a:lnTo>
                    <a:pt x="6088230" y="200568"/>
                  </a:lnTo>
                  <a:lnTo>
                    <a:pt x="60960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437" y="1900237"/>
              <a:ext cx="161925" cy="161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24000" y="21336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1965" y="2018792"/>
            <a:ext cx="6638290" cy="373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algn="ctr">
              <a:lnSpc>
                <a:spcPts val="365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Optimal</a:t>
            </a:r>
            <a:r>
              <a:rPr sz="3200" b="1" i="1" spc="-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substructure</a:t>
            </a:r>
            <a:endParaRPr sz="3200">
              <a:latin typeface="Times New Roman"/>
              <a:cs typeface="Times New Roman"/>
            </a:endParaRPr>
          </a:p>
          <a:p>
            <a:pPr marL="744855" marR="515620" algn="ctr">
              <a:lnSpc>
                <a:spcPts val="3460"/>
              </a:lnSpc>
              <a:spcBef>
                <a:spcPts val="240"/>
              </a:spcBef>
            </a:pPr>
            <a:r>
              <a:rPr sz="3200" i="1" spc="-5" dirty="0">
                <a:latin typeface="Times New Roman"/>
                <a:cs typeface="Times New Roman"/>
              </a:rPr>
              <a:t>An optimal solution to a </a:t>
            </a:r>
            <a:r>
              <a:rPr sz="3200" i="1" spc="-20" dirty="0">
                <a:latin typeface="Times New Roman"/>
                <a:cs typeface="Times New Roman"/>
              </a:rPr>
              <a:t>problem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(instance) contains optimal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solutions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to </a:t>
            </a:r>
            <a:r>
              <a:rPr sz="3200" i="1" spc="-15" dirty="0">
                <a:latin typeface="Times New Roman"/>
                <a:cs typeface="Times New Roman"/>
              </a:rPr>
              <a:t>subproblems.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LCS(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 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prefix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 LCS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prefix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prefix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695896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</a:t>
            </a:r>
            <a:r>
              <a:rPr spc="-15" dirty="0"/>
              <a:t> </a:t>
            </a:r>
            <a:r>
              <a:rPr spc="-5" dirty="0"/>
              <a:t>algorithm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spc="-5" dirty="0"/>
              <a:t>LCS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655" y="1543303"/>
            <a:ext cx="10238509" cy="2105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629535" algn="l"/>
              </a:tabLst>
            </a:pP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spc="-5" dirty="0">
                <a:latin typeface="Times New Roman"/>
                <a:cs typeface="Times New Roman"/>
              </a:rPr>
              <a:t>//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ignoring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cases</a:t>
            </a:r>
            <a:endParaRPr sz="3200" dirty="0">
              <a:latin typeface="Times New Roman"/>
              <a:cs typeface="Times New Roman"/>
            </a:endParaRPr>
          </a:p>
          <a:p>
            <a:pPr marL="469900"/>
            <a:r>
              <a:rPr lang="en-IN" sz="3200" b="1" spc="-5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latin typeface="Times New Roman"/>
                <a:cs typeface="Times New Roman"/>
              </a:rPr>
              <a:t>if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lang="en-IN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then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+ 1</a:t>
            </a:r>
            <a:endParaRPr lang="en-IN" sz="3200" dirty="0">
              <a:solidFill>
                <a:srgbClr val="008A87"/>
              </a:solidFill>
              <a:latin typeface="Times New Roman"/>
              <a:cs typeface="Times New Roman"/>
            </a:endParaRPr>
          </a:p>
          <a:p>
            <a:pPr marL="469900"/>
            <a:r>
              <a:rPr lang="en-IN" sz="3200" b="1" spc="-5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ls</a:t>
            </a:r>
            <a:r>
              <a:rPr sz="3200" b="1" spc="-5" dirty="0">
                <a:latin typeface="Times New Roman"/>
                <a:cs typeface="Times New Roman"/>
              </a:rPr>
              <a:t>e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ma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40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4000" spc="-7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i–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),</a:t>
            </a:r>
            <a:r>
              <a:rPr lang="en-IN"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lang="en-IN" sz="4000" dirty="0">
              <a:solidFill>
                <a:srgbClr val="008A87"/>
              </a:solidFill>
              <a:latin typeface="Times New Roman"/>
              <a:cs typeface="Times New Roman"/>
            </a:endParaRPr>
          </a:p>
          <a:p>
            <a:pPr marL="469900"/>
            <a:r>
              <a:rPr lang="en-IN" sz="3200" b="1" spc="-15" dirty="0">
                <a:latin typeface="Times New Roman"/>
                <a:cs typeface="Times New Roman"/>
              </a:rPr>
              <a:t>return</a:t>
            </a:r>
            <a:r>
              <a:rPr lang="en-IN" sz="3200" b="1" spc="-20" dirty="0">
                <a:latin typeface="Times New Roman"/>
                <a:cs typeface="Times New Roman"/>
              </a:rPr>
              <a:t> </a:t>
            </a:r>
            <a:r>
              <a:rPr lang="en-IN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IN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lang="en-IN" sz="3200" i="1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IN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lang="en-IN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IN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IN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lang="en-IN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695896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</a:t>
            </a:r>
            <a:r>
              <a:rPr spc="-15" dirty="0"/>
              <a:t> </a:t>
            </a:r>
            <a:r>
              <a:rPr spc="-5" dirty="0"/>
              <a:t>algorithm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spc="-5" dirty="0"/>
              <a:t>LCS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9839" y="1543304"/>
            <a:ext cx="7061200" cy="4507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629535" algn="l"/>
              </a:tabLst>
            </a:pP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spc="-5" dirty="0">
                <a:latin typeface="Times New Roman"/>
                <a:cs typeface="Times New Roman"/>
              </a:rPr>
              <a:t>//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ignoring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cases</a:t>
            </a:r>
            <a:endParaRPr sz="3200">
              <a:latin typeface="Times New Roman"/>
              <a:cs typeface="Times New Roman"/>
            </a:endParaRPr>
          </a:p>
          <a:p>
            <a:pPr marL="469900"/>
            <a:r>
              <a:rPr sz="3200" b="1" spc="-5" dirty="0">
                <a:latin typeface="Times New Roman"/>
                <a:cs typeface="Times New Roman"/>
              </a:rPr>
              <a:t>if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R="113664" algn="r">
              <a:lnSpc>
                <a:spcPts val="334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then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+ 1</a:t>
            </a:r>
            <a:endParaRPr sz="3200">
              <a:latin typeface="Times New Roman"/>
              <a:cs typeface="Times New Roman"/>
            </a:endParaRPr>
          </a:p>
          <a:p>
            <a:pPr marR="207645" algn="r">
              <a:lnSpc>
                <a:spcPts val="3820"/>
              </a:lnSpc>
            </a:pPr>
            <a:r>
              <a:rPr sz="3200" b="1" spc="-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ls</a:t>
            </a:r>
            <a:r>
              <a:rPr sz="3200" b="1" spc="-5" dirty="0">
                <a:latin typeface="Times New Roman"/>
                <a:cs typeface="Times New Roman"/>
              </a:rPr>
              <a:t>e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ma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40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4000" spc="-7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i–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),</a:t>
            </a:r>
            <a:endParaRPr sz="3200">
              <a:latin typeface="Times New Roman"/>
              <a:cs typeface="Times New Roman"/>
            </a:endParaRPr>
          </a:p>
          <a:p>
            <a:pPr marR="64135" algn="r">
              <a:lnSpc>
                <a:spcPts val="3950"/>
              </a:lnSpc>
            </a:pP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4000">
              <a:latin typeface="Times New Roman"/>
              <a:cs typeface="Times New Roman"/>
            </a:endParaRPr>
          </a:p>
          <a:p>
            <a:pPr marL="469900">
              <a:lnSpc>
                <a:spcPts val="3470"/>
              </a:lnSpc>
            </a:pPr>
            <a:r>
              <a:rPr sz="3200" b="1" spc="-15" dirty="0">
                <a:latin typeface="Times New Roman"/>
                <a:cs typeface="Times New Roman"/>
              </a:rPr>
              <a:t>return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2665"/>
              </a:spcBef>
            </a:pPr>
            <a:r>
              <a:rPr sz="32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Worse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case: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evaluates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subproblems,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each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parameter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decremented.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563054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Dynamic</a:t>
            </a:r>
            <a:r>
              <a:rPr spc="-6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541" y="1248128"/>
            <a:ext cx="8278495" cy="2136481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673100">
              <a:spcBef>
                <a:spcPts val="1019"/>
              </a:spcBef>
            </a:pPr>
            <a:r>
              <a:rPr sz="3200" i="1" spc="-5" dirty="0">
                <a:latin typeface="Times New Roman"/>
                <a:cs typeface="Times New Roman"/>
              </a:rPr>
              <a:t>Design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technique,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like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divide-and-conquer.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  <a:spcBef>
                <a:spcPts val="92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Longest Common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Subsequence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(LCS)</a:t>
            </a:r>
            <a:endParaRPr sz="3200">
              <a:latin typeface="Times New Roman"/>
              <a:cs typeface="Times New Roman"/>
            </a:endParaRPr>
          </a:p>
          <a:p>
            <a:pPr marL="237490" marR="5080" indent="-225425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find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longest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common 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sp>
        <p:nvSpPr>
          <p:cNvPr id="141" name="object 1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1314703"/>
            <a:ext cx="2108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7,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83353" y="1363663"/>
            <a:ext cx="824865" cy="620395"/>
            <a:chOff x="3959352" y="1363662"/>
            <a:chExt cx="824865" cy="620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40" y="1439418"/>
              <a:ext cx="558545" cy="5440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7517" y="1436369"/>
              <a:ext cx="466317" cy="4587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9352" y="1436369"/>
              <a:ext cx="236689" cy="4587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78189" y="14288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82518" y="2278063"/>
            <a:ext cx="824865" cy="620395"/>
            <a:chOff x="1858517" y="2278062"/>
            <a:chExt cx="824865" cy="62039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2243" y="2353818"/>
              <a:ext cx="560069" cy="5440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6213" y="2350769"/>
              <a:ext cx="466788" cy="4587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8517" y="2350769"/>
              <a:ext cx="236715" cy="4587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6942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4612" y="2278062"/>
            <a:ext cx="5793740" cy="933450"/>
            <a:chOff x="1090612" y="2278062"/>
            <a:chExt cx="5793740" cy="933450"/>
          </a:xfrm>
        </p:grpSpPr>
        <p:sp>
          <p:nvSpPr>
            <p:cNvPr id="19" name="object 19"/>
            <p:cNvSpPr/>
            <p:nvPr/>
          </p:nvSpPr>
          <p:spPr>
            <a:xfrm>
              <a:off x="1104900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458787"/>
                  </a:moveTo>
                  <a:lnTo>
                    <a:pt x="8572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49500" y="2738438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3911" y="2353818"/>
              <a:ext cx="558545" cy="5440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7538" y="2350769"/>
              <a:ext cx="466368" cy="4587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9423" y="2350769"/>
              <a:ext cx="237375" cy="4587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78451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65538" y="1809752"/>
            <a:ext cx="5280025" cy="2002789"/>
            <a:chOff x="2141537" y="1809751"/>
            <a:chExt cx="5280025" cy="2002789"/>
          </a:xfrm>
        </p:grpSpPr>
        <p:sp>
          <p:nvSpPr>
            <p:cNvPr id="28" name="object 28"/>
            <p:cNvSpPr/>
            <p:nvPr/>
          </p:nvSpPr>
          <p:spPr>
            <a:xfrm>
              <a:off x="2155825" y="1824038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1908175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07013" y="2738438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857250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0025" y="2738438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49762" y="1824038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0" y="0"/>
                  </a:moveTo>
                  <a:lnTo>
                    <a:pt x="1908175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3041" y="3268218"/>
              <a:ext cx="558545" cy="5440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8065" y="3265170"/>
              <a:ext cx="464971" cy="4587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8554" y="3265170"/>
              <a:ext cx="235496" cy="4587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527264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06774" y="4106863"/>
            <a:ext cx="824865" cy="620395"/>
            <a:chOff x="2382773" y="4106862"/>
            <a:chExt cx="824865" cy="620395"/>
          </a:xfrm>
        </p:grpSpPr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7261" y="4182618"/>
              <a:ext cx="558545" cy="5440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1993" y="4179569"/>
              <a:ext cx="465263" cy="4587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2773" y="4179569"/>
              <a:ext cx="236308" cy="45872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40664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0664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01801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956810" y="4106863"/>
            <a:ext cx="824865" cy="620395"/>
            <a:chOff x="3432809" y="4106862"/>
            <a:chExt cx="824865" cy="620395"/>
          </a:xfrm>
        </p:grpSpPr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6535" y="4182618"/>
              <a:ext cx="560831" cy="54406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92359" y="4179569"/>
              <a:ext cx="464933" cy="4587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809" y="4179569"/>
              <a:ext cx="236054" cy="45872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051742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836987" y="3192462"/>
            <a:ext cx="3520440" cy="1771650"/>
            <a:chOff x="2312987" y="3192462"/>
            <a:chExt cx="3520440" cy="1771650"/>
          </a:xfrm>
        </p:grpSpPr>
        <p:sp>
          <p:nvSpPr>
            <p:cNvPr id="53" name="object 53"/>
            <p:cNvSpPr/>
            <p:nvPr/>
          </p:nvSpPr>
          <p:spPr>
            <a:xfrm>
              <a:off x="26812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988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272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733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8772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2430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4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03114" y="3268218"/>
              <a:ext cx="558545" cy="54406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68226" y="3265169"/>
              <a:ext cx="464882" cy="45872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8626" y="3265169"/>
              <a:ext cx="235419" cy="4587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627526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007609" y="4106863"/>
            <a:ext cx="824865" cy="620395"/>
            <a:chOff x="4483608" y="4106862"/>
            <a:chExt cx="824865" cy="620395"/>
          </a:xfrm>
        </p:grpSpPr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77334" y="4182618"/>
              <a:ext cx="559307" cy="54406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42141" y="4179569"/>
              <a:ext cx="465949" cy="45872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608" y="4179569"/>
              <a:ext cx="235623" cy="45872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102064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056883" y="4106863"/>
            <a:ext cx="824865" cy="620395"/>
            <a:chOff x="5532882" y="4106862"/>
            <a:chExt cx="824865" cy="620395"/>
          </a:xfrm>
        </p:grpSpPr>
        <p:pic>
          <p:nvPicPr>
            <p:cNvPr id="73" name="object 7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6608" y="4182618"/>
              <a:ext cx="560831" cy="54406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92685" y="4179569"/>
              <a:ext cx="464679" cy="45872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2882" y="4179569"/>
              <a:ext cx="236473" cy="45872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152004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330958" y="3192462"/>
            <a:ext cx="5379720" cy="1771650"/>
            <a:chOff x="806958" y="3192462"/>
            <a:chExt cx="5379720" cy="1771650"/>
          </a:xfrm>
        </p:grpSpPr>
        <p:sp>
          <p:nvSpPr>
            <p:cNvPr id="80" name="object 80"/>
            <p:cNvSpPr/>
            <p:nvPr/>
          </p:nvSpPr>
          <p:spPr>
            <a:xfrm>
              <a:off x="478154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9909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4275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736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87988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24563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0684" y="3268218"/>
              <a:ext cx="559307" cy="54406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6152" y="3265169"/>
              <a:ext cx="465289" cy="45872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958" y="3265169"/>
              <a:ext cx="235013" cy="45872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425414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1805178" y="4106863"/>
            <a:ext cx="824865" cy="620395"/>
            <a:chOff x="281177" y="4106862"/>
            <a:chExt cx="824865" cy="620395"/>
          </a:xfrm>
        </p:grpSpPr>
        <p:pic>
          <p:nvPicPr>
            <p:cNvPr id="93" name="object 9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5666" y="4182618"/>
              <a:ext cx="558545" cy="54406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0067" y="4179569"/>
              <a:ext cx="465594" cy="45872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77" y="4179569"/>
              <a:ext cx="235978" cy="458723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899951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2855214" y="4106863"/>
            <a:ext cx="824865" cy="620395"/>
            <a:chOff x="1331213" y="4106862"/>
            <a:chExt cx="824865" cy="620395"/>
          </a:xfrm>
        </p:grpSpPr>
        <p:pic>
          <p:nvPicPr>
            <p:cNvPr id="100" name="object 10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24939" y="4182618"/>
              <a:ext cx="560069" cy="54406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90585" y="4179569"/>
              <a:ext cx="465111" cy="45872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213" y="4179569"/>
              <a:ext cx="236080" cy="458723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949892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735137" y="3192462"/>
            <a:ext cx="7722234" cy="1771650"/>
            <a:chOff x="211137" y="3192462"/>
            <a:chExt cx="7722234" cy="1771650"/>
          </a:xfrm>
        </p:grpSpPr>
        <p:sp>
          <p:nvSpPr>
            <p:cNvPr id="107" name="object 107"/>
            <p:cNvSpPr/>
            <p:nvPr/>
          </p:nvSpPr>
          <p:spPr>
            <a:xfrm>
              <a:off x="5794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969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254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715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8587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2245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5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03185" y="3268218"/>
              <a:ext cx="558545" cy="544067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68527" y="3265169"/>
              <a:ext cx="464654" cy="45872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8697" y="3265169"/>
              <a:ext cx="235813" cy="458723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132639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32639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8727788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8107681" y="4106863"/>
            <a:ext cx="824865" cy="620395"/>
            <a:chOff x="6583680" y="4106862"/>
            <a:chExt cx="824865" cy="620395"/>
          </a:xfrm>
        </p:grpSpPr>
        <p:pic>
          <p:nvPicPr>
            <p:cNvPr id="120" name="object 12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78168" y="4182618"/>
              <a:ext cx="558544" cy="54406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42607" y="4179569"/>
              <a:ext cx="465555" cy="458723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3680" y="4179569"/>
              <a:ext cx="235851" cy="458723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8202326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9157717" y="4106863"/>
            <a:ext cx="824865" cy="620395"/>
            <a:chOff x="7633716" y="4106862"/>
            <a:chExt cx="824865" cy="620395"/>
          </a:xfrm>
        </p:grpSpPr>
        <p:pic>
          <p:nvPicPr>
            <p:cNvPr id="127" name="object 12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727442" y="4182618"/>
              <a:ext cx="560068" cy="544067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992821" y="4179569"/>
              <a:ext cx="465377" cy="45872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3716" y="4179569"/>
              <a:ext cx="235775" cy="458723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7656513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656513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9252267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8037515" y="3638550"/>
            <a:ext cx="1773555" cy="1325880"/>
            <a:chOff x="6513514" y="3638550"/>
            <a:chExt cx="1773555" cy="1325880"/>
          </a:xfrm>
        </p:grpSpPr>
        <p:sp>
          <p:nvSpPr>
            <p:cNvPr id="134" name="object 134"/>
            <p:cNvSpPr/>
            <p:nvPr/>
          </p:nvSpPr>
          <p:spPr>
            <a:xfrm>
              <a:off x="6881812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599364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527801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073900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88250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124825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148840" y="5404484"/>
            <a:ext cx="7872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Height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potentially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exponential.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234" y="1314594"/>
            <a:ext cx="2108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7,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83353" y="1363663"/>
            <a:ext cx="824865" cy="620395"/>
            <a:chOff x="3959352" y="1363662"/>
            <a:chExt cx="824865" cy="6203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40" y="1439418"/>
              <a:ext cx="558545" cy="5440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7517" y="1436369"/>
              <a:ext cx="466317" cy="4587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9352" y="1436369"/>
              <a:ext cx="236689" cy="4587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78189" y="14288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82518" y="2278063"/>
            <a:ext cx="824865" cy="620395"/>
            <a:chOff x="1858517" y="2278062"/>
            <a:chExt cx="824865" cy="62039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2243" y="2353818"/>
              <a:ext cx="560069" cy="5440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6213" y="2350769"/>
              <a:ext cx="466788" cy="4587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8517" y="2350769"/>
              <a:ext cx="236715" cy="4587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76942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14612" y="2278062"/>
            <a:ext cx="5793740" cy="933450"/>
            <a:chOff x="1090612" y="2278062"/>
            <a:chExt cx="5793740" cy="933450"/>
          </a:xfrm>
        </p:grpSpPr>
        <p:sp>
          <p:nvSpPr>
            <p:cNvPr id="20" name="object 20"/>
            <p:cNvSpPr/>
            <p:nvPr/>
          </p:nvSpPr>
          <p:spPr>
            <a:xfrm>
              <a:off x="1104900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458787"/>
                  </a:moveTo>
                  <a:lnTo>
                    <a:pt x="8572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49500" y="2738438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3911" y="2353818"/>
              <a:ext cx="558545" cy="5440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7538" y="2350769"/>
              <a:ext cx="466368" cy="4587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9423" y="2350769"/>
              <a:ext cx="237375" cy="45872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678451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65538" y="1809752"/>
            <a:ext cx="5280025" cy="2002789"/>
            <a:chOff x="2141537" y="1809751"/>
            <a:chExt cx="5280025" cy="2002789"/>
          </a:xfrm>
        </p:grpSpPr>
        <p:sp>
          <p:nvSpPr>
            <p:cNvPr id="29" name="object 29"/>
            <p:cNvSpPr/>
            <p:nvPr/>
          </p:nvSpPr>
          <p:spPr>
            <a:xfrm>
              <a:off x="2155825" y="1824038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1908175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07013" y="2738438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857250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0025" y="2738438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49762" y="1824038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0" y="0"/>
                  </a:moveTo>
                  <a:lnTo>
                    <a:pt x="1908175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3041" y="3268218"/>
              <a:ext cx="558545" cy="5440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8065" y="3265170"/>
              <a:ext cx="464971" cy="4587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8554" y="3265170"/>
              <a:ext cx="235496" cy="4587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527264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906774" y="4106863"/>
            <a:ext cx="824865" cy="620395"/>
            <a:chOff x="2382773" y="4106862"/>
            <a:chExt cx="824865" cy="620395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7261" y="4182618"/>
              <a:ext cx="558545" cy="5440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1993" y="4179569"/>
              <a:ext cx="465263" cy="4587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2773" y="4179569"/>
              <a:ext cx="236308" cy="45872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40664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0664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001801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56810" y="4106863"/>
            <a:ext cx="824865" cy="620395"/>
            <a:chOff x="3432809" y="4106862"/>
            <a:chExt cx="824865" cy="620395"/>
          </a:xfrm>
        </p:grpSpPr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6535" y="4182618"/>
              <a:ext cx="560831" cy="54406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92359" y="4179569"/>
              <a:ext cx="464933" cy="45872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809" y="4179569"/>
              <a:ext cx="236054" cy="45872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051742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836987" y="3192462"/>
            <a:ext cx="3520440" cy="1771650"/>
            <a:chOff x="2312987" y="3192462"/>
            <a:chExt cx="3520440" cy="1771650"/>
          </a:xfrm>
        </p:grpSpPr>
        <p:sp>
          <p:nvSpPr>
            <p:cNvPr id="54" name="object 54"/>
            <p:cNvSpPr/>
            <p:nvPr/>
          </p:nvSpPr>
          <p:spPr>
            <a:xfrm>
              <a:off x="26812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988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272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733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8772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2430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4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03114" y="3268218"/>
              <a:ext cx="558545" cy="54406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68226" y="3265169"/>
              <a:ext cx="464882" cy="4587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8626" y="3265169"/>
              <a:ext cx="235419" cy="45872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627526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007609" y="4106863"/>
            <a:ext cx="824865" cy="620395"/>
            <a:chOff x="4483608" y="4106862"/>
            <a:chExt cx="824865" cy="620395"/>
          </a:xfrm>
        </p:grpSpPr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77334" y="4182618"/>
              <a:ext cx="559307" cy="54406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42141" y="4179569"/>
              <a:ext cx="465949" cy="45872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608" y="4179569"/>
              <a:ext cx="235623" cy="45872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102064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056883" y="4106863"/>
            <a:ext cx="824865" cy="620395"/>
            <a:chOff x="5532882" y="4106862"/>
            <a:chExt cx="824865" cy="620395"/>
          </a:xfrm>
        </p:grpSpPr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6608" y="4182618"/>
              <a:ext cx="560831" cy="54406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92685" y="4179569"/>
              <a:ext cx="464679" cy="45872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2882" y="4179569"/>
              <a:ext cx="236473" cy="458723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152004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330958" y="3192462"/>
            <a:ext cx="5379720" cy="1771650"/>
            <a:chOff x="806958" y="3192462"/>
            <a:chExt cx="5379720" cy="1771650"/>
          </a:xfrm>
        </p:grpSpPr>
        <p:sp>
          <p:nvSpPr>
            <p:cNvPr id="81" name="object 81"/>
            <p:cNvSpPr/>
            <p:nvPr/>
          </p:nvSpPr>
          <p:spPr>
            <a:xfrm>
              <a:off x="478154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9909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275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736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87988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024563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0684" y="3268218"/>
              <a:ext cx="559307" cy="54406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6152" y="3265169"/>
              <a:ext cx="465289" cy="45872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958" y="3265169"/>
              <a:ext cx="235013" cy="45872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2425414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805178" y="4106863"/>
            <a:ext cx="824865" cy="620395"/>
            <a:chOff x="281177" y="4106862"/>
            <a:chExt cx="824865" cy="620395"/>
          </a:xfrm>
        </p:grpSpPr>
        <p:pic>
          <p:nvPicPr>
            <p:cNvPr id="94" name="object 9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5666" y="4182618"/>
              <a:ext cx="558545" cy="54406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0067" y="4179569"/>
              <a:ext cx="465594" cy="45872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77" y="4179569"/>
              <a:ext cx="235978" cy="458723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1899951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2855214" y="4106863"/>
            <a:ext cx="824865" cy="620395"/>
            <a:chOff x="1331213" y="4106862"/>
            <a:chExt cx="824865" cy="620395"/>
          </a:xfrm>
        </p:grpSpPr>
        <p:pic>
          <p:nvPicPr>
            <p:cNvPr id="101" name="object 10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24939" y="4182618"/>
              <a:ext cx="560069" cy="54406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90585" y="4179569"/>
              <a:ext cx="465111" cy="458723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213" y="4179569"/>
              <a:ext cx="236080" cy="458723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2949892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735137" y="3192462"/>
            <a:ext cx="7722234" cy="1771650"/>
            <a:chOff x="211137" y="3192462"/>
            <a:chExt cx="7722234" cy="1771650"/>
          </a:xfrm>
        </p:grpSpPr>
        <p:sp>
          <p:nvSpPr>
            <p:cNvPr id="108" name="object 108"/>
            <p:cNvSpPr/>
            <p:nvPr/>
          </p:nvSpPr>
          <p:spPr>
            <a:xfrm>
              <a:off x="5794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969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254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715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8587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2245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5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03185" y="3268218"/>
              <a:ext cx="558545" cy="54406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68527" y="3265169"/>
              <a:ext cx="464654" cy="45872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8697" y="3265169"/>
              <a:ext cx="235813" cy="458723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7132639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132639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8727788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8107681" y="4106863"/>
            <a:ext cx="824865" cy="620395"/>
            <a:chOff x="6583680" y="4106862"/>
            <a:chExt cx="824865" cy="620395"/>
          </a:xfrm>
        </p:grpSpPr>
        <p:pic>
          <p:nvPicPr>
            <p:cNvPr id="121" name="object 12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78168" y="4182618"/>
              <a:ext cx="558544" cy="544067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42607" y="4179569"/>
              <a:ext cx="465555" cy="45872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3680" y="4179569"/>
              <a:ext cx="235851" cy="458723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8202326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9157717" y="4106863"/>
            <a:ext cx="824865" cy="620395"/>
            <a:chOff x="7633716" y="4106862"/>
            <a:chExt cx="824865" cy="620395"/>
          </a:xfrm>
        </p:grpSpPr>
        <p:pic>
          <p:nvPicPr>
            <p:cNvPr id="128" name="object 12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727442" y="4182618"/>
              <a:ext cx="560068" cy="544067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992821" y="4179569"/>
              <a:ext cx="465377" cy="45872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3716" y="4179569"/>
              <a:ext cx="235775" cy="458723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7656513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656513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9252267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8037515" y="3638550"/>
            <a:ext cx="1773555" cy="1325880"/>
            <a:chOff x="6513514" y="3638550"/>
            <a:chExt cx="1773555" cy="1325880"/>
          </a:xfrm>
        </p:grpSpPr>
        <p:sp>
          <p:nvSpPr>
            <p:cNvPr id="135" name="object 135"/>
            <p:cNvSpPr/>
            <p:nvPr/>
          </p:nvSpPr>
          <p:spPr>
            <a:xfrm>
              <a:off x="6881812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599364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527801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073900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88250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124825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10066338" y="3627437"/>
            <a:ext cx="142875" cy="1554480"/>
            <a:chOff x="8542337" y="3627437"/>
            <a:chExt cx="142875" cy="1554480"/>
          </a:xfrm>
        </p:grpSpPr>
        <p:sp>
          <p:nvSpPr>
            <p:cNvPr id="142" name="object 142"/>
            <p:cNvSpPr/>
            <p:nvPr/>
          </p:nvSpPr>
          <p:spPr>
            <a:xfrm>
              <a:off x="8613775" y="3627437"/>
              <a:ext cx="0" cy="1468755"/>
            </a:xfrm>
            <a:custGeom>
              <a:avLst/>
              <a:gdLst/>
              <a:ahLst/>
              <a:cxnLst/>
              <a:rect l="l" t="t" r="r" b="b"/>
              <a:pathLst>
                <a:path h="1468754">
                  <a:moveTo>
                    <a:pt x="0" y="0"/>
                  </a:moveTo>
                  <a:lnTo>
                    <a:pt x="0" y="14684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542337" y="5038725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71437" y="57150"/>
                  </a:lnTo>
                  <a:lnTo>
                    <a:pt x="0" y="0"/>
                  </a:lnTo>
                  <a:lnTo>
                    <a:pt x="71437" y="1428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10066330" y="1371600"/>
            <a:ext cx="142875" cy="1676400"/>
            <a:chOff x="8542329" y="1371600"/>
            <a:chExt cx="142875" cy="1676400"/>
          </a:xfrm>
        </p:grpSpPr>
        <p:sp>
          <p:nvSpPr>
            <p:cNvPr id="145" name="object 145"/>
            <p:cNvSpPr/>
            <p:nvPr/>
          </p:nvSpPr>
          <p:spPr>
            <a:xfrm>
              <a:off x="8613774" y="1457325"/>
              <a:ext cx="0" cy="1590675"/>
            </a:xfrm>
            <a:custGeom>
              <a:avLst/>
              <a:gdLst/>
              <a:ahLst/>
              <a:cxnLst/>
              <a:rect l="l" t="t" r="r" b="b"/>
              <a:pathLst>
                <a:path h="1590675">
                  <a:moveTo>
                    <a:pt x="0" y="0"/>
                  </a:moveTo>
                  <a:lnTo>
                    <a:pt x="0" y="15906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542329" y="1371600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09">
                  <a:moveTo>
                    <a:pt x="71450" y="0"/>
                  </a:moveTo>
                  <a:lnTo>
                    <a:pt x="0" y="142862"/>
                  </a:lnTo>
                  <a:lnTo>
                    <a:pt x="71437" y="85725"/>
                  </a:lnTo>
                  <a:lnTo>
                    <a:pt x="142875" y="142887"/>
                  </a:lnTo>
                  <a:lnTo>
                    <a:pt x="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9761411" y="3067304"/>
            <a:ext cx="7512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8725" y="2971800"/>
            <a:ext cx="4165600" cy="2280285"/>
          </a:xfrm>
          <a:custGeom>
            <a:avLst/>
            <a:gdLst/>
            <a:ahLst/>
            <a:cxnLst/>
            <a:rect l="l" t="t" r="r" b="b"/>
            <a:pathLst>
              <a:path w="4165600" h="2280285">
                <a:moveTo>
                  <a:pt x="2104783" y="1887308"/>
                </a:moveTo>
                <a:lnTo>
                  <a:pt x="2104682" y="1843049"/>
                </a:lnTo>
                <a:lnTo>
                  <a:pt x="2102053" y="1796656"/>
                </a:lnTo>
                <a:lnTo>
                  <a:pt x="2097100" y="1748434"/>
                </a:lnTo>
                <a:lnTo>
                  <a:pt x="2090013" y="1698637"/>
                </a:lnTo>
                <a:lnTo>
                  <a:pt x="2080996" y="1647558"/>
                </a:lnTo>
                <a:lnTo>
                  <a:pt x="2070239" y="1595475"/>
                </a:lnTo>
                <a:lnTo>
                  <a:pt x="2057933" y="1542656"/>
                </a:lnTo>
                <a:lnTo>
                  <a:pt x="2044280" y="1489405"/>
                </a:lnTo>
                <a:lnTo>
                  <a:pt x="2029472" y="1435976"/>
                </a:lnTo>
                <a:lnTo>
                  <a:pt x="2013712" y="1382661"/>
                </a:lnTo>
                <a:lnTo>
                  <a:pt x="1997189" y="1329740"/>
                </a:lnTo>
                <a:lnTo>
                  <a:pt x="1980095" y="1277493"/>
                </a:lnTo>
                <a:lnTo>
                  <a:pt x="1962632" y="1226197"/>
                </a:lnTo>
                <a:lnTo>
                  <a:pt x="1944992" y="1176134"/>
                </a:lnTo>
                <a:lnTo>
                  <a:pt x="1927377" y="1127582"/>
                </a:lnTo>
                <a:lnTo>
                  <a:pt x="1909978" y="1080833"/>
                </a:lnTo>
                <a:lnTo>
                  <a:pt x="1892985" y="1036142"/>
                </a:lnTo>
                <a:lnTo>
                  <a:pt x="1861019" y="954087"/>
                </a:lnTo>
                <a:lnTo>
                  <a:pt x="1839582" y="903439"/>
                </a:lnTo>
                <a:lnTo>
                  <a:pt x="1815757" y="853643"/>
                </a:lnTo>
                <a:lnTo>
                  <a:pt x="1789836" y="804760"/>
                </a:lnTo>
                <a:lnTo>
                  <a:pt x="1762086" y="756869"/>
                </a:lnTo>
                <a:lnTo>
                  <a:pt x="1732775" y="710018"/>
                </a:lnTo>
                <a:lnTo>
                  <a:pt x="1702206" y="664286"/>
                </a:lnTo>
                <a:lnTo>
                  <a:pt x="1670634" y="619734"/>
                </a:lnTo>
                <a:lnTo>
                  <a:pt x="1638350" y="576414"/>
                </a:lnTo>
                <a:lnTo>
                  <a:pt x="1605635" y="534403"/>
                </a:lnTo>
                <a:lnTo>
                  <a:pt x="1572768" y="493750"/>
                </a:lnTo>
                <a:lnTo>
                  <a:pt x="1540002" y="454533"/>
                </a:lnTo>
                <a:lnTo>
                  <a:pt x="1507642" y="416814"/>
                </a:lnTo>
                <a:lnTo>
                  <a:pt x="1475968" y="380644"/>
                </a:lnTo>
                <a:lnTo>
                  <a:pt x="1445234" y="346113"/>
                </a:lnTo>
                <a:lnTo>
                  <a:pt x="1361554" y="252844"/>
                </a:lnTo>
                <a:lnTo>
                  <a:pt x="1289011" y="170167"/>
                </a:lnTo>
                <a:lnTo>
                  <a:pt x="1246365" y="123240"/>
                </a:lnTo>
                <a:lnTo>
                  <a:pt x="1208074" y="84340"/>
                </a:lnTo>
                <a:lnTo>
                  <a:pt x="1172730" y="53187"/>
                </a:lnTo>
                <a:lnTo>
                  <a:pt x="1138948" y="29476"/>
                </a:lnTo>
                <a:lnTo>
                  <a:pt x="1070406" y="3175"/>
                </a:lnTo>
                <a:lnTo>
                  <a:pt x="1032852" y="0"/>
                </a:lnTo>
                <a:lnTo>
                  <a:pt x="994981" y="1422"/>
                </a:lnTo>
                <a:lnTo>
                  <a:pt x="923937" y="18173"/>
                </a:lnTo>
                <a:lnTo>
                  <a:pt x="887984" y="37109"/>
                </a:lnTo>
                <a:lnTo>
                  <a:pt x="849896" y="65506"/>
                </a:lnTo>
                <a:lnTo>
                  <a:pt x="808278" y="105156"/>
                </a:lnTo>
                <a:lnTo>
                  <a:pt x="761733" y="157861"/>
                </a:lnTo>
                <a:lnTo>
                  <a:pt x="708888" y="225425"/>
                </a:lnTo>
                <a:lnTo>
                  <a:pt x="689317" y="251904"/>
                </a:lnTo>
                <a:lnTo>
                  <a:pt x="666610" y="280466"/>
                </a:lnTo>
                <a:lnTo>
                  <a:pt x="641159" y="311048"/>
                </a:lnTo>
                <a:lnTo>
                  <a:pt x="613333" y="343547"/>
                </a:lnTo>
                <a:lnTo>
                  <a:pt x="519633" y="451764"/>
                </a:lnTo>
                <a:lnTo>
                  <a:pt x="486283" y="491134"/>
                </a:lnTo>
                <a:lnTo>
                  <a:pt x="452513" y="532015"/>
                </a:lnTo>
                <a:lnTo>
                  <a:pt x="418731" y="574319"/>
                </a:lnTo>
                <a:lnTo>
                  <a:pt x="385305" y="617969"/>
                </a:lnTo>
                <a:lnTo>
                  <a:pt x="352653" y="662876"/>
                </a:lnTo>
                <a:lnTo>
                  <a:pt x="321132" y="708952"/>
                </a:lnTo>
                <a:lnTo>
                  <a:pt x="291160" y="756132"/>
                </a:lnTo>
                <a:lnTo>
                  <a:pt x="263118" y="804316"/>
                </a:lnTo>
                <a:lnTo>
                  <a:pt x="237375" y="853427"/>
                </a:lnTo>
                <a:lnTo>
                  <a:pt x="214350" y="903376"/>
                </a:lnTo>
                <a:lnTo>
                  <a:pt x="194424" y="954087"/>
                </a:lnTo>
                <a:lnTo>
                  <a:pt x="180441" y="993800"/>
                </a:lnTo>
                <a:lnTo>
                  <a:pt x="165950" y="1036142"/>
                </a:lnTo>
                <a:lnTo>
                  <a:pt x="151142" y="1080833"/>
                </a:lnTo>
                <a:lnTo>
                  <a:pt x="136169" y="1127582"/>
                </a:lnTo>
                <a:lnTo>
                  <a:pt x="121196" y="1176134"/>
                </a:lnTo>
                <a:lnTo>
                  <a:pt x="106375" y="1226197"/>
                </a:lnTo>
                <a:lnTo>
                  <a:pt x="91871" y="1277493"/>
                </a:lnTo>
                <a:lnTo>
                  <a:pt x="77863" y="1329740"/>
                </a:lnTo>
                <a:lnTo>
                  <a:pt x="64490" y="1382661"/>
                </a:lnTo>
                <a:lnTo>
                  <a:pt x="51930" y="1435976"/>
                </a:lnTo>
                <a:lnTo>
                  <a:pt x="40335" y="1489405"/>
                </a:lnTo>
                <a:lnTo>
                  <a:pt x="29870" y="1542656"/>
                </a:lnTo>
                <a:lnTo>
                  <a:pt x="20713" y="1595475"/>
                </a:lnTo>
                <a:lnTo>
                  <a:pt x="13004" y="1647558"/>
                </a:lnTo>
                <a:lnTo>
                  <a:pt x="6921" y="1698637"/>
                </a:lnTo>
                <a:lnTo>
                  <a:pt x="2616" y="1748434"/>
                </a:lnTo>
                <a:lnTo>
                  <a:pt x="254" y="1796656"/>
                </a:lnTo>
                <a:lnTo>
                  <a:pt x="0" y="1843049"/>
                </a:lnTo>
                <a:lnTo>
                  <a:pt x="2019" y="1887308"/>
                </a:lnTo>
                <a:lnTo>
                  <a:pt x="6464" y="1929155"/>
                </a:lnTo>
                <a:lnTo>
                  <a:pt x="13512" y="1968322"/>
                </a:lnTo>
                <a:lnTo>
                  <a:pt x="36029" y="2037499"/>
                </a:lnTo>
                <a:lnTo>
                  <a:pt x="73037" y="2095627"/>
                </a:lnTo>
                <a:lnTo>
                  <a:pt x="127952" y="2145055"/>
                </a:lnTo>
                <a:lnTo>
                  <a:pt x="161023" y="2166048"/>
                </a:lnTo>
                <a:lnTo>
                  <a:pt x="197459" y="2184730"/>
                </a:lnTo>
                <a:lnTo>
                  <a:pt x="236931" y="2201265"/>
                </a:lnTo>
                <a:lnTo>
                  <a:pt x="279133" y="2215756"/>
                </a:lnTo>
                <a:lnTo>
                  <a:pt x="323761" y="2228342"/>
                </a:lnTo>
                <a:lnTo>
                  <a:pt x="370522" y="2239162"/>
                </a:lnTo>
                <a:lnTo>
                  <a:pt x="419100" y="2248357"/>
                </a:lnTo>
                <a:lnTo>
                  <a:pt x="469201" y="2256040"/>
                </a:lnTo>
                <a:lnTo>
                  <a:pt x="520496" y="2262365"/>
                </a:lnTo>
                <a:lnTo>
                  <a:pt x="572706" y="2267445"/>
                </a:lnTo>
                <a:lnTo>
                  <a:pt x="625513" y="2271433"/>
                </a:lnTo>
                <a:lnTo>
                  <a:pt x="678611" y="2274443"/>
                </a:lnTo>
                <a:lnTo>
                  <a:pt x="731697" y="2276627"/>
                </a:lnTo>
                <a:lnTo>
                  <a:pt x="784466" y="2278113"/>
                </a:lnTo>
                <a:lnTo>
                  <a:pt x="836612" y="2279027"/>
                </a:lnTo>
                <a:lnTo>
                  <a:pt x="887831" y="2279497"/>
                </a:lnTo>
                <a:lnTo>
                  <a:pt x="937806" y="2279675"/>
                </a:lnTo>
                <a:lnTo>
                  <a:pt x="1124648" y="2279675"/>
                </a:lnTo>
                <a:lnTo>
                  <a:pt x="1223949" y="2279129"/>
                </a:lnTo>
                <a:lnTo>
                  <a:pt x="1275638" y="2278354"/>
                </a:lnTo>
                <a:lnTo>
                  <a:pt x="1328267" y="2277072"/>
                </a:lnTo>
                <a:lnTo>
                  <a:pt x="1381506" y="2275192"/>
                </a:lnTo>
                <a:lnTo>
                  <a:pt x="1435049" y="2272588"/>
                </a:lnTo>
                <a:lnTo>
                  <a:pt x="1488592" y="2269134"/>
                </a:lnTo>
                <a:lnTo>
                  <a:pt x="1541805" y="2264714"/>
                </a:lnTo>
                <a:lnTo>
                  <a:pt x="1594370" y="2259228"/>
                </a:lnTo>
                <a:lnTo>
                  <a:pt x="1645996" y="2252548"/>
                </a:lnTo>
                <a:lnTo>
                  <a:pt x="1696339" y="2244547"/>
                </a:lnTo>
                <a:lnTo>
                  <a:pt x="1745094" y="2235136"/>
                </a:lnTo>
                <a:lnTo>
                  <a:pt x="1791957" y="2224176"/>
                </a:lnTo>
                <a:lnTo>
                  <a:pt x="1836610" y="2211552"/>
                </a:lnTo>
                <a:lnTo>
                  <a:pt x="1878723" y="2197150"/>
                </a:lnTo>
                <a:lnTo>
                  <a:pt x="1917992" y="2180856"/>
                </a:lnTo>
                <a:lnTo>
                  <a:pt x="1954098" y="2162556"/>
                </a:lnTo>
                <a:lnTo>
                  <a:pt x="1986737" y="2142134"/>
                </a:lnTo>
                <a:lnTo>
                  <a:pt x="2040318" y="2094433"/>
                </a:lnTo>
                <a:lnTo>
                  <a:pt x="2076081" y="2037499"/>
                </a:lnTo>
                <a:lnTo>
                  <a:pt x="2096655" y="1968322"/>
                </a:lnTo>
                <a:lnTo>
                  <a:pt x="2102180" y="1929155"/>
                </a:lnTo>
                <a:lnTo>
                  <a:pt x="2104783" y="1887308"/>
                </a:lnTo>
                <a:close/>
              </a:path>
              <a:path w="4165600" h="2280285">
                <a:moveTo>
                  <a:pt x="4165320" y="1887308"/>
                </a:moveTo>
                <a:lnTo>
                  <a:pt x="4165219" y="1843049"/>
                </a:lnTo>
                <a:lnTo>
                  <a:pt x="4162679" y="1796656"/>
                </a:lnTo>
                <a:lnTo>
                  <a:pt x="4157891" y="1748434"/>
                </a:lnTo>
                <a:lnTo>
                  <a:pt x="4151033" y="1698637"/>
                </a:lnTo>
                <a:lnTo>
                  <a:pt x="4142321" y="1647558"/>
                </a:lnTo>
                <a:lnTo>
                  <a:pt x="4131919" y="1595475"/>
                </a:lnTo>
                <a:lnTo>
                  <a:pt x="4120019" y="1542656"/>
                </a:lnTo>
                <a:lnTo>
                  <a:pt x="4106824" y="1489405"/>
                </a:lnTo>
                <a:lnTo>
                  <a:pt x="4092511" y="1435976"/>
                </a:lnTo>
                <a:lnTo>
                  <a:pt x="4077271" y="1382661"/>
                </a:lnTo>
                <a:lnTo>
                  <a:pt x="4061295" y="1329740"/>
                </a:lnTo>
                <a:lnTo>
                  <a:pt x="4044772" y="1277493"/>
                </a:lnTo>
                <a:lnTo>
                  <a:pt x="4027894" y="1226197"/>
                </a:lnTo>
                <a:lnTo>
                  <a:pt x="4010850" y="1176134"/>
                </a:lnTo>
                <a:lnTo>
                  <a:pt x="3993819" y="1127582"/>
                </a:lnTo>
                <a:lnTo>
                  <a:pt x="3976992" y="1080833"/>
                </a:lnTo>
                <a:lnTo>
                  <a:pt x="3960571" y="1036142"/>
                </a:lnTo>
                <a:lnTo>
                  <a:pt x="3929672" y="954087"/>
                </a:lnTo>
                <a:lnTo>
                  <a:pt x="3908958" y="903439"/>
                </a:lnTo>
                <a:lnTo>
                  <a:pt x="3885920" y="853643"/>
                </a:lnTo>
                <a:lnTo>
                  <a:pt x="3860863" y="804760"/>
                </a:lnTo>
                <a:lnTo>
                  <a:pt x="3834028" y="756869"/>
                </a:lnTo>
                <a:lnTo>
                  <a:pt x="3805707" y="710018"/>
                </a:lnTo>
                <a:lnTo>
                  <a:pt x="3776154" y="664286"/>
                </a:lnTo>
                <a:lnTo>
                  <a:pt x="3745636" y="619734"/>
                </a:lnTo>
                <a:lnTo>
                  <a:pt x="3714432" y="576414"/>
                </a:lnTo>
                <a:lnTo>
                  <a:pt x="3682809" y="534403"/>
                </a:lnTo>
                <a:lnTo>
                  <a:pt x="3651021" y="493750"/>
                </a:lnTo>
                <a:lnTo>
                  <a:pt x="3619360" y="454533"/>
                </a:lnTo>
                <a:lnTo>
                  <a:pt x="3588080" y="416814"/>
                </a:lnTo>
                <a:lnTo>
                  <a:pt x="3557447" y="380644"/>
                </a:lnTo>
                <a:lnTo>
                  <a:pt x="3527742" y="346113"/>
                </a:lnTo>
                <a:lnTo>
                  <a:pt x="3446856" y="252844"/>
                </a:lnTo>
                <a:lnTo>
                  <a:pt x="3376726" y="170167"/>
                </a:lnTo>
                <a:lnTo>
                  <a:pt x="3335502" y="123240"/>
                </a:lnTo>
                <a:lnTo>
                  <a:pt x="3298494" y="84340"/>
                </a:lnTo>
                <a:lnTo>
                  <a:pt x="3264331" y="53187"/>
                </a:lnTo>
                <a:lnTo>
                  <a:pt x="3231667" y="29476"/>
                </a:lnTo>
                <a:lnTo>
                  <a:pt x="3165424" y="3175"/>
                </a:lnTo>
                <a:lnTo>
                  <a:pt x="3129115" y="0"/>
                </a:lnTo>
                <a:lnTo>
                  <a:pt x="3092500" y="1422"/>
                </a:lnTo>
                <a:lnTo>
                  <a:pt x="3023832" y="18173"/>
                </a:lnTo>
                <a:lnTo>
                  <a:pt x="2989072" y="37109"/>
                </a:lnTo>
                <a:lnTo>
                  <a:pt x="2952254" y="65506"/>
                </a:lnTo>
                <a:lnTo>
                  <a:pt x="2912021" y="105156"/>
                </a:lnTo>
                <a:lnTo>
                  <a:pt x="2867037" y="157861"/>
                </a:lnTo>
                <a:lnTo>
                  <a:pt x="2815945" y="225425"/>
                </a:lnTo>
                <a:lnTo>
                  <a:pt x="2797035" y="251904"/>
                </a:lnTo>
                <a:lnTo>
                  <a:pt x="2775077" y="280466"/>
                </a:lnTo>
                <a:lnTo>
                  <a:pt x="2750464" y="311048"/>
                </a:lnTo>
                <a:lnTo>
                  <a:pt x="2723578" y="343547"/>
                </a:lnTo>
                <a:lnTo>
                  <a:pt x="2633002" y="451764"/>
                </a:lnTo>
                <a:lnTo>
                  <a:pt x="2600756" y="491134"/>
                </a:lnTo>
                <a:lnTo>
                  <a:pt x="2568117" y="532015"/>
                </a:lnTo>
                <a:lnTo>
                  <a:pt x="2535453" y="574319"/>
                </a:lnTo>
                <a:lnTo>
                  <a:pt x="2503157" y="617969"/>
                </a:lnTo>
                <a:lnTo>
                  <a:pt x="2471585" y="662876"/>
                </a:lnTo>
                <a:lnTo>
                  <a:pt x="2441117" y="708952"/>
                </a:lnTo>
                <a:lnTo>
                  <a:pt x="2412149" y="756132"/>
                </a:lnTo>
                <a:lnTo>
                  <a:pt x="2385034" y="804316"/>
                </a:lnTo>
                <a:lnTo>
                  <a:pt x="2360155" y="853427"/>
                </a:lnTo>
                <a:lnTo>
                  <a:pt x="2337892" y="903376"/>
                </a:lnTo>
                <a:lnTo>
                  <a:pt x="2318626" y="954087"/>
                </a:lnTo>
                <a:lnTo>
                  <a:pt x="2304504" y="995591"/>
                </a:lnTo>
                <a:lnTo>
                  <a:pt x="2289873" y="1039939"/>
                </a:lnTo>
                <a:lnTo>
                  <a:pt x="2274913" y="1086815"/>
                </a:lnTo>
                <a:lnTo>
                  <a:pt x="2259800" y="1135913"/>
                </a:lnTo>
                <a:lnTo>
                  <a:pt x="2244712" y="1186903"/>
                </a:lnTo>
                <a:lnTo>
                  <a:pt x="2229828" y="1239469"/>
                </a:lnTo>
                <a:lnTo>
                  <a:pt x="2215324" y="1293304"/>
                </a:lnTo>
                <a:lnTo>
                  <a:pt x="2201380" y="1348092"/>
                </a:lnTo>
                <a:lnTo>
                  <a:pt x="2188172" y="1403489"/>
                </a:lnTo>
                <a:lnTo>
                  <a:pt x="2175891" y="1459204"/>
                </a:lnTo>
                <a:lnTo>
                  <a:pt x="2164702" y="1514906"/>
                </a:lnTo>
                <a:lnTo>
                  <a:pt x="2154783" y="1570291"/>
                </a:lnTo>
                <a:lnTo>
                  <a:pt x="2146312" y="1625015"/>
                </a:lnTo>
                <a:lnTo>
                  <a:pt x="2139480" y="1678787"/>
                </a:lnTo>
                <a:lnTo>
                  <a:pt x="2134463" y="1731276"/>
                </a:lnTo>
                <a:lnTo>
                  <a:pt x="2131415" y="1782165"/>
                </a:lnTo>
                <a:lnTo>
                  <a:pt x="2130552" y="1831136"/>
                </a:lnTo>
                <a:lnTo>
                  <a:pt x="2132025" y="1877872"/>
                </a:lnTo>
                <a:lnTo>
                  <a:pt x="2136025" y="1922068"/>
                </a:lnTo>
                <a:lnTo>
                  <a:pt x="2142718" y="1963381"/>
                </a:lnTo>
                <a:lnTo>
                  <a:pt x="2152294" y="2001507"/>
                </a:lnTo>
                <a:lnTo>
                  <a:pt x="2180793" y="2066925"/>
                </a:lnTo>
                <a:lnTo>
                  <a:pt x="2228469" y="2123960"/>
                </a:lnTo>
                <a:lnTo>
                  <a:pt x="2258733" y="2148192"/>
                </a:lnTo>
                <a:lnTo>
                  <a:pt x="2292820" y="2169782"/>
                </a:lnTo>
                <a:lnTo>
                  <a:pt x="2330399" y="2188857"/>
                </a:lnTo>
                <a:lnTo>
                  <a:pt x="2371115" y="2205609"/>
                </a:lnTo>
                <a:lnTo>
                  <a:pt x="2414651" y="2220150"/>
                </a:lnTo>
                <a:lnTo>
                  <a:pt x="2460663" y="2232672"/>
                </a:lnTo>
                <a:lnTo>
                  <a:pt x="2508796" y="2243302"/>
                </a:lnTo>
                <a:lnTo>
                  <a:pt x="2558719" y="2252192"/>
                </a:lnTo>
                <a:lnTo>
                  <a:pt x="2610104" y="2259520"/>
                </a:lnTo>
                <a:lnTo>
                  <a:pt x="2662593" y="2265413"/>
                </a:lnTo>
                <a:lnTo>
                  <a:pt x="2715857" y="2270036"/>
                </a:lnTo>
                <a:lnTo>
                  <a:pt x="2769552" y="2273541"/>
                </a:lnTo>
                <a:lnTo>
                  <a:pt x="2823349" y="2276081"/>
                </a:lnTo>
                <a:lnTo>
                  <a:pt x="2876905" y="2277808"/>
                </a:lnTo>
                <a:lnTo>
                  <a:pt x="2929877" y="2278888"/>
                </a:lnTo>
                <a:lnTo>
                  <a:pt x="2981922" y="2279446"/>
                </a:lnTo>
                <a:lnTo>
                  <a:pt x="3032696" y="2279662"/>
                </a:lnTo>
                <a:lnTo>
                  <a:pt x="3271659" y="2279497"/>
                </a:lnTo>
                <a:lnTo>
                  <a:pt x="3322853" y="2279027"/>
                </a:lnTo>
                <a:lnTo>
                  <a:pt x="3375304" y="2278113"/>
                </a:lnTo>
                <a:lnTo>
                  <a:pt x="3428669" y="2276627"/>
                </a:lnTo>
                <a:lnTo>
                  <a:pt x="3482606" y="2274443"/>
                </a:lnTo>
                <a:lnTo>
                  <a:pt x="3536746" y="2271433"/>
                </a:lnTo>
                <a:lnTo>
                  <a:pt x="3590760" y="2267445"/>
                </a:lnTo>
                <a:lnTo>
                  <a:pt x="3644290" y="2262365"/>
                </a:lnTo>
                <a:lnTo>
                  <a:pt x="3697008" y="2256040"/>
                </a:lnTo>
                <a:lnTo>
                  <a:pt x="3748532" y="2248357"/>
                </a:lnTo>
                <a:lnTo>
                  <a:pt x="3798544" y="2239162"/>
                </a:lnTo>
                <a:lnTo>
                  <a:pt x="3846677" y="2228342"/>
                </a:lnTo>
                <a:lnTo>
                  <a:pt x="3892600" y="2215756"/>
                </a:lnTo>
                <a:lnTo>
                  <a:pt x="3935946" y="2201265"/>
                </a:lnTo>
                <a:lnTo>
                  <a:pt x="3976382" y="2184730"/>
                </a:lnTo>
                <a:lnTo>
                  <a:pt x="4013543" y="2166048"/>
                </a:lnTo>
                <a:lnTo>
                  <a:pt x="4047109" y="2145055"/>
                </a:lnTo>
                <a:lnTo>
                  <a:pt x="4101998" y="2095627"/>
                </a:lnTo>
                <a:lnTo>
                  <a:pt x="4137558" y="2037499"/>
                </a:lnTo>
                <a:lnTo>
                  <a:pt x="4157446" y="1968322"/>
                </a:lnTo>
                <a:lnTo>
                  <a:pt x="4162793" y="1929155"/>
                </a:lnTo>
                <a:lnTo>
                  <a:pt x="4165320" y="1887308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0180" y="5404485"/>
            <a:ext cx="7899400" cy="94106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indent="18415">
              <a:lnSpc>
                <a:spcPts val="3370"/>
              </a:lnSpc>
              <a:spcBef>
                <a:spcPts val="600"/>
              </a:spcBef>
            </a:pPr>
            <a:r>
              <a:rPr sz="3200" spc="-5" dirty="0">
                <a:latin typeface="Times New Roman"/>
                <a:cs typeface="Times New Roman"/>
              </a:rPr>
              <a:t>Height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potentially </a:t>
            </a:r>
            <a:r>
              <a:rPr sz="3200" spc="-60" dirty="0">
                <a:latin typeface="Times New Roman"/>
                <a:cs typeface="Times New Roman"/>
              </a:rPr>
              <a:t>exponential.</a:t>
            </a:r>
            <a:r>
              <a:rPr sz="4800" spc="-89" baseline="1736" dirty="0">
                <a:latin typeface="Times New Roman"/>
                <a:cs typeface="Times New Roman"/>
              </a:rPr>
              <a:t>, </a:t>
            </a:r>
            <a:r>
              <a:rPr sz="4800" spc="-1177" baseline="1736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we’re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solving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subproblems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already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solved!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146" name="object 14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831234" y="1314594"/>
            <a:ext cx="2108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7,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83353" y="1363663"/>
            <a:ext cx="824865" cy="620395"/>
            <a:chOff x="3959352" y="1363662"/>
            <a:chExt cx="824865" cy="6203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40" y="1439418"/>
              <a:ext cx="558545" cy="544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7517" y="1436369"/>
              <a:ext cx="466317" cy="4587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9352" y="1436369"/>
              <a:ext cx="236689" cy="4587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78189" y="14288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82518" y="2278063"/>
            <a:ext cx="824865" cy="620395"/>
            <a:chOff x="1858517" y="2278062"/>
            <a:chExt cx="824865" cy="6203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2243" y="2353818"/>
              <a:ext cx="560069" cy="5440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6213" y="2350769"/>
              <a:ext cx="466788" cy="4587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8517" y="2350769"/>
              <a:ext cx="236715" cy="45872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76942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14612" y="2278062"/>
            <a:ext cx="5793740" cy="933450"/>
            <a:chOff x="1090612" y="2278062"/>
            <a:chExt cx="5793740" cy="933450"/>
          </a:xfrm>
        </p:grpSpPr>
        <p:sp>
          <p:nvSpPr>
            <p:cNvPr id="21" name="object 21"/>
            <p:cNvSpPr/>
            <p:nvPr/>
          </p:nvSpPr>
          <p:spPr>
            <a:xfrm>
              <a:off x="1104900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458787"/>
                  </a:moveTo>
                  <a:lnTo>
                    <a:pt x="8572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49500" y="2738438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3911" y="2353818"/>
              <a:ext cx="558545" cy="5440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7538" y="2350769"/>
              <a:ext cx="466368" cy="4587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9423" y="2350769"/>
              <a:ext cx="237375" cy="45872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678451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65538" y="1809751"/>
            <a:ext cx="5280025" cy="2917190"/>
            <a:chOff x="2141537" y="1809751"/>
            <a:chExt cx="5280025" cy="2917190"/>
          </a:xfrm>
        </p:grpSpPr>
        <p:sp>
          <p:nvSpPr>
            <p:cNvPr id="30" name="object 30"/>
            <p:cNvSpPr/>
            <p:nvPr/>
          </p:nvSpPr>
          <p:spPr>
            <a:xfrm>
              <a:off x="5307013" y="2738438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857250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0025" y="2738438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55825" y="1824038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1908175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49762" y="1824038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0" y="0"/>
                  </a:moveTo>
                  <a:lnTo>
                    <a:pt x="1908175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3041" y="3268218"/>
              <a:ext cx="558545" cy="5440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8065" y="3265170"/>
              <a:ext cx="464971" cy="4587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8554" y="3265170"/>
              <a:ext cx="235496" cy="45872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7261" y="4182618"/>
              <a:ext cx="558545" cy="5440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1993" y="4179570"/>
              <a:ext cx="465263" cy="4587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2774" y="4179570"/>
              <a:ext cx="236308" cy="45872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406650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06650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01801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836987" y="3192462"/>
            <a:ext cx="3520440" cy="1771650"/>
            <a:chOff x="2312987" y="3192462"/>
            <a:chExt cx="3520440" cy="1771650"/>
          </a:xfrm>
        </p:grpSpPr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6536" y="4182617"/>
              <a:ext cx="560831" cy="54406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92359" y="4179569"/>
              <a:ext cx="464933" cy="4587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810" y="4179569"/>
              <a:ext cx="236054" cy="45872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12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988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272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733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8772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2430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4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03114" y="3268218"/>
              <a:ext cx="558545" cy="54406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68226" y="3265169"/>
              <a:ext cx="464882" cy="45872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8626" y="3265169"/>
              <a:ext cx="235419" cy="45872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627526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007609" y="4106863"/>
            <a:ext cx="824865" cy="620395"/>
            <a:chOff x="4483608" y="4106862"/>
            <a:chExt cx="824865" cy="620395"/>
          </a:xfrm>
        </p:grpSpPr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77334" y="4182618"/>
              <a:ext cx="559307" cy="54406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42141" y="4179569"/>
              <a:ext cx="465949" cy="45872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608" y="4179569"/>
              <a:ext cx="235623" cy="45872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527264" y="2221484"/>
            <a:ext cx="2033270" cy="23738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3695" marR="5080" indent="467359">
              <a:lnSpc>
                <a:spcPct val="80000"/>
              </a:lnSpc>
              <a:spcBef>
                <a:spcPts val="775"/>
              </a:spcBef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same 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 subp</a:t>
            </a:r>
            <a:r>
              <a:rPr sz="2800" i="1" spc="-1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bl</a:t>
            </a:r>
            <a:r>
              <a:rPr sz="28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12700">
              <a:spcBef>
                <a:spcPts val="210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536575">
              <a:tabLst>
                <a:tab pos="1586865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	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056883" y="4106863"/>
            <a:ext cx="824865" cy="620395"/>
            <a:chOff x="5532882" y="4106862"/>
            <a:chExt cx="824865" cy="620395"/>
          </a:xfrm>
        </p:grpSpPr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6608" y="4182618"/>
              <a:ext cx="560831" cy="54406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92685" y="4179569"/>
              <a:ext cx="464679" cy="45872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2882" y="4179569"/>
              <a:ext cx="236473" cy="45872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152004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330958" y="3192462"/>
            <a:ext cx="5379720" cy="1771650"/>
            <a:chOff x="806958" y="3192462"/>
            <a:chExt cx="5379720" cy="1771650"/>
          </a:xfrm>
        </p:grpSpPr>
        <p:sp>
          <p:nvSpPr>
            <p:cNvPr id="78" name="object 78"/>
            <p:cNvSpPr/>
            <p:nvPr/>
          </p:nvSpPr>
          <p:spPr>
            <a:xfrm>
              <a:off x="478154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9909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275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736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87988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24563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0684" y="3268218"/>
              <a:ext cx="559307" cy="54406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6152" y="3265169"/>
              <a:ext cx="465289" cy="45872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958" y="3265169"/>
              <a:ext cx="235013" cy="45872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425414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805178" y="4106863"/>
            <a:ext cx="824865" cy="620395"/>
            <a:chOff x="281177" y="4106862"/>
            <a:chExt cx="824865" cy="620395"/>
          </a:xfrm>
        </p:grpSpPr>
        <p:pic>
          <p:nvPicPr>
            <p:cNvPr id="91" name="object 9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5666" y="4182618"/>
              <a:ext cx="558545" cy="54406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0067" y="4179569"/>
              <a:ext cx="465594" cy="45872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77" y="4179569"/>
              <a:ext cx="235978" cy="458723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899951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855214" y="4106863"/>
            <a:ext cx="824865" cy="620395"/>
            <a:chOff x="1331213" y="4106862"/>
            <a:chExt cx="824865" cy="620395"/>
          </a:xfrm>
        </p:grpSpPr>
        <p:pic>
          <p:nvPicPr>
            <p:cNvPr id="98" name="object 9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24939" y="4182618"/>
              <a:ext cx="560069" cy="54406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90585" y="4179569"/>
              <a:ext cx="465111" cy="45872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213" y="4179569"/>
              <a:ext cx="236080" cy="458723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2949892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1735137" y="3192462"/>
            <a:ext cx="7722234" cy="1771650"/>
            <a:chOff x="211137" y="3192462"/>
            <a:chExt cx="7722234" cy="1771650"/>
          </a:xfrm>
        </p:grpSpPr>
        <p:sp>
          <p:nvSpPr>
            <p:cNvPr id="105" name="object 105"/>
            <p:cNvSpPr/>
            <p:nvPr/>
          </p:nvSpPr>
          <p:spPr>
            <a:xfrm>
              <a:off x="5794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969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254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715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8587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2245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5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03185" y="3268218"/>
              <a:ext cx="558545" cy="54406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68527" y="3265169"/>
              <a:ext cx="464654" cy="45872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8697" y="3265169"/>
              <a:ext cx="235813" cy="458723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132639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132639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8727788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8107681" y="4106863"/>
            <a:ext cx="824865" cy="620395"/>
            <a:chOff x="6583680" y="4106862"/>
            <a:chExt cx="824865" cy="620395"/>
          </a:xfrm>
        </p:grpSpPr>
        <p:pic>
          <p:nvPicPr>
            <p:cNvPr id="118" name="object 11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78168" y="4182618"/>
              <a:ext cx="558544" cy="544067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42607" y="4179569"/>
              <a:ext cx="465555" cy="45872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3680" y="4179569"/>
              <a:ext cx="235851" cy="458723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8202326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9157717" y="4106863"/>
            <a:ext cx="824865" cy="620395"/>
            <a:chOff x="7633716" y="4106862"/>
            <a:chExt cx="824865" cy="620395"/>
          </a:xfrm>
        </p:grpSpPr>
        <p:pic>
          <p:nvPicPr>
            <p:cNvPr id="125" name="object 12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727442" y="4182618"/>
              <a:ext cx="560068" cy="54406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992821" y="4179569"/>
              <a:ext cx="465377" cy="45872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3716" y="4179569"/>
              <a:ext cx="235775" cy="458723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7656513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56513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9252267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8037515" y="3638550"/>
            <a:ext cx="1773555" cy="1325880"/>
            <a:chOff x="6513514" y="3638550"/>
            <a:chExt cx="1773555" cy="1325880"/>
          </a:xfrm>
        </p:grpSpPr>
        <p:sp>
          <p:nvSpPr>
            <p:cNvPr id="132" name="object 132"/>
            <p:cNvSpPr/>
            <p:nvPr/>
          </p:nvSpPr>
          <p:spPr>
            <a:xfrm>
              <a:off x="6881812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599364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527801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073900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588250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124825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10066338" y="3627437"/>
            <a:ext cx="142875" cy="1554480"/>
            <a:chOff x="8542337" y="3627437"/>
            <a:chExt cx="142875" cy="1554480"/>
          </a:xfrm>
        </p:grpSpPr>
        <p:sp>
          <p:nvSpPr>
            <p:cNvPr id="139" name="object 139"/>
            <p:cNvSpPr/>
            <p:nvPr/>
          </p:nvSpPr>
          <p:spPr>
            <a:xfrm>
              <a:off x="8613775" y="3627437"/>
              <a:ext cx="0" cy="1468755"/>
            </a:xfrm>
            <a:custGeom>
              <a:avLst/>
              <a:gdLst/>
              <a:ahLst/>
              <a:cxnLst/>
              <a:rect l="l" t="t" r="r" b="b"/>
              <a:pathLst>
                <a:path h="1468754">
                  <a:moveTo>
                    <a:pt x="0" y="0"/>
                  </a:moveTo>
                  <a:lnTo>
                    <a:pt x="0" y="14684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542337" y="5038725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71437" y="57150"/>
                  </a:lnTo>
                  <a:lnTo>
                    <a:pt x="0" y="0"/>
                  </a:lnTo>
                  <a:lnTo>
                    <a:pt x="71437" y="1428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10066330" y="1371600"/>
            <a:ext cx="142875" cy="1676400"/>
            <a:chOff x="8542329" y="1371600"/>
            <a:chExt cx="142875" cy="1676400"/>
          </a:xfrm>
        </p:grpSpPr>
        <p:sp>
          <p:nvSpPr>
            <p:cNvPr id="142" name="object 142"/>
            <p:cNvSpPr/>
            <p:nvPr/>
          </p:nvSpPr>
          <p:spPr>
            <a:xfrm>
              <a:off x="8613774" y="1457325"/>
              <a:ext cx="0" cy="1590675"/>
            </a:xfrm>
            <a:custGeom>
              <a:avLst/>
              <a:gdLst/>
              <a:ahLst/>
              <a:cxnLst/>
              <a:rect l="l" t="t" r="r" b="b"/>
              <a:pathLst>
                <a:path h="1590675">
                  <a:moveTo>
                    <a:pt x="0" y="0"/>
                  </a:moveTo>
                  <a:lnTo>
                    <a:pt x="0" y="15906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542329" y="1371600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09">
                  <a:moveTo>
                    <a:pt x="71450" y="0"/>
                  </a:moveTo>
                  <a:lnTo>
                    <a:pt x="0" y="142862"/>
                  </a:lnTo>
                  <a:lnTo>
                    <a:pt x="71437" y="85725"/>
                  </a:lnTo>
                  <a:lnTo>
                    <a:pt x="142875" y="142887"/>
                  </a:lnTo>
                  <a:lnTo>
                    <a:pt x="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9761411" y="3067304"/>
            <a:ext cx="7512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15349"/>
            <a:ext cx="5676900" cy="1244380"/>
          </a:xfrm>
          <a:prstGeom prst="rect">
            <a:avLst/>
          </a:prstGeom>
        </p:spPr>
        <p:txBody>
          <a:bodyPr vert="horz" wrap="square" lIns="0" tIns="146050" rIns="0" bIns="0" rtlCol="0" anchor="ctr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hallmark</a:t>
            </a:r>
            <a:r>
              <a:rPr spc="-10" dirty="0"/>
              <a:t> </a:t>
            </a:r>
            <a:r>
              <a:rPr spc="-5" dirty="0"/>
              <a:t>#2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0838" y="1595438"/>
            <a:ext cx="6410325" cy="2447925"/>
            <a:chOff x="1366837" y="1595437"/>
            <a:chExt cx="6410325" cy="2447925"/>
          </a:xfrm>
        </p:grpSpPr>
        <p:sp>
          <p:nvSpPr>
            <p:cNvPr id="4" name="object 4"/>
            <p:cNvSpPr/>
            <p:nvPr/>
          </p:nvSpPr>
          <p:spPr>
            <a:xfrm>
              <a:off x="1371600" y="1752600"/>
              <a:ext cx="6400800" cy="2286000"/>
            </a:xfrm>
            <a:custGeom>
              <a:avLst/>
              <a:gdLst/>
              <a:ahLst/>
              <a:cxnLst/>
              <a:rect l="l" t="t" r="r" b="b"/>
              <a:pathLst>
                <a:path w="6400800" h="2286000">
                  <a:moveTo>
                    <a:pt x="6400800" y="0"/>
                  </a:moveTo>
                  <a:lnTo>
                    <a:pt x="6393030" y="48168"/>
                  </a:lnTo>
                  <a:lnTo>
                    <a:pt x="6371394" y="90003"/>
                  </a:lnTo>
                  <a:lnTo>
                    <a:pt x="6338403" y="122994"/>
                  </a:lnTo>
                  <a:lnTo>
                    <a:pt x="6296568" y="144630"/>
                  </a:lnTo>
                  <a:lnTo>
                    <a:pt x="62484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6248400" y="1981200"/>
                  </a:lnTo>
                  <a:lnTo>
                    <a:pt x="6296568" y="1973430"/>
                  </a:lnTo>
                  <a:lnTo>
                    <a:pt x="6338403" y="1951794"/>
                  </a:lnTo>
                  <a:lnTo>
                    <a:pt x="6371394" y="1918803"/>
                  </a:lnTo>
                  <a:lnTo>
                    <a:pt x="6393030" y="1876968"/>
                  </a:lnTo>
                  <a:lnTo>
                    <a:pt x="6400800" y="1828800"/>
                  </a:lnTo>
                  <a:lnTo>
                    <a:pt x="64008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6400800" y="228600"/>
                  </a:lnTo>
                  <a:lnTo>
                    <a:pt x="6400800" y="0"/>
                  </a:lnTo>
                  <a:close/>
                </a:path>
                <a:path w="6400800" h="2286000">
                  <a:moveTo>
                    <a:pt x="64008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0" y="352968"/>
                  </a:lnTo>
                  <a:lnTo>
                    <a:pt x="275394" y="394803"/>
                  </a:lnTo>
                  <a:lnTo>
                    <a:pt x="242403" y="427794"/>
                  </a:lnTo>
                  <a:lnTo>
                    <a:pt x="200568" y="449430"/>
                  </a:lnTo>
                  <a:lnTo>
                    <a:pt x="152400" y="457200"/>
                  </a:lnTo>
                  <a:lnTo>
                    <a:pt x="6400800" y="457200"/>
                  </a:lnTo>
                  <a:lnTo>
                    <a:pt x="6400800" y="228600"/>
                  </a:lnTo>
                  <a:close/>
                </a:path>
                <a:path w="6400800" h="2286000">
                  <a:moveTo>
                    <a:pt x="6096000" y="0"/>
                  </a:moveTo>
                  <a:lnTo>
                    <a:pt x="6096000" y="152400"/>
                  </a:lnTo>
                  <a:lnTo>
                    <a:pt x="6248400" y="152400"/>
                  </a:lnTo>
                  <a:lnTo>
                    <a:pt x="6248400" y="76200"/>
                  </a:lnTo>
                  <a:lnTo>
                    <a:pt x="6172200" y="76200"/>
                  </a:lnTo>
                  <a:lnTo>
                    <a:pt x="6142537" y="70212"/>
                  </a:lnTo>
                  <a:lnTo>
                    <a:pt x="6118317" y="53882"/>
                  </a:lnTo>
                  <a:lnTo>
                    <a:pt x="6101987" y="29662"/>
                  </a:lnTo>
                  <a:lnTo>
                    <a:pt x="6096000" y="0"/>
                  </a:lnTo>
                  <a:close/>
                </a:path>
                <a:path w="6400800" h="2286000">
                  <a:moveTo>
                    <a:pt x="6248400" y="0"/>
                  </a:moveTo>
                  <a:lnTo>
                    <a:pt x="6242412" y="29662"/>
                  </a:lnTo>
                  <a:lnTo>
                    <a:pt x="6226082" y="53882"/>
                  </a:lnTo>
                  <a:lnTo>
                    <a:pt x="6201862" y="70212"/>
                  </a:lnTo>
                  <a:lnTo>
                    <a:pt x="6172200" y="76200"/>
                  </a:lnTo>
                  <a:lnTo>
                    <a:pt x="6248400" y="762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0" y="1600200"/>
              <a:ext cx="6248400" cy="609600"/>
            </a:xfrm>
            <a:custGeom>
              <a:avLst/>
              <a:gdLst/>
              <a:ahLst/>
              <a:cxnLst/>
              <a:rect l="l" t="t" r="r" b="b"/>
              <a:pathLst>
                <a:path w="62484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6248400" h="609600">
                  <a:moveTo>
                    <a:pt x="6248400" y="152400"/>
                  </a:moveTo>
                  <a:lnTo>
                    <a:pt x="6096000" y="152400"/>
                  </a:lnTo>
                  <a:lnTo>
                    <a:pt x="6096000" y="304800"/>
                  </a:lnTo>
                  <a:lnTo>
                    <a:pt x="6144168" y="297030"/>
                  </a:lnTo>
                  <a:lnTo>
                    <a:pt x="6186003" y="275394"/>
                  </a:lnTo>
                  <a:lnTo>
                    <a:pt x="6218994" y="242403"/>
                  </a:lnTo>
                  <a:lnTo>
                    <a:pt x="6240630" y="200568"/>
                  </a:lnTo>
                  <a:lnTo>
                    <a:pt x="6248400" y="152400"/>
                  </a:lnTo>
                  <a:close/>
                </a:path>
                <a:path w="6248400" h="609600">
                  <a:moveTo>
                    <a:pt x="6096000" y="0"/>
                  </a:moveTo>
                  <a:lnTo>
                    <a:pt x="6047831" y="7769"/>
                  </a:lnTo>
                  <a:lnTo>
                    <a:pt x="6005996" y="29405"/>
                  </a:lnTo>
                  <a:lnTo>
                    <a:pt x="5973005" y="62396"/>
                  </a:lnTo>
                  <a:lnTo>
                    <a:pt x="5951369" y="104231"/>
                  </a:lnTo>
                  <a:lnTo>
                    <a:pt x="5943600" y="152400"/>
                  </a:lnTo>
                  <a:lnTo>
                    <a:pt x="5949587" y="182062"/>
                  </a:lnTo>
                  <a:lnTo>
                    <a:pt x="5965917" y="206282"/>
                  </a:lnTo>
                  <a:lnTo>
                    <a:pt x="5990137" y="222612"/>
                  </a:lnTo>
                  <a:lnTo>
                    <a:pt x="6019800" y="228600"/>
                  </a:lnTo>
                  <a:lnTo>
                    <a:pt x="6049462" y="222612"/>
                  </a:lnTo>
                  <a:lnTo>
                    <a:pt x="6073682" y="206282"/>
                  </a:lnTo>
                  <a:lnTo>
                    <a:pt x="6090012" y="182062"/>
                  </a:lnTo>
                  <a:lnTo>
                    <a:pt x="6096000" y="152400"/>
                  </a:lnTo>
                  <a:lnTo>
                    <a:pt x="6248400" y="152400"/>
                  </a:lnTo>
                  <a:lnTo>
                    <a:pt x="6240630" y="104231"/>
                  </a:lnTo>
                  <a:lnTo>
                    <a:pt x="6218994" y="62396"/>
                  </a:lnTo>
                  <a:lnTo>
                    <a:pt x="6186003" y="29405"/>
                  </a:lnTo>
                  <a:lnTo>
                    <a:pt x="6144168" y="776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1600200"/>
              <a:ext cx="6400800" cy="2438400"/>
            </a:xfrm>
            <a:custGeom>
              <a:avLst/>
              <a:gdLst/>
              <a:ahLst/>
              <a:cxnLst/>
              <a:rect l="l" t="t" r="r" b="b"/>
              <a:pathLst>
                <a:path w="64008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6096000" y="304800"/>
                  </a:lnTo>
                  <a:lnTo>
                    <a:pt x="6096000" y="152400"/>
                  </a:lnTo>
                  <a:lnTo>
                    <a:pt x="6103769" y="104231"/>
                  </a:lnTo>
                  <a:lnTo>
                    <a:pt x="6125405" y="62396"/>
                  </a:lnTo>
                  <a:lnTo>
                    <a:pt x="6158396" y="29405"/>
                  </a:lnTo>
                  <a:lnTo>
                    <a:pt x="6200231" y="7769"/>
                  </a:lnTo>
                  <a:lnTo>
                    <a:pt x="6248400" y="0"/>
                  </a:lnTo>
                  <a:lnTo>
                    <a:pt x="6296568" y="7769"/>
                  </a:lnTo>
                  <a:lnTo>
                    <a:pt x="6338403" y="29405"/>
                  </a:lnTo>
                  <a:lnTo>
                    <a:pt x="6371394" y="62396"/>
                  </a:lnTo>
                  <a:lnTo>
                    <a:pt x="6393030" y="104231"/>
                  </a:lnTo>
                  <a:lnTo>
                    <a:pt x="6400800" y="152400"/>
                  </a:lnTo>
                  <a:lnTo>
                    <a:pt x="6400800" y="1981200"/>
                  </a:lnTo>
                  <a:lnTo>
                    <a:pt x="6393030" y="2029368"/>
                  </a:lnTo>
                  <a:lnTo>
                    <a:pt x="6371394" y="2071203"/>
                  </a:lnTo>
                  <a:lnTo>
                    <a:pt x="6338403" y="2104194"/>
                  </a:lnTo>
                  <a:lnTo>
                    <a:pt x="6296568" y="2125830"/>
                  </a:lnTo>
                  <a:lnTo>
                    <a:pt x="62484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6400800" h="2438400">
                  <a:moveTo>
                    <a:pt x="6096000" y="304800"/>
                  </a:moveTo>
                  <a:lnTo>
                    <a:pt x="6248400" y="304800"/>
                  </a:lnTo>
                  <a:lnTo>
                    <a:pt x="6296568" y="297030"/>
                  </a:lnTo>
                  <a:lnTo>
                    <a:pt x="6338403" y="275394"/>
                  </a:lnTo>
                  <a:lnTo>
                    <a:pt x="6371394" y="242403"/>
                  </a:lnTo>
                  <a:lnTo>
                    <a:pt x="6393030" y="200568"/>
                  </a:lnTo>
                  <a:lnTo>
                    <a:pt x="64008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2837" y="1747837"/>
              <a:ext cx="161925" cy="161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71600" y="19812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50678" y="1866392"/>
            <a:ext cx="564388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Overlapping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subproblems</a:t>
            </a:r>
            <a:endParaRPr sz="3200">
              <a:latin typeface="Times New Roman"/>
              <a:cs typeface="Times New Roman"/>
            </a:endParaRPr>
          </a:p>
          <a:p>
            <a:pPr marL="12065" marR="5080" indent="-635" algn="ctr">
              <a:lnSpc>
                <a:spcPts val="3460"/>
              </a:lnSpc>
              <a:spcBef>
                <a:spcPts val="240"/>
              </a:spcBef>
            </a:pP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sz="3200" i="1" spc="-20" dirty="0">
                <a:latin typeface="Times New Roman"/>
                <a:cs typeface="Times New Roman"/>
              </a:rPr>
              <a:t>recursive </a:t>
            </a:r>
            <a:r>
              <a:rPr sz="3200" i="1" spc="-5" dirty="0">
                <a:latin typeface="Times New Roman"/>
                <a:cs typeface="Times New Roman"/>
              </a:rPr>
              <a:t>solution contains a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“small”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number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of distinct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subproblems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repeated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many times.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15349"/>
            <a:ext cx="5676900" cy="1244380"/>
          </a:xfrm>
          <a:prstGeom prst="rect">
            <a:avLst/>
          </a:prstGeom>
        </p:spPr>
        <p:txBody>
          <a:bodyPr vert="horz" wrap="square" lIns="0" tIns="146050" rIns="0" bIns="0" rtlCol="0" anchor="ctr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hallmark</a:t>
            </a:r>
            <a:r>
              <a:rPr spc="-10" dirty="0"/>
              <a:t> </a:t>
            </a:r>
            <a:r>
              <a:rPr spc="-5" dirty="0"/>
              <a:t>#2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0838" y="1595438"/>
            <a:ext cx="6410325" cy="2447925"/>
            <a:chOff x="1366837" y="1595437"/>
            <a:chExt cx="6410325" cy="2447925"/>
          </a:xfrm>
        </p:grpSpPr>
        <p:sp>
          <p:nvSpPr>
            <p:cNvPr id="4" name="object 4"/>
            <p:cNvSpPr/>
            <p:nvPr/>
          </p:nvSpPr>
          <p:spPr>
            <a:xfrm>
              <a:off x="1371600" y="1752600"/>
              <a:ext cx="6400800" cy="2286000"/>
            </a:xfrm>
            <a:custGeom>
              <a:avLst/>
              <a:gdLst/>
              <a:ahLst/>
              <a:cxnLst/>
              <a:rect l="l" t="t" r="r" b="b"/>
              <a:pathLst>
                <a:path w="6400800" h="2286000">
                  <a:moveTo>
                    <a:pt x="6400800" y="0"/>
                  </a:moveTo>
                  <a:lnTo>
                    <a:pt x="6393030" y="48168"/>
                  </a:lnTo>
                  <a:lnTo>
                    <a:pt x="6371394" y="90003"/>
                  </a:lnTo>
                  <a:lnTo>
                    <a:pt x="6338403" y="122994"/>
                  </a:lnTo>
                  <a:lnTo>
                    <a:pt x="6296568" y="144630"/>
                  </a:lnTo>
                  <a:lnTo>
                    <a:pt x="62484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6248400" y="1981200"/>
                  </a:lnTo>
                  <a:lnTo>
                    <a:pt x="6296568" y="1973430"/>
                  </a:lnTo>
                  <a:lnTo>
                    <a:pt x="6338403" y="1951794"/>
                  </a:lnTo>
                  <a:lnTo>
                    <a:pt x="6371394" y="1918803"/>
                  </a:lnTo>
                  <a:lnTo>
                    <a:pt x="6393030" y="1876968"/>
                  </a:lnTo>
                  <a:lnTo>
                    <a:pt x="6400800" y="1828800"/>
                  </a:lnTo>
                  <a:lnTo>
                    <a:pt x="64008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6400800" y="228600"/>
                  </a:lnTo>
                  <a:lnTo>
                    <a:pt x="6400800" y="0"/>
                  </a:lnTo>
                  <a:close/>
                </a:path>
                <a:path w="6400800" h="2286000">
                  <a:moveTo>
                    <a:pt x="64008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0" y="352968"/>
                  </a:lnTo>
                  <a:lnTo>
                    <a:pt x="275394" y="394803"/>
                  </a:lnTo>
                  <a:lnTo>
                    <a:pt x="242403" y="427794"/>
                  </a:lnTo>
                  <a:lnTo>
                    <a:pt x="200568" y="449430"/>
                  </a:lnTo>
                  <a:lnTo>
                    <a:pt x="152400" y="457200"/>
                  </a:lnTo>
                  <a:lnTo>
                    <a:pt x="6400800" y="457200"/>
                  </a:lnTo>
                  <a:lnTo>
                    <a:pt x="6400800" y="228600"/>
                  </a:lnTo>
                  <a:close/>
                </a:path>
                <a:path w="6400800" h="2286000">
                  <a:moveTo>
                    <a:pt x="6096000" y="0"/>
                  </a:moveTo>
                  <a:lnTo>
                    <a:pt x="6096000" y="152400"/>
                  </a:lnTo>
                  <a:lnTo>
                    <a:pt x="6248400" y="152400"/>
                  </a:lnTo>
                  <a:lnTo>
                    <a:pt x="6248400" y="76200"/>
                  </a:lnTo>
                  <a:lnTo>
                    <a:pt x="6172200" y="76200"/>
                  </a:lnTo>
                  <a:lnTo>
                    <a:pt x="6142537" y="70212"/>
                  </a:lnTo>
                  <a:lnTo>
                    <a:pt x="6118317" y="53882"/>
                  </a:lnTo>
                  <a:lnTo>
                    <a:pt x="6101987" y="29662"/>
                  </a:lnTo>
                  <a:lnTo>
                    <a:pt x="6096000" y="0"/>
                  </a:lnTo>
                  <a:close/>
                </a:path>
                <a:path w="6400800" h="2286000">
                  <a:moveTo>
                    <a:pt x="6248400" y="0"/>
                  </a:moveTo>
                  <a:lnTo>
                    <a:pt x="6242412" y="29662"/>
                  </a:lnTo>
                  <a:lnTo>
                    <a:pt x="6226082" y="53882"/>
                  </a:lnTo>
                  <a:lnTo>
                    <a:pt x="6201862" y="70212"/>
                  </a:lnTo>
                  <a:lnTo>
                    <a:pt x="6172200" y="76200"/>
                  </a:lnTo>
                  <a:lnTo>
                    <a:pt x="6248400" y="762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0" y="1600200"/>
              <a:ext cx="6248400" cy="609600"/>
            </a:xfrm>
            <a:custGeom>
              <a:avLst/>
              <a:gdLst/>
              <a:ahLst/>
              <a:cxnLst/>
              <a:rect l="l" t="t" r="r" b="b"/>
              <a:pathLst>
                <a:path w="62484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6248400" h="609600">
                  <a:moveTo>
                    <a:pt x="6248400" y="152400"/>
                  </a:moveTo>
                  <a:lnTo>
                    <a:pt x="6096000" y="152400"/>
                  </a:lnTo>
                  <a:lnTo>
                    <a:pt x="6096000" y="304800"/>
                  </a:lnTo>
                  <a:lnTo>
                    <a:pt x="6144168" y="297030"/>
                  </a:lnTo>
                  <a:lnTo>
                    <a:pt x="6186003" y="275394"/>
                  </a:lnTo>
                  <a:lnTo>
                    <a:pt x="6218994" y="242403"/>
                  </a:lnTo>
                  <a:lnTo>
                    <a:pt x="6240630" y="200568"/>
                  </a:lnTo>
                  <a:lnTo>
                    <a:pt x="6248400" y="152400"/>
                  </a:lnTo>
                  <a:close/>
                </a:path>
                <a:path w="6248400" h="609600">
                  <a:moveTo>
                    <a:pt x="6096000" y="0"/>
                  </a:moveTo>
                  <a:lnTo>
                    <a:pt x="6047831" y="7769"/>
                  </a:lnTo>
                  <a:lnTo>
                    <a:pt x="6005996" y="29405"/>
                  </a:lnTo>
                  <a:lnTo>
                    <a:pt x="5973005" y="62396"/>
                  </a:lnTo>
                  <a:lnTo>
                    <a:pt x="5951369" y="104231"/>
                  </a:lnTo>
                  <a:lnTo>
                    <a:pt x="5943600" y="152400"/>
                  </a:lnTo>
                  <a:lnTo>
                    <a:pt x="5949587" y="182062"/>
                  </a:lnTo>
                  <a:lnTo>
                    <a:pt x="5965917" y="206282"/>
                  </a:lnTo>
                  <a:lnTo>
                    <a:pt x="5990137" y="222612"/>
                  </a:lnTo>
                  <a:lnTo>
                    <a:pt x="6019800" y="228600"/>
                  </a:lnTo>
                  <a:lnTo>
                    <a:pt x="6049462" y="222612"/>
                  </a:lnTo>
                  <a:lnTo>
                    <a:pt x="6073682" y="206282"/>
                  </a:lnTo>
                  <a:lnTo>
                    <a:pt x="6090012" y="182062"/>
                  </a:lnTo>
                  <a:lnTo>
                    <a:pt x="6096000" y="152400"/>
                  </a:lnTo>
                  <a:lnTo>
                    <a:pt x="6248400" y="152400"/>
                  </a:lnTo>
                  <a:lnTo>
                    <a:pt x="6240630" y="104231"/>
                  </a:lnTo>
                  <a:lnTo>
                    <a:pt x="6218994" y="62396"/>
                  </a:lnTo>
                  <a:lnTo>
                    <a:pt x="6186003" y="29405"/>
                  </a:lnTo>
                  <a:lnTo>
                    <a:pt x="6144168" y="776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1600200"/>
              <a:ext cx="6400800" cy="2438400"/>
            </a:xfrm>
            <a:custGeom>
              <a:avLst/>
              <a:gdLst/>
              <a:ahLst/>
              <a:cxnLst/>
              <a:rect l="l" t="t" r="r" b="b"/>
              <a:pathLst>
                <a:path w="64008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6096000" y="304800"/>
                  </a:lnTo>
                  <a:lnTo>
                    <a:pt x="6096000" y="152400"/>
                  </a:lnTo>
                  <a:lnTo>
                    <a:pt x="6103769" y="104231"/>
                  </a:lnTo>
                  <a:lnTo>
                    <a:pt x="6125405" y="62396"/>
                  </a:lnTo>
                  <a:lnTo>
                    <a:pt x="6158396" y="29405"/>
                  </a:lnTo>
                  <a:lnTo>
                    <a:pt x="6200231" y="7769"/>
                  </a:lnTo>
                  <a:lnTo>
                    <a:pt x="6248400" y="0"/>
                  </a:lnTo>
                  <a:lnTo>
                    <a:pt x="6296568" y="7769"/>
                  </a:lnTo>
                  <a:lnTo>
                    <a:pt x="6338403" y="29405"/>
                  </a:lnTo>
                  <a:lnTo>
                    <a:pt x="6371394" y="62396"/>
                  </a:lnTo>
                  <a:lnTo>
                    <a:pt x="6393030" y="104231"/>
                  </a:lnTo>
                  <a:lnTo>
                    <a:pt x="6400800" y="152400"/>
                  </a:lnTo>
                  <a:lnTo>
                    <a:pt x="6400800" y="1981200"/>
                  </a:lnTo>
                  <a:lnTo>
                    <a:pt x="6393030" y="2029368"/>
                  </a:lnTo>
                  <a:lnTo>
                    <a:pt x="6371394" y="2071203"/>
                  </a:lnTo>
                  <a:lnTo>
                    <a:pt x="6338403" y="2104194"/>
                  </a:lnTo>
                  <a:lnTo>
                    <a:pt x="6296568" y="2125830"/>
                  </a:lnTo>
                  <a:lnTo>
                    <a:pt x="62484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6400800" h="2438400">
                  <a:moveTo>
                    <a:pt x="6096000" y="304800"/>
                  </a:moveTo>
                  <a:lnTo>
                    <a:pt x="6248400" y="304800"/>
                  </a:lnTo>
                  <a:lnTo>
                    <a:pt x="6296568" y="297030"/>
                  </a:lnTo>
                  <a:lnTo>
                    <a:pt x="6338403" y="275394"/>
                  </a:lnTo>
                  <a:lnTo>
                    <a:pt x="6371394" y="242403"/>
                  </a:lnTo>
                  <a:lnTo>
                    <a:pt x="6393030" y="200568"/>
                  </a:lnTo>
                  <a:lnTo>
                    <a:pt x="64008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2837" y="1747837"/>
              <a:ext cx="161925" cy="161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71600" y="19812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59999" y="1866392"/>
            <a:ext cx="7340600" cy="373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 algn="ctr">
              <a:lnSpc>
                <a:spcPts val="365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Overlapping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subproblems</a:t>
            </a:r>
            <a:endParaRPr sz="3200">
              <a:latin typeface="Times New Roman"/>
              <a:cs typeface="Times New Roman"/>
            </a:endParaRPr>
          </a:p>
          <a:p>
            <a:pPr marL="902969" marR="810895" indent="-635" algn="ctr">
              <a:lnSpc>
                <a:spcPts val="3460"/>
              </a:lnSpc>
              <a:spcBef>
                <a:spcPts val="240"/>
              </a:spcBef>
            </a:pP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sz="3200" i="1" spc="-20" dirty="0">
                <a:latin typeface="Times New Roman"/>
                <a:cs typeface="Times New Roman"/>
              </a:rPr>
              <a:t>recursive </a:t>
            </a:r>
            <a:r>
              <a:rPr sz="3200" i="1" spc="-5" dirty="0">
                <a:latin typeface="Times New Roman"/>
                <a:cs typeface="Times New Roman"/>
              </a:rPr>
              <a:t>solution contains a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“small”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number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of distinct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subproblems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repeated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many times.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The number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distinct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 subproblems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strings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lengths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 </a:t>
            </a:r>
            <a:r>
              <a:rPr sz="3200" i="1" spc="40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4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540" y="289813"/>
            <a:ext cx="5659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Memoization</a:t>
            </a:r>
            <a:r>
              <a:rPr sz="4400" b="1" spc="-6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algorithm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562600" y="6333729"/>
            <a:ext cx="4114800" cy="4103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©</a:t>
            </a:r>
            <a:r>
              <a:rPr spc="5" dirty="0"/>
              <a:t> </a:t>
            </a:r>
            <a:r>
              <a:rPr spc="-5" dirty="0"/>
              <a:t>2001-5</a:t>
            </a:r>
            <a:r>
              <a:rPr spc="-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Erik</a:t>
            </a:r>
            <a:r>
              <a:rPr spc="10" dirty="0"/>
              <a:t> </a:t>
            </a:r>
            <a:r>
              <a:rPr spc="-5" dirty="0"/>
              <a:t>D.</a:t>
            </a:r>
            <a:r>
              <a:rPr spc="5" dirty="0"/>
              <a:t> </a:t>
            </a:r>
            <a:r>
              <a:rPr spc="-5" dirty="0"/>
              <a:t>Demaine</a:t>
            </a:r>
            <a:r>
              <a:rPr spc="20" dirty="0"/>
              <a:t> </a:t>
            </a:r>
            <a:r>
              <a:rPr spc="-5" dirty="0"/>
              <a:t>and Charles</a:t>
            </a:r>
            <a:r>
              <a:rPr spc="20" dirty="0"/>
              <a:t> </a:t>
            </a:r>
            <a:r>
              <a:rPr spc="-5" dirty="0"/>
              <a:t>E.</a:t>
            </a:r>
            <a:r>
              <a:rPr dirty="0"/>
              <a:t> </a:t>
            </a:r>
            <a:r>
              <a:rPr spc="-5" dirty="0"/>
              <a:t>Leiserson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5666" y="1149476"/>
            <a:ext cx="7884159" cy="135678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80"/>
              </a:spcBef>
              <a:tabLst>
                <a:tab pos="2540635" algn="l"/>
                <a:tab pos="514985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Memoization:	</a:t>
            </a:r>
            <a:r>
              <a:rPr sz="3200" spc="-5" dirty="0">
                <a:latin typeface="Times New Roman"/>
                <a:cs typeface="Times New Roman"/>
              </a:rPr>
              <a:t>After computing a solution to a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subproblem, store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table.	Subsequent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calls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check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avoid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redoing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565975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Memoization</a:t>
            </a:r>
            <a:r>
              <a:rPr spc="-6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16625" y="3892448"/>
            <a:ext cx="533273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165" algn="r">
              <a:lnSpc>
                <a:spcPts val="291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R="135890" algn="r">
              <a:lnSpc>
                <a:spcPts val="3435"/>
              </a:lnSpc>
            </a:pPr>
            <a:r>
              <a:rPr sz="2800" b="1" spc="-5" dirty="0">
                <a:latin typeface="Times New Roman"/>
                <a:cs typeface="Times New Roman"/>
              </a:rPr>
              <a:t>else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sz="3600" spc="1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spc="15" dirty="0">
                <a:latin typeface="Times New Roman"/>
                <a:cs typeface="Times New Roman"/>
              </a:rPr>
              <a:t>LCS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),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ts val="3890"/>
              </a:lnSpc>
            </a:pP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6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9200" y="35052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0" y="0"/>
                </a:moveTo>
                <a:lnTo>
                  <a:pt x="48168" y="7769"/>
                </a:lnTo>
                <a:lnTo>
                  <a:pt x="90003" y="29405"/>
                </a:lnTo>
                <a:lnTo>
                  <a:pt x="122994" y="62396"/>
                </a:lnTo>
                <a:lnTo>
                  <a:pt x="144630" y="104231"/>
                </a:lnTo>
                <a:lnTo>
                  <a:pt x="152400" y="152400"/>
                </a:lnTo>
                <a:lnTo>
                  <a:pt x="152400" y="762000"/>
                </a:lnTo>
                <a:lnTo>
                  <a:pt x="160169" y="810168"/>
                </a:lnTo>
                <a:lnTo>
                  <a:pt x="181805" y="852003"/>
                </a:lnTo>
                <a:lnTo>
                  <a:pt x="214796" y="884994"/>
                </a:lnTo>
                <a:lnTo>
                  <a:pt x="256631" y="906630"/>
                </a:lnTo>
                <a:lnTo>
                  <a:pt x="304800" y="914400"/>
                </a:lnTo>
                <a:lnTo>
                  <a:pt x="256631" y="922169"/>
                </a:lnTo>
                <a:lnTo>
                  <a:pt x="214796" y="943805"/>
                </a:lnTo>
                <a:lnTo>
                  <a:pt x="181805" y="976796"/>
                </a:lnTo>
                <a:lnTo>
                  <a:pt x="160169" y="1018631"/>
                </a:lnTo>
                <a:lnTo>
                  <a:pt x="152400" y="1066800"/>
                </a:lnTo>
                <a:lnTo>
                  <a:pt x="152400" y="1676400"/>
                </a:lnTo>
                <a:lnTo>
                  <a:pt x="144630" y="1724568"/>
                </a:lnTo>
                <a:lnTo>
                  <a:pt x="122994" y="1766403"/>
                </a:lnTo>
                <a:lnTo>
                  <a:pt x="90003" y="1799394"/>
                </a:lnTo>
                <a:lnTo>
                  <a:pt x="48168" y="1821030"/>
                </a:lnTo>
                <a:lnTo>
                  <a:pt x="0" y="182880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5666" y="1149476"/>
            <a:ext cx="7884159" cy="30784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80"/>
              </a:spcBef>
              <a:tabLst>
                <a:tab pos="2540635" algn="l"/>
                <a:tab pos="514985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Memoization:	</a:t>
            </a:r>
            <a:r>
              <a:rPr sz="3200" spc="-5" dirty="0">
                <a:latin typeface="Times New Roman"/>
                <a:cs typeface="Times New Roman"/>
              </a:rPr>
              <a:t>After computing a solution to a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subproblem, store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table.	Subsequent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calls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check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avoid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redoing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work.</a:t>
            </a:r>
            <a:endParaRPr sz="3200">
              <a:latin typeface="Times New Roman"/>
              <a:cs typeface="Times New Roman"/>
            </a:endParaRPr>
          </a:p>
          <a:p>
            <a:pPr marL="12700">
              <a:spcBef>
                <a:spcPts val="1125"/>
              </a:spcBef>
            </a:pP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265"/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9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7073900">
              <a:lnSpc>
                <a:spcPts val="2900"/>
              </a:lnSpc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same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6866" y="4159422"/>
            <a:ext cx="92201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as </a:t>
            </a:r>
            <a:r>
              <a:rPr sz="28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fo</a:t>
            </a:r>
            <a:r>
              <a:rPr sz="2800" i="1" spc="-1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565975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Memoization</a:t>
            </a:r>
            <a:r>
              <a:rPr spc="-6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5917" y="5306381"/>
            <a:ext cx="7633334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-635">
              <a:lnSpc>
                <a:spcPts val="3450"/>
              </a:lnSpc>
              <a:spcBef>
                <a:spcPts val="535"/>
              </a:spcBef>
            </a:pPr>
            <a:r>
              <a:rPr sz="3200" spc="-3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20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 table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entry.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Space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1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6625" y="3892448"/>
            <a:ext cx="533273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165" algn="r">
              <a:lnSpc>
                <a:spcPts val="291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R="135890" algn="r">
              <a:lnSpc>
                <a:spcPts val="3435"/>
              </a:lnSpc>
            </a:pPr>
            <a:r>
              <a:rPr sz="2800" b="1" spc="-5" dirty="0">
                <a:latin typeface="Times New Roman"/>
                <a:cs typeface="Times New Roman"/>
              </a:rPr>
              <a:t>else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sz="3600" spc="1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spc="15" dirty="0">
                <a:latin typeface="Times New Roman"/>
                <a:cs typeface="Times New Roman"/>
              </a:rPr>
              <a:t>LCS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),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ts val="3890"/>
              </a:lnSpc>
            </a:pP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6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39200" y="35052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0" y="0"/>
                </a:moveTo>
                <a:lnTo>
                  <a:pt x="48168" y="7769"/>
                </a:lnTo>
                <a:lnTo>
                  <a:pt x="90003" y="29405"/>
                </a:lnTo>
                <a:lnTo>
                  <a:pt x="122994" y="62396"/>
                </a:lnTo>
                <a:lnTo>
                  <a:pt x="144630" y="104231"/>
                </a:lnTo>
                <a:lnTo>
                  <a:pt x="152400" y="152400"/>
                </a:lnTo>
                <a:lnTo>
                  <a:pt x="152400" y="762000"/>
                </a:lnTo>
                <a:lnTo>
                  <a:pt x="160169" y="810168"/>
                </a:lnTo>
                <a:lnTo>
                  <a:pt x="181805" y="852003"/>
                </a:lnTo>
                <a:lnTo>
                  <a:pt x="214796" y="884994"/>
                </a:lnTo>
                <a:lnTo>
                  <a:pt x="256631" y="906630"/>
                </a:lnTo>
                <a:lnTo>
                  <a:pt x="304800" y="914400"/>
                </a:lnTo>
                <a:lnTo>
                  <a:pt x="256631" y="922169"/>
                </a:lnTo>
                <a:lnTo>
                  <a:pt x="214796" y="943805"/>
                </a:lnTo>
                <a:lnTo>
                  <a:pt x="181805" y="976796"/>
                </a:lnTo>
                <a:lnTo>
                  <a:pt x="160169" y="1018631"/>
                </a:lnTo>
                <a:lnTo>
                  <a:pt x="152400" y="1066800"/>
                </a:lnTo>
                <a:lnTo>
                  <a:pt x="152400" y="1676400"/>
                </a:lnTo>
                <a:lnTo>
                  <a:pt x="144630" y="1724568"/>
                </a:lnTo>
                <a:lnTo>
                  <a:pt x="122994" y="1766403"/>
                </a:lnTo>
                <a:lnTo>
                  <a:pt x="90003" y="1799394"/>
                </a:lnTo>
                <a:lnTo>
                  <a:pt x="48168" y="1821030"/>
                </a:lnTo>
                <a:lnTo>
                  <a:pt x="0" y="182880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45666" y="1149476"/>
            <a:ext cx="7884159" cy="30784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80"/>
              </a:spcBef>
              <a:tabLst>
                <a:tab pos="2540635" algn="l"/>
                <a:tab pos="514985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Memoization:	</a:t>
            </a:r>
            <a:r>
              <a:rPr sz="3200" spc="-5" dirty="0">
                <a:latin typeface="Times New Roman"/>
                <a:cs typeface="Times New Roman"/>
              </a:rPr>
              <a:t>After computing a solution to a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subproblem, store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table.	Subsequent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calls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check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avoid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redoing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work.</a:t>
            </a:r>
            <a:endParaRPr sz="3200">
              <a:latin typeface="Times New Roman"/>
              <a:cs typeface="Times New Roman"/>
            </a:endParaRPr>
          </a:p>
          <a:p>
            <a:pPr marL="12700">
              <a:spcBef>
                <a:spcPts val="1125"/>
              </a:spcBef>
            </a:pP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265"/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9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7073900">
              <a:lnSpc>
                <a:spcPts val="2900"/>
              </a:lnSpc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same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6866" y="4159422"/>
            <a:ext cx="92201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as </a:t>
            </a:r>
            <a:r>
              <a:rPr sz="28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fo</a:t>
            </a:r>
            <a:r>
              <a:rPr sz="2800" i="1" spc="-1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60110" y="1448020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448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8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368291" y="1919477"/>
            <a:ext cx="5061585" cy="4334510"/>
            <a:chOff x="3844290" y="1919477"/>
            <a:chExt cx="5061585" cy="43345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1975865"/>
              <a:ext cx="620267" cy="6202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1919477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1975865"/>
              <a:ext cx="620267" cy="6202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1919477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1975865"/>
              <a:ext cx="620267" cy="6202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1919477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1975865"/>
              <a:ext cx="620266" cy="6202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1919477"/>
              <a:ext cx="794002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1975865"/>
              <a:ext cx="620267" cy="6202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1919477"/>
              <a:ext cx="794003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2585465"/>
              <a:ext cx="620267" cy="6202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2529077"/>
              <a:ext cx="794003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2585465"/>
              <a:ext cx="620267" cy="6202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2529077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2585465"/>
              <a:ext cx="620267" cy="6202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2529077"/>
              <a:ext cx="794003" cy="6111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2585465"/>
              <a:ext cx="620266" cy="6202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2529077"/>
              <a:ext cx="794002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2585465"/>
              <a:ext cx="620267" cy="6202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2529077"/>
              <a:ext cx="794003" cy="6111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1975865"/>
              <a:ext cx="620267" cy="6202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1919477"/>
              <a:ext cx="794003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1975865"/>
              <a:ext cx="620267" cy="6202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1919477"/>
              <a:ext cx="794003" cy="6111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1975865"/>
              <a:ext cx="620267" cy="6202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1919477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2585465"/>
              <a:ext cx="620267" cy="6202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2529077"/>
              <a:ext cx="794003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2585465"/>
              <a:ext cx="620267" cy="6202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2529077"/>
              <a:ext cx="794003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2585465"/>
              <a:ext cx="620267" cy="6202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2529077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3195066"/>
              <a:ext cx="620267" cy="6202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3138677"/>
              <a:ext cx="794003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3195066"/>
              <a:ext cx="620267" cy="6202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3138677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3195066"/>
              <a:ext cx="620267" cy="6202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3138677"/>
              <a:ext cx="79400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3195066"/>
              <a:ext cx="620266" cy="62026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3138677"/>
              <a:ext cx="794002" cy="6111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3195066"/>
              <a:ext cx="620267" cy="62026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3138677"/>
              <a:ext cx="794003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3195066"/>
              <a:ext cx="620267" cy="62026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3138677"/>
              <a:ext cx="794003" cy="61112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3195066"/>
              <a:ext cx="620267" cy="62026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3138677"/>
              <a:ext cx="794003" cy="61112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3195066"/>
              <a:ext cx="620267" cy="62026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3138677"/>
              <a:ext cx="794003" cy="61112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3804666"/>
              <a:ext cx="620267" cy="62026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3748277"/>
              <a:ext cx="794003" cy="61112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3804666"/>
              <a:ext cx="620267" cy="62026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3748277"/>
              <a:ext cx="794003" cy="61112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3804666"/>
              <a:ext cx="620267" cy="62026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3748277"/>
              <a:ext cx="794003" cy="61112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3804666"/>
              <a:ext cx="620266" cy="62026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3748277"/>
              <a:ext cx="794002" cy="61112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3804666"/>
              <a:ext cx="620267" cy="62026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3748277"/>
              <a:ext cx="794003" cy="61112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3804666"/>
              <a:ext cx="620267" cy="62026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3748277"/>
              <a:ext cx="794003" cy="61112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3804666"/>
              <a:ext cx="620267" cy="62026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3748277"/>
              <a:ext cx="794003" cy="61112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3804666"/>
              <a:ext cx="620267" cy="62026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3748277"/>
              <a:ext cx="794003" cy="61112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4414266"/>
              <a:ext cx="620267" cy="62026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4357877"/>
              <a:ext cx="794003" cy="61112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4414266"/>
              <a:ext cx="620267" cy="62026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4357877"/>
              <a:ext cx="794003" cy="611123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4414266"/>
              <a:ext cx="620267" cy="62026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4357877"/>
              <a:ext cx="794003" cy="61112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4414266"/>
              <a:ext cx="620266" cy="62026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4357877"/>
              <a:ext cx="794002" cy="61112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4414266"/>
              <a:ext cx="620267" cy="62026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4357877"/>
              <a:ext cx="794003" cy="61112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4414266"/>
              <a:ext cx="620267" cy="62026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4357877"/>
              <a:ext cx="794003" cy="61112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4414266"/>
              <a:ext cx="620267" cy="62026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4357877"/>
              <a:ext cx="794003" cy="61112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4414266"/>
              <a:ext cx="620267" cy="62026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4357877"/>
              <a:ext cx="794003" cy="61112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5023866"/>
              <a:ext cx="620267" cy="62026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4967477"/>
              <a:ext cx="794003" cy="61112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5023866"/>
              <a:ext cx="620267" cy="62026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4967477"/>
              <a:ext cx="794003" cy="61112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5023866"/>
              <a:ext cx="620267" cy="62026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4967477"/>
              <a:ext cx="794003" cy="61112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5023866"/>
              <a:ext cx="620266" cy="62026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4967477"/>
              <a:ext cx="794002" cy="61112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5023866"/>
              <a:ext cx="620267" cy="62026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4967477"/>
              <a:ext cx="794003" cy="611123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5023866"/>
              <a:ext cx="620267" cy="62026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4967477"/>
              <a:ext cx="794003" cy="61112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5023866"/>
              <a:ext cx="620267" cy="62026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4967477"/>
              <a:ext cx="794003" cy="61112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5023866"/>
              <a:ext cx="620267" cy="62026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4967477"/>
              <a:ext cx="794003" cy="61112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5633466"/>
              <a:ext cx="620267" cy="620267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5577077"/>
              <a:ext cx="794003" cy="61112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5633466"/>
              <a:ext cx="620267" cy="62026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5577077"/>
              <a:ext cx="794003" cy="611123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5633466"/>
              <a:ext cx="620267" cy="620267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5577077"/>
              <a:ext cx="794003" cy="61112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5633466"/>
              <a:ext cx="620266" cy="62026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5577077"/>
              <a:ext cx="794002" cy="61112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5633466"/>
              <a:ext cx="620267" cy="620267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5577077"/>
              <a:ext cx="794003" cy="61112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5633466"/>
              <a:ext cx="620267" cy="620267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5577077"/>
              <a:ext cx="794003" cy="61112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5633466"/>
              <a:ext cx="620267" cy="620267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5577077"/>
              <a:ext cx="794003" cy="611123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5633466"/>
              <a:ext cx="620267" cy="620267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5577077"/>
              <a:ext cx="794003" cy="611123"/>
            </a:xfrm>
            <a:prstGeom prst="rect">
              <a:avLst/>
            </a:prstGeom>
          </p:spPr>
        </p:pic>
      </p:grp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3050539" y="15349"/>
            <a:ext cx="5676900" cy="1244380"/>
          </a:xfrm>
          <a:prstGeom prst="rect">
            <a:avLst/>
          </a:prstGeom>
        </p:spPr>
        <p:txBody>
          <a:bodyPr vert="horz" wrap="square" lIns="0" tIns="146050" rIns="0" bIns="0" rtlCol="0" anchor="ctr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29" name="object 129"/>
          <p:cNvSpPr txBox="1"/>
          <p:nvPr/>
        </p:nvSpPr>
        <p:spPr>
          <a:xfrm>
            <a:off x="1831232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60110" y="1448020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448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8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368291" y="1919477"/>
            <a:ext cx="5061585" cy="4334510"/>
            <a:chOff x="3844290" y="1919477"/>
            <a:chExt cx="5061585" cy="43345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1975865"/>
              <a:ext cx="620267" cy="6202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1919477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1975865"/>
              <a:ext cx="620267" cy="6202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1919477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1975865"/>
              <a:ext cx="620267" cy="6202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1919477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1975865"/>
              <a:ext cx="620266" cy="6202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1919477"/>
              <a:ext cx="794002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1975865"/>
              <a:ext cx="620267" cy="6202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1919477"/>
              <a:ext cx="794003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2585465"/>
              <a:ext cx="620267" cy="6202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2529077"/>
              <a:ext cx="794003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2585465"/>
              <a:ext cx="620267" cy="6202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2529077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2585465"/>
              <a:ext cx="620267" cy="6202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2529077"/>
              <a:ext cx="794003" cy="6111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2585465"/>
              <a:ext cx="620266" cy="6202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2529077"/>
              <a:ext cx="794002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2585465"/>
              <a:ext cx="620267" cy="6202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2529077"/>
              <a:ext cx="794003" cy="6111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1975865"/>
              <a:ext cx="620267" cy="6202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1919477"/>
              <a:ext cx="794003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1975865"/>
              <a:ext cx="620267" cy="6202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1919477"/>
              <a:ext cx="794003" cy="6111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1975865"/>
              <a:ext cx="620267" cy="6202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1919477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2585465"/>
              <a:ext cx="620267" cy="6202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2529077"/>
              <a:ext cx="794003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2585465"/>
              <a:ext cx="620267" cy="6202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2529077"/>
              <a:ext cx="794003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2585465"/>
              <a:ext cx="620267" cy="6202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2529077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3195066"/>
              <a:ext cx="620267" cy="6202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3138677"/>
              <a:ext cx="794003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3195066"/>
              <a:ext cx="620267" cy="6202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3138677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3195066"/>
              <a:ext cx="620267" cy="6202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3138677"/>
              <a:ext cx="79400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3195066"/>
              <a:ext cx="620266" cy="62026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3138677"/>
              <a:ext cx="794002" cy="6111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3195066"/>
              <a:ext cx="620267" cy="62026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3138677"/>
              <a:ext cx="794003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3195066"/>
              <a:ext cx="620267" cy="62026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3138677"/>
              <a:ext cx="794003" cy="61112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3195066"/>
              <a:ext cx="620267" cy="62026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3138677"/>
              <a:ext cx="794003" cy="61112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3195066"/>
              <a:ext cx="620267" cy="62026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3138677"/>
              <a:ext cx="794003" cy="61112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3804666"/>
              <a:ext cx="620267" cy="62026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3748277"/>
              <a:ext cx="794003" cy="61112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3804666"/>
              <a:ext cx="620267" cy="62026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3748277"/>
              <a:ext cx="794003" cy="61112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3804666"/>
              <a:ext cx="620267" cy="62026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3748277"/>
              <a:ext cx="794003" cy="61112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3804666"/>
              <a:ext cx="620266" cy="62026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3748277"/>
              <a:ext cx="794002" cy="61112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3804666"/>
              <a:ext cx="620267" cy="62026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3748277"/>
              <a:ext cx="794003" cy="61112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3804666"/>
              <a:ext cx="620267" cy="62026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3748277"/>
              <a:ext cx="794003" cy="61112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3804666"/>
              <a:ext cx="620267" cy="62026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3748277"/>
              <a:ext cx="794003" cy="61112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3804666"/>
              <a:ext cx="620267" cy="62026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3748277"/>
              <a:ext cx="794003" cy="61112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4414266"/>
              <a:ext cx="620267" cy="62026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4357877"/>
              <a:ext cx="794003" cy="61112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4414266"/>
              <a:ext cx="620267" cy="62026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4357877"/>
              <a:ext cx="794003" cy="611123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4414266"/>
              <a:ext cx="620267" cy="62026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4357877"/>
              <a:ext cx="794003" cy="61112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4414266"/>
              <a:ext cx="620266" cy="62026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4357877"/>
              <a:ext cx="794002" cy="61112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4414266"/>
              <a:ext cx="620267" cy="62026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4357877"/>
              <a:ext cx="794003" cy="61112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4414266"/>
              <a:ext cx="620267" cy="62026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4357877"/>
              <a:ext cx="794003" cy="61112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4414266"/>
              <a:ext cx="620267" cy="62026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4357877"/>
              <a:ext cx="794003" cy="61112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4414266"/>
              <a:ext cx="620267" cy="62026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4357877"/>
              <a:ext cx="794003" cy="61112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5023866"/>
              <a:ext cx="620267" cy="62026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4967477"/>
              <a:ext cx="794003" cy="61112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5023866"/>
              <a:ext cx="620267" cy="62026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4967477"/>
              <a:ext cx="794003" cy="61112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5023866"/>
              <a:ext cx="620267" cy="62026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4967477"/>
              <a:ext cx="794003" cy="61112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5023866"/>
              <a:ext cx="620266" cy="62026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4967477"/>
              <a:ext cx="794002" cy="61112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5023866"/>
              <a:ext cx="620267" cy="62026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4967477"/>
              <a:ext cx="794003" cy="611123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5023866"/>
              <a:ext cx="620267" cy="62026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4967477"/>
              <a:ext cx="794003" cy="61112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5023866"/>
              <a:ext cx="620267" cy="62026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4967477"/>
              <a:ext cx="794003" cy="61112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5023866"/>
              <a:ext cx="620267" cy="62026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4967477"/>
              <a:ext cx="794003" cy="61112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5633466"/>
              <a:ext cx="620267" cy="620267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5577077"/>
              <a:ext cx="794003" cy="61112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5633466"/>
              <a:ext cx="620267" cy="62026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5577077"/>
              <a:ext cx="794003" cy="611123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5633466"/>
              <a:ext cx="620267" cy="620267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5577077"/>
              <a:ext cx="794003" cy="61112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5633466"/>
              <a:ext cx="620266" cy="62026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5577077"/>
              <a:ext cx="794002" cy="61112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5633466"/>
              <a:ext cx="620267" cy="620267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5577077"/>
              <a:ext cx="794003" cy="61112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5633466"/>
              <a:ext cx="620267" cy="620267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5577077"/>
              <a:ext cx="794003" cy="61112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5633466"/>
              <a:ext cx="620267" cy="620267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5577077"/>
              <a:ext cx="794003" cy="611123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5633466"/>
              <a:ext cx="620267" cy="620267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5577077"/>
              <a:ext cx="794003" cy="611123"/>
            </a:xfrm>
            <a:prstGeom prst="rect">
              <a:avLst/>
            </a:prstGeom>
          </p:spPr>
        </p:pic>
      </p:grp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3050539" y="15349"/>
            <a:ext cx="5676900" cy="1244380"/>
          </a:xfrm>
          <a:prstGeom prst="rect">
            <a:avLst/>
          </a:prstGeom>
        </p:spPr>
        <p:txBody>
          <a:bodyPr vert="horz" wrap="square" lIns="0" tIns="146050" rIns="0" bIns="0" rtlCol="0" anchor="ctr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29" name="object 129"/>
          <p:cNvSpPr txBox="1"/>
          <p:nvPr/>
        </p:nvSpPr>
        <p:spPr>
          <a:xfrm>
            <a:off x="1831232" y="1410399"/>
            <a:ext cx="2713355" cy="2068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  <a:p>
            <a:pPr marL="12700">
              <a:spcBef>
                <a:spcPts val="1055"/>
              </a:spcBef>
            </a:pPr>
            <a:r>
              <a:rPr sz="3200" spc="-35" dirty="0">
                <a:latin typeface="Times New Roman"/>
                <a:cs typeface="Times New Roman"/>
              </a:rPr>
              <a:t>Time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563054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Dynamic</a:t>
            </a:r>
            <a:r>
              <a:rPr spc="-6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2185556" y="3322639"/>
            <a:ext cx="800735" cy="332105"/>
            <a:chOff x="661555" y="3322638"/>
            <a:chExt cx="800735" cy="332105"/>
          </a:xfrm>
        </p:grpSpPr>
        <p:sp>
          <p:nvSpPr>
            <p:cNvPr id="4" name="object 4"/>
            <p:cNvSpPr/>
            <p:nvPr/>
          </p:nvSpPr>
          <p:spPr>
            <a:xfrm>
              <a:off x="697621" y="3378679"/>
              <a:ext cx="750570" cy="261620"/>
            </a:xfrm>
            <a:custGeom>
              <a:avLst/>
              <a:gdLst/>
              <a:ahLst/>
              <a:cxnLst/>
              <a:rect l="l" t="t" r="r" b="b"/>
              <a:pathLst>
                <a:path w="750569" h="261620">
                  <a:moveTo>
                    <a:pt x="750214" y="261607"/>
                  </a:moveTo>
                  <a:lnTo>
                    <a:pt x="684733" y="260451"/>
                  </a:lnTo>
                  <a:lnTo>
                    <a:pt x="620792" y="257045"/>
                  </a:lnTo>
                  <a:lnTo>
                    <a:pt x="558616" y="251483"/>
                  </a:lnTo>
                  <a:lnTo>
                    <a:pt x="498431" y="243861"/>
                  </a:lnTo>
                  <a:lnTo>
                    <a:pt x="440463" y="234271"/>
                  </a:lnTo>
                  <a:lnTo>
                    <a:pt x="384939" y="222808"/>
                  </a:lnTo>
                  <a:lnTo>
                    <a:pt x="332083" y="209565"/>
                  </a:lnTo>
                  <a:lnTo>
                    <a:pt x="282121" y="194638"/>
                  </a:lnTo>
                  <a:lnTo>
                    <a:pt x="235281" y="178120"/>
                  </a:lnTo>
                  <a:lnTo>
                    <a:pt x="191786" y="160105"/>
                  </a:lnTo>
                  <a:lnTo>
                    <a:pt x="151864" y="140688"/>
                  </a:lnTo>
                  <a:lnTo>
                    <a:pt x="115741" y="119962"/>
                  </a:lnTo>
                  <a:lnTo>
                    <a:pt x="83641" y="98022"/>
                  </a:lnTo>
                  <a:lnTo>
                    <a:pt x="32417" y="50875"/>
                  </a:lnTo>
                  <a:lnTo>
                    <a:pt x="13744" y="2585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1555" y="3322638"/>
              <a:ext cx="84455" cy="93345"/>
            </a:xfrm>
            <a:custGeom>
              <a:avLst/>
              <a:gdLst/>
              <a:ahLst/>
              <a:cxnLst/>
              <a:rect l="l" t="t" r="r" b="b"/>
              <a:pathLst>
                <a:path w="84454" h="93345">
                  <a:moveTo>
                    <a:pt x="24244" y="0"/>
                  </a:moveTo>
                  <a:lnTo>
                    <a:pt x="0" y="92722"/>
                  </a:lnTo>
                  <a:lnTo>
                    <a:pt x="36042" y="55918"/>
                  </a:lnTo>
                  <a:lnTo>
                    <a:pt x="83883" y="75031"/>
                  </a:lnTo>
                  <a:lnTo>
                    <a:pt x="2424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07541" y="1248128"/>
            <a:ext cx="8278495" cy="268160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673100">
              <a:spcBef>
                <a:spcPts val="1019"/>
              </a:spcBef>
            </a:pPr>
            <a:r>
              <a:rPr sz="3200" i="1" spc="-5" dirty="0">
                <a:latin typeface="Times New Roman"/>
                <a:cs typeface="Times New Roman"/>
              </a:rPr>
              <a:t>Design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technique,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like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divide-and-conquer.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  <a:spcBef>
                <a:spcPts val="92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Longest Common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Subsequence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(LCS)</a:t>
            </a:r>
            <a:endParaRPr sz="3200">
              <a:latin typeface="Times New Roman"/>
              <a:cs typeface="Times New Roman"/>
            </a:endParaRPr>
          </a:p>
          <a:p>
            <a:pPr marL="237490" marR="5080" indent="-225425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find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longest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common 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both.</a:t>
            </a:r>
            <a:endParaRPr sz="3200">
              <a:latin typeface="Times New Roman"/>
              <a:cs typeface="Times New Roman"/>
            </a:endParaRPr>
          </a:p>
          <a:p>
            <a:pPr marL="1216025">
              <a:spcBef>
                <a:spcPts val="580"/>
              </a:spcBef>
              <a:tabLst>
                <a:tab pos="2536825" algn="l"/>
              </a:tabLst>
            </a:pPr>
            <a:r>
              <a:rPr sz="3200" spc="-5" dirty="0">
                <a:latin typeface="Times New Roman"/>
                <a:cs typeface="Times New Roman"/>
              </a:rPr>
              <a:t>“a”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not	</a:t>
            </a:r>
            <a:r>
              <a:rPr sz="3200" spc="-5" dirty="0">
                <a:latin typeface="Times New Roman"/>
                <a:cs typeface="Times New Roman"/>
              </a:rPr>
              <a:t>“the”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8291" y="1919477"/>
            <a:ext cx="794385" cy="676910"/>
            <a:chOff x="3844290" y="1919477"/>
            <a:chExt cx="794385" cy="676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1975865"/>
              <a:ext cx="620267" cy="6202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1919477"/>
              <a:ext cx="794003" cy="61112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36565" y="19964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77891" y="1919477"/>
            <a:ext cx="794385" cy="676910"/>
            <a:chOff x="4453890" y="1919477"/>
            <a:chExt cx="794385" cy="6769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1975865"/>
              <a:ext cx="620267" cy="6202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1919477"/>
              <a:ext cx="794003" cy="6111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146165" y="19964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68291" y="1919477"/>
            <a:ext cx="5061585" cy="1286510"/>
            <a:chOff x="3844290" y="1919477"/>
            <a:chExt cx="5061585" cy="12865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1975865"/>
              <a:ext cx="620267" cy="6202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1919477"/>
              <a:ext cx="79400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1975865"/>
              <a:ext cx="620266" cy="6202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1919477"/>
              <a:ext cx="794002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1975865"/>
              <a:ext cx="620267" cy="6202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1919477"/>
              <a:ext cx="794003" cy="6111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1975865"/>
              <a:ext cx="620267" cy="6202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1919477"/>
              <a:ext cx="794003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1975865"/>
              <a:ext cx="620267" cy="6202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1919477"/>
              <a:ext cx="79400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1975865"/>
              <a:ext cx="620267" cy="6202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1919477"/>
              <a:ext cx="794003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2585465"/>
              <a:ext cx="620267" cy="6202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2529077"/>
              <a:ext cx="794003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2585465"/>
              <a:ext cx="620267" cy="6202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2529077"/>
              <a:ext cx="794003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2585465"/>
              <a:ext cx="620267" cy="6202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2529077"/>
              <a:ext cx="794003" cy="61112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755765" y="26060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48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5368291" y="2343151"/>
            <a:ext cx="5061585" cy="1472565"/>
            <a:chOff x="3844290" y="2343150"/>
            <a:chExt cx="5061585" cy="1472565"/>
          </a:xfrm>
        </p:grpSpPr>
        <p:sp>
          <p:nvSpPr>
            <p:cNvPr id="32" name="object 32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2585465"/>
              <a:ext cx="620266" cy="6202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2529078"/>
              <a:ext cx="794002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2585465"/>
              <a:ext cx="620267" cy="6202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2529078"/>
              <a:ext cx="794003" cy="61112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2585465"/>
              <a:ext cx="620267" cy="6202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2529078"/>
              <a:ext cx="794003" cy="61112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2585465"/>
              <a:ext cx="620267" cy="6202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2529078"/>
              <a:ext cx="794003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2585465"/>
              <a:ext cx="620267" cy="6202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2529078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3195066"/>
              <a:ext cx="620267" cy="6202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3138677"/>
              <a:ext cx="79400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3195066"/>
              <a:ext cx="620267" cy="62026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3138677"/>
              <a:ext cx="794003" cy="6111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3195066"/>
              <a:ext cx="620267" cy="62026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3138677"/>
              <a:ext cx="794003" cy="611123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755765" y="32156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368291" y="2952751"/>
            <a:ext cx="5061585" cy="1472565"/>
            <a:chOff x="3844290" y="2952750"/>
            <a:chExt cx="5061585" cy="1472565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3195065"/>
              <a:ext cx="620266" cy="62026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3138678"/>
              <a:ext cx="794002" cy="61112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3195065"/>
              <a:ext cx="620267" cy="62026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3138678"/>
              <a:ext cx="794003" cy="61112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3195065"/>
              <a:ext cx="620267" cy="62026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3138678"/>
              <a:ext cx="794003" cy="61112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3195065"/>
              <a:ext cx="620267" cy="62026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3138678"/>
              <a:ext cx="794003" cy="61112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3195065"/>
              <a:ext cx="620267" cy="62026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3138678"/>
              <a:ext cx="794003" cy="61112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3804666"/>
              <a:ext cx="620267" cy="62026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3748277"/>
              <a:ext cx="794003" cy="61112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3804666"/>
              <a:ext cx="620267" cy="62026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3748277"/>
              <a:ext cx="794003" cy="61112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3804666"/>
              <a:ext cx="620267" cy="62026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3748277"/>
              <a:ext cx="794003" cy="61112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3804666"/>
              <a:ext cx="620266" cy="62026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3748277"/>
              <a:ext cx="794002" cy="61112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7365365" y="38252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368291" y="3562351"/>
            <a:ext cx="5061585" cy="1472565"/>
            <a:chOff x="3844290" y="3562350"/>
            <a:chExt cx="5061585" cy="1472565"/>
          </a:xfrm>
        </p:grpSpPr>
        <p:sp>
          <p:nvSpPr>
            <p:cNvPr id="73" name="object 73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3804665"/>
              <a:ext cx="620267" cy="62026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3748278"/>
              <a:ext cx="794003" cy="61112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3804665"/>
              <a:ext cx="620267" cy="62026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3748278"/>
              <a:ext cx="794003" cy="6111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3804665"/>
              <a:ext cx="620267" cy="62026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3748278"/>
              <a:ext cx="794003" cy="61112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3804665"/>
              <a:ext cx="620267" cy="62026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3748278"/>
              <a:ext cx="794003" cy="6111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4414266"/>
              <a:ext cx="620267" cy="62026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4357877"/>
              <a:ext cx="794003" cy="61112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4414266"/>
              <a:ext cx="620267" cy="62026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4357877"/>
              <a:ext cx="794003" cy="61112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4414266"/>
              <a:ext cx="620267" cy="62026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4357877"/>
              <a:ext cx="794003" cy="61112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4414266"/>
              <a:ext cx="620266" cy="62026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4357877"/>
              <a:ext cx="794002" cy="611123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7365365" y="44348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368291" y="4171951"/>
            <a:ext cx="5061585" cy="1472565"/>
            <a:chOff x="3844290" y="4171950"/>
            <a:chExt cx="5061585" cy="1472565"/>
          </a:xfrm>
        </p:grpSpPr>
        <p:pic>
          <p:nvPicPr>
            <p:cNvPr id="93" name="object 9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4414265"/>
              <a:ext cx="620267" cy="62026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4357878"/>
              <a:ext cx="794003" cy="61112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4414265"/>
              <a:ext cx="620267" cy="62026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4357878"/>
              <a:ext cx="794003" cy="61112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4414265"/>
              <a:ext cx="620267" cy="62026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4357878"/>
              <a:ext cx="794003" cy="611123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4414265"/>
              <a:ext cx="620267" cy="62026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4357878"/>
              <a:ext cx="794003" cy="61112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5023866"/>
              <a:ext cx="620267" cy="62026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4967477"/>
              <a:ext cx="794003" cy="61112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5023866"/>
              <a:ext cx="620267" cy="62026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4967477"/>
              <a:ext cx="794003" cy="61112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5023866"/>
              <a:ext cx="620267" cy="62026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4967477"/>
              <a:ext cx="794003" cy="611123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5023866"/>
              <a:ext cx="620266" cy="62026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4967477"/>
              <a:ext cx="794002" cy="61112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5023866"/>
              <a:ext cx="620267" cy="62026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4967477"/>
              <a:ext cx="794003" cy="611123"/>
            </a:xfrm>
            <a:prstGeom prst="rect">
              <a:avLst/>
            </a:prstGeom>
          </p:spPr>
        </p:pic>
      </p:grpSp>
      <p:sp>
        <p:nvSpPr>
          <p:cNvPr id="113" name="object 113"/>
          <p:cNvSpPr txBox="1"/>
          <p:nvPr/>
        </p:nvSpPr>
        <p:spPr>
          <a:xfrm>
            <a:off x="7974965" y="50444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7600951" y="4781551"/>
            <a:ext cx="1609725" cy="862965"/>
            <a:chOff x="6076950" y="4781550"/>
            <a:chExt cx="1609725" cy="862965"/>
          </a:xfrm>
        </p:grpSpPr>
        <p:sp>
          <p:nvSpPr>
            <p:cNvPr id="115" name="object 115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5023865"/>
              <a:ext cx="620267" cy="620267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89" y="4967478"/>
              <a:ext cx="794003" cy="611123"/>
            </a:xfrm>
            <a:prstGeom prst="rect">
              <a:avLst/>
            </a:prstGeom>
          </p:spPr>
        </p:pic>
      </p:grpSp>
      <p:sp>
        <p:nvSpPr>
          <p:cNvPr id="118" name="object 118"/>
          <p:cNvSpPr txBox="1"/>
          <p:nvPr/>
        </p:nvSpPr>
        <p:spPr>
          <a:xfrm>
            <a:off x="8584565" y="50444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9448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5368291" y="4967478"/>
            <a:ext cx="5061585" cy="1286510"/>
            <a:chOff x="3844290" y="4967478"/>
            <a:chExt cx="5061585" cy="1286510"/>
          </a:xfrm>
        </p:grpSpPr>
        <p:pic>
          <p:nvPicPr>
            <p:cNvPr id="121" name="object 1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5023866"/>
              <a:ext cx="620267" cy="620267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4967478"/>
              <a:ext cx="794003" cy="61112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5023866"/>
              <a:ext cx="620267" cy="620267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4967478"/>
              <a:ext cx="794003" cy="61112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5633466"/>
              <a:ext cx="620267" cy="62026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5577078"/>
              <a:ext cx="794003" cy="61112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5633466"/>
              <a:ext cx="620267" cy="620267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5577078"/>
              <a:ext cx="794003" cy="611123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42672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5633466"/>
              <a:ext cx="620267" cy="620267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5577078"/>
              <a:ext cx="794003" cy="61112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5633466"/>
              <a:ext cx="620266" cy="620267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5577078"/>
              <a:ext cx="794002" cy="61112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5633466"/>
              <a:ext cx="620267" cy="620267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5577078"/>
              <a:ext cx="794003" cy="61112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5633466"/>
              <a:ext cx="620267" cy="62026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5577078"/>
              <a:ext cx="794003" cy="611123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5633466"/>
              <a:ext cx="620267" cy="620267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5577078"/>
              <a:ext cx="794003" cy="611123"/>
            </a:xfrm>
            <a:prstGeom prst="rect">
              <a:avLst/>
            </a:prstGeom>
          </p:spPr>
        </p:pic>
      </p:grpSp>
      <p:sp>
        <p:nvSpPr>
          <p:cNvPr id="140" name="object 140"/>
          <p:cNvSpPr txBox="1">
            <a:spLocks noGrp="1"/>
          </p:cNvSpPr>
          <p:nvPr>
            <p:ph type="title"/>
          </p:nvPr>
        </p:nvSpPr>
        <p:spPr>
          <a:xfrm>
            <a:off x="3050539" y="15349"/>
            <a:ext cx="5676900" cy="1244380"/>
          </a:xfrm>
          <a:prstGeom prst="rect">
            <a:avLst/>
          </a:prstGeom>
        </p:spPr>
        <p:txBody>
          <a:bodyPr vert="horz" wrap="square" lIns="0" tIns="146050" rIns="0" bIns="0" rtlCol="0" anchor="ctr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41" name="object 141"/>
          <p:cNvSpPr txBox="1"/>
          <p:nvPr/>
        </p:nvSpPr>
        <p:spPr>
          <a:xfrm>
            <a:off x="1831232" y="1410399"/>
            <a:ext cx="2713355" cy="3574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  <a:p>
            <a:pPr marL="12700">
              <a:spcBef>
                <a:spcPts val="1055"/>
              </a:spcBef>
            </a:pPr>
            <a:r>
              <a:rPr sz="3200" spc="-35" dirty="0">
                <a:latin typeface="Times New Roman"/>
                <a:cs typeface="Times New Roman"/>
              </a:rPr>
              <a:t>Time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209550">
              <a:lnSpc>
                <a:spcPts val="3460"/>
              </a:lnSpc>
              <a:spcBef>
                <a:spcPts val="1145"/>
              </a:spcBef>
            </a:pPr>
            <a:r>
              <a:rPr sz="3200" spc="-5" dirty="0">
                <a:latin typeface="Times New Roman"/>
                <a:cs typeface="Times New Roman"/>
              </a:rPr>
              <a:t>Reconstruct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tracing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backwards.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9194165" y="56540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8820151" y="5391151"/>
            <a:ext cx="1609725" cy="862965"/>
            <a:chOff x="7296150" y="5391150"/>
            <a:chExt cx="1609725" cy="862965"/>
          </a:xfrm>
        </p:grpSpPr>
        <p:sp>
          <p:nvSpPr>
            <p:cNvPr id="144" name="object 144"/>
            <p:cNvSpPr/>
            <p:nvPr/>
          </p:nvSpPr>
          <p:spPr>
            <a:xfrm>
              <a:off x="73152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5633465"/>
              <a:ext cx="620267" cy="620267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89" y="5577078"/>
              <a:ext cx="794003" cy="611123"/>
            </a:xfrm>
            <a:prstGeom prst="rect">
              <a:avLst/>
            </a:prstGeom>
          </p:spPr>
        </p:pic>
      </p:grpSp>
      <p:sp>
        <p:nvSpPr>
          <p:cNvPr id="147" name="object 147"/>
          <p:cNvSpPr txBox="1"/>
          <p:nvPr/>
        </p:nvSpPr>
        <p:spPr>
          <a:xfrm>
            <a:off x="9803765" y="56540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48" name="object 148"/>
          <p:cNvGraphicFramePr>
            <a:graphicFrameLocks noGrp="1"/>
          </p:cNvGraphicFramePr>
          <p:nvPr/>
        </p:nvGraphicFramePr>
        <p:xfrm>
          <a:off x="4860185" y="1447638"/>
          <a:ext cx="5350509" cy="472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9" name="object 149"/>
          <p:cNvSpPr/>
          <p:nvPr/>
        </p:nvSpPr>
        <p:spPr>
          <a:xfrm>
            <a:off x="6400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104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6200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839200" y="5410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8291" y="1919477"/>
            <a:ext cx="794385" cy="676910"/>
            <a:chOff x="3844290" y="1919477"/>
            <a:chExt cx="794385" cy="676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1975865"/>
              <a:ext cx="620267" cy="6202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1919477"/>
              <a:ext cx="794003" cy="61112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36565" y="19964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77891" y="1919477"/>
            <a:ext cx="794385" cy="676910"/>
            <a:chOff x="4453890" y="1919477"/>
            <a:chExt cx="794385" cy="6769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1975865"/>
              <a:ext cx="620267" cy="6202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1919477"/>
              <a:ext cx="794003" cy="6111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146165" y="19964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68291" y="1919477"/>
            <a:ext cx="5061585" cy="1286510"/>
            <a:chOff x="3844290" y="1919477"/>
            <a:chExt cx="5061585" cy="12865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1975865"/>
              <a:ext cx="620267" cy="6202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1919477"/>
              <a:ext cx="79400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1975865"/>
              <a:ext cx="620266" cy="6202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1919477"/>
              <a:ext cx="794002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1975865"/>
              <a:ext cx="620267" cy="6202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1919477"/>
              <a:ext cx="794003" cy="6111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1975865"/>
              <a:ext cx="620267" cy="6202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1919477"/>
              <a:ext cx="794003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1975865"/>
              <a:ext cx="620267" cy="6202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1919477"/>
              <a:ext cx="79400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1975865"/>
              <a:ext cx="620267" cy="6202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1919477"/>
              <a:ext cx="794003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2585465"/>
              <a:ext cx="620267" cy="6202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2529077"/>
              <a:ext cx="794003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2585465"/>
              <a:ext cx="620267" cy="6202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2529077"/>
              <a:ext cx="794003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2585465"/>
              <a:ext cx="620267" cy="6202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2529077"/>
              <a:ext cx="794003" cy="61112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755765" y="26060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48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5368291" y="2343151"/>
            <a:ext cx="5061585" cy="1472565"/>
            <a:chOff x="3844290" y="2343150"/>
            <a:chExt cx="5061585" cy="1472565"/>
          </a:xfrm>
        </p:grpSpPr>
        <p:sp>
          <p:nvSpPr>
            <p:cNvPr id="32" name="object 32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2585465"/>
              <a:ext cx="620266" cy="6202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2529078"/>
              <a:ext cx="794002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2585465"/>
              <a:ext cx="620267" cy="6202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2529078"/>
              <a:ext cx="794003" cy="61112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2585465"/>
              <a:ext cx="620267" cy="6202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2529078"/>
              <a:ext cx="794003" cy="61112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2585465"/>
              <a:ext cx="620267" cy="6202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2529078"/>
              <a:ext cx="794003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2585465"/>
              <a:ext cx="620267" cy="6202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2529078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3195066"/>
              <a:ext cx="620267" cy="6202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3138677"/>
              <a:ext cx="79400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3195066"/>
              <a:ext cx="620267" cy="62026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3138677"/>
              <a:ext cx="794003" cy="6111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3195066"/>
              <a:ext cx="620267" cy="62026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3138677"/>
              <a:ext cx="794003" cy="611123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755765" y="32156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368291" y="2952751"/>
            <a:ext cx="5061585" cy="1472565"/>
            <a:chOff x="3844290" y="2952750"/>
            <a:chExt cx="5061585" cy="1472565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3195065"/>
              <a:ext cx="620266" cy="62026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3138678"/>
              <a:ext cx="794002" cy="61112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3195065"/>
              <a:ext cx="620267" cy="62026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3138678"/>
              <a:ext cx="794003" cy="61112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3195065"/>
              <a:ext cx="620267" cy="62026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3138678"/>
              <a:ext cx="794003" cy="61112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3195065"/>
              <a:ext cx="620267" cy="62026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3138678"/>
              <a:ext cx="794003" cy="61112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3195065"/>
              <a:ext cx="620267" cy="62026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3138678"/>
              <a:ext cx="794003" cy="61112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3804666"/>
              <a:ext cx="620267" cy="62026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3748277"/>
              <a:ext cx="794003" cy="61112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3804666"/>
              <a:ext cx="620267" cy="62026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3748277"/>
              <a:ext cx="794003" cy="61112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3804666"/>
              <a:ext cx="620267" cy="62026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3748277"/>
              <a:ext cx="794003" cy="61112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3804666"/>
              <a:ext cx="620266" cy="62026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3748277"/>
              <a:ext cx="794002" cy="61112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7365365" y="38252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368291" y="3562351"/>
            <a:ext cx="5061585" cy="1472565"/>
            <a:chOff x="3844290" y="3562350"/>
            <a:chExt cx="5061585" cy="1472565"/>
          </a:xfrm>
        </p:grpSpPr>
        <p:sp>
          <p:nvSpPr>
            <p:cNvPr id="73" name="object 73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3804665"/>
              <a:ext cx="620267" cy="62026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3748278"/>
              <a:ext cx="794003" cy="61112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3804665"/>
              <a:ext cx="620267" cy="62026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3748278"/>
              <a:ext cx="794003" cy="6111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3804665"/>
              <a:ext cx="620267" cy="62026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3748278"/>
              <a:ext cx="794003" cy="61112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3804665"/>
              <a:ext cx="620267" cy="62026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3748278"/>
              <a:ext cx="794003" cy="6111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4414266"/>
              <a:ext cx="620267" cy="62026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4357877"/>
              <a:ext cx="794003" cy="61112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4414266"/>
              <a:ext cx="620267" cy="62026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4357877"/>
              <a:ext cx="794003" cy="61112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4414266"/>
              <a:ext cx="620267" cy="62026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4357877"/>
              <a:ext cx="794003" cy="61112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4414266"/>
              <a:ext cx="620266" cy="62026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4357877"/>
              <a:ext cx="794002" cy="611123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7365365" y="44348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368291" y="4171951"/>
            <a:ext cx="5061585" cy="1472565"/>
            <a:chOff x="3844290" y="4171950"/>
            <a:chExt cx="5061585" cy="1472565"/>
          </a:xfrm>
        </p:grpSpPr>
        <p:pic>
          <p:nvPicPr>
            <p:cNvPr id="93" name="object 9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4414265"/>
              <a:ext cx="620267" cy="62026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4357878"/>
              <a:ext cx="794003" cy="61112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4414265"/>
              <a:ext cx="620267" cy="62026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4357878"/>
              <a:ext cx="794003" cy="61112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4414265"/>
              <a:ext cx="620267" cy="62026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4357878"/>
              <a:ext cx="794003" cy="611123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4414265"/>
              <a:ext cx="620267" cy="62026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4357878"/>
              <a:ext cx="794003" cy="61112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5023866"/>
              <a:ext cx="620267" cy="62026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4967477"/>
              <a:ext cx="794003" cy="61112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5023866"/>
              <a:ext cx="620267" cy="62026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4967477"/>
              <a:ext cx="794003" cy="61112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5023866"/>
              <a:ext cx="620267" cy="62026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4967477"/>
              <a:ext cx="794003" cy="611123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5023866"/>
              <a:ext cx="620266" cy="62026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4967477"/>
              <a:ext cx="794002" cy="61112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5023866"/>
              <a:ext cx="620267" cy="62026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4967477"/>
              <a:ext cx="794003" cy="611123"/>
            </a:xfrm>
            <a:prstGeom prst="rect">
              <a:avLst/>
            </a:prstGeom>
          </p:spPr>
        </p:pic>
      </p:grpSp>
      <p:sp>
        <p:nvSpPr>
          <p:cNvPr id="113" name="object 113"/>
          <p:cNvSpPr txBox="1"/>
          <p:nvPr/>
        </p:nvSpPr>
        <p:spPr>
          <a:xfrm>
            <a:off x="7974965" y="50444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7600951" y="4781551"/>
            <a:ext cx="1609725" cy="862965"/>
            <a:chOff x="6076950" y="4781550"/>
            <a:chExt cx="1609725" cy="862965"/>
          </a:xfrm>
        </p:grpSpPr>
        <p:sp>
          <p:nvSpPr>
            <p:cNvPr id="115" name="object 115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5023865"/>
              <a:ext cx="620267" cy="620267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89" y="4967478"/>
              <a:ext cx="794003" cy="611123"/>
            </a:xfrm>
            <a:prstGeom prst="rect">
              <a:avLst/>
            </a:prstGeom>
          </p:spPr>
        </p:pic>
      </p:grpSp>
      <p:sp>
        <p:nvSpPr>
          <p:cNvPr id="118" name="object 118"/>
          <p:cNvSpPr txBox="1"/>
          <p:nvPr/>
        </p:nvSpPr>
        <p:spPr>
          <a:xfrm>
            <a:off x="8584565" y="50444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9448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5368291" y="4967478"/>
            <a:ext cx="5061585" cy="1286510"/>
            <a:chOff x="3844290" y="4967478"/>
            <a:chExt cx="5061585" cy="1286510"/>
          </a:xfrm>
        </p:grpSpPr>
        <p:pic>
          <p:nvPicPr>
            <p:cNvPr id="121" name="object 1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5023866"/>
              <a:ext cx="620267" cy="620267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4967478"/>
              <a:ext cx="794003" cy="61112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5023866"/>
              <a:ext cx="620267" cy="620267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90" y="4967478"/>
              <a:ext cx="794003" cy="61112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6" y="5633466"/>
              <a:ext cx="620267" cy="62026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290" y="5577078"/>
              <a:ext cx="794003" cy="61112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66" y="5633466"/>
              <a:ext cx="620267" cy="620267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890" y="5577078"/>
              <a:ext cx="794003" cy="611123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42672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66" y="5633466"/>
              <a:ext cx="620267" cy="620267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490" y="5577078"/>
              <a:ext cx="794003" cy="61112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666" y="5633466"/>
              <a:ext cx="620266" cy="620267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090" y="5577078"/>
              <a:ext cx="794002" cy="61112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266" y="5633466"/>
              <a:ext cx="620267" cy="620267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90" y="5577078"/>
              <a:ext cx="794003" cy="61112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866" y="5633466"/>
              <a:ext cx="620267" cy="62026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2290" y="5577078"/>
              <a:ext cx="794003" cy="611123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6" y="5633466"/>
              <a:ext cx="620267" cy="620267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890" y="5577078"/>
              <a:ext cx="794003" cy="611123"/>
            </a:xfrm>
            <a:prstGeom prst="rect">
              <a:avLst/>
            </a:prstGeom>
          </p:spPr>
        </p:pic>
      </p:grpSp>
      <p:sp>
        <p:nvSpPr>
          <p:cNvPr id="140" name="object 140"/>
          <p:cNvSpPr txBox="1">
            <a:spLocks noGrp="1"/>
          </p:cNvSpPr>
          <p:nvPr>
            <p:ph type="title"/>
          </p:nvPr>
        </p:nvSpPr>
        <p:spPr>
          <a:xfrm>
            <a:off x="3050539" y="15349"/>
            <a:ext cx="5676900" cy="1244380"/>
          </a:xfrm>
          <a:prstGeom prst="rect">
            <a:avLst/>
          </a:prstGeom>
        </p:spPr>
        <p:txBody>
          <a:bodyPr vert="horz" wrap="square" lIns="0" tIns="146050" rIns="0" bIns="0" rtlCol="0" anchor="ctr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54" name="object 15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141" name="object 141"/>
          <p:cNvSpPr txBox="1"/>
          <p:nvPr/>
        </p:nvSpPr>
        <p:spPr>
          <a:xfrm>
            <a:off x="1831232" y="1410398"/>
            <a:ext cx="2713355" cy="5093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  <a:p>
            <a:pPr marL="12700">
              <a:spcBef>
                <a:spcPts val="1055"/>
              </a:spcBef>
            </a:pPr>
            <a:r>
              <a:rPr sz="3200" spc="-35" dirty="0">
                <a:latin typeface="Times New Roman"/>
                <a:cs typeface="Times New Roman"/>
              </a:rPr>
              <a:t>Time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209550">
              <a:lnSpc>
                <a:spcPts val="3460"/>
              </a:lnSpc>
              <a:spcBef>
                <a:spcPts val="1145"/>
              </a:spcBef>
            </a:pPr>
            <a:r>
              <a:rPr sz="3200" spc="-5" dirty="0">
                <a:latin typeface="Times New Roman"/>
                <a:cs typeface="Times New Roman"/>
              </a:rPr>
              <a:t>Reconstruct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tracing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backwards.</a:t>
            </a:r>
            <a:endParaRPr sz="3200">
              <a:latin typeface="Times New Roman"/>
              <a:cs typeface="Times New Roman"/>
            </a:endParaRPr>
          </a:p>
          <a:p>
            <a:pPr marL="12700" marR="103505" indent="-635">
              <a:lnSpc>
                <a:spcPct val="94900"/>
              </a:lnSpc>
              <a:spcBef>
                <a:spcPts val="855"/>
              </a:spcBef>
            </a:pPr>
            <a:r>
              <a:rPr sz="3200" spc="-5" dirty="0">
                <a:latin typeface="Times New Roman"/>
                <a:cs typeface="Times New Roman"/>
              </a:rPr>
              <a:t>Space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5" dirty="0">
                <a:latin typeface="Times New Roman"/>
                <a:cs typeface="Times New Roman"/>
              </a:rPr>
              <a:t>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Exercise: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(min{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9194165" y="56540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8820151" y="5391151"/>
            <a:ext cx="1609725" cy="862965"/>
            <a:chOff x="7296150" y="5391150"/>
            <a:chExt cx="1609725" cy="862965"/>
          </a:xfrm>
        </p:grpSpPr>
        <p:sp>
          <p:nvSpPr>
            <p:cNvPr id="144" name="object 144"/>
            <p:cNvSpPr/>
            <p:nvPr/>
          </p:nvSpPr>
          <p:spPr>
            <a:xfrm>
              <a:off x="73152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8066" y="5633465"/>
              <a:ext cx="620267" cy="620267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89" y="5577078"/>
              <a:ext cx="794003" cy="611123"/>
            </a:xfrm>
            <a:prstGeom prst="rect">
              <a:avLst/>
            </a:prstGeom>
          </p:spPr>
        </p:pic>
      </p:grpSp>
      <p:sp>
        <p:nvSpPr>
          <p:cNvPr id="147" name="object 147"/>
          <p:cNvSpPr txBox="1"/>
          <p:nvPr/>
        </p:nvSpPr>
        <p:spPr>
          <a:xfrm>
            <a:off x="9803765" y="5654069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48" name="object 148"/>
          <p:cNvGraphicFramePr>
            <a:graphicFrameLocks noGrp="1"/>
          </p:cNvGraphicFramePr>
          <p:nvPr/>
        </p:nvGraphicFramePr>
        <p:xfrm>
          <a:off x="4860185" y="1447638"/>
          <a:ext cx="5350509" cy="472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9" name="object 149"/>
          <p:cNvSpPr/>
          <p:nvPr/>
        </p:nvSpPr>
        <p:spPr>
          <a:xfrm>
            <a:off x="6400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104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6200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839200" y="5410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L15.31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0F3B-9EA3-B10F-F421-AFA96E67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9995-C4D1-721E-012D-9B8E94B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0" y="1447800"/>
            <a:ext cx="73279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/>
              <a:t>Given some matrices to multiply, determine the </a:t>
            </a:r>
            <a:r>
              <a:rPr lang="en-US" altLang="en-US" sz="2200" b="1" i="1">
                <a:solidFill>
                  <a:srgbClr val="F88631"/>
                </a:solidFill>
              </a:rPr>
              <a:t>best</a:t>
            </a:r>
            <a:r>
              <a:rPr lang="en-US" altLang="en-US" sz="2200"/>
              <a:t> order to multiply them so you minimize the number of single element multiplications.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i.e. Determine the way the matrices are parenthesized.</a:t>
            </a:r>
          </a:p>
          <a:p>
            <a:pPr>
              <a:lnSpc>
                <a:spcPct val="80000"/>
              </a:lnSpc>
            </a:pP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200"/>
              <a:t>First off, it should be noted that matrix multiplication is associative, but not commutative. But since it is associative, we always have:</a:t>
            </a:r>
          </a:p>
          <a:p>
            <a:pPr>
              <a:lnSpc>
                <a:spcPct val="80000"/>
              </a:lnSpc>
            </a:pP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200"/>
              <a:t>((AB)(CD)) = (A(B(CD))), or any other grouping as long as the matrices are in the same consecutive order.</a:t>
            </a:r>
          </a:p>
          <a:p>
            <a:pPr>
              <a:lnSpc>
                <a:spcPct val="80000"/>
              </a:lnSpc>
            </a:pP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200"/>
              <a:t>BUT NOT: ((AB)(CD)) =  ((BA)(DC))</a:t>
            </a:r>
          </a:p>
          <a:p>
            <a:pPr>
              <a:lnSpc>
                <a:spcPct val="80000"/>
              </a:lnSpc>
            </a:pPr>
            <a:endParaRPr lang="en-US" altLang="en-US" sz="2200"/>
          </a:p>
          <a:p>
            <a:pPr>
              <a:lnSpc>
                <a:spcPct val="80000"/>
              </a:lnSpc>
            </a:pPr>
            <a:endParaRPr lang="en-US" altLang="en-US" sz="2200"/>
          </a:p>
          <a:p>
            <a:pPr>
              <a:lnSpc>
                <a:spcPct val="80000"/>
              </a:lnSpc>
            </a:pPr>
            <a:endParaRPr lang="en-US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455B-58E7-BBEB-22F6-318C3B99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9CD9-7B45-62D9-E46F-A7BE4D82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/>
              <a:t>It may appear that the amount of work done won’t change if you change the parenthesization of the expression, but we can prove that is not the case!</a:t>
            </a:r>
          </a:p>
          <a:p>
            <a:pPr>
              <a:lnSpc>
                <a:spcPct val="80000"/>
              </a:lnSpc>
            </a:pPr>
            <a:endParaRPr lang="en-US" altLang="en-US" sz="2700"/>
          </a:p>
          <a:p>
            <a:pPr>
              <a:lnSpc>
                <a:spcPct val="80000"/>
              </a:lnSpc>
            </a:pPr>
            <a:r>
              <a:rPr lang="en-US" altLang="en-US" sz="2700"/>
              <a:t>Let us use the following example: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Let A be a 2x10 matrix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Let B be a 10x50 matrix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Let C be a 50x20 matrix</a:t>
            </a:r>
          </a:p>
          <a:p>
            <a:pPr>
              <a:lnSpc>
                <a:spcPct val="80000"/>
              </a:lnSpc>
            </a:pPr>
            <a:endParaRPr lang="en-US" altLang="en-US" sz="2700"/>
          </a:p>
          <a:p>
            <a:pPr>
              <a:lnSpc>
                <a:spcPct val="80000"/>
              </a:lnSpc>
            </a:pPr>
            <a:r>
              <a:rPr lang="en-US" altLang="en-US" sz="2700"/>
              <a:t>But FIRST, let’s review some matrix multiplication rules…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2266-A670-9E53-660D-3215CDC2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0"/>
            <a:ext cx="7499350" cy="762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0497-D560-FF86-E2E9-E5357495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350" y="1066800"/>
            <a:ext cx="817245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/>
              <a:t>Let’s get back to our example:  We will show that the way we group matrices when multiplying A, B, C </a:t>
            </a:r>
            <a:r>
              <a:rPr lang="en-US" altLang="en-US" sz="2200" b="1" i="1">
                <a:solidFill>
                  <a:srgbClr val="2A6D7D"/>
                </a:solidFill>
              </a:rPr>
              <a:t>matters</a:t>
            </a:r>
            <a:r>
              <a:rPr lang="en-US" altLang="en-US" sz="220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Let A be a 2x10 matrix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Let B be a 10x50 matrix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Let C be a 50x20 matrix</a:t>
            </a:r>
          </a:p>
          <a:p>
            <a:pPr lvl="1"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200"/>
              <a:t>Consider computing </a:t>
            </a:r>
            <a:r>
              <a:rPr lang="en-US" altLang="en-US" sz="2200" b="1">
                <a:solidFill>
                  <a:srgbClr val="7030A0"/>
                </a:solidFill>
              </a:rPr>
              <a:t>A(BC):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# multiplications for (BC) = 10x50x20 = 10000, creating a 10x20 answer matrix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# multiplications for A(BC) = 2x10x20 = 400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Total multiplications = 10000 + 400 = 10400.</a:t>
            </a:r>
          </a:p>
          <a:p>
            <a:pPr lvl="1"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200"/>
              <a:t>Consider computing </a:t>
            </a:r>
            <a:r>
              <a:rPr lang="en-US" altLang="en-US" sz="2200" b="1">
                <a:solidFill>
                  <a:srgbClr val="0070C0"/>
                </a:solidFill>
              </a:rPr>
              <a:t>(AB)C</a:t>
            </a:r>
            <a:r>
              <a:rPr lang="en-US" altLang="en-US" sz="220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# multiplications for (AB) = 2x10x50 = 1000, creating a 2x50 answer matrix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# multiplications for (AB)C = 2x50x20 = 2000,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Total multiplications = 1000 + 2000 = 3000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8424-719D-3054-63AF-E9672294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Matrix Chain Multiplication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D3D8008-6D83-B8C2-67ED-DD25EEAB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Thus, our </a:t>
            </a:r>
            <a:r>
              <a:rPr lang="en-US" altLang="en-US" b="1">
                <a:solidFill>
                  <a:srgbClr val="F88631"/>
                </a:solidFill>
              </a:rPr>
              <a:t>goal</a:t>
            </a:r>
            <a:r>
              <a:rPr lang="en-US" altLang="en-US"/>
              <a:t> today is:</a:t>
            </a:r>
          </a:p>
          <a:p>
            <a:r>
              <a:rPr lang="en-US" altLang="en-US"/>
              <a:t>Given a chain of matrices to multiply, determine the fewest number of multiplications necessary to compute the product.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BDE6-A886-5DCD-D8BB-4D995AB2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6410-246F-7107-C3CE-E634D8E6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1447800"/>
            <a:ext cx="7467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/>
              <a:t>Formal Definition of the problem: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Let A = A</a:t>
            </a:r>
            <a:r>
              <a:rPr lang="en-US" altLang="en-US" baseline="-25000"/>
              <a:t>1</a:t>
            </a:r>
            <a:r>
              <a:rPr lang="en-US" altLang="en-US">
                <a:sym typeface="Symbol" panose="05050102010706020507" pitchFamily="18" charset="2"/>
              </a:rPr>
              <a:t></a:t>
            </a:r>
            <a:r>
              <a:rPr lang="en-US" altLang="en-US"/>
              <a:t> A</a:t>
            </a:r>
            <a:r>
              <a:rPr lang="en-US" altLang="en-US" baseline="-25000"/>
              <a:t>2</a:t>
            </a:r>
            <a:r>
              <a:rPr lang="en-US" altLang="en-US">
                <a:sym typeface="Symbol" panose="05050102010706020507" pitchFamily="18" charset="2"/>
              </a:rPr>
              <a:t></a:t>
            </a:r>
            <a:r>
              <a:rPr lang="en-US" altLang="en-US"/>
              <a:t> ... A</a:t>
            </a:r>
            <a:r>
              <a:rPr lang="en-US" altLang="en-US" baseline="-25000"/>
              <a:t>n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Let </a:t>
            </a:r>
            <a:r>
              <a:rPr lang="en-US" altLang="en-US" b="1">
                <a:solidFill>
                  <a:srgbClr val="7030A0"/>
                </a:solidFill>
              </a:rPr>
              <a:t>M</a:t>
            </a:r>
            <a:r>
              <a:rPr lang="en-US" altLang="en-US" b="1" baseline="-25000">
                <a:solidFill>
                  <a:srgbClr val="7030A0"/>
                </a:solidFill>
              </a:rPr>
              <a:t>i,j</a:t>
            </a:r>
            <a:r>
              <a:rPr lang="en-US" altLang="en-US" b="1">
                <a:solidFill>
                  <a:srgbClr val="7030A0"/>
                </a:solidFill>
              </a:rPr>
              <a:t> </a:t>
            </a:r>
            <a:r>
              <a:rPr lang="en-US" altLang="en-US"/>
              <a:t> denote the minimal number of multiplications necessary to find the product: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</a:t>
            </a:r>
            <a:r>
              <a:rPr lang="en-US" altLang="en-US" baseline="-25000"/>
              <a:t>i</a:t>
            </a:r>
            <a:r>
              <a:rPr lang="en-US" altLang="en-US">
                <a:sym typeface="Symbol" panose="05050102010706020507" pitchFamily="18" charset="2"/>
              </a:rPr>
              <a:t></a:t>
            </a:r>
            <a:r>
              <a:rPr lang="en-US" altLang="en-US"/>
              <a:t> A</a:t>
            </a:r>
            <a:r>
              <a:rPr lang="en-US" altLang="en-US" baseline="-25000"/>
              <a:t>i+1</a:t>
            </a:r>
            <a:r>
              <a:rPr lang="en-US" altLang="en-US">
                <a:sym typeface="Symbol" panose="05050102010706020507" pitchFamily="18" charset="2"/>
              </a:rPr>
              <a:t></a:t>
            </a:r>
            <a:r>
              <a:rPr lang="en-US" altLang="en-US"/>
              <a:t> ... A</a:t>
            </a:r>
            <a:r>
              <a:rPr lang="en-US" altLang="en-US" baseline="-25000"/>
              <a:t>j</a:t>
            </a:r>
            <a:r>
              <a:rPr lang="en-US" altLang="en-US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And let </a:t>
            </a:r>
            <a:r>
              <a:rPr lang="en-US" altLang="en-US" b="1">
                <a:solidFill>
                  <a:srgbClr val="7030A0"/>
                </a:solidFill>
              </a:rPr>
              <a:t>p</a:t>
            </a:r>
            <a:r>
              <a:rPr lang="en-US" altLang="en-US" b="1" baseline="-25000">
                <a:solidFill>
                  <a:srgbClr val="7030A0"/>
                </a:solidFill>
              </a:rPr>
              <a:t>i-1</a:t>
            </a:r>
            <a:r>
              <a:rPr lang="en-US" altLang="en-US" b="1">
                <a:solidFill>
                  <a:srgbClr val="7030A0"/>
                </a:solidFill>
              </a:rPr>
              <a:t>xp</a:t>
            </a:r>
            <a:r>
              <a:rPr lang="en-US" altLang="en-US" b="1" baseline="-25000">
                <a:solidFill>
                  <a:srgbClr val="7030A0"/>
                </a:solidFill>
              </a:rPr>
              <a:t>i</a:t>
            </a:r>
            <a:r>
              <a:rPr lang="en-US" altLang="en-US"/>
              <a:t> denote the dimensions of matrix A</a:t>
            </a:r>
            <a:r>
              <a:rPr lang="en-US" altLang="en-US" baseline="-25000"/>
              <a:t>i</a:t>
            </a:r>
            <a:r>
              <a:rPr lang="en-US" altLang="en-US"/>
              <a:t>. 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700"/>
              <a:t>We must attempt to determine the minimal number of multiplications necessary(</a:t>
            </a:r>
            <a:r>
              <a:rPr lang="en-US" altLang="en-US" sz="2700" b="1">
                <a:solidFill>
                  <a:srgbClr val="7030A0"/>
                </a:solidFill>
              </a:rPr>
              <a:t>m</a:t>
            </a:r>
            <a:r>
              <a:rPr lang="en-US" altLang="en-US" sz="2700" b="1" baseline="-25000">
                <a:solidFill>
                  <a:srgbClr val="7030A0"/>
                </a:solidFill>
              </a:rPr>
              <a:t>1,n</a:t>
            </a:r>
            <a:r>
              <a:rPr lang="en-US" altLang="en-US" sz="2700"/>
              <a:t>) to find A,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assuming that we simply do each single matrix multiplication in the standard method. </a:t>
            </a:r>
          </a:p>
          <a:p>
            <a:pPr>
              <a:lnSpc>
                <a:spcPct val="90000"/>
              </a:lnSpc>
            </a:pPr>
            <a:endParaRPr lang="en-US" altLang="en-US" sz="2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A1B6-4DCB-FB80-F578-3319BD2F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E1B5-67F6-7D01-5CA2-4B0296C8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000"/>
              <a:t>The key to solving this problem is noticing the </a:t>
            </a:r>
            <a:r>
              <a:rPr lang="en-US" sz="3000" b="1" i="1"/>
              <a:t>sub-problem optimality condition</a:t>
            </a:r>
            <a:r>
              <a:rPr lang="en-US" sz="3000"/>
              <a:t>:</a:t>
            </a:r>
          </a:p>
          <a:p>
            <a:pPr lvl="1">
              <a:defRPr/>
            </a:pPr>
            <a:r>
              <a:rPr lang="en-US" sz="2600"/>
              <a:t>If a particular parenthesization of the whole product is optimal, then any sub-parenthesization in that product is optimal as well. </a:t>
            </a:r>
          </a:p>
          <a:p>
            <a:pPr>
              <a:defRPr/>
            </a:pPr>
            <a:endParaRPr lang="en-US" sz="3000"/>
          </a:p>
          <a:p>
            <a:pPr>
              <a:defRPr/>
            </a:pPr>
            <a:r>
              <a:rPr lang="en-US" sz="3000" b="1" i="1">
                <a:solidFill>
                  <a:srgbClr val="7030A0"/>
                </a:solidFill>
              </a:rPr>
              <a:t>Say What?</a:t>
            </a:r>
          </a:p>
          <a:p>
            <a:pPr lvl="1">
              <a:defRPr/>
            </a:pPr>
            <a:r>
              <a:rPr lang="en-US" sz="2600" b="1" i="1"/>
              <a:t>If </a:t>
            </a:r>
            <a:r>
              <a:rPr lang="en-US" sz="2600"/>
              <a:t>(A  (B ((CD) (EF)) ) ) is optimal</a:t>
            </a:r>
          </a:p>
          <a:p>
            <a:pPr lvl="1">
              <a:defRPr/>
            </a:pPr>
            <a:r>
              <a:rPr lang="en-US" sz="2600"/>
              <a:t>Then (B ((CD) (EF)) ) is optimal as well</a:t>
            </a:r>
          </a:p>
          <a:p>
            <a:pPr lvl="1">
              <a:defRPr/>
            </a:pPr>
            <a:r>
              <a:rPr lang="en-US" sz="2600" b="1" i="1">
                <a:solidFill>
                  <a:srgbClr val="7030A0"/>
                </a:solidFill>
              </a:rPr>
              <a:t>Proof on the next slide…</a:t>
            </a:r>
          </a:p>
          <a:p>
            <a:pPr lvl="1">
              <a:defRPr/>
            </a:pPr>
            <a:endParaRPr lang="en-US" sz="2600" b="1" i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CE12-26D9-8902-2D74-0CE980FA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47AB-C408-6941-27EA-97CA3936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0" y="1447800"/>
            <a:ext cx="7499350" cy="5105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700" dirty="0"/>
              <a:t>Assume that we are calculating ABCDEF and that the following </a:t>
            </a:r>
            <a:r>
              <a:rPr lang="en-US" sz="2700" dirty="0" err="1"/>
              <a:t>parenthesization</a:t>
            </a:r>
            <a:r>
              <a:rPr lang="en-US" sz="2700" dirty="0"/>
              <a:t> is optimal:</a:t>
            </a:r>
          </a:p>
          <a:p>
            <a:pPr lvl="2">
              <a:defRPr/>
            </a:pPr>
            <a:r>
              <a:rPr lang="en-US" dirty="0"/>
              <a:t>(A  (B ((CD) (EF)) ) )</a:t>
            </a:r>
          </a:p>
          <a:p>
            <a:pPr lvl="1">
              <a:defRPr/>
            </a:pPr>
            <a:r>
              <a:rPr lang="en-US" dirty="0"/>
              <a:t>Then it is necessarily the case that</a:t>
            </a:r>
          </a:p>
          <a:p>
            <a:pPr lvl="2">
              <a:defRPr/>
            </a:pPr>
            <a:r>
              <a:rPr lang="en-US" dirty="0"/>
              <a:t>(B  ((CD) (EF))  )</a:t>
            </a:r>
          </a:p>
          <a:p>
            <a:pPr lvl="1">
              <a:defRPr/>
            </a:pPr>
            <a:r>
              <a:rPr lang="en-US" dirty="0"/>
              <a:t>is the optimal </a:t>
            </a:r>
            <a:r>
              <a:rPr lang="en-US" dirty="0" err="1"/>
              <a:t>parenthesization</a:t>
            </a:r>
            <a:r>
              <a:rPr lang="en-US" dirty="0"/>
              <a:t> of BCDEF.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700" dirty="0"/>
              <a:t>Why is this?</a:t>
            </a:r>
          </a:p>
          <a:p>
            <a:pPr lvl="1">
              <a:defRPr/>
            </a:pPr>
            <a:r>
              <a:rPr lang="en-US" dirty="0"/>
              <a:t>Because if it wasn't, and say ( ((BC) (DE)) F) was better, then it would also follow that</a:t>
            </a:r>
          </a:p>
          <a:p>
            <a:pPr lvl="2">
              <a:defRPr/>
            </a:pPr>
            <a:r>
              <a:rPr lang="en-US" dirty="0"/>
              <a:t>(A ( ((BC) (DE)) F) ) was better than</a:t>
            </a:r>
          </a:p>
          <a:p>
            <a:pPr lvl="2">
              <a:defRPr/>
            </a:pPr>
            <a:r>
              <a:rPr lang="en-US" dirty="0"/>
              <a:t>(A  (B ((CD) (EF)) ) ), </a:t>
            </a:r>
          </a:p>
          <a:p>
            <a:pPr marL="457200" lvl="1" indent="0"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7921-BD24-2174-45A4-0FD44228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0"/>
            <a:ext cx="7499350" cy="99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2C7E-5036-8E9B-F8D6-D2DB02AD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143000"/>
            <a:ext cx="802005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/>
              <a:t>Our final multiplication will ALWAYS be of the form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(A</a:t>
            </a:r>
            <a:r>
              <a:rPr lang="en-US" altLang="en-US" sz="2000" baseline="-25000"/>
              <a:t>1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A</a:t>
            </a:r>
            <a:r>
              <a:rPr lang="en-US" altLang="en-US" sz="2000" baseline="-25000"/>
              <a:t>2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... A</a:t>
            </a:r>
            <a:r>
              <a:rPr lang="en-US" altLang="en-US" sz="2000" baseline="-25000"/>
              <a:t>k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(A</a:t>
            </a:r>
            <a:r>
              <a:rPr lang="en-US" altLang="en-US" sz="2000" baseline="-25000"/>
              <a:t>k+1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A</a:t>
            </a:r>
            <a:r>
              <a:rPr lang="en-US" altLang="en-US" sz="2000" baseline="-25000"/>
              <a:t>k+2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... A</a:t>
            </a:r>
            <a:r>
              <a:rPr lang="en-US" altLang="en-US" sz="2000" baseline="-25000"/>
              <a:t>n</a:t>
            </a:r>
            <a:r>
              <a:rPr lang="en-US" altLang="en-US" sz="2000"/>
              <a:t>)</a:t>
            </a:r>
          </a:p>
          <a:p>
            <a:pPr>
              <a:lnSpc>
                <a:spcPct val="80000"/>
              </a:lnSpc>
            </a:pP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200"/>
              <a:t>In essence, there is exactly one value of k for which we should "split" our work into two separate cases so that we get an optimal result.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Here is a list of the cases to choose from: 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(A</a:t>
            </a:r>
            <a:r>
              <a:rPr lang="en-US" altLang="en-US" sz="2000" baseline="-25000"/>
              <a:t>1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(A</a:t>
            </a:r>
            <a:r>
              <a:rPr lang="en-US" altLang="en-US" sz="2000" baseline="-25000"/>
              <a:t>2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A</a:t>
            </a:r>
            <a:r>
              <a:rPr lang="en-US" altLang="en-US" sz="2000" baseline="-25000"/>
              <a:t>3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... A</a:t>
            </a:r>
            <a:r>
              <a:rPr lang="en-US" altLang="en-US" sz="2000" baseline="-25000"/>
              <a:t>n</a:t>
            </a:r>
            <a:r>
              <a:rPr lang="en-US" alt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(A</a:t>
            </a:r>
            <a:r>
              <a:rPr lang="en-US" altLang="en-US" sz="2000" baseline="-25000"/>
              <a:t>1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A</a:t>
            </a:r>
            <a:r>
              <a:rPr lang="en-US" altLang="en-US" sz="2000" baseline="-25000"/>
              <a:t>2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(A</a:t>
            </a:r>
            <a:r>
              <a:rPr lang="en-US" altLang="en-US" sz="2000" baseline="-25000"/>
              <a:t>3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A</a:t>
            </a:r>
            <a:r>
              <a:rPr lang="en-US" altLang="en-US" sz="2000" baseline="-25000"/>
              <a:t>4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... A</a:t>
            </a:r>
            <a:r>
              <a:rPr lang="en-US" altLang="en-US" sz="2000" baseline="-25000"/>
              <a:t>n</a:t>
            </a:r>
            <a:r>
              <a:rPr lang="en-US" alt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(A</a:t>
            </a:r>
            <a:r>
              <a:rPr lang="en-US" altLang="en-US" sz="2000" baseline="-25000"/>
              <a:t>1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A</a:t>
            </a:r>
            <a:r>
              <a:rPr lang="en-US" altLang="en-US" sz="2000" baseline="-25000"/>
              <a:t>2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A</a:t>
            </a:r>
            <a:r>
              <a:rPr lang="en-US" altLang="en-US" sz="2000" baseline="-25000"/>
              <a:t>3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(A</a:t>
            </a:r>
            <a:r>
              <a:rPr lang="en-US" altLang="en-US" sz="2000" baseline="-25000"/>
              <a:t>4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A</a:t>
            </a:r>
            <a:r>
              <a:rPr lang="en-US" altLang="en-US" sz="2000" baseline="-25000"/>
              <a:t>5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... A</a:t>
            </a:r>
            <a:r>
              <a:rPr lang="en-US" altLang="en-US" sz="2000" baseline="-25000"/>
              <a:t>n</a:t>
            </a:r>
            <a:r>
              <a:rPr lang="en-US" alt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...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(A</a:t>
            </a:r>
            <a:r>
              <a:rPr lang="en-US" altLang="en-US" sz="2000" baseline="-25000"/>
              <a:t>1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A</a:t>
            </a:r>
            <a:r>
              <a:rPr lang="en-US" altLang="en-US" sz="2000" baseline="-25000"/>
              <a:t>2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... A</a:t>
            </a:r>
            <a:r>
              <a:rPr lang="en-US" altLang="en-US" sz="2000" baseline="-25000"/>
              <a:t>n-2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(A</a:t>
            </a:r>
            <a:r>
              <a:rPr lang="en-US" altLang="en-US" sz="2000" baseline="-25000"/>
              <a:t>n-1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A</a:t>
            </a:r>
            <a:r>
              <a:rPr lang="en-US" altLang="en-US" sz="2000" baseline="-25000"/>
              <a:t>n</a:t>
            </a:r>
            <a:r>
              <a:rPr lang="en-US" alt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(A</a:t>
            </a:r>
            <a:r>
              <a:rPr lang="en-US" altLang="en-US" sz="2000" baseline="-25000"/>
              <a:t>1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A</a:t>
            </a:r>
            <a:r>
              <a:rPr lang="en-US" altLang="en-US" sz="2000" baseline="-25000"/>
              <a:t>2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... A</a:t>
            </a:r>
            <a:r>
              <a:rPr lang="en-US" altLang="en-US" sz="2000" baseline="-25000"/>
              <a:t>n-1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</a:t>
            </a:r>
            <a:r>
              <a:rPr lang="en-US" altLang="en-US" sz="2000"/>
              <a:t> (A</a:t>
            </a:r>
            <a:r>
              <a:rPr lang="en-US" altLang="en-US" sz="2000" baseline="-25000"/>
              <a:t>n</a:t>
            </a:r>
            <a:r>
              <a:rPr lang="en-US" altLang="en-US" sz="2000"/>
              <a:t>)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200"/>
              <a:t>Basically, count the number of multiplications in each of these choices and </a:t>
            </a:r>
            <a:r>
              <a:rPr lang="en-US" altLang="en-US" sz="2200" b="1">
                <a:solidFill>
                  <a:srgbClr val="7030A0"/>
                </a:solidFill>
              </a:rPr>
              <a:t>pick the minimum</a:t>
            </a:r>
            <a:r>
              <a:rPr lang="en-US" altLang="en-US" sz="220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One other point to notice is that you have to account for the minimum number of multiplications in each of the two products.</a:t>
            </a:r>
          </a:p>
          <a:p>
            <a:pPr>
              <a:lnSpc>
                <a:spcPct val="80000"/>
              </a:lnSpc>
            </a:pPr>
            <a:endParaRPr lang="en-US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563054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Dynamic</a:t>
            </a:r>
            <a:r>
              <a:rPr spc="-6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88225" y="4038775"/>
          <a:ext cx="6305547" cy="1364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2004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004">
                <a:tc>
                  <a:txBody>
                    <a:bodyPr/>
                    <a:lstStyle/>
                    <a:p>
                      <a:pPr marL="32384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R="291465" algn="r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185556" y="3322639"/>
            <a:ext cx="800735" cy="332105"/>
            <a:chOff x="661555" y="3322638"/>
            <a:chExt cx="800735" cy="332105"/>
          </a:xfrm>
        </p:grpSpPr>
        <p:sp>
          <p:nvSpPr>
            <p:cNvPr id="5" name="object 5"/>
            <p:cNvSpPr/>
            <p:nvPr/>
          </p:nvSpPr>
          <p:spPr>
            <a:xfrm>
              <a:off x="697621" y="3378679"/>
              <a:ext cx="750570" cy="261620"/>
            </a:xfrm>
            <a:custGeom>
              <a:avLst/>
              <a:gdLst/>
              <a:ahLst/>
              <a:cxnLst/>
              <a:rect l="l" t="t" r="r" b="b"/>
              <a:pathLst>
                <a:path w="750569" h="261620">
                  <a:moveTo>
                    <a:pt x="750214" y="261607"/>
                  </a:moveTo>
                  <a:lnTo>
                    <a:pt x="684733" y="260451"/>
                  </a:lnTo>
                  <a:lnTo>
                    <a:pt x="620792" y="257045"/>
                  </a:lnTo>
                  <a:lnTo>
                    <a:pt x="558616" y="251483"/>
                  </a:lnTo>
                  <a:lnTo>
                    <a:pt x="498431" y="243861"/>
                  </a:lnTo>
                  <a:lnTo>
                    <a:pt x="440463" y="234271"/>
                  </a:lnTo>
                  <a:lnTo>
                    <a:pt x="384939" y="222808"/>
                  </a:lnTo>
                  <a:lnTo>
                    <a:pt x="332083" y="209565"/>
                  </a:lnTo>
                  <a:lnTo>
                    <a:pt x="282121" y="194638"/>
                  </a:lnTo>
                  <a:lnTo>
                    <a:pt x="235281" y="178120"/>
                  </a:lnTo>
                  <a:lnTo>
                    <a:pt x="191786" y="160105"/>
                  </a:lnTo>
                  <a:lnTo>
                    <a:pt x="151864" y="140688"/>
                  </a:lnTo>
                  <a:lnTo>
                    <a:pt x="115741" y="119962"/>
                  </a:lnTo>
                  <a:lnTo>
                    <a:pt x="83641" y="98022"/>
                  </a:lnTo>
                  <a:lnTo>
                    <a:pt x="32417" y="50875"/>
                  </a:lnTo>
                  <a:lnTo>
                    <a:pt x="13744" y="2585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1555" y="3322638"/>
              <a:ext cx="84455" cy="93345"/>
            </a:xfrm>
            <a:custGeom>
              <a:avLst/>
              <a:gdLst/>
              <a:ahLst/>
              <a:cxnLst/>
              <a:rect l="l" t="t" r="r" b="b"/>
              <a:pathLst>
                <a:path w="84454" h="93345">
                  <a:moveTo>
                    <a:pt x="24244" y="0"/>
                  </a:moveTo>
                  <a:lnTo>
                    <a:pt x="0" y="92722"/>
                  </a:lnTo>
                  <a:lnTo>
                    <a:pt x="36042" y="55918"/>
                  </a:lnTo>
                  <a:lnTo>
                    <a:pt x="83883" y="75031"/>
                  </a:lnTo>
                  <a:lnTo>
                    <a:pt x="2424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7541" y="1248128"/>
            <a:ext cx="8278495" cy="268160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673100">
              <a:spcBef>
                <a:spcPts val="1019"/>
              </a:spcBef>
            </a:pPr>
            <a:r>
              <a:rPr sz="3200" i="1" spc="-5" dirty="0">
                <a:latin typeface="Times New Roman"/>
                <a:cs typeface="Times New Roman"/>
              </a:rPr>
              <a:t>Design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technique,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like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divide-and-conquer.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  <a:spcBef>
                <a:spcPts val="92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Longest Common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Subsequence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(LCS)</a:t>
            </a:r>
            <a:endParaRPr sz="3200">
              <a:latin typeface="Times New Roman"/>
              <a:cs typeface="Times New Roman"/>
            </a:endParaRPr>
          </a:p>
          <a:p>
            <a:pPr marL="237490" marR="5080" indent="-225425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find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longest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common 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both.</a:t>
            </a:r>
            <a:endParaRPr sz="3200">
              <a:latin typeface="Times New Roman"/>
              <a:cs typeface="Times New Roman"/>
            </a:endParaRPr>
          </a:p>
          <a:p>
            <a:pPr marL="1216025">
              <a:spcBef>
                <a:spcPts val="580"/>
              </a:spcBef>
              <a:tabLst>
                <a:tab pos="2536825" algn="l"/>
              </a:tabLst>
            </a:pPr>
            <a:r>
              <a:rPr sz="3200" spc="-5" dirty="0">
                <a:latin typeface="Times New Roman"/>
                <a:cs typeface="Times New Roman"/>
              </a:rPr>
              <a:t>“a”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not	</a:t>
            </a:r>
            <a:r>
              <a:rPr sz="3200" spc="-5" dirty="0">
                <a:latin typeface="Times New Roman"/>
                <a:cs typeface="Times New Roman"/>
              </a:rPr>
              <a:t>“the”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1999-2C9E-1A46-CC72-4CABE936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AC51-7151-374D-E2C2-8AB91F28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295400"/>
            <a:ext cx="802005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200"/>
              <a:t>Consider the case multiplying these 4 matrices: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A: 2x4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B: 4x2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C: 2x3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D: 3x1</a:t>
            </a:r>
          </a:p>
          <a:p>
            <a:pPr>
              <a:lnSpc>
                <a:spcPct val="80000"/>
              </a:lnSpc>
            </a:pP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200"/>
              <a:t>1. (A)(BCD) - This is a 2x4 multiplied by a 4x1,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so 2x4x1 = 8 multiplications, plus whatever work it will take to multiply (BCD).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200"/>
              <a:t>2. (AB)(CD) - This is a 2x2 multiplied by a 2x1,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so 2x2x1 = 4 multiplications, plus whatever work it will take to multiply (AB) and (CD).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200"/>
              <a:t>3. (ABC)(D) - This is a 2x3 multiplied by a 3x1,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so 2x3x1 = 6 multiplications, plus whatever work it will take to multiply (ABC).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C8B3-59AA-FF5E-9E56-029E94A7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4728-A5CF-579D-2D65-12AB2B59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447800"/>
            <a:ext cx="779145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b="1"/>
              <a:t>Our recursive formula:</a:t>
            </a:r>
            <a:endParaRPr lang="en-US" altLang="en-US" sz="2700"/>
          </a:p>
          <a:p>
            <a:pPr lvl="1">
              <a:lnSpc>
                <a:spcPct val="80000"/>
              </a:lnSpc>
            </a:pPr>
            <a:r>
              <a:rPr lang="en-US" altLang="en-US"/>
              <a:t>M</a:t>
            </a:r>
            <a:r>
              <a:rPr lang="en-US" altLang="en-US" baseline="-25000"/>
              <a:t>i,j</a:t>
            </a:r>
            <a:r>
              <a:rPr lang="en-US" altLang="en-US"/>
              <a:t>  = min value of M</a:t>
            </a:r>
            <a:r>
              <a:rPr lang="en-US" altLang="en-US" baseline="-25000"/>
              <a:t>i,k</a:t>
            </a:r>
            <a:r>
              <a:rPr lang="en-US" altLang="en-US"/>
              <a:t>  + M</a:t>
            </a:r>
            <a:r>
              <a:rPr lang="en-US" altLang="en-US" baseline="-25000"/>
              <a:t>k+1,j</a:t>
            </a:r>
            <a:r>
              <a:rPr lang="en-US" altLang="en-US"/>
              <a:t>  + p</a:t>
            </a:r>
            <a:r>
              <a:rPr lang="en-US" altLang="en-US" baseline="-25000"/>
              <a:t>i-1</a:t>
            </a:r>
            <a:r>
              <a:rPr lang="en-US" altLang="en-US"/>
              <a:t>p</a:t>
            </a:r>
            <a:r>
              <a:rPr lang="en-US" altLang="en-US" baseline="-25000"/>
              <a:t>k</a:t>
            </a:r>
            <a:r>
              <a:rPr lang="en-US" altLang="en-US"/>
              <a:t>p</a:t>
            </a:r>
            <a:r>
              <a:rPr lang="en-US" altLang="en-US" baseline="-25000"/>
              <a:t>j</a:t>
            </a:r>
            <a:r>
              <a:rPr lang="en-US" altLang="en-US"/>
              <a:t>, over all valid values of k.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sz="2700"/>
              <a:t>Now let’s turn this recursive formula into a dynamic programming solution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Which sub-problems are necessary to solve first?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Clearly it's necessary to solve the smaller problems before the larger ones.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In particular, we need to know m</a:t>
            </a:r>
            <a:r>
              <a:rPr lang="en-US" altLang="en-US" baseline="-25000"/>
              <a:t>i,i+1</a:t>
            </a:r>
            <a:r>
              <a:rPr lang="en-US" altLang="en-US"/>
              <a:t>, the number of multiplications to multiply any adjacent pair of matrices before we move onto larger tasks.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Similarly, the next task we want to solve is finding all the values of the form m</a:t>
            </a:r>
            <a:r>
              <a:rPr lang="en-US" altLang="en-US" baseline="-25000"/>
              <a:t>i,i+2</a:t>
            </a:r>
            <a:r>
              <a:rPr lang="en-US" altLang="en-US"/>
              <a:t>, then m</a:t>
            </a:r>
            <a:r>
              <a:rPr lang="en-US" altLang="en-US" baseline="-25000"/>
              <a:t>i,i+3</a:t>
            </a:r>
            <a:r>
              <a:rPr lang="en-US" altLang="en-US"/>
              <a:t>, etc. </a:t>
            </a:r>
          </a:p>
          <a:p>
            <a:pPr>
              <a:lnSpc>
                <a:spcPct val="80000"/>
              </a:lnSpc>
            </a:pPr>
            <a:endParaRPr lang="en-US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FE9CE-0B06-9B86-9BE1-0043F5B3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81000"/>
            <a:ext cx="964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00B050"/>
                </a:solidFill>
                <a:latin typeface="Gill Sans Ultra Bold" panose="020B0A02020104020203" pitchFamily="34" charset="0"/>
                <a:ea typeface="Adobe Gothic Std B"/>
                <a:cs typeface="Adobe Gothic Std B"/>
              </a:rPr>
              <a:t>This leads us to the following recursive formula: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4" grpId="1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25CB-311F-2BCD-92C5-DA4F57CE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Matrix Chain Multiplication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637F9FC-5DCE-D10A-6AC3-C35895E3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71600"/>
            <a:ext cx="8991600" cy="5257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Basically, we’re checking different places to “split” our matrices by checking different values of k and seeing if they improve our current minimum value.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2D013FB4-3258-F4B5-74D8-96DB3F91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71628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C1B6A4B-C80E-2BEA-55AD-16D9A6AD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2654556-2E4F-3096-F65E-20617B88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FD4027B9-65BB-B066-E212-304757E0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81000"/>
            <a:ext cx="8797925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92758E-DD3B-0B61-B4A0-3B34352E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05C5289-369B-C51E-D46D-56B28126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950EFD2D-22E0-881D-CF63-B20949F0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219200"/>
            <a:ext cx="9220201" cy="196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0-1 Knapsack problem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SimSun" panose="02010600030101010101" pitchFamily="2" charset="-122"/>
              </a:rPr>
              <a:t>Given a knapsack with maximum capacity </a:t>
            </a:r>
            <a:r>
              <a:rPr lang="en-US" altLang="zh-CN" b="1" i="1" dirty="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dirty="0">
                <a:ea typeface="SimSun" panose="02010600030101010101" pitchFamily="2" charset="-122"/>
              </a:rPr>
              <a:t>, and a set </a:t>
            </a:r>
            <a:r>
              <a:rPr lang="en-US" altLang="zh-CN" i="1" dirty="0">
                <a:ea typeface="SimSun" panose="02010600030101010101" pitchFamily="2" charset="-122"/>
              </a:rPr>
              <a:t>S</a:t>
            </a:r>
            <a:r>
              <a:rPr lang="en-US" altLang="zh-CN" dirty="0">
                <a:ea typeface="SimSun" panose="02010600030101010101" pitchFamily="2" charset="-122"/>
              </a:rPr>
              <a:t> consisting of </a:t>
            </a:r>
            <a:r>
              <a:rPr lang="en-US" altLang="zh-CN" i="1" dirty="0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anose="02010600030101010101" pitchFamily="2" charset="-122"/>
              </a:rPr>
              <a:t>Each item </a:t>
            </a:r>
            <a:r>
              <a:rPr lang="en-US" altLang="zh-CN" i="1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has some weight </a:t>
            </a:r>
            <a:r>
              <a:rPr lang="en-US" altLang="zh-CN" i="1" dirty="0" err="1">
                <a:ea typeface="SimSun" panose="02010600030101010101" pitchFamily="2" charset="-122"/>
              </a:rPr>
              <a:t>w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and benefit value </a:t>
            </a:r>
            <a:r>
              <a:rPr lang="en-US" altLang="zh-CN" i="1" dirty="0">
                <a:ea typeface="SimSun" panose="02010600030101010101" pitchFamily="2" charset="-122"/>
              </a:rPr>
              <a:t>b</a:t>
            </a:r>
            <a:r>
              <a:rPr lang="en-US" altLang="zh-CN" i="1" baseline="-25000" dirty="0">
                <a:ea typeface="SimSun" panose="02010600030101010101" pitchFamily="2" charset="-122"/>
              </a:rPr>
              <a:t>i</a:t>
            </a:r>
            <a:r>
              <a:rPr lang="en-US" altLang="zh-CN" baseline="-25000" dirty="0">
                <a:ea typeface="SimSun" panose="02010600030101010101" pitchFamily="2" charset="-122"/>
              </a:rPr>
              <a:t>  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all </a:t>
            </a:r>
            <a:r>
              <a:rPr lang="en-US" altLang="zh-CN" i="1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i="1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i="1" dirty="0">
                <a:solidFill>
                  <a:srgbClr val="FF0000"/>
                </a:solidFill>
                <a:ea typeface="SimSun" panose="02010600030101010101" pitchFamily="2" charset="-122"/>
              </a:rPr>
              <a:t>, b</a:t>
            </a:r>
            <a:r>
              <a:rPr lang="en-US" altLang="zh-CN" i="1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i="1" baseline="-25000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and </a:t>
            </a:r>
            <a:r>
              <a:rPr lang="en-US" altLang="zh-CN" i="1" dirty="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 are integer values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4634" y="4929810"/>
            <a:ext cx="8508569" cy="1487134"/>
          </a:xfrm>
          <a:prstGeom prst="rect">
            <a:avLst/>
          </a:prstGeom>
          <a:solidFill>
            <a:srgbClr val="00206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2800" b="1" u="sng" dirty="0">
                <a:ea typeface="SimSun" panose="02010600030101010101" pitchFamily="2" charset="-122"/>
              </a:rPr>
              <a:t>Problem</a:t>
            </a:r>
            <a:r>
              <a:rPr lang="en-US" altLang="zh-CN" sz="2800" b="1" dirty="0">
                <a:ea typeface="SimSun" panose="02010600030101010101" pitchFamily="2" charset="-122"/>
              </a:rPr>
              <a:t>: How to pack the knapsack to achieve maximum total value of packed items?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4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0-1 Knapsack problem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1600200"/>
            <a:ext cx="7666038" cy="6858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Problem, in other words, is to find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3429000" y="2209801"/>
          <a:ext cx="54864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600" imgH="342900" progId="Equation.3">
                  <p:embed/>
                </p:oleObj>
              </mc:Choice>
              <mc:Fallback>
                <p:oleObj name="Equation" r:id="rId3" imgW="1879600" imgH="342900" progId="Equation.3">
                  <p:embed/>
                  <p:pic>
                    <p:nvPicPr>
                      <p:cNvPr id="143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1"/>
                        <a:ext cx="5486400" cy="9953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2743200" y="3429000"/>
            <a:ext cx="76660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200" dirty="0">
                <a:ea typeface="SimSun" panose="02010600030101010101" pitchFamily="2" charset="-122"/>
              </a:rPr>
              <a:t>The problem is called a “</a:t>
            </a:r>
            <a:r>
              <a:rPr lang="en-US" altLang="zh-CN" sz="3200" i="1" dirty="0">
                <a:ea typeface="SimSun" panose="02010600030101010101" pitchFamily="2" charset="-122"/>
              </a:rPr>
              <a:t>0-1</a:t>
            </a:r>
            <a:r>
              <a:rPr lang="en-US" altLang="zh-CN" sz="3200" dirty="0">
                <a:ea typeface="SimSun" panose="02010600030101010101" pitchFamily="2" charset="-122"/>
              </a:rPr>
              <a:t>” problem, because each item must be </a:t>
            </a:r>
            <a:r>
              <a:rPr lang="en-US" altLang="zh-CN" sz="3200" dirty="0">
                <a:solidFill>
                  <a:srgbClr val="FF0000"/>
                </a:solidFill>
                <a:ea typeface="SimSun" panose="02010600030101010101" pitchFamily="2" charset="-122"/>
              </a:rPr>
              <a:t>entirely accepted or rejected.</a:t>
            </a:r>
          </a:p>
        </p:txBody>
      </p:sp>
    </p:spTree>
    <p:extLst>
      <p:ext uri="{BB962C8B-B14F-4D97-AF65-F5344CB8AC3E}">
        <p14:creationId xmlns:p14="http://schemas.microsoft.com/office/powerpoint/2010/main" val="2970816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957470" y="325368"/>
            <a:ext cx="10515600" cy="1325563"/>
          </a:xfrm>
        </p:spPr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Brute-force approach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828800"/>
            <a:ext cx="7772400" cy="4343400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algn="ctr">
              <a:buFont typeface="Monotype Sorts" pitchFamily="80" charset="2"/>
              <a:buNone/>
            </a:pPr>
            <a:r>
              <a:rPr lang="en-US" altLang="zh-CN" sz="3200" b="1" dirty="0">
                <a:solidFill>
                  <a:schemeClr val="hlink"/>
                </a:solidFill>
                <a:ea typeface="SimSun" panose="02010600030101010101" pitchFamily="2" charset="-122"/>
              </a:rPr>
              <a:t>Let’s first solve this problem with a straightforward algorithm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Since there are </a:t>
            </a:r>
            <a:r>
              <a:rPr lang="en-US" altLang="zh-CN" b="1" i="1" dirty="0">
                <a:ea typeface="SimSun" panose="02010600030101010101" pitchFamily="2" charset="-122"/>
              </a:rPr>
              <a:t>n</a:t>
            </a:r>
            <a:r>
              <a:rPr lang="en-US" altLang="zh-CN" b="1" dirty="0">
                <a:ea typeface="SimSun" panose="02010600030101010101" pitchFamily="2" charset="-122"/>
              </a:rPr>
              <a:t> items, there are </a:t>
            </a:r>
            <a:r>
              <a:rPr lang="en-US" altLang="zh-CN" b="1" i="1" dirty="0">
                <a:ea typeface="SimSun" panose="02010600030101010101" pitchFamily="2" charset="-122"/>
              </a:rPr>
              <a:t>2</a:t>
            </a:r>
            <a:r>
              <a:rPr lang="en-US" altLang="zh-CN" b="1" i="1" baseline="30000" dirty="0">
                <a:ea typeface="SimSun" panose="02010600030101010101" pitchFamily="2" charset="-122"/>
              </a:rPr>
              <a:t>n</a:t>
            </a:r>
            <a:r>
              <a:rPr lang="en-US" altLang="zh-CN" b="1" dirty="0">
                <a:ea typeface="SimSun" panose="02010600030101010101" pitchFamily="2" charset="-122"/>
              </a:rPr>
              <a:t> possible combinations of items.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We go through all combinations and find the one with 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maximum value</a:t>
            </a:r>
            <a:r>
              <a:rPr lang="en-US" altLang="zh-CN" b="1" dirty="0">
                <a:ea typeface="SimSun" panose="02010600030101010101" pitchFamily="2" charset="-122"/>
              </a:rPr>
              <a:t> and with 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total weight less or equal to </a:t>
            </a:r>
            <a:r>
              <a:rPr lang="en-US" altLang="zh-CN" b="1" i="1" dirty="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endParaRPr lang="en-US" altLang="zh-CN" b="1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r>
              <a:rPr lang="en-US" altLang="zh-CN" b="1" dirty="0">
                <a:ea typeface="SimSun" panose="02010600030101010101" pitchFamily="2" charset="-122"/>
              </a:rPr>
              <a:t>Running time will be </a:t>
            </a:r>
            <a:r>
              <a:rPr lang="en-US" altLang="zh-CN" b="1" i="1" dirty="0">
                <a:solidFill>
                  <a:srgbClr val="FF0000"/>
                </a:solidFill>
                <a:ea typeface="SimSun" panose="02010600030101010101" pitchFamily="2" charset="-122"/>
              </a:rPr>
              <a:t>O(2</a:t>
            </a:r>
            <a:r>
              <a:rPr lang="en-US" altLang="zh-CN" b="1" i="1" baseline="30000" dirty="0">
                <a:solidFill>
                  <a:srgbClr val="FF0000"/>
                </a:solidFill>
                <a:ea typeface="SimSun" panose="02010600030101010101" pitchFamily="2" charset="-122"/>
              </a:rPr>
              <a:t>n</a:t>
            </a:r>
            <a:r>
              <a:rPr lang="en-US" altLang="zh-CN" b="1" i="1" dirty="0">
                <a:solidFill>
                  <a:srgbClr val="FF0000"/>
                </a:solidFill>
                <a:ea typeface="SimSun" panose="02010600030101010101" pitchFamily="2" charset="-122"/>
              </a:rPr>
              <a:t>)</a:t>
            </a:r>
            <a:endParaRPr lang="en-US" altLang="zh-CN" b="1" dirty="0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>
          <a:xfrm>
            <a:off x="1676400" y="292100"/>
            <a:ext cx="7391400" cy="11049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SimSun" panose="02010600030101010101" pitchFamily="2" charset="-122"/>
              </a:rPr>
              <a:t>Dynamic programming approach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2285999" y="1676400"/>
            <a:ext cx="8010939" cy="2756452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altLang="zh-CN" sz="3200" b="1" dirty="0">
                <a:ea typeface="SimSun" panose="02010600030101010101" pitchFamily="2" charset="-122"/>
              </a:rPr>
              <a:t>We can do better with an algorithm based on dynamic programming</a:t>
            </a:r>
          </a:p>
          <a:p>
            <a:endParaRPr lang="en-US" altLang="zh-CN" sz="3200" b="1" dirty="0">
              <a:ea typeface="SimSun" panose="02010600030101010101" pitchFamily="2" charset="-122"/>
            </a:endParaRPr>
          </a:p>
          <a:p>
            <a:r>
              <a:rPr lang="en-US" altLang="zh-CN" sz="3200" b="1" dirty="0">
                <a:ea typeface="SimSun" panose="02010600030101010101" pitchFamily="2" charset="-122"/>
              </a:rPr>
              <a:t>We need to carefully identify the </a:t>
            </a:r>
            <a:r>
              <a:rPr lang="en-US" altLang="zh-CN" sz="3200" b="1" dirty="0" err="1">
                <a:solidFill>
                  <a:srgbClr val="FF0000"/>
                </a:solidFill>
                <a:ea typeface="SimSun" panose="02010600030101010101" pitchFamily="2" charset="-122"/>
              </a:rPr>
              <a:t>subproblems</a:t>
            </a:r>
            <a:endParaRPr lang="en-US" altLang="zh-CN" sz="3200" b="1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endParaRPr lang="en-US" altLang="zh-CN" dirty="0">
              <a:ea typeface="SimSun" panose="02010600030101010101" pitchFamily="2" charset="-122"/>
            </a:endParaRPr>
          </a:p>
          <a:p>
            <a:endParaRPr lang="en-US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17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Defining a </a:t>
            </a:r>
            <a:r>
              <a:rPr lang="en-US" altLang="zh-CN" b="1" dirty="0" err="1">
                <a:ea typeface="SimSun" panose="02010600030101010101" pitchFamily="2" charset="-122"/>
              </a:rPr>
              <a:t>Subproblem</a:t>
            </a:r>
            <a:endParaRPr lang="en-US" altLang="zh-CN" b="1" dirty="0">
              <a:ea typeface="SimSun" panose="02010600030101010101" pitchFamily="2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2209799" y="1752600"/>
            <a:ext cx="8793997" cy="4495800"/>
          </a:xfrm>
        </p:spPr>
        <p:txBody>
          <a:bodyPr>
            <a:normAutofit fontScale="92500"/>
          </a:bodyPr>
          <a:lstStyle/>
          <a:p>
            <a:pPr algn="ctr">
              <a:buFont typeface="Monotype Sorts" pitchFamily="80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SimSun" panose="02010600030101010101" pitchFamily="2" charset="-122"/>
              </a:rPr>
              <a:t>If items are labeled </a:t>
            </a:r>
            <a:r>
              <a:rPr lang="en-US" altLang="zh-CN" b="1" i="1" dirty="0">
                <a:solidFill>
                  <a:schemeClr val="tx2"/>
                </a:solidFill>
                <a:ea typeface="SimSun" panose="02010600030101010101" pitchFamily="2" charset="-122"/>
              </a:rPr>
              <a:t>1..n</a:t>
            </a:r>
            <a:r>
              <a:rPr lang="en-US" altLang="zh-CN" b="1" dirty="0">
                <a:solidFill>
                  <a:schemeClr val="tx2"/>
                </a:solidFill>
                <a:ea typeface="SimSun" panose="02010600030101010101" pitchFamily="2" charset="-122"/>
              </a:rPr>
              <a:t>, then a </a:t>
            </a:r>
            <a:r>
              <a:rPr lang="en-US" altLang="zh-CN" b="1" dirty="0" err="1">
                <a:solidFill>
                  <a:schemeClr val="tx2"/>
                </a:solidFill>
                <a:ea typeface="SimSun" panose="02010600030101010101" pitchFamily="2" charset="-122"/>
              </a:rPr>
              <a:t>subproblem</a:t>
            </a:r>
            <a:r>
              <a:rPr lang="en-US" altLang="zh-CN" b="1" dirty="0">
                <a:solidFill>
                  <a:schemeClr val="tx2"/>
                </a:solidFill>
                <a:ea typeface="SimSun" panose="02010600030101010101" pitchFamily="2" charset="-122"/>
              </a:rPr>
              <a:t> would be to find an optimal solution for </a:t>
            </a:r>
            <a:r>
              <a:rPr lang="en-US" altLang="zh-CN" b="1" i="1" dirty="0" err="1">
                <a:solidFill>
                  <a:schemeClr val="tx2"/>
                </a:solidFill>
                <a:ea typeface="SimSun" panose="02010600030101010101" pitchFamily="2" charset="-122"/>
              </a:rPr>
              <a:t>S</a:t>
            </a:r>
            <a:r>
              <a:rPr lang="en-US" altLang="zh-CN" b="1" i="1" baseline="-25000" dirty="0" err="1">
                <a:solidFill>
                  <a:schemeClr val="tx2"/>
                </a:solidFill>
                <a:ea typeface="SimSun" panose="02010600030101010101" pitchFamily="2" charset="-122"/>
              </a:rPr>
              <a:t>k</a:t>
            </a:r>
            <a:r>
              <a:rPr lang="en-US" altLang="zh-CN" b="1" i="1" dirty="0">
                <a:solidFill>
                  <a:schemeClr val="tx2"/>
                </a:solidFill>
                <a:ea typeface="SimSun" panose="02010600030101010101" pitchFamily="2" charset="-122"/>
              </a:rPr>
              <a:t> = {items labeled 1, 2, .. k}</a:t>
            </a:r>
          </a:p>
          <a:p>
            <a:pPr algn="ctr">
              <a:buFont typeface="Monotype Sorts" pitchFamily="80" charset="2"/>
              <a:buNone/>
            </a:pPr>
            <a:endParaRPr lang="en-US" altLang="zh-CN" i="1" dirty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r>
              <a:rPr lang="en-US" altLang="zh-CN" sz="3200" dirty="0">
                <a:ea typeface="SimSun" panose="02010600030101010101" pitchFamily="2" charset="-122"/>
              </a:rPr>
              <a:t>This is a reasonable </a:t>
            </a:r>
            <a:r>
              <a:rPr lang="en-US" altLang="zh-CN" sz="3200" dirty="0" err="1">
                <a:ea typeface="SimSun" panose="02010600030101010101" pitchFamily="2" charset="-122"/>
              </a:rPr>
              <a:t>subproblem</a:t>
            </a:r>
            <a:r>
              <a:rPr lang="en-US" altLang="zh-CN" sz="3200" dirty="0">
                <a:ea typeface="SimSun" panose="02010600030101010101" pitchFamily="2" charset="-122"/>
              </a:rPr>
              <a:t> definition.</a:t>
            </a:r>
          </a:p>
          <a:p>
            <a:pPr>
              <a:lnSpc>
                <a:spcPct val="110000"/>
              </a:lnSpc>
            </a:pPr>
            <a:r>
              <a:rPr lang="en-US" altLang="zh-CN" sz="3200" dirty="0">
                <a:ea typeface="SimSun" panose="02010600030101010101" pitchFamily="2" charset="-122"/>
              </a:rPr>
              <a:t>The question is: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b="1" i="1" u="sng" dirty="0">
                <a:solidFill>
                  <a:srgbClr val="FF0000"/>
                </a:solidFill>
                <a:ea typeface="SimSun" panose="02010600030101010101" pitchFamily="2" charset="-122"/>
              </a:rPr>
              <a:t>Can we describe the final solution (S</a:t>
            </a:r>
            <a:r>
              <a:rPr lang="en-US" altLang="zh-CN" b="1" i="1" u="sng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K+1</a:t>
            </a:r>
            <a:r>
              <a:rPr lang="en-US" altLang="zh-CN" b="1" i="1" u="sng" dirty="0">
                <a:solidFill>
                  <a:srgbClr val="FF0000"/>
                </a:solidFill>
                <a:ea typeface="SimSun" panose="02010600030101010101" pitchFamily="2" charset="-122"/>
              </a:rPr>
              <a:t> ) in terms of </a:t>
            </a:r>
            <a:r>
              <a:rPr lang="en-US" altLang="zh-CN" b="1" i="1" u="sng" dirty="0" err="1">
                <a:solidFill>
                  <a:srgbClr val="FF0000"/>
                </a:solidFill>
                <a:ea typeface="SimSun" panose="02010600030101010101" pitchFamily="2" charset="-122"/>
              </a:rPr>
              <a:t>subproblems</a:t>
            </a:r>
            <a:r>
              <a:rPr lang="en-US" altLang="zh-CN" b="1" i="1" u="sng" dirty="0">
                <a:solidFill>
                  <a:srgbClr val="FF0000"/>
                </a:solidFill>
                <a:ea typeface="SimSun" panose="02010600030101010101" pitchFamily="2" charset="-122"/>
              </a:rPr>
              <a:t> (</a:t>
            </a:r>
            <a:r>
              <a:rPr lang="en-US" altLang="zh-CN" b="1" i="1" u="sng" dirty="0" err="1">
                <a:solidFill>
                  <a:srgbClr val="FF0000"/>
                </a:solidFill>
                <a:ea typeface="SimSun" panose="02010600030101010101" pitchFamily="2" charset="-122"/>
              </a:rPr>
              <a:t>S</a:t>
            </a:r>
            <a:r>
              <a:rPr lang="en-US" altLang="zh-CN" b="1" i="1" u="sng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k</a:t>
            </a:r>
            <a:r>
              <a:rPr lang="en-US" altLang="zh-CN" b="1" i="1" u="sng" dirty="0">
                <a:solidFill>
                  <a:srgbClr val="FF0000"/>
                </a:solidFill>
                <a:ea typeface="SimSun" panose="02010600030101010101" pitchFamily="2" charset="-122"/>
              </a:rPr>
              <a:t>)? </a:t>
            </a:r>
          </a:p>
          <a:p>
            <a:pPr>
              <a:lnSpc>
                <a:spcPct val="110000"/>
              </a:lnSpc>
            </a:pPr>
            <a:r>
              <a:rPr lang="en-US" altLang="zh-CN" sz="3200" dirty="0">
                <a:ea typeface="SimSun" panose="02010600030101010101" pitchFamily="2" charset="-122"/>
              </a:rPr>
              <a:t>Unfortunately, we </a:t>
            </a:r>
            <a:r>
              <a:rPr lang="en-US" altLang="zh-CN" sz="3200" u="sng" dirty="0">
                <a:ea typeface="SimSun" panose="02010600030101010101" pitchFamily="2" charset="-122"/>
              </a:rPr>
              <a:t>can’t</a:t>
            </a:r>
            <a:r>
              <a:rPr lang="en-US" altLang="zh-CN" sz="3200" dirty="0">
                <a:ea typeface="SimSun" panose="02010600030101010101" pitchFamily="2" charset="-122"/>
              </a:rPr>
              <a:t> do that. </a:t>
            </a:r>
          </a:p>
          <a:p>
            <a:pPr marL="457200" lvl="2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2400" b="1" i="1" u="sng" dirty="0">
                <a:solidFill>
                  <a:srgbClr val="FF0000"/>
                </a:solidFill>
                <a:ea typeface="SimSun" panose="02010600030101010101" pitchFamily="2" charset="-122"/>
              </a:rPr>
              <a:t>Basically, the solution to the optimization problem for S</a:t>
            </a:r>
            <a:r>
              <a:rPr lang="en-US" sz="2400" b="1" i="1" u="sng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k+1</a:t>
            </a:r>
            <a:r>
              <a:rPr lang="en-US" sz="2400" b="1" i="1" u="sng" dirty="0">
                <a:solidFill>
                  <a:srgbClr val="FF0000"/>
                </a:solidFill>
                <a:ea typeface="SimSun" panose="02010600030101010101" pitchFamily="2" charset="-122"/>
              </a:rPr>
              <a:t> might NOT contain the optimal solution from problem S</a:t>
            </a:r>
            <a:r>
              <a:rPr lang="en-US" sz="2400" b="1" i="1" u="sng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k</a:t>
            </a:r>
            <a:r>
              <a:rPr lang="en-US" sz="2400" b="1" i="1" u="sng" dirty="0">
                <a:solidFill>
                  <a:srgbClr val="FF0000"/>
                </a:solidFill>
                <a:ea typeface="SimSun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zh-CN" sz="32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8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563054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Dynamic</a:t>
            </a:r>
            <a:r>
              <a:rPr spc="-6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07275" y="3981850"/>
            <a:ext cx="6266815" cy="1443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21665" algn="l"/>
                <a:tab pos="1515745" algn="l"/>
                <a:tab pos="2407920" algn="l"/>
                <a:tab pos="3302000" algn="l"/>
                <a:tab pos="4194175" algn="l"/>
                <a:tab pos="5088255" algn="l"/>
                <a:tab pos="598233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	A	B	C	B	D	A	B</a:t>
            </a:r>
            <a:endParaRPr sz="32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3335">
              <a:tabLst>
                <a:tab pos="622935" algn="l"/>
                <a:tab pos="1516380" algn="l"/>
                <a:tab pos="2409190" algn="l"/>
                <a:tab pos="3302635" algn="l"/>
                <a:tab pos="4195445" algn="l"/>
                <a:tab pos="508889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	B	D	C	A	B	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5556" y="3322639"/>
            <a:ext cx="800735" cy="332105"/>
            <a:chOff x="661555" y="3322638"/>
            <a:chExt cx="800735" cy="332105"/>
          </a:xfrm>
        </p:grpSpPr>
        <p:sp>
          <p:nvSpPr>
            <p:cNvPr id="5" name="object 5"/>
            <p:cNvSpPr/>
            <p:nvPr/>
          </p:nvSpPr>
          <p:spPr>
            <a:xfrm>
              <a:off x="697621" y="3378679"/>
              <a:ext cx="750570" cy="261620"/>
            </a:xfrm>
            <a:custGeom>
              <a:avLst/>
              <a:gdLst/>
              <a:ahLst/>
              <a:cxnLst/>
              <a:rect l="l" t="t" r="r" b="b"/>
              <a:pathLst>
                <a:path w="750569" h="261620">
                  <a:moveTo>
                    <a:pt x="750214" y="261607"/>
                  </a:moveTo>
                  <a:lnTo>
                    <a:pt x="684733" y="260451"/>
                  </a:lnTo>
                  <a:lnTo>
                    <a:pt x="620792" y="257045"/>
                  </a:lnTo>
                  <a:lnTo>
                    <a:pt x="558616" y="251483"/>
                  </a:lnTo>
                  <a:lnTo>
                    <a:pt x="498431" y="243861"/>
                  </a:lnTo>
                  <a:lnTo>
                    <a:pt x="440463" y="234271"/>
                  </a:lnTo>
                  <a:lnTo>
                    <a:pt x="384939" y="222808"/>
                  </a:lnTo>
                  <a:lnTo>
                    <a:pt x="332083" y="209565"/>
                  </a:lnTo>
                  <a:lnTo>
                    <a:pt x="282121" y="194638"/>
                  </a:lnTo>
                  <a:lnTo>
                    <a:pt x="235281" y="178120"/>
                  </a:lnTo>
                  <a:lnTo>
                    <a:pt x="191786" y="160105"/>
                  </a:lnTo>
                  <a:lnTo>
                    <a:pt x="151864" y="140688"/>
                  </a:lnTo>
                  <a:lnTo>
                    <a:pt x="115741" y="119962"/>
                  </a:lnTo>
                  <a:lnTo>
                    <a:pt x="83641" y="98022"/>
                  </a:lnTo>
                  <a:lnTo>
                    <a:pt x="32417" y="50875"/>
                  </a:lnTo>
                  <a:lnTo>
                    <a:pt x="13744" y="2585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1555" y="3322638"/>
              <a:ext cx="84455" cy="93345"/>
            </a:xfrm>
            <a:custGeom>
              <a:avLst/>
              <a:gdLst/>
              <a:ahLst/>
              <a:cxnLst/>
              <a:rect l="l" t="t" r="r" b="b"/>
              <a:pathLst>
                <a:path w="84454" h="93345">
                  <a:moveTo>
                    <a:pt x="24244" y="0"/>
                  </a:moveTo>
                  <a:lnTo>
                    <a:pt x="0" y="92722"/>
                  </a:lnTo>
                  <a:lnTo>
                    <a:pt x="36042" y="55918"/>
                  </a:lnTo>
                  <a:lnTo>
                    <a:pt x="83883" y="75031"/>
                  </a:lnTo>
                  <a:lnTo>
                    <a:pt x="2424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7541" y="1248128"/>
            <a:ext cx="8278495" cy="268160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673100">
              <a:spcBef>
                <a:spcPts val="1019"/>
              </a:spcBef>
            </a:pPr>
            <a:r>
              <a:rPr sz="3200" i="1" spc="-5" dirty="0">
                <a:latin typeface="Times New Roman"/>
                <a:cs typeface="Times New Roman"/>
              </a:rPr>
              <a:t>Design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technique,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like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divide-and-conquer.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  <a:spcBef>
                <a:spcPts val="92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Longest Common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Subsequence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(LCS)</a:t>
            </a:r>
            <a:endParaRPr sz="3200">
              <a:latin typeface="Times New Roman"/>
              <a:cs typeface="Times New Roman"/>
            </a:endParaRPr>
          </a:p>
          <a:p>
            <a:pPr marL="237490" marR="5080" indent="-225425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find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longest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common 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both.</a:t>
            </a:r>
            <a:endParaRPr sz="3200">
              <a:latin typeface="Times New Roman"/>
              <a:cs typeface="Times New Roman"/>
            </a:endParaRPr>
          </a:p>
          <a:p>
            <a:pPr marL="1216025">
              <a:spcBef>
                <a:spcPts val="580"/>
              </a:spcBef>
              <a:tabLst>
                <a:tab pos="2536825" algn="l"/>
              </a:tabLst>
            </a:pPr>
            <a:r>
              <a:rPr sz="3200" spc="-5" dirty="0">
                <a:latin typeface="Times New Roman"/>
                <a:cs typeface="Times New Roman"/>
              </a:rPr>
              <a:t>“a”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not	</a:t>
            </a:r>
            <a:r>
              <a:rPr sz="3200" spc="-5" dirty="0">
                <a:latin typeface="Times New Roman"/>
                <a:cs typeface="Times New Roman"/>
              </a:rPr>
              <a:t>“the”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29600" y="4038600"/>
            <a:ext cx="347980" cy="1371600"/>
          </a:xfrm>
          <a:custGeom>
            <a:avLst/>
            <a:gdLst/>
            <a:ahLst/>
            <a:cxnLst/>
            <a:rect l="l" t="t" r="r" b="b"/>
            <a:pathLst>
              <a:path w="347979" h="1371600">
                <a:moveTo>
                  <a:pt x="0" y="0"/>
                </a:moveTo>
                <a:lnTo>
                  <a:pt x="54942" y="5826"/>
                </a:lnTo>
                <a:lnTo>
                  <a:pt x="102662" y="22051"/>
                </a:lnTo>
                <a:lnTo>
                  <a:pt x="140294" y="46793"/>
                </a:lnTo>
                <a:lnTo>
                  <a:pt x="164974" y="78170"/>
                </a:lnTo>
                <a:lnTo>
                  <a:pt x="173837" y="114300"/>
                </a:lnTo>
                <a:lnTo>
                  <a:pt x="173837" y="571500"/>
                </a:lnTo>
                <a:lnTo>
                  <a:pt x="182699" y="607629"/>
                </a:lnTo>
                <a:lnTo>
                  <a:pt x="207376" y="639006"/>
                </a:lnTo>
                <a:lnTo>
                  <a:pt x="245004" y="663748"/>
                </a:lnTo>
                <a:lnTo>
                  <a:pt x="292720" y="679973"/>
                </a:lnTo>
                <a:lnTo>
                  <a:pt x="347662" y="685800"/>
                </a:lnTo>
                <a:lnTo>
                  <a:pt x="292720" y="691626"/>
                </a:lnTo>
                <a:lnTo>
                  <a:pt x="245004" y="707851"/>
                </a:lnTo>
                <a:lnTo>
                  <a:pt x="207376" y="732593"/>
                </a:lnTo>
                <a:lnTo>
                  <a:pt x="182699" y="763970"/>
                </a:lnTo>
                <a:lnTo>
                  <a:pt x="173837" y="800100"/>
                </a:lnTo>
                <a:lnTo>
                  <a:pt x="173837" y="1257300"/>
                </a:lnTo>
                <a:lnTo>
                  <a:pt x="164974" y="1293429"/>
                </a:lnTo>
                <a:lnTo>
                  <a:pt x="140294" y="1324806"/>
                </a:lnTo>
                <a:lnTo>
                  <a:pt x="102662" y="1349548"/>
                </a:lnTo>
                <a:lnTo>
                  <a:pt x="54942" y="1365773"/>
                </a:lnTo>
                <a:lnTo>
                  <a:pt x="0" y="137160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89341" y="4201224"/>
            <a:ext cx="1604645" cy="96564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BCBA</a:t>
            </a:r>
            <a:r>
              <a:rPr sz="3200" spc="-1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 LCS(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43201" y="4419600"/>
            <a:ext cx="694055" cy="533400"/>
          </a:xfrm>
          <a:custGeom>
            <a:avLst/>
            <a:gdLst/>
            <a:ahLst/>
            <a:cxnLst/>
            <a:rect l="l" t="t" r="r" b="b"/>
            <a:pathLst>
              <a:path w="694055" h="533400">
                <a:moveTo>
                  <a:pt x="693737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92751" y="4419600"/>
            <a:ext cx="694055" cy="533400"/>
          </a:xfrm>
          <a:custGeom>
            <a:avLst/>
            <a:gdLst/>
            <a:ahLst/>
            <a:cxnLst/>
            <a:rect l="l" t="t" r="r" b="b"/>
            <a:pathLst>
              <a:path w="694054" h="533400">
                <a:moveTo>
                  <a:pt x="0" y="0"/>
                </a:moveTo>
                <a:lnTo>
                  <a:pt x="693737" y="5334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114" y="4481512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5" h="457200">
                <a:moveTo>
                  <a:pt x="1587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4864" y="4481512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4" h="457200">
                <a:moveTo>
                  <a:pt x="1587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60540" y="5448999"/>
            <a:ext cx="3209290" cy="96564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functional notation,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function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20113" y="5175004"/>
            <a:ext cx="929005" cy="401955"/>
            <a:chOff x="6996112" y="5175003"/>
            <a:chExt cx="929005" cy="401955"/>
          </a:xfrm>
        </p:grpSpPr>
        <p:sp>
          <p:nvSpPr>
            <p:cNvPr id="16" name="object 16"/>
            <p:cNvSpPr/>
            <p:nvPr/>
          </p:nvSpPr>
          <p:spPr>
            <a:xfrm>
              <a:off x="7010400" y="5203583"/>
              <a:ext cx="861694" cy="359410"/>
            </a:xfrm>
            <a:custGeom>
              <a:avLst/>
              <a:gdLst/>
              <a:ahLst/>
              <a:cxnLst/>
              <a:rect l="l" t="t" r="r" b="b"/>
              <a:pathLst>
                <a:path w="861695" h="359410">
                  <a:moveTo>
                    <a:pt x="0" y="359016"/>
                  </a:moveTo>
                  <a:lnTo>
                    <a:pt x="861644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9182" y="5175003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4" h="79375">
                  <a:moveTo>
                    <a:pt x="0" y="0"/>
                  </a:moveTo>
                  <a:lnTo>
                    <a:pt x="42862" y="28575"/>
                  </a:lnTo>
                  <a:lnTo>
                    <a:pt x="32969" y="79133"/>
                  </a:lnTo>
                  <a:lnTo>
                    <a:pt x="95618" y="6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650" y="0"/>
            <a:ext cx="749935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Knapsack 0-1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098" y="762000"/>
            <a:ext cx="8518902" cy="6096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Let’s illustrate that point with an example: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400" b="1" u="sng" dirty="0"/>
              <a:t>		Item			Weight			Value</a:t>
            </a:r>
            <a:endParaRPr lang="en-US" sz="2400" u="sng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		I</a:t>
            </a:r>
            <a:r>
              <a:rPr lang="en-US" sz="2400" b="1" baseline="-25000" dirty="0"/>
              <a:t>0</a:t>
            </a:r>
            <a:r>
              <a:rPr lang="en-US" sz="2400" b="1" dirty="0"/>
              <a:t>			 3			10</a:t>
            </a:r>
            <a:endParaRPr lang="en-US" sz="2400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		I</a:t>
            </a:r>
            <a:r>
              <a:rPr lang="en-US" sz="2400" b="1" baseline="-25000" dirty="0"/>
              <a:t>1</a:t>
            </a:r>
            <a:r>
              <a:rPr lang="en-US" sz="2400" b="1" dirty="0"/>
              <a:t>			 8			 4</a:t>
            </a:r>
            <a:endParaRPr lang="en-US" sz="2400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		I</a:t>
            </a:r>
            <a:r>
              <a:rPr lang="en-US" sz="2400" b="1" baseline="-25000" dirty="0"/>
              <a:t>2</a:t>
            </a:r>
            <a:r>
              <a:rPr lang="en-US" sz="2400" b="1" dirty="0"/>
              <a:t>			 9			 9</a:t>
            </a:r>
            <a:endParaRPr lang="en-US" sz="2400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		I</a:t>
            </a:r>
            <a:r>
              <a:rPr lang="en-US" sz="2400" b="1" baseline="-25000" dirty="0"/>
              <a:t>3</a:t>
            </a:r>
            <a:r>
              <a:rPr lang="en-US" sz="2400" b="1" dirty="0"/>
              <a:t>			 8			11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b="1" u="sng" dirty="0"/>
              <a:t>The maximum weight the knapsack can hold is 20.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best set of items from </a:t>
            </a:r>
            <a:r>
              <a:rPr lang="en-US" dirty="0">
                <a:solidFill>
                  <a:srgbClr val="FF0000"/>
                </a:solidFill>
              </a:rPr>
              <a:t>{I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I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{I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I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}  </a:t>
            </a:r>
          </a:p>
          <a:p>
            <a:pPr>
              <a:defRPr/>
            </a:pPr>
            <a:r>
              <a:rPr lang="en-US" dirty="0"/>
              <a:t>BUT the best set of items from </a:t>
            </a:r>
            <a:r>
              <a:rPr lang="en-US" dirty="0">
                <a:solidFill>
                  <a:srgbClr val="FF0000"/>
                </a:solidFill>
              </a:rPr>
              <a:t>{I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I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} 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{I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}. </a:t>
            </a:r>
          </a:p>
          <a:p>
            <a:pPr lvl="1">
              <a:defRPr/>
            </a:pPr>
            <a:r>
              <a:rPr lang="en-US" sz="2600" dirty="0"/>
              <a:t>In this example, note that this optimal solution, </a:t>
            </a:r>
            <a:r>
              <a:rPr lang="en-US" sz="2600" dirty="0">
                <a:solidFill>
                  <a:srgbClr val="FF0000"/>
                </a:solidFill>
              </a:rPr>
              <a:t>{I</a:t>
            </a:r>
            <a:r>
              <a:rPr lang="en-US" sz="2600" baseline="-25000" dirty="0">
                <a:solidFill>
                  <a:srgbClr val="FF0000"/>
                </a:solidFill>
              </a:rPr>
              <a:t>0</a:t>
            </a:r>
            <a:r>
              <a:rPr lang="en-US" sz="2600" dirty="0">
                <a:solidFill>
                  <a:srgbClr val="FF0000"/>
                </a:solidFill>
              </a:rPr>
              <a:t>, I</a:t>
            </a:r>
            <a:r>
              <a:rPr lang="en-US" sz="2600" baseline="-25000" dirty="0">
                <a:solidFill>
                  <a:srgbClr val="FF0000"/>
                </a:solidFill>
              </a:rPr>
              <a:t>2</a:t>
            </a:r>
            <a:r>
              <a:rPr lang="en-US" sz="2600" dirty="0">
                <a:solidFill>
                  <a:srgbClr val="FF0000"/>
                </a:solidFill>
              </a:rPr>
              <a:t>, I</a:t>
            </a:r>
            <a:r>
              <a:rPr lang="en-US" sz="2600" baseline="-25000" dirty="0">
                <a:solidFill>
                  <a:srgbClr val="FF0000"/>
                </a:solidFill>
              </a:rPr>
              <a:t>3</a:t>
            </a:r>
            <a:r>
              <a:rPr lang="en-US" sz="2600" dirty="0">
                <a:solidFill>
                  <a:srgbClr val="FF0000"/>
                </a:solidFill>
              </a:rPr>
              <a:t>}, </a:t>
            </a:r>
            <a:r>
              <a:rPr lang="en-US" sz="2600" dirty="0"/>
              <a:t>does NOT build upon the previous optimal solution, </a:t>
            </a:r>
            <a:r>
              <a:rPr lang="en-US" sz="2600" dirty="0">
                <a:solidFill>
                  <a:srgbClr val="FF0000"/>
                </a:solidFill>
              </a:rPr>
              <a:t>{I</a:t>
            </a:r>
            <a:r>
              <a:rPr lang="en-US" sz="2600" baseline="-25000" dirty="0">
                <a:solidFill>
                  <a:srgbClr val="FF0000"/>
                </a:solidFill>
              </a:rPr>
              <a:t>0</a:t>
            </a:r>
            <a:r>
              <a:rPr lang="en-US" sz="2600" dirty="0">
                <a:solidFill>
                  <a:srgbClr val="FF0000"/>
                </a:solidFill>
              </a:rPr>
              <a:t>, I</a:t>
            </a:r>
            <a:r>
              <a:rPr lang="en-US" sz="2600" baseline="-25000" dirty="0">
                <a:solidFill>
                  <a:srgbClr val="FF0000"/>
                </a:solidFill>
              </a:rPr>
              <a:t>1</a:t>
            </a:r>
            <a:r>
              <a:rPr lang="en-US" sz="2600" dirty="0">
                <a:solidFill>
                  <a:srgbClr val="FF0000"/>
                </a:solidFill>
              </a:rPr>
              <a:t>, I</a:t>
            </a:r>
            <a:r>
              <a:rPr lang="en-US" sz="2600" baseline="-25000" dirty="0">
                <a:solidFill>
                  <a:srgbClr val="FF0000"/>
                </a:solidFill>
              </a:rPr>
              <a:t>2</a:t>
            </a:r>
            <a:r>
              <a:rPr lang="en-US" sz="2600" dirty="0">
                <a:solidFill>
                  <a:srgbClr val="FF0000"/>
                </a:solidFill>
              </a:rPr>
              <a:t>}. </a:t>
            </a:r>
          </a:p>
          <a:p>
            <a:pPr lvl="2">
              <a:defRPr/>
            </a:pPr>
            <a:r>
              <a:rPr lang="en-US" sz="2200" dirty="0"/>
              <a:t>(Instead it builds upon the solution, </a:t>
            </a:r>
            <a:r>
              <a:rPr lang="en-US" sz="2200" dirty="0">
                <a:solidFill>
                  <a:srgbClr val="FF0000"/>
                </a:solidFill>
              </a:rPr>
              <a:t>{I</a:t>
            </a:r>
            <a:r>
              <a:rPr lang="en-US" sz="2200" baseline="-25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, I</a:t>
            </a:r>
            <a:r>
              <a:rPr lang="en-US" sz="2200" baseline="-25000" dirty="0">
                <a:solidFill>
                  <a:srgbClr val="FF0000"/>
                </a:solidFill>
              </a:rPr>
              <a:t>2</a:t>
            </a:r>
            <a:r>
              <a:rPr lang="en-US" sz="2200" dirty="0">
                <a:solidFill>
                  <a:srgbClr val="FF0000"/>
                </a:solidFill>
              </a:rPr>
              <a:t>}, </a:t>
            </a:r>
            <a:r>
              <a:rPr lang="en-US" sz="2200" dirty="0"/>
              <a:t>which is really the optimal subset of </a:t>
            </a:r>
            <a:r>
              <a:rPr lang="en-US" sz="2200" dirty="0">
                <a:solidFill>
                  <a:srgbClr val="FF0000"/>
                </a:solidFill>
              </a:rPr>
              <a:t>  {I</a:t>
            </a:r>
            <a:r>
              <a:rPr lang="en-US" sz="2200" baseline="-25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, I</a:t>
            </a:r>
            <a:r>
              <a:rPr lang="en-US" sz="2200" baseline="-25000" dirty="0">
                <a:solidFill>
                  <a:srgbClr val="FF0000"/>
                </a:solidFill>
              </a:rPr>
              <a:t>1</a:t>
            </a:r>
            <a:r>
              <a:rPr lang="en-US" sz="2200" dirty="0">
                <a:solidFill>
                  <a:srgbClr val="FF0000"/>
                </a:solidFill>
              </a:rPr>
              <a:t>, I</a:t>
            </a:r>
            <a:r>
              <a:rPr lang="en-US" sz="2200" baseline="-25000" dirty="0">
                <a:solidFill>
                  <a:srgbClr val="FF0000"/>
                </a:solidFill>
              </a:rPr>
              <a:t>2</a:t>
            </a:r>
            <a:r>
              <a:rPr lang="en-US" sz="2200" dirty="0">
                <a:solidFill>
                  <a:srgbClr val="FF0000"/>
                </a:solidFill>
              </a:rPr>
              <a:t>}  </a:t>
            </a:r>
            <a:r>
              <a:rPr lang="en-US" sz="2200" dirty="0"/>
              <a:t>with weight 12 or less.)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0493706">
            <a:off x="8354592" y="1866568"/>
            <a:ext cx="3102817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SimSun" panose="02010600030101010101" pitchFamily="2" charset="-122"/>
              </a:rPr>
              <a:t>So our definition of a </a:t>
            </a:r>
            <a:r>
              <a:rPr lang="en-US" altLang="zh-CN" b="1" dirty="0" err="1">
                <a:ea typeface="SimSun" panose="02010600030101010101" pitchFamily="2" charset="-122"/>
              </a:rPr>
              <a:t>subproblem</a:t>
            </a:r>
            <a:r>
              <a:rPr lang="en-US" altLang="zh-CN" b="1" dirty="0">
                <a:ea typeface="SimSun" panose="02010600030101010101" pitchFamily="2" charset="-122"/>
              </a:rPr>
              <a:t> is flawed and we need another one!</a:t>
            </a:r>
          </a:p>
        </p:txBody>
      </p:sp>
    </p:spTree>
    <p:extLst>
      <p:ext uri="{BB962C8B-B14F-4D97-AF65-F5344CB8AC3E}">
        <p14:creationId xmlns:p14="http://schemas.microsoft.com/office/powerpoint/2010/main" val="165891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Defining a </a:t>
            </a:r>
            <a:r>
              <a:rPr lang="en-US" altLang="zh-CN" b="1" dirty="0" err="1">
                <a:ea typeface="SimSun" panose="02010600030101010101" pitchFamily="2" charset="-122"/>
              </a:rPr>
              <a:t>Subproblem</a:t>
            </a:r>
            <a:endParaRPr lang="en-US" altLang="zh-CN" b="1" dirty="0">
              <a:ea typeface="SimSun" panose="02010600030101010101" pitchFamily="2" charset="-122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Let’s add another parameter: 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w,</a:t>
            </a:r>
            <a:r>
              <a:rPr lang="en-US" altLang="zh-CN" b="1" dirty="0">
                <a:ea typeface="SimSun" panose="02010600030101010101" pitchFamily="2" charset="-122"/>
              </a:rPr>
              <a:t> which will represent the 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maximum weight </a:t>
            </a:r>
            <a:r>
              <a:rPr lang="en-US" altLang="zh-CN" b="1" dirty="0">
                <a:ea typeface="SimSun" panose="02010600030101010101" pitchFamily="2" charset="-122"/>
              </a:rPr>
              <a:t>for 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each subset of items</a:t>
            </a:r>
          </a:p>
          <a:p>
            <a:endParaRPr lang="en-US" altLang="zh-CN" b="1" dirty="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r>
              <a:rPr lang="en-US" altLang="zh-CN" b="1" dirty="0">
                <a:solidFill>
                  <a:schemeClr val="hlink"/>
                </a:solidFill>
                <a:ea typeface="SimSun" panose="02010600030101010101" pitchFamily="2" charset="-122"/>
              </a:rPr>
              <a:t>The </a:t>
            </a:r>
            <a:r>
              <a:rPr lang="en-US" altLang="zh-CN" b="1" dirty="0" err="1">
                <a:solidFill>
                  <a:schemeClr val="hlink"/>
                </a:solidFill>
                <a:ea typeface="SimSun" panose="02010600030101010101" pitchFamily="2" charset="-122"/>
              </a:rPr>
              <a:t>subproblem</a:t>
            </a:r>
            <a:r>
              <a:rPr lang="en-US" altLang="zh-CN" b="1" dirty="0">
                <a:solidFill>
                  <a:schemeClr val="hlink"/>
                </a:solidFill>
                <a:ea typeface="SimSun" panose="02010600030101010101" pitchFamily="2" charset="-122"/>
              </a:rPr>
              <a:t> then will be to compute </a:t>
            </a:r>
            <a:r>
              <a:rPr lang="en-US" altLang="zh-CN" b="1" i="1" dirty="0">
                <a:solidFill>
                  <a:schemeClr val="hlink"/>
                </a:solidFill>
                <a:ea typeface="SimSun" panose="02010600030101010101" pitchFamily="2" charset="-122"/>
              </a:rPr>
              <a:t>V[</a:t>
            </a:r>
            <a:r>
              <a:rPr lang="en-US" altLang="zh-CN" b="1" i="1" dirty="0" err="1">
                <a:solidFill>
                  <a:schemeClr val="hlink"/>
                </a:solidFill>
                <a:ea typeface="SimSun" panose="02010600030101010101" pitchFamily="2" charset="-122"/>
              </a:rPr>
              <a:t>k,w</a:t>
            </a:r>
            <a:r>
              <a:rPr lang="en-US" altLang="zh-CN" b="1" i="1" dirty="0">
                <a:solidFill>
                  <a:schemeClr val="hlink"/>
                </a:solidFill>
                <a:ea typeface="SimSun" panose="02010600030101010101" pitchFamily="2" charset="-122"/>
              </a:rPr>
              <a:t>], i.e.,</a:t>
            </a:r>
            <a:r>
              <a:rPr lang="en-US" altLang="zh-CN" b="1" dirty="0">
                <a:solidFill>
                  <a:schemeClr val="tx2"/>
                </a:solidFill>
                <a:ea typeface="SimSun" panose="02010600030101010101" pitchFamily="2" charset="-122"/>
              </a:rPr>
              <a:t> to find an optimal solution for </a:t>
            </a:r>
            <a:r>
              <a:rPr lang="en-US" altLang="zh-CN" b="1" i="1" dirty="0" err="1">
                <a:solidFill>
                  <a:schemeClr val="tx2"/>
                </a:solidFill>
                <a:ea typeface="SimSun" panose="02010600030101010101" pitchFamily="2" charset="-122"/>
              </a:rPr>
              <a:t>S</a:t>
            </a:r>
            <a:r>
              <a:rPr lang="en-US" altLang="zh-CN" b="1" i="1" baseline="-25000" dirty="0" err="1">
                <a:solidFill>
                  <a:schemeClr val="tx2"/>
                </a:solidFill>
                <a:ea typeface="SimSun" panose="02010600030101010101" pitchFamily="2" charset="-122"/>
              </a:rPr>
              <a:t>k</a:t>
            </a:r>
            <a:r>
              <a:rPr lang="en-US" altLang="zh-CN" b="1" i="1" dirty="0">
                <a:solidFill>
                  <a:schemeClr val="tx2"/>
                </a:solidFill>
                <a:ea typeface="SimSun" panose="02010600030101010101" pitchFamily="2" charset="-122"/>
              </a:rPr>
              <a:t> = {items labeled 1, 2, .. k} in a knapsack of size w.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Assuming knowing V[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, j], where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=0,1, 2, … k-1, j=0,1,2, …w, how to derive V[</a:t>
            </a:r>
            <a:r>
              <a:rPr lang="en-US" altLang="zh-CN" dirty="0" err="1">
                <a:ea typeface="SimSun" panose="02010600030101010101" pitchFamily="2" charset="-122"/>
              </a:rPr>
              <a:t>k,w</a:t>
            </a:r>
            <a:r>
              <a:rPr lang="en-US" altLang="zh-CN" dirty="0">
                <a:ea typeface="SimSun" panose="02010600030101010101" pitchFamily="2" charset="-122"/>
              </a:rPr>
              <a:t>]?</a:t>
            </a:r>
          </a:p>
          <a:p>
            <a:endParaRPr lang="en-US" altLang="zh-CN" i="1" dirty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endParaRPr lang="en-US" altLang="zh-CN" b="1" i="1" dirty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endParaRPr lang="zh-CN" altLang="en-US" sz="3600" baseline="-25000" dirty="0">
              <a:solidFill>
                <a:schemeClr val="hlink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73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Recursive Formula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861" y="3048000"/>
            <a:ext cx="8482739" cy="32004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SimSun" panose="02010600030101010101" pitchFamily="2" charset="-122"/>
              </a:rPr>
              <a:t>The best subset of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i="1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that has the total weight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SimSun" panose="02010600030101010101" pitchFamily="2" charset="-122"/>
              </a:rPr>
              <a:t>w,</a:t>
            </a:r>
            <a:r>
              <a:rPr lang="en-US" altLang="zh-CN" sz="2400" dirty="0">
                <a:ea typeface="SimSun" panose="02010600030101010101" pitchFamily="2" charset="-122"/>
              </a:rPr>
              <a:t> either contains item </a:t>
            </a:r>
            <a:r>
              <a:rPr lang="en-US" altLang="zh-CN" sz="2400" i="1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or not.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First case: </a:t>
            </a:r>
            <a:r>
              <a:rPr lang="en-US" altLang="zh-CN" sz="2400" b="1" i="1" dirty="0" err="1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w</a:t>
            </a:r>
            <a:r>
              <a:rPr lang="en-US" altLang="zh-CN" sz="2400" b="1" i="1" baseline="-25000" dirty="0" err="1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&gt;w</a:t>
            </a:r>
            <a:r>
              <a:rPr lang="en-US" altLang="zh-CN" sz="2400" dirty="0">
                <a:ea typeface="SimSun" panose="02010600030101010101" pitchFamily="2" charset="-122"/>
              </a:rPr>
              <a:t>.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Item </a:t>
            </a:r>
            <a:r>
              <a:rPr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 can’t be part of the solution</a:t>
            </a:r>
            <a:r>
              <a:rPr lang="en-US" altLang="zh-CN" sz="2400" dirty="0">
                <a:ea typeface="SimSun" panose="02010600030101010101" pitchFamily="2" charset="-122"/>
              </a:rPr>
              <a:t>, since if it was, the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total weight would be </a:t>
            </a:r>
            <a:r>
              <a:rPr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&gt; w</a:t>
            </a:r>
            <a:r>
              <a:rPr lang="en-US" altLang="zh-CN" sz="2400" dirty="0">
                <a:ea typeface="SimSun" panose="02010600030101010101" pitchFamily="2" charset="-122"/>
              </a:rPr>
              <a:t>, which is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unacceptable.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Second case: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w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w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.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Then the item </a:t>
            </a:r>
            <a:r>
              <a:rPr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ea typeface="SimSun" panose="02010600030101010101" pitchFamily="2" charset="-122"/>
              </a:rPr>
              <a:t>can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 be in the solution</a:t>
            </a:r>
            <a:r>
              <a:rPr lang="en-US" altLang="zh-CN" sz="2400" dirty="0">
                <a:ea typeface="SimSun" panose="02010600030101010101" pitchFamily="2" charset="-122"/>
              </a:rPr>
              <a:t>, and we choose </a:t>
            </a:r>
            <a:r>
              <a:rPr lang="en-US" altLang="zh-CN" sz="2400" i="1" dirty="0">
                <a:ea typeface="SimSun" panose="02010600030101010101" pitchFamily="2" charset="-122"/>
              </a:rPr>
              <a:t>the case with greater value</a:t>
            </a:r>
            <a:r>
              <a:rPr lang="en-US" altLang="zh-CN" sz="2400" dirty="0">
                <a:ea typeface="SimSun" panose="02010600030101010101" pitchFamily="2" charset="-122"/>
              </a:rPr>
              <a:t>.</a:t>
            </a:r>
          </a:p>
        </p:txBody>
      </p:sp>
      <p:graphicFrame>
        <p:nvGraphicFramePr>
          <p:cNvPr id="3891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8538" y="1765300"/>
          <a:ext cx="583723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5920" imgH="482400" progId="Equation.3">
                  <p:embed/>
                </p:oleObj>
              </mc:Choice>
              <mc:Fallback>
                <p:oleObj name="Equation" r:id="rId3" imgW="3085920" imgH="482400" progId="Equation.3">
                  <p:embed/>
                  <p:pic>
                    <p:nvPicPr>
                      <p:cNvPr id="389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65300"/>
                        <a:ext cx="5837237" cy="912813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 w="3810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3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342255" y="194644"/>
            <a:ext cx="10515600" cy="1325563"/>
          </a:xfrm>
        </p:spPr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0-1 Knapsack Algorithm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121879" y="1402596"/>
            <a:ext cx="7878762" cy="5334000"/>
          </a:xfrm>
          <a:blipFill>
            <a:blip r:embed="rId3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V[0,w]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for </a:t>
            </a:r>
            <a:r>
              <a:rPr lang="en-US" altLang="zh-CN" sz="24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V[i,0]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for </a:t>
            </a:r>
            <a:r>
              <a:rPr lang="en-US" altLang="zh-CN" sz="24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for w = 1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if </a:t>
            </a: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&lt;= w </a:t>
            </a:r>
            <a:r>
              <a:rPr lang="en-US" altLang="zh-CN" sz="24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4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	if b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+ V[i-1,w-w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] &gt;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		V[</a:t>
            </a:r>
            <a:r>
              <a:rPr lang="en-US" altLang="zh-CN" sz="2400" dirty="0" err="1">
                <a:ea typeface="SimSun" panose="02010600030101010101" pitchFamily="2" charset="-122"/>
              </a:rPr>
              <a:t>i,w</a:t>
            </a:r>
            <a:r>
              <a:rPr lang="en-US" altLang="zh-CN" sz="2400" dirty="0">
                <a:ea typeface="SimSun" panose="02010600030101010101" pitchFamily="2" charset="-122"/>
              </a:rPr>
              <a:t>] = b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+ V[i-1,w- </a:t>
            </a: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	else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		V[</a:t>
            </a:r>
            <a:r>
              <a:rPr lang="en-US" altLang="zh-CN" sz="2400" dirty="0" err="1">
                <a:ea typeface="SimSun" panose="02010600030101010101" pitchFamily="2" charset="-122"/>
              </a:rPr>
              <a:t>i,w</a:t>
            </a:r>
            <a:r>
              <a:rPr lang="en-US" altLang="zh-CN" sz="2400" dirty="0">
                <a:ea typeface="SimSun" panose="02010600030101010101" pitchFamily="2" charset="-122"/>
              </a:rPr>
              <a:t>] =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else V[</a:t>
            </a:r>
            <a:r>
              <a:rPr lang="en-US" altLang="zh-CN" sz="2400" dirty="0" err="1">
                <a:ea typeface="SimSun" panose="02010600030101010101" pitchFamily="2" charset="-122"/>
              </a:rPr>
              <a:t>i,w</a:t>
            </a:r>
            <a:r>
              <a:rPr lang="en-US" altLang="zh-CN" sz="2400" dirty="0">
                <a:ea typeface="SimSun" panose="02010600030101010101" pitchFamily="2" charset="-122"/>
              </a:rPr>
              <a:t>] = V[i-1,w]  </a:t>
            </a:r>
            <a:r>
              <a:rPr lang="en-US" altLang="zh-CN" sz="24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4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</p:spTree>
    <p:extLst>
      <p:ext uri="{BB962C8B-B14F-4D97-AF65-F5344CB8AC3E}">
        <p14:creationId xmlns:p14="http://schemas.microsoft.com/office/powerpoint/2010/main" val="23423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282620" y="0"/>
            <a:ext cx="10515600" cy="1325563"/>
          </a:xfrm>
        </p:spPr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Running Time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43808" y="1325563"/>
            <a:ext cx="11365810" cy="5334000"/>
          </a:xfrm>
          <a:blipFill>
            <a:blip r:embed="rId3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V[0,w]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for </a:t>
            </a:r>
            <a:r>
              <a:rPr lang="en-US" altLang="zh-CN" sz="24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V[i,0]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for </a:t>
            </a:r>
            <a:r>
              <a:rPr lang="en-US" altLang="zh-CN" sz="24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for w = 1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if </a:t>
            </a: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&lt;= w </a:t>
            </a:r>
            <a:r>
              <a:rPr lang="en-US" altLang="zh-CN" sz="24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4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	if b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+ V[i-1,w-w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] &gt;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		V[</a:t>
            </a:r>
            <a:r>
              <a:rPr lang="en-US" altLang="zh-CN" sz="2400" dirty="0" err="1">
                <a:ea typeface="SimSun" panose="02010600030101010101" pitchFamily="2" charset="-122"/>
              </a:rPr>
              <a:t>i,w</a:t>
            </a:r>
            <a:r>
              <a:rPr lang="en-US" altLang="zh-CN" sz="2400" dirty="0">
                <a:ea typeface="SimSun" panose="02010600030101010101" pitchFamily="2" charset="-122"/>
              </a:rPr>
              <a:t>] = b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+ V[i-1,w- </a:t>
            </a: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	else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		V[</a:t>
            </a:r>
            <a:r>
              <a:rPr lang="en-US" altLang="zh-CN" sz="2400" dirty="0" err="1">
                <a:ea typeface="SimSun" panose="02010600030101010101" pitchFamily="2" charset="-122"/>
              </a:rPr>
              <a:t>i,w</a:t>
            </a:r>
            <a:r>
              <a:rPr lang="en-US" altLang="zh-CN" sz="2400" dirty="0">
                <a:ea typeface="SimSun" panose="02010600030101010101" pitchFamily="2" charset="-122"/>
              </a:rPr>
              <a:t>] =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else V[</a:t>
            </a:r>
            <a:r>
              <a:rPr lang="en-US" altLang="zh-CN" sz="2400" dirty="0" err="1">
                <a:ea typeface="SimSun" panose="02010600030101010101" pitchFamily="2" charset="-122"/>
              </a:rPr>
              <a:t>i,w</a:t>
            </a:r>
            <a:r>
              <a:rPr lang="en-US" altLang="zh-CN" sz="2400" dirty="0">
                <a:ea typeface="SimSun" panose="02010600030101010101" pitchFamily="2" charset="-122"/>
              </a:rPr>
              <a:t>] = V[i-1,w]  </a:t>
            </a:r>
            <a:r>
              <a:rPr lang="en-US" altLang="zh-CN" sz="24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4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6100" y="330166"/>
            <a:ext cx="77319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chemeClr val="hlink"/>
                </a:solidFill>
                <a:ea typeface="SimSun" panose="02010600030101010101" pitchFamily="2" charset="-122"/>
              </a:rPr>
              <a:t>What is the running time of this algorithm?</a:t>
            </a:r>
            <a:endParaRPr lang="en-US" altLang="zh-CN" sz="2400" b="1" dirty="0">
              <a:solidFill>
                <a:schemeClr val="hlink"/>
              </a:solidFill>
              <a:ea typeface="SimSun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35569" y="1360672"/>
            <a:ext cx="108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 dirty="0">
                <a:solidFill>
                  <a:schemeClr val="hlink"/>
                </a:solidFill>
                <a:ea typeface="SimSun" panose="02010600030101010101" pitchFamily="2" charset="-122"/>
              </a:rPr>
              <a:t>O(W)</a:t>
            </a:r>
            <a:endParaRPr lang="en-US" altLang="zh-CN" sz="3200" dirty="0">
              <a:solidFill>
                <a:schemeClr val="hlink"/>
              </a:solidFill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851802" y="2007603"/>
            <a:ext cx="9589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 dirty="0">
                <a:solidFill>
                  <a:schemeClr val="hlink"/>
                </a:solidFill>
                <a:ea typeface="SimSun" panose="02010600030101010101" pitchFamily="2" charset="-122"/>
              </a:rPr>
              <a:t>O(n)</a:t>
            </a:r>
            <a:endParaRPr lang="en-US" altLang="zh-CN" sz="3200" dirty="0">
              <a:solidFill>
                <a:schemeClr val="hlink"/>
              </a:solidFill>
              <a:ea typeface="SimSun" panose="0201060003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168481" y="3638550"/>
            <a:ext cx="108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 dirty="0">
                <a:solidFill>
                  <a:schemeClr val="hlink"/>
                </a:solidFill>
                <a:ea typeface="SimSun" panose="02010600030101010101" pitchFamily="2" charset="-122"/>
              </a:rPr>
              <a:t>O(W)</a:t>
            </a:r>
            <a:endParaRPr lang="en-US" altLang="zh-CN" sz="3200" dirty="0">
              <a:solidFill>
                <a:schemeClr val="hlink"/>
              </a:solidFill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10450" y="3024003"/>
            <a:ext cx="2601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hlink"/>
                </a:solidFill>
                <a:ea typeface="SimSun" panose="02010600030101010101" pitchFamily="2" charset="-122"/>
              </a:rPr>
              <a:t>Repeat </a:t>
            </a:r>
            <a:r>
              <a:rPr lang="en-US" altLang="zh-CN" sz="3200" i="1" dirty="0">
                <a:solidFill>
                  <a:schemeClr val="hlink"/>
                </a:solidFill>
                <a:ea typeface="SimSun" panose="02010600030101010101" pitchFamily="2" charset="-122"/>
              </a:rPr>
              <a:t>n</a:t>
            </a:r>
            <a:r>
              <a:rPr lang="en-US" altLang="zh-CN" sz="3200" dirty="0">
                <a:solidFill>
                  <a:schemeClr val="hlink"/>
                </a:solidFill>
                <a:ea typeface="SimSun" panose="02010600030101010101" pitchFamily="2" charset="-122"/>
              </a:rPr>
              <a:t> times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190264" y="830533"/>
            <a:ext cx="1619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chemeClr val="hlink"/>
                </a:solidFill>
                <a:ea typeface="SimSun" panose="02010600030101010101" pitchFamily="2" charset="-122"/>
              </a:rPr>
              <a:t>O(n*W)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810719" y="5089903"/>
            <a:ext cx="40235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Remember that the brute-force algorithm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takes O(2</a:t>
            </a:r>
            <a:r>
              <a:rPr lang="en-US" altLang="zh-CN" sz="3200" baseline="300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n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)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4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7"/>
          <p:cNvSpPr txBox="1">
            <a:spLocks noChangeArrowheads="1"/>
          </p:cNvSpPr>
          <p:nvPr/>
        </p:nvSpPr>
        <p:spPr bwMode="auto">
          <a:xfrm>
            <a:off x="3184525" y="2006600"/>
            <a:ext cx="58229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hlink"/>
                </a:solidFill>
                <a:ea typeface="SimSun" panose="02010600030101010101" pitchFamily="2" charset="-122"/>
              </a:rPr>
              <a:t>Let’s run our algorithm on 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hlink"/>
                </a:solidFill>
                <a:ea typeface="SimSun" panose="02010600030101010101" pitchFamily="2" charset="-122"/>
              </a:rPr>
              <a:t>following data: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SimSun" panose="02010600030101010101" pitchFamily="2" charset="-122"/>
              </a:rPr>
              <a:t>n = 4 (# of elements)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SimSun" panose="02010600030101010101" pitchFamily="2" charset="-122"/>
              </a:rPr>
              <a:t>W = 5 (max weight)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SimSun" panose="02010600030101010101" pitchFamily="2" charset="-122"/>
              </a:rPr>
              <a:t>Elements (weight, benefit):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SimSun" panose="02010600030101010101" pitchFamily="2" charset="-122"/>
              </a:rPr>
              <a:t>(2,3), (3,4), (4,5),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45059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37471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121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Text Box 138"/>
          <p:cNvSpPr txBox="1">
            <a:spLocks noChangeArrowheads="1"/>
          </p:cNvSpPr>
          <p:nvPr/>
        </p:nvSpPr>
        <p:spPr bwMode="auto">
          <a:xfrm>
            <a:off x="3276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for w = 0 to 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	V[0,w] = 0</a:t>
            </a:r>
          </a:p>
        </p:txBody>
      </p:sp>
      <p:sp>
        <p:nvSpPr>
          <p:cNvPr id="47108" name="Line 151"/>
          <p:cNvSpPr>
            <a:spLocks noChangeShapeType="1"/>
          </p:cNvSpPr>
          <p:nvPr/>
        </p:nvSpPr>
        <p:spPr bwMode="auto">
          <a:xfrm>
            <a:off x="3048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152"/>
          <p:cNvSpPr>
            <a:spLocks noChangeShapeType="1"/>
          </p:cNvSpPr>
          <p:nvPr/>
        </p:nvSpPr>
        <p:spPr bwMode="auto">
          <a:xfrm>
            <a:off x="3048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160"/>
          <p:cNvSpPr>
            <a:spLocks noChangeShapeType="1"/>
          </p:cNvSpPr>
          <p:nvPr/>
        </p:nvSpPr>
        <p:spPr bwMode="auto">
          <a:xfrm>
            <a:off x="3810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161"/>
          <p:cNvSpPr>
            <a:spLocks noChangeShapeType="1"/>
          </p:cNvSpPr>
          <p:nvPr/>
        </p:nvSpPr>
        <p:spPr bwMode="auto">
          <a:xfrm>
            <a:off x="4648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162"/>
          <p:cNvSpPr>
            <a:spLocks noChangeShapeType="1"/>
          </p:cNvSpPr>
          <p:nvPr/>
        </p:nvSpPr>
        <p:spPr bwMode="auto">
          <a:xfrm>
            <a:off x="5486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63"/>
          <p:cNvSpPr>
            <a:spLocks noChangeShapeType="1"/>
          </p:cNvSpPr>
          <p:nvPr/>
        </p:nvSpPr>
        <p:spPr bwMode="auto">
          <a:xfrm>
            <a:off x="6324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64"/>
          <p:cNvSpPr>
            <a:spLocks noChangeShapeType="1"/>
          </p:cNvSpPr>
          <p:nvPr/>
        </p:nvSpPr>
        <p:spPr bwMode="auto">
          <a:xfrm>
            <a:off x="7162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97" name="Text Box 165"/>
          <p:cNvSpPr txBox="1">
            <a:spLocks noChangeArrowheads="1"/>
          </p:cNvSpPr>
          <p:nvPr/>
        </p:nvSpPr>
        <p:spPr bwMode="auto">
          <a:xfrm>
            <a:off x="3276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0998" name="Text Box 166"/>
          <p:cNvSpPr txBox="1">
            <a:spLocks noChangeArrowheads="1"/>
          </p:cNvSpPr>
          <p:nvPr/>
        </p:nvSpPr>
        <p:spPr bwMode="auto">
          <a:xfrm>
            <a:off x="4038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0999" name="Text Box 167"/>
          <p:cNvSpPr txBox="1">
            <a:spLocks noChangeArrowheads="1"/>
          </p:cNvSpPr>
          <p:nvPr/>
        </p:nvSpPr>
        <p:spPr bwMode="auto">
          <a:xfrm>
            <a:off x="4876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0" name="Text Box 168"/>
          <p:cNvSpPr txBox="1">
            <a:spLocks noChangeArrowheads="1"/>
          </p:cNvSpPr>
          <p:nvPr/>
        </p:nvSpPr>
        <p:spPr bwMode="auto">
          <a:xfrm>
            <a:off x="5715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2" name="Text Box 170"/>
          <p:cNvSpPr txBox="1">
            <a:spLocks noChangeArrowheads="1"/>
          </p:cNvSpPr>
          <p:nvPr/>
        </p:nvSpPr>
        <p:spPr bwMode="auto">
          <a:xfrm>
            <a:off x="7391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3" name="Text Box 171"/>
          <p:cNvSpPr txBox="1">
            <a:spLocks noChangeArrowheads="1"/>
          </p:cNvSpPr>
          <p:nvPr/>
        </p:nvSpPr>
        <p:spPr bwMode="auto">
          <a:xfrm>
            <a:off x="6553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7121" name="Line 192"/>
          <p:cNvSpPr>
            <a:spLocks noChangeShapeType="1"/>
          </p:cNvSpPr>
          <p:nvPr/>
        </p:nvSpPr>
        <p:spPr bwMode="auto">
          <a:xfrm>
            <a:off x="8001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93"/>
          <p:cNvSpPr>
            <a:spLocks noChangeShapeType="1"/>
          </p:cNvSpPr>
          <p:nvPr/>
        </p:nvSpPr>
        <p:spPr bwMode="auto">
          <a:xfrm>
            <a:off x="3048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94"/>
          <p:cNvSpPr>
            <a:spLocks noChangeShapeType="1"/>
          </p:cNvSpPr>
          <p:nvPr/>
        </p:nvSpPr>
        <p:spPr bwMode="auto">
          <a:xfrm>
            <a:off x="3048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195"/>
          <p:cNvSpPr>
            <a:spLocks noChangeShapeType="1"/>
          </p:cNvSpPr>
          <p:nvPr/>
        </p:nvSpPr>
        <p:spPr bwMode="auto">
          <a:xfrm>
            <a:off x="3048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196"/>
          <p:cNvSpPr>
            <a:spLocks noChangeShapeType="1"/>
          </p:cNvSpPr>
          <p:nvPr/>
        </p:nvSpPr>
        <p:spPr bwMode="auto">
          <a:xfrm>
            <a:off x="3048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197"/>
          <p:cNvSpPr>
            <a:spLocks noChangeShapeType="1"/>
          </p:cNvSpPr>
          <p:nvPr/>
        </p:nvSpPr>
        <p:spPr bwMode="auto">
          <a:xfrm>
            <a:off x="3048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Text Box 200"/>
          <p:cNvSpPr txBox="1">
            <a:spLocks noChangeArrowheads="1"/>
          </p:cNvSpPr>
          <p:nvPr/>
        </p:nvSpPr>
        <p:spPr bwMode="auto">
          <a:xfrm>
            <a:off x="2559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7128" name="Text Box 201"/>
          <p:cNvSpPr txBox="1">
            <a:spLocks noChangeArrowheads="1"/>
          </p:cNvSpPr>
          <p:nvPr/>
        </p:nvSpPr>
        <p:spPr bwMode="auto">
          <a:xfrm>
            <a:off x="2559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7129" name="Text Box 202"/>
          <p:cNvSpPr txBox="1">
            <a:spLocks noChangeArrowheads="1"/>
          </p:cNvSpPr>
          <p:nvPr/>
        </p:nvSpPr>
        <p:spPr bwMode="auto">
          <a:xfrm>
            <a:off x="2559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47130" name="Text Box 203"/>
          <p:cNvSpPr txBox="1">
            <a:spLocks noChangeArrowheads="1"/>
          </p:cNvSpPr>
          <p:nvPr/>
        </p:nvSpPr>
        <p:spPr bwMode="auto">
          <a:xfrm>
            <a:off x="2559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31" name="Text Box 204"/>
          <p:cNvSpPr txBox="1">
            <a:spLocks noChangeArrowheads="1"/>
          </p:cNvSpPr>
          <p:nvPr/>
        </p:nvSpPr>
        <p:spPr bwMode="auto">
          <a:xfrm>
            <a:off x="6553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7132" name="Text Box 205"/>
          <p:cNvSpPr txBox="1">
            <a:spLocks noChangeArrowheads="1"/>
          </p:cNvSpPr>
          <p:nvPr/>
        </p:nvSpPr>
        <p:spPr bwMode="auto">
          <a:xfrm>
            <a:off x="7391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7133" name="Text Box 206"/>
          <p:cNvSpPr txBox="1">
            <a:spLocks noChangeArrowheads="1"/>
          </p:cNvSpPr>
          <p:nvPr/>
        </p:nvSpPr>
        <p:spPr bwMode="auto">
          <a:xfrm>
            <a:off x="327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7134" name="Text Box 207"/>
          <p:cNvSpPr txBox="1">
            <a:spLocks noChangeArrowheads="1"/>
          </p:cNvSpPr>
          <p:nvPr/>
        </p:nvSpPr>
        <p:spPr bwMode="auto">
          <a:xfrm>
            <a:off x="4038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7135" name="Text Box 208"/>
          <p:cNvSpPr txBox="1">
            <a:spLocks noChangeArrowheads="1"/>
          </p:cNvSpPr>
          <p:nvPr/>
        </p:nvSpPr>
        <p:spPr bwMode="auto">
          <a:xfrm>
            <a:off x="4876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47136" name="Text Box 209"/>
          <p:cNvSpPr txBox="1">
            <a:spLocks noChangeArrowheads="1"/>
          </p:cNvSpPr>
          <p:nvPr/>
        </p:nvSpPr>
        <p:spPr bwMode="auto">
          <a:xfrm>
            <a:off x="5715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37" name="Text Box 210"/>
          <p:cNvSpPr txBox="1">
            <a:spLocks noChangeArrowheads="1"/>
          </p:cNvSpPr>
          <p:nvPr/>
        </p:nvSpPr>
        <p:spPr bwMode="auto">
          <a:xfrm>
            <a:off x="2559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7138" name="Text Box 211"/>
          <p:cNvSpPr txBox="1">
            <a:spLocks noChangeArrowheads="1"/>
          </p:cNvSpPr>
          <p:nvPr/>
        </p:nvSpPr>
        <p:spPr bwMode="auto">
          <a:xfrm>
            <a:off x="2574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i\W</a:t>
            </a:r>
          </a:p>
        </p:txBody>
      </p:sp>
      <p:sp>
        <p:nvSpPr>
          <p:cNvPr id="47139" name="Rectangle 2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73504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97" grpId="0" autoUpdateAnimBg="0"/>
      <p:bldP spid="120998" grpId="0" autoUpdateAnimBg="0"/>
      <p:bldP spid="120999" grpId="0" autoUpdateAnimBg="0"/>
      <p:bldP spid="121000" grpId="0" autoUpdateAnimBg="0"/>
      <p:bldP spid="121002" grpId="0" autoUpdateAnimBg="0"/>
      <p:bldP spid="12100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3276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for i = 1 to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	V[i,0] = 0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3276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27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3276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3276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grpSp>
        <p:nvGrpSpPr>
          <p:cNvPr id="49160" name="Group 72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49162" name="Line 41"/>
            <p:cNvSpPr>
              <a:spLocks noChangeShapeType="1"/>
            </p:cNvSpPr>
            <p:nvPr/>
          </p:nvSpPr>
          <p:spPr bwMode="auto">
            <a:xfrm>
              <a:off x="96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Line 42"/>
            <p:cNvSpPr>
              <a:spLocks noChangeShapeType="1"/>
            </p:cNvSpPr>
            <p:nvPr/>
          </p:nvSpPr>
          <p:spPr bwMode="auto">
            <a:xfrm>
              <a:off x="960" y="10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Line 43"/>
            <p:cNvSpPr>
              <a:spLocks noChangeShapeType="1"/>
            </p:cNvSpPr>
            <p:nvPr/>
          </p:nvSpPr>
          <p:spPr bwMode="auto">
            <a:xfrm>
              <a:off x="144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44"/>
            <p:cNvSpPr>
              <a:spLocks noChangeShapeType="1"/>
            </p:cNvSpPr>
            <p:nvPr/>
          </p:nvSpPr>
          <p:spPr bwMode="auto">
            <a:xfrm>
              <a:off x="1968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45"/>
            <p:cNvSpPr>
              <a:spLocks noChangeShapeType="1"/>
            </p:cNvSpPr>
            <p:nvPr/>
          </p:nvSpPr>
          <p:spPr bwMode="auto">
            <a:xfrm>
              <a:off x="2496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Line 46"/>
            <p:cNvSpPr>
              <a:spLocks noChangeShapeType="1"/>
            </p:cNvSpPr>
            <p:nvPr/>
          </p:nvSpPr>
          <p:spPr bwMode="auto">
            <a:xfrm>
              <a:off x="3024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Line 47"/>
            <p:cNvSpPr>
              <a:spLocks noChangeShapeType="1"/>
            </p:cNvSpPr>
            <p:nvPr/>
          </p:nvSpPr>
          <p:spPr bwMode="auto">
            <a:xfrm>
              <a:off x="3552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Text Box 48"/>
            <p:cNvSpPr txBox="1">
              <a:spLocks noChangeArrowheads="1"/>
            </p:cNvSpPr>
            <p:nvPr/>
          </p:nvSpPr>
          <p:spPr bwMode="auto">
            <a:xfrm>
              <a:off x="110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70" name="Text Box 49"/>
            <p:cNvSpPr txBox="1">
              <a:spLocks noChangeArrowheads="1"/>
            </p:cNvSpPr>
            <p:nvPr/>
          </p:nvSpPr>
          <p:spPr bwMode="auto">
            <a:xfrm>
              <a:off x="158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71" name="Text Box 50"/>
            <p:cNvSpPr txBox="1">
              <a:spLocks noChangeArrowheads="1"/>
            </p:cNvSpPr>
            <p:nvPr/>
          </p:nvSpPr>
          <p:spPr bwMode="auto">
            <a:xfrm>
              <a:off x="211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72" name="Text Box 51"/>
            <p:cNvSpPr txBox="1">
              <a:spLocks noChangeArrowheads="1"/>
            </p:cNvSpPr>
            <p:nvPr/>
          </p:nvSpPr>
          <p:spPr bwMode="auto">
            <a:xfrm>
              <a:off x="2640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73" name="Text Box 52"/>
            <p:cNvSpPr txBox="1">
              <a:spLocks noChangeArrowheads="1"/>
            </p:cNvSpPr>
            <p:nvPr/>
          </p:nvSpPr>
          <p:spPr bwMode="auto">
            <a:xfrm>
              <a:off x="3696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74" name="Text Box 5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75" name="Line 54"/>
            <p:cNvSpPr>
              <a:spLocks noChangeShapeType="1"/>
            </p:cNvSpPr>
            <p:nvPr/>
          </p:nvSpPr>
          <p:spPr bwMode="auto">
            <a:xfrm>
              <a:off x="408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55"/>
            <p:cNvSpPr>
              <a:spLocks noChangeShapeType="1"/>
            </p:cNvSpPr>
            <p:nvPr/>
          </p:nvSpPr>
          <p:spPr bwMode="auto">
            <a:xfrm>
              <a:off x="960" y="134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56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Line 57"/>
            <p:cNvSpPr>
              <a:spLocks noChangeShapeType="1"/>
            </p:cNvSpPr>
            <p:nvPr/>
          </p:nvSpPr>
          <p:spPr bwMode="auto">
            <a:xfrm>
              <a:off x="960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Line 58"/>
            <p:cNvSpPr>
              <a:spLocks noChangeShapeType="1"/>
            </p:cNvSpPr>
            <p:nvPr/>
          </p:nvSpPr>
          <p:spPr bwMode="auto">
            <a:xfrm>
              <a:off x="960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Line 59"/>
            <p:cNvSpPr>
              <a:spLocks noChangeShapeType="1"/>
            </p:cNvSpPr>
            <p:nvPr/>
          </p:nvSpPr>
          <p:spPr bwMode="auto">
            <a:xfrm>
              <a:off x="960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Text Box 60"/>
            <p:cNvSpPr txBox="1">
              <a:spLocks noChangeArrowheads="1"/>
            </p:cNvSpPr>
            <p:nvPr/>
          </p:nvSpPr>
          <p:spPr bwMode="auto">
            <a:xfrm>
              <a:off x="65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82" name="Text Box 61"/>
            <p:cNvSpPr txBox="1">
              <a:spLocks noChangeArrowheads="1"/>
            </p:cNvSpPr>
            <p:nvPr/>
          </p:nvSpPr>
          <p:spPr bwMode="auto">
            <a:xfrm>
              <a:off x="652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49183" name="Text Box 62"/>
            <p:cNvSpPr txBox="1">
              <a:spLocks noChangeArrowheads="1"/>
            </p:cNvSpPr>
            <p:nvPr/>
          </p:nvSpPr>
          <p:spPr bwMode="auto">
            <a:xfrm>
              <a:off x="652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49184" name="Text Box 63"/>
            <p:cNvSpPr txBox="1">
              <a:spLocks noChangeArrowheads="1"/>
            </p:cNvSpPr>
            <p:nvPr/>
          </p:nvSpPr>
          <p:spPr bwMode="auto">
            <a:xfrm>
              <a:off x="6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49185" name="Text Box 64"/>
            <p:cNvSpPr txBox="1">
              <a:spLocks noChangeArrowheads="1"/>
            </p:cNvSpPr>
            <p:nvPr/>
          </p:nvSpPr>
          <p:spPr bwMode="auto">
            <a:xfrm>
              <a:off x="316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49186" name="Text Box 65"/>
            <p:cNvSpPr txBox="1">
              <a:spLocks noChangeArrowheads="1"/>
            </p:cNvSpPr>
            <p:nvPr/>
          </p:nvSpPr>
          <p:spPr bwMode="auto">
            <a:xfrm>
              <a:off x="3696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49187" name="Text Box 66"/>
            <p:cNvSpPr txBox="1">
              <a:spLocks noChangeArrowheads="1"/>
            </p:cNvSpPr>
            <p:nvPr/>
          </p:nvSpPr>
          <p:spPr bwMode="auto">
            <a:xfrm>
              <a:off x="11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88" name="Text Box 67"/>
            <p:cNvSpPr txBox="1">
              <a:spLocks noChangeArrowheads="1"/>
            </p:cNvSpPr>
            <p:nvPr/>
          </p:nvSpPr>
          <p:spPr bwMode="auto">
            <a:xfrm>
              <a:off x="158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49189" name="Text Box 68"/>
            <p:cNvSpPr txBox="1">
              <a:spLocks noChangeArrowheads="1"/>
            </p:cNvSpPr>
            <p:nvPr/>
          </p:nvSpPr>
          <p:spPr bwMode="auto">
            <a:xfrm>
              <a:off x="211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49190" name="Text Box 69"/>
            <p:cNvSpPr txBox="1">
              <a:spLocks noChangeArrowheads="1"/>
            </p:cNvSpPr>
            <p:nvPr/>
          </p:nvSpPr>
          <p:spPr bwMode="auto">
            <a:xfrm>
              <a:off x="2640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49191" name="Text Box 70"/>
            <p:cNvSpPr txBox="1">
              <a:spLocks noChangeArrowheads="1"/>
            </p:cNvSpPr>
            <p:nvPr/>
          </p:nvSpPr>
          <p:spPr bwMode="auto">
            <a:xfrm>
              <a:off x="652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49192" name="Text Box 71"/>
            <p:cNvSpPr txBox="1">
              <a:spLocks noChangeArrowheads="1"/>
            </p:cNvSpPr>
            <p:nvPr/>
          </p:nvSpPr>
          <p:spPr bwMode="auto">
            <a:xfrm>
              <a:off x="662" y="7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i\W</a:t>
              </a:r>
            </a:p>
          </p:txBody>
        </p:sp>
      </p:grpSp>
      <p:sp>
        <p:nvSpPr>
          <p:cNvPr id="4916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5956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2" grpId="0" autoUpdateAnimBg="0"/>
      <p:bldP spid="137253" grpId="0" autoUpdateAnimBg="0"/>
      <p:bldP spid="137254" grpId="0" autoUpdateAnimBg="0"/>
      <p:bldP spid="13725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3254375" y="489355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&lt;= w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else </a:t>
            </a:r>
            <a:r>
              <a:rPr lang="en-US" altLang="zh-CN" sz="2000" dirty="0">
                <a:ea typeface="SimSun" panose="02010600030101010101" pitchFamily="2" charset="-122"/>
              </a:rPr>
              <a:t>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51204" name="Text Box 36"/>
          <p:cNvSpPr txBox="1">
            <a:spLocks noChangeArrowheads="1"/>
          </p:cNvSpPr>
          <p:nvPr/>
        </p:nvSpPr>
        <p:spPr bwMode="auto">
          <a:xfrm>
            <a:off x="3276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05" name="Text Box 38"/>
          <p:cNvSpPr txBox="1">
            <a:spLocks noChangeArrowheads="1"/>
          </p:cNvSpPr>
          <p:nvPr/>
        </p:nvSpPr>
        <p:spPr bwMode="auto">
          <a:xfrm>
            <a:off x="9143312" y="-129476"/>
            <a:ext cx="17935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4038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07" name="Rectangle 41"/>
          <p:cNvSpPr>
            <a:spLocks noChangeArrowheads="1"/>
          </p:cNvSpPr>
          <p:nvPr/>
        </p:nvSpPr>
        <p:spPr bwMode="auto">
          <a:xfrm>
            <a:off x="9177613" y="75251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08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w=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w-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=-1</a:t>
            </a:r>
          </a:p>
        </p:txBody>
      </p:sp>
      <p:sp>
        <p:nvSpPr>
          <p:cNvPr id="51209" name="Line 47"/>
          <p:cNvSpPr>
            <a:spLocks noChangeShapeType="1"/>
          </p:cNvSpPr>
          <p:nvPr/>
        </p:nvSpPr>
        <p:spPr bwMode="auto">
          <a:xfrm>
            <a:off x="3048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48"/>
          <p:cNvSpPr>
            <a:spLocks noChangeShapeType="1"/>
          </p:cNvSpPr>
          <p:nvPr/>
        </p:nvSpPr>
        <p:spPr bwMode="auto">
          <a:xfrm>
            <a:off x="3048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49"/>
          <p:cNvSpPr>
            <a:spLocks noChangeShapeType="1"/>
          </p:cNvSpPr>
          <p:nvPr/>
        </p:nvSpPr>
        <p:spPr bwMode="auto">
          <a:xfrm>
            <a:off x="3810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50"/>
          <p:cNvSpPr>
            <a:spLocks noChangeShapeType="1"/>
          </p:cNvSpPr>
          <p:nvPr/>
        </p:nvSpPr>
        <p:spPr bwMode="auto">
          <a:xfrm>
            <a:off x="4648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51"/>
          <p:cNvSpPr>
            <a:spLocks noChangeShapeType="1"/>
          </p:cNvSpPr>
          <p:nvPr/>
        </p:nvSpPr>
        <p:spPr bwMode="auto">
          <a:xfrm>
            <a:off x="5486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52"/>
          <p:cNvSpPr>
            <a:spLocks noChangeShapeType="1"/>
          </p:cNvSpPr>
          <p:nvPr/>
        </p:nvSpPr>
        <p:spPr bwMode="auto">
          <a:xfrm>
            <a:off x="6324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53"/>
          <p:cNvSpPr>
            <a:spLocks noChangeShapeType="1"/>
          </p:cNvSpPr>
          <p:nvPr/>
        </p:nvSpPr>
        <p:spPr bwMode="auto">
          <a:xfrm>
            <a:off x="7162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Text Box 54"/>
          <p:cNvSpPr txBox="1">
            <a:spLocks noChangeArrowheads="1"/>
          </p:cNvSpPr>
          <p:nvPr/>
        </p:nvSpPr>
        <p:spPr bwMode="auto">
          <a:xfrm>
            <a:off x="3276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17" name="Text Box 55"/>
          <p:cNvSpPr txBox="1">
            <a:spLocks noChangeArrowheads="1"/>
          </p:cNvSpPr>
          <p:nvPr/>
        </p:nvSpPr>
        <p:spPr bwMode="auto">
          <a:xfrm>
            <a:off x="4038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18" name="Text Box 56"/>
          <p:cNvSpPr txBox="1">
            <a:spLocks noChangeArrowheads="1"/>
          </p:cNvSpPr>
          <p:nvPr/>
        </p:nvSpPr>
        <p:spPr bwMode="auto">
          <a:xfrm>
            <a:off x="4876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19" name="Text Box 57"/>
          <p:cNvSpPr txBox="1">
            <a:spLocks noChangeArrowheads="1"/>
          </p:cNvSpPr>
          <p:nvPr/>
        </p:nvSpPr>
        <p:spPr bwMode="auto">
          <a:xfrm>
            <a:off x="5715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20" name="Text Box 58"/>
          <p:cNvSpPr txBox="1">
            <a:spLocks noChangeArrowheads="1"/>
          </p:cNvSpPr>
          <p:nvPr/>
        </p:nvSpPr>
        <p:spPr bwMode="auto">
          <a:xfrm>
            <a:off x="7391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21" name="Text Box 59"/>
          <p:cNvSpPr txBox="1">
            <a:spLocks noChangeArrowheads="1"/>
          </p:cNvSpPr>
          <p:nvPr/>
        </p:nvSpPr>
        <p:spPr bwMode="auto">
          <a:xfrm>
            <a:off x="6553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22" name="Line 71"/>
          <p:cNvSpPr>
            <a:spLocks noChangeShapeType="1"/>
          </p:cNvSpPr>
          <p:nvPr/>
        </p:nvSpPr>
        <p:spPr bwMode="auto">
          <a:xfrm>
            <a:off x="8001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72"/>
          <p:cNvSpPr>
            <a:spLocks noChangeShapeType="1"/>
          </p:cNvSpPr>
          <p:nvPr/>
        </p:nvSpPr>
        <p:spPr bwMode="auto">
          <a:xfrm>
            <a:off x="3048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73"/>
          <p:cNvSpPr>
            <a:spLocks noChangeShapeType="1"/>
          </p:cNvSpPr>
          <p:nvPr/>
        </p:nvSpPr>
        <p:spPr bwMode="auto">
          <a:xfrm>
            <a:off x="3048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74"/>
          <p:cNvSpPr>
            <a:spLocks noChangeShapeType="1"/>
          </p:cNvSpPr>
          <p:nvPr/>
        </p:nvSpPr>
        <p:spPr bwMode="auto">
          <a:xfrm>
            <a:off x="3048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75"/>
          <p:cNvSpPr>
            <a:spLocks noChangeShapeType="1"/>
          </p:cNvSpPr>
          <p:nvPr/>
        </p:nvSpPr>
        <p:spPr bwMode="auto">
          <a:xfrm>
            <a:off x="3048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76"/>
          <p:cNvSpPr>
            <a:spLocks noChangeShapeType="1"/>
          </p:cNvSpPr>
          <p:nvPr/>
        </p:nvSpPr>
        <p:spPr bwMode="auto">
          <a:xfrm>
            <a:off x="3048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79"/>
          <p:cNvSpPr txBox="1">
            <a:spLocks noChangeArrowheads="1"/>
          </p:cNvSpPr>
          <p:nvPr/>
        </p:nvSpPr>
        <p:spPr bwMode="auto">
          <a:xfrm>
            <a:off x="2559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29" name="Text Box 80"/>
          <p:cNvSpPr txBox="1">
            <a:spLocks noChangeArrowheads="1"/>
          </p:cNvSpPr>
          <p:nvPr/>
        </p:nvSpPr>
        <p:spPr bwMode="auto">
          <a:xfrm>
            <a:off x="2559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51230" name="Text Box 81"/>
          <p:cNvSpPr txBox="1">
            <a:spLocks noChangeArrowheads="1"/>
          </p:cNvSpPr>
          <p:nvPr/>
        </p:nvSpPr>
        <p:spPr bwMode="auto">
          <a:xfrm>
            <a:off x="2559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51231" name="Text Box 82"/>
          <p:cNvSpPr txBox="1">
            <a:spLocks noChangeArrowheads="1"/>
          </p:cNvSpPr>
          <p:nvPr/>
        </p:nvSpPr>
        <p:spPr bwMode="auto">
          <a:xfrm>
            <a:off x="2559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1232" name="Text Box 83"/>
          <p:cNvSpPr txBox="1">
            <a:spLocks noChangeArrowheads="1"/>
          </p:cNvSpPr>
          <p:nvPr/>
        </p:nvSpPr>
        <p:spPr bwMode="auto">
          <a:xfrm>
            <a:off x="6553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51233" name="Text Box 84"/>
          <p:cNvSpPr txBox="1">
            <a:spLocks noChangeArrowheads="1"/>
          </p:cNvSpPr>
          <p:nvPr/>
        </p:nvSpPr>
        <p:spPr bwMode="auto">
          <a:xfrm>
            <a:off x="7391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51234" name="Text Box 85"/>
          <p:cNvSpPr txBox="1">
            <a:spLocks noChangeArrowheads="1"/>
          </p:cNvSpPr>
          <p:nvPr/>
        </p:nvSpPr>
        <p:spPr bwMode="auto">
          <a:xfrm>
            <a:off x="327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35" name="Text Box 86"/>
          <p:cNvSpPr txBox="1">
            <a:spLocks noChangeArrowheads="1"/>
          </p:cNvSpPr>
          <p:nvPr/>
        </p:nvSpPr>
        <p:spPr bwMode="auto">
          <a:xfrm>
            <a:off x="4038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51236" name="Text Box 87"/>
          <p:cNvSpPr txBox="1">
            <a:spLocks noChangeArrowheads="1"/>
          </p:cNvSpPr>
          <p:nvPr/>
        </p:nvSpPr>
        <p:spPr bwMode="auto">
          <a:xfrm>
            <a:off x="4876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51237" name="Text Box 88"/>
          <p:cNvSpPr txBox="1">
            <a:spLocks noChangeArrowheads="1"/>
          </p:cNvSpPr>
          <p:nvPr/>
        </p:nvSpPr>
        <p:spPr bwMode="auto">
          <a:xfrm>
            <a:off x="5715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1238" name="Text Box 89"/>
          <p:cNvSpPr txBox="1">
            <a:spLocks noChangeArrowheads="1"/>
          </p:cNvSpPr>
          <p:nvPr/>
        </p:nvSpPr>
        <p:spPr bwMode="auto">
          <a:xfrm>
            <a:off x="2559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51239" name="Text Box 90"/>
          <p:cNvSpPr txBox="1">
            <a:spLocks noChangeArrowheads="1"/>
          </p:cNvSpPr>
          <p:nvPr/>
        </p:nvSpPr>
        <p:spPr bwMode="auto">
          <a:xfrm>
            <a:off x="2574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i\W</a:t>
            </a:r>
          </a:p>
        </p:txBody>
      </p:sp>
      <p:sp>
        <p:nvSpPr>
          <p:cNvPr id="51240" name="Text Box 103"/>
          <p:cNvSpPr txBox="1">
            <a:spLocks noChangeArrowheads="1"/>
          </p:cNvSpPr>
          <p:nvPr/>
        </p:nvSpPr>
        <p:spPr bwMode="auto">
          <a:xfrm>
            <a:off x="327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41" name="Text Box 104"/>
          <p:cNvSpPr txBox="1">
            <a:spLocks noChangeArrowheads="1"/>
          </p:cNvSpPr>
          <p:nvPr/>
        </p:nvSpPr>
        <p:spPr bwMode="auto">
          <a:xfrm>
            <a:off x="3276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1242" name="Text Box 105"/>
          <p:cNvSpPr txBox="1">
            <a:spLocks noChangeArrowheads="1"/>
          </p:cNvSpPr>
          <p:nvPr/>
        </p:nvSpPr>
        <p:spPr bwMode="auto">
          <a:xfrm>
            <a:off x="3276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91594" name="Line 106"/>
          <p:cNvSpPr>
            <a:spLocks noChangeShapeType="1"/>
          </p:cNvSpPr>
          <p:nvPr/>
        </p:nvSpPr>
        <p:spPr bwMode="auto">
          <a:xfrm>
            <a:off x="4038600" y="2438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10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7162800" cy="1325563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  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789450" y="6305581"/>
            <a:ext cx="1752600" cy="50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V[1,1] = V[0,1]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       = 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247856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8" grpId="0" autoUpdateAnimBg="0"/>
      <p:bldP spid="191594" grpId="0" animBg="1"/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>
            <a:off x="36576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55" name="Group 83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53260" name="Text Box 43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3261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3262" name="Text Box 4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3263" name="Text Box 4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3264" name="Text Box 5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53265" name="Group 5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3266" name="Line 5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7" name="Line 5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8" name="Line 5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9" name="Line 5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0" name="Line 5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1" name="Line 5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2" name="Line 5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3" name="Text Box 5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74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75" name="Text Box 6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76" name="Text Box 6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77" name="Text Box 6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78" name="Text Box 6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79" name="Line 6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0" name="Line 6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1" name="Line 6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2" name="Line 6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3" name="Line 6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4" name="Line 7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5" name="Text Box 7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86" name="Text Box 7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3287" name="Text Box 7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3288" name="Text Box 7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3289" name="Text Box 7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3290" name="Text Box 7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53291" name="Text Box 7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92" name="Text Box 7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3293" name="Text Box 7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3294" name="Text Box 8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3295" name="Text Box 8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3296" name="Text Box 8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53256" name="Text Box 87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=0</a:t>
            </a:r>
          </a:p>
        </p:txBody>
      </p:sp>
      <p:sp>
        <p:nvSpPr>
          <p:cNvPr id="53257" name="Text Box 88"/>
          <p:cNvSpPr txBox="1">
            <a:spLocks noChangeArrowheads="1"/>
          </p:cNvSpPr>
          <p:nvPr/>
        </p:nvSpPr>
        <p:spPr bwMode="auto">
          <a:xfrm>
            <a:off x="3352800" y="4937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else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53258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704758" y="5231936"/>
            <a:ext cx="2743200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3+V[0,0]  &gt; V[0,2]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3+0      &gt;  0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V[1,2] =  3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9143312" y="-129476"/>
            <a:ext cx="17935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9177613" y="75251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40740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8" grpId="0" autoUpdateAnimBg="0"/>
      <p:bldP spid="149549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539" y="289813"/>
            <a:ext cx="65100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Brute-force</a:t>
            </a:r>
            <a:r>
              <a:rPr sz="4400" b="1" spc="-3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LCS algorithm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562600" y="6333729"/>
            <a:ext cx="4114800" cy="4103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©</a:t>
            </a:r>
            <a:r>
              <a:rPr spc="5" dirty="0"/>
              <a:t> </a:t>
            </a:r>
            <a:r>
              <a:rPr spc="-5" dirty="0"/>
              <a:t>2001-5</a:t>
            </a:r>
            <a:r>
              <a:rPr spc="-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Erik</a:t>
            </a:r>
            <a:r>
              <a:rPr spc="10" dirty="0"/>
              <a:t> </a:t>
            </a:r>
            <a:r>
              <a:rPr spc="-5" dirty="0"/>
              <a:t>D.</a:t>
            </a:r>
            <a:r>
              <a:rPr spc="5" dirty="0"/>
              <a:t> </a:t>
            </a:r>
            <a:r>
              <a:rPr spc="-5" dirty="0"/>
              <a:t>Demaine</a:t>
            </a:r>
            <a:r>
              <a:rPr spc="20" dirty="0"/>
              <a:t> </a:t>
            </a:r>
            <a:r>
              <a:rPr spc="-5" dirty="0"/>
              <a:t>and Charles</a:t>
            </a:r>
            <a:r>
              <a:rPr spc="20" dirty="0"/>
              <a:t> </a:t>
            </a:r>
            <a:r>
              <a:rPr spc="-5" dirty="0"/>
              <a:t>E.</a:t>
            </a:r>
            <a:r>
              <a:rPr dirty="0"/>
              <a:t> </a:t>
            </a:r>
            <a:r>
              <a:rPr spc="-5" dirty="0"/>
              <a:t>Leiserson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5933" y="1418337"/>
            <a:ext cx="7264400" cy="96564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Check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every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also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44958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03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55309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5310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5311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5312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5313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55314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5315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6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7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8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9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0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1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2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23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24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25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26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27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28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9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0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1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2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3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35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5336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5337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5338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5339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55340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41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5342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5343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5344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5345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55304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=1</a:t>
            </a:r>
          </a:p>
        </p:txBody>
      </p:sp>
      <p:sp>
        <p:nvSpPr>
          <p:cNvPr id="55305" name="Text Box 47"/>
          <p:cNvSpPr txBox="1">
            <a:spLocks noChangeArrowheads="1"/>
          </p:cNvSpPr>
          <p:nvPr/>
        </p:nvSpPr>
        <p:spPr bwMode="auto">
          <a:xfrm>
            <a:off x="3254375" y="4876799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else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55306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5307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7635875" y="5187949"/>
            <a:ext cx="2743200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3+V[0,1]  &gt; V[0,3]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3+0      &gt;  0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V[1,3] =  3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9143312" y="-129476"/>
            <a:ext cx="17935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9177613" y="75251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20088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autoUpdateAnimBg="0"/>
      <p:bldP spid="192518" grpId="0" animBg="1"/>
      <p:bldP spid="4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53340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51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57358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7359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7360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7362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57363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7364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5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6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7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8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9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0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1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2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3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4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5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6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7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8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9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0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1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2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84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7385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7386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7387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7388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57389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90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7391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7392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7393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7394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57352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=2</a:t>
            </a:r>
          </a:p>
        </p:txBody>
      </p:sp>
      <p:sp>
        <p:nvSpPr>
          <p:cNvPr id="57353" name="Text Box 47"/>
          <p:cNvSpPr txBox="1">
            <a:spLocks noChangeArrowheads="1"/>
          </p:cNvSpPr>
          <p:nvPr/>
        </p:nvSpPr>
        <p:spPr bwMode="auto">
          <a:xfrm>
            <a:off x="2950955" y="4804603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else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57354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7355" name="Text Box 49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7356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7391400" y="5122378"/>
            <a:ext cx="2743200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3+V[0,2]  &gt; V[0,4]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3+0      &gt;  0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V[1,4] =  3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9143312" y="-129476"/>
            <a:ext cx="17935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9177613" y="75251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1399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utoUpdateAnimBg="0"/>
      <p:bldP spid="193542" grpId="0" animBg="1"/>
      <p:bldP spid="5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61722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9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59407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9408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9409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9410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9411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59412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9413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4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5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6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7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8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9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20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1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2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3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4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5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6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27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28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29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0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1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33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9434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9435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9436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9437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59438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39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9440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9441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9442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9443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59400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=3</a:t>
            </a:r>
          </a:p>
        </p:txBody>
      </p:sp>
      <p:sp>
        <p:nvSpPr>
          <p:cNvPr id="59401" name="Text Box 47"/>
          <p:cNvSpPr txBox="1">
            <a:spLocks noChangeArrowheads="1"/>
          </p:cNvSpPr>
          <p:nvPr/>
        </p:nvSpPr>
        <p:spPr bwMode="auto">
          <a:xfrm>
            <a:off x="3352800" y="495935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else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59402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9403" name="Text Box 49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9404" name="Text Box 50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9405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494588" y="5373929"/>
            <a:ext cx="2743200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3+V[0,3]  &gt; V[0,5]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3+0      &gt;  0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V[1,5] =  3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auto">
          <a:xfrm>
            <a:off x="9143312" y="-129476"/>
            <a:ext cx="17935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53" name="Rectangle 41"/>
          <p:cNvSpPr>
            <a:spLocks noChangeArrowheads="1"/>
          </p:cNvSpPr>
          <p:nvPr/>
        </p:nvSpPr>
        <p:spPr bwMode="auto">
          <a:xfrm>
            <a:off x="9177613" y="75251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39083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utoUpdateAnimBg="0"/>
      <p:bldP spid="19456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44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61456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1457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1458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1459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1460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61461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61462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3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4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5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6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7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8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9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0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1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2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3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4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5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6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7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8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9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0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82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1483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1484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1485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1486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1487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88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1489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1490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1491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1492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61445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=-2</a:t>
            </a:r>
          </a:p>
        </p:txBody>
      </p:sp>
      <p:sp>
        <p:nvSpPr>
          <p:cNvPr id="61446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1447" name="Text Box 49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1448" name="Text Box 50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1450" name="Text Box 52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95637" name="Line 53"/>
          <p:cNvSpPr>
            <a:spLocks noChangeShapeType="1"/>
          </p:cNvSpPr>
          <p:nvPr/>
        </p:nvSpPr>
        <p:spPr bwMode="auto">
          <a:xfrm>
            <a:off x="40386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8" name="Text Box 54"/>
          <p:cNvSpPr txBox="1">
            <a:spLocks noChangeArrowheads="1"/>
          </p:cNvSpPr>
          <p:nvPr/>
        </p:nvSpPr>
        <p:spPr bwMode="auto">
          <a:xfrm>
            <a:off x="40068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0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61453" name="Text Box 56"/>
          <p:cNvSpPr txBox="1">
            <a:spLocks noChangeArrowheads="1"/>
          </p:cNvSpPr>
          <p:nvPr/>
        </p:nvSpPr>
        <p:spPr bwMode="auto">
          <a:xfrm>
            <a:off x="3368675" y="4937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&lt;= w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else </a:t>
            </a:r>
            <a:r>
              <a:rPr lang="en-US" altLang="zh-CN" sz="2000" dirty="0">
                <a:ea typeface="SimSun" panose="02010600030101010101" pitchFamily="2" charset="-122"/>
              </a:rPr>
              <a:t>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61454" name="Rectangle 57"/>
          <p:cNvSpPr>
            <a:spLocks noGrp="1" noChangeArrowheads="1"/>
          </p:cNvSpPr>
          <p:nvPr>
            <p:ph type="title"/>
          </p:nvPr>
        </p:nvSpPr>
        <p:spPr>
          <a:xfrm>
            <a:off x="457200" y="246062"/>
            <a:ext cx="6096000" cy="1325563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7559675" y="6230523"/>
            <a:ext cx="1752600" cy="512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V[2,1] = V[1,1]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       = 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55" name="Rectangle 41"/>
          <p:cNvSpPr>
            <a:spLocks noChangeArrowheads="1"/>
          </p:cNvSpPr>
          <p:nvPr/>
        </p:nvSpPr>
        <p:spPr bwMode="auto">
          <a:xfrm>
            <a:off x="9177613" y="752509"/>
            <a:ext cx="1676400" cy="819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181856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37" grpId="0" animBg="1"/>
      <p:bldP spid="195638" grpId="0" autoUpdateAnimBg="0"/>
      <p:bldP spid="5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492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6350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350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350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350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350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6351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6351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1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2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2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2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2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2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3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3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353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353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353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353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353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3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353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353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354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354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63493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=-1</a:t>
            </a:r>
          </a:p>
        </p:txBody>
      </p:sp>
      <p:sp>
        <p:nvSpPr>
          <p:cNvPr id="63494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3495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3496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3498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48768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58" name="Text Box 50"/>
          <p:cNvSpPr txBox="1">
            <a:spLocks noChangeArrowheads="1"/>
          </p:cNvSpPr>
          <p:nvPr/>
        </p:nvSpPr>
        <p:spPr bwMode="auto">
          <a:xfrm>
            <a:off x="4845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63501" name="Text Box 51"/>
          <p:cNvSpPr txBox="1">
            <a:spLocks noChangeArrowheads="1"/>
          </p:cNvSpPr>
          <p:nvPr/>
        </p:nvSpPr>
        <p:spPr bwMode="auto">
          <a:xfrm>
            <a:off x="3347416" y="4937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&lt;= w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else </a:t>
            </a:r>
            <a:r>
              <a:rPr lang="en-US" altLang="zh-CN" sz="2000" dirty="0">
                <a:ea typeface="SimSun" panose="02010600030101010101" pitchFamily="2" charset="-122"/>
              </a:rPr>
              <a:t>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63502" name="Text Box 52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3503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667349" y="6290468"/>
            <a:ext cx="1752600" cy="50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V[2,2] = V[1,2]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       =  3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9177613" y="752509"/>
            <a:ext cx="1676400" cy="819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21325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57" grpId="0" animBg="1"/>
      <p:bldP spid="196658" grpId="0" autoUpdateAnimBg="0"/>
      <p:bldP spid="5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40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6555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555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555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555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555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65559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6556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6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6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7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7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7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7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8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558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558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558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558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558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8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558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558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558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559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65541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=0</a:t>
            </a:r>
          </a:p>
        </p:txBody>
      </p:sp>
      <p:sp>
        <p:nvSpPr>
          <p:cNvPr id="65542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5543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5544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5546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5547" name="Text Box 52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5548" name="Text Box 53"/>
          <p:cNvSpPr txBox="1">
            <a:spLocks noChangeArrowheads="1"/>
          </p:cNvSpPr>
          <p:nvPr/>
        </p:nvSpPr>
        <p:spPr bwMode="auto">
          <a:xfrm>
            <a:off x="3254375" y="4906963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else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7686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7687" name="Line 55"/>
          <p:cNvSpPr>
            <a:spLocks noChangeShapeType="1"/>
          </p:cNvSpPr>
          <p:nvPr/>
        </p:nvSpPr>
        <p:spPr bwMode="auto">
          <a:xfrm>
            <a:off x="35814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Text Box 56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5552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94588" y="5230329"/>
            <a:ext cx="2743200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4+V[1,0]  &gt; V[1,3]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4+0      &gt;  3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V[2,3] =  4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9177613" y="752509"/>
            <a:ext cx="1676400" cy="819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394091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6" grpId="0" autoUpdateAnimBg="0"/>
      <p:bldP spid="197687" grpId="0" animBg="1"/>
      <p:bldP spid="5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588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6760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760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760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760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760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67608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6760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1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1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1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2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2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2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2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763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763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763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763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763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3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763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763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763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763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67589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=1</a:t>
            </a:r>
          </a:p>
        </p:txBody>
      </p:sp>
      <p:sp>
        <p:nvSpPr>
          <p:cNvPr id="67590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7591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7592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7594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7595" name="Text Box 49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7596" name="Text Box 50"/>
          <p:cNvSpPr txBox="1">
            <a:spLocks noChangeArrowheads="1"/>
          </p:cNvSpPr>
          <p:nvPr/>
        </p:nvSpPr>
        <p:spPr bwMode="auto">
          <a:xfrm>
            <a:off x="3352800" y="494347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else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8708" name="Line 52"/>
          <p:cNvSpPr>
            <a:spLocks noChangeShapeType="1"/>
          </p:cNvSpPr>
          <p:nvPr/>
        </p:nvSpPr>
        <p:spPr bwMode="auto">
          <a:xfrm>
            <a:off x="44196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Text Box 53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7600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7601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561332" y="5261250"/>
            <a:ext cx="2743200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4+V[1,1]  &gt; V[1,4]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4+0      &gt;  3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V[2,4] =  4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57" name="Rectangle 41"/>
          <p:cNvSpPr>
            <a:spLocks noChangeArrowheads="1"/>
          </p:cNvSpPr>
          <p:nvPr/>
        </p:nvSpPr>
        <p:spPr bwMode="auto">
          <a:xfrm>
            <a:off x="9177613" y="752509"/>
            <a:ext cx="1676400" cy="819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6853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7" grpId="0" autoUpdateAnimBg="0"/>
      <p:bldP spid="198708" grpId="0" animBg="1"/>
      <p:bldP spid="5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36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69652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9653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9654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9655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9656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69657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69658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9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0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1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2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3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4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5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6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6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68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69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7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71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2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3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4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5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6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7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78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9679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968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9681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968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9683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8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968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9686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9687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9688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69637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=2</a:t>
            </a:r>
          </a:p>
        </p:txBody>
      </p:sp>
      <p:sp>
        <p:nvSpPr>
          <p:cNvPr id="6963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9639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9640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9642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9643" name="Text Box 49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9644" name="Text Box 50"/>
          <p:cNvSpPr txBox="1">
            <a:spLocks noChangeArrowheads="1"/>
          </p:cNvSpPr>
          <p:nvPr/>
        </p:nvSpPr>
        <p:spPr bwMode="auto">
          <a:xfrm>
            <a:off x="3281500" y="4876799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else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9732" name="Line 52"/>
          <p:cNvSpPr>
            <a:spLocks noChangeShapeType="1"/>
          </p:cNvSpPr>
          <p:nvPr/>
        </p:nvSpPr>
        <p:spPr bwMode="auto">
          <a:xfrm>
            <a:off x="52578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Text Box 53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9648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9649" name="Text Box 55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9650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559675" y="5291378"/>
            <a:ext cx="2743200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4+V[1,2]  &gt; V[1,5]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4+3      &gt;  3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V[2,5] =  7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58" name="Rectangle 41"/>
          <p:cNvSpPr>
            <a:spLocks noChangeArrowheads="1"/>
          </p:cNvSpPr>
          <p:nvPr/>
        </p:nvSpPr>
        <p:spPr bwMode="auto">
          <a:xfrm>
            <a:off x="9177613" y="752509"/>
            <a:ext cx="1676400" cy="819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15660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1" grpId="0" autoUpdateAnimBg="0"/>
      <p:bldP spid="199732" grpId="0" animBg="1"/>
      <p:bldP spid="5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684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7170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170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170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171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171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7171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7171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2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2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2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2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2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2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3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173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173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173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173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7173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3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174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174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174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174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71685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1..3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686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1687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1688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1689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1690" name="Text Box 49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1691" name="Text Box 53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1692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1693" name="Text Box 55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1694" name="Text Box 56"/>
          <p:cNvSpPr txBox="1">
            <a:spLocks noChangeArrowheads="1"/>
          </p:cNvSpPr>
          <p:nvPr/>
        </p:nvSpPr>
        <p:spPr bwMode="auto">
          <a:xfrm>
            <a:off x="3321602" y="4937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&lt;= w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else </a:t>
            </a:r>
            <a:r>
              <a:rPr lang="en-US" altLang="zh-CN" sz="2000" dirty="0">
                <a:ea typeface="SimSun" panose="02010600030101010101" pitchFamily="2" charset="-122"/>
              </a:rPr>
              <a:t>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71696" name="Text Box 58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0764" name="Text Box 60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00765" name="Text Box 61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0769" name="Line 65"/>
          <p:cNvSpPr>
            <a:spLocks noChangeShapeType="1"/>
          </p:cNvSpPr>
          <p:nvPr/>
        </p:nvSpPr>
        <p:spPr bwMode="auto">
          <a:xfrm>
            <a:off x="4062413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70" name="Text Box 66"/>
          <p:cNvSpPr txBox="1">
            <a:spLocks noChangeArrowheads="1"/>
          </p:cNvSpPr>
          <p:nvPr/>
        </p:nvSpPr>
        <p:spPr bwMode="auto">
          <a:xfrm>
            <a:off x="4030663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0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200771" name="Line 67"/>
          <p:cNvSpPr>
            <a:spLocks noChangeShapeType="1"/>
          </p:cNvSpPr>
          <p:nvPr/>
        </p:nvSpPr>
        <p:spPr bwMode="auto">
          <a:xfrm>
            <a:off x="48768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72" name="Line 68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620000" y="6311347"/>
            <a:ext cx="1752600" cy="50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V[3,1] = V[2,1]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       = 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620000" y="6318525"/>
            <a:ext cx="1752600" cy="50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V[3,2] = V[2,2]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       =  3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620000" y="6318525"/>
            <a:ext cx="1752600" cy="50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V[3,3] = V[2,3]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       =  4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9177612" y="752509"/>
            <a:ext cx="1838949" cy="1300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24489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64" grpId="0" autoUpdateAnimBg="0"/>
      <p:bldP spid="200765" grpId="0" autoUpdateAnimBg="0"/>
      <p:bldP spid="200769" grpId="0" animBg="1"/>
      <p:bldP spid="200770" grpId="0" autoUpdateAnimBg="0"/>
      <p:bldP spid="200771" grpId="0" animBg="1"/>
      <p:bldP spid="200772" grpId="0" animBg="1"/>
      <p:bldP spid="61" grpId="0" animBg="1"/>
      <p:bldP spid="62" grpId="0" animBg="1"/>
      <p:bldP spid="6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32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73752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3753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3754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3755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3756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73757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73758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9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0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1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2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3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4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5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6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6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68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69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7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71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2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3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4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5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6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7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78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3779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378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3781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378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73783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8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378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3786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3787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3788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73733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 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73734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35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36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37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38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3739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40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3741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3743" name="Text Box 54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73744" name="Text Box 61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3745" name="Text Box 62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46" name="Text Box 63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1793" name="Line 65"/>
          <p:cNvSpPr>
            <a:spLocks noChangeShapeType="1"/>
          </p:cNvSpPr>
          <p:nvPr/>
        </p:nvSpPr>
        <p:spPr bwMode="auto">
          <a:xfrm>
            <a:off x="3581400" y="3276600"/>
            <a:ext cx="2971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94" name="Text Box 66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73749" name="Text Box 67"/>
          <p:cNvSpPr txBox="1">
            <a:spLocks noChangeArrowheads="1"/>
          </p:cNvSpPr>
          <p:nvPr/>
        </p:nvSpPr>
        <p:spPr bwMode="auto">
          <a:xfrm>
            <a:off x="3321602" y="4894262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else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73750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7553530" y="5256212"/>
            <a:ext cx="2743200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5+V[2,0]  &gt; V[2,4]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5+0      &gt;  4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V[3,4] =  5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1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9177612" y="752509"/>
            <a:ext cx="1838949" cy="1300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21955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3" grpId="0" animBg="1"/>
      <p:bldP spid="201794" grpId="0" autoUpdateAnimBg="0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289813"/>
            <a:ext cx="651002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Brute-force</a:t>
            </a:r>
            <a:r>
              <a:rPr spc="-35" dirty="0"/>
              <a:t> </a:t>
            </a:r>
            <a:r>
              <a:rPr spc="-5" dirty="0"/>
              <a:t>LCS 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3234" y="1418336"/>
            <a:ext cx="7319645" cy="476925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400" marR="4699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Check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every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also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spcBef>
                <a:spcPts val="217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250825" indent="-226060">
              <a:spcBef>
                <a:spcPts val="380"/>
              </a:spcBef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5" dirty="0">
                <a:latin typeface="Times New Roman"/>
                <a:cs typeface="Times New Roman"/>
              </a:rPr>
              <a:t>Checking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subsequence.</a:t>
            </a:r>
            <a:endParaRPr sz="3200">
              <a:latin typeface="Times New Roman"/>
              <a:cs typeface="Times New Roman"/>
            </a:endParaRPr>
          </a:p>
          <a:p>
            <a:pPr marL="250825" marR="24765" indent="-226060">
              <a:lnSpc>
                <a:spcPts val="3460"/>
              </a:lnSpc>
              <a:spcBef>
                <a:spcPts val="815"/>
              </a:spcBef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i="1" spc="2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subsequences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(each bit-vector of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length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determines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distinct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marL="25400">
              <a:spcBef>
                <a:spcPts val="400"/>
              </a:spcBef>
            </a:pPr>
            <a:r>
              <a:rPr sz="3200" spc="-30" dirty="0">
                <a:latin typeface="Times New Roman"/>
                <a:cs typeface="Times New Roman"/>
              </a:rPr>
              <a:t>Worst-case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running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140200"/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exponential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780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75801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5802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5803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5804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58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75806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75807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8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9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0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1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2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3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4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581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5816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5817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581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5819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5820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1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2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3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4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5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6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5827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5828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5829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5830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5831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75832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5833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5834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5835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5836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5837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75781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 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=1</a:t>
            </a:r>
          </a:p>
        </p:txBody>
      </p:sp>
      <p:sp>
        <p:nvSpPr>
          <p:cNvPr id="75782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5783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5784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5785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5786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5787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5788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5789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5791" name="Text Box 53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75792" name="Text Box 54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5793" name="Text Box 55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5794" name="Text Box 56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5795" name="Text Box 59"/>
          <p:cNvSpPr txBox="1">
            <a:spLocks noChangeArrowheads="1"/>
          </p:cNvSpPr>
          <p:nvPr/>
        </p:nvSpPr>
        <p:spPr bwMode="auto">
          <a:xfrm>
            <a:off x="3298411" y="4937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else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75796" name="Text Box 60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2813" name="Line 61"/>
          <p:cNvSpPr>
            <a:spLocks noChangeShapeType="1"/>
          </p:cNvSpPr>
          <p:nvPr/>
        </p:nvSpPr>
        <p:spPr bwMode="auto">
          <a:xfrm>
            <a:off x="7423150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75799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559675" y="5332205"/>
            <a:ext cx="2743200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5+V[2,1]  &gt; V[2,5]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5+0      &gt;  7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V[3,4] =  7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63" name="Rectangle 41"/>
          <p:cNvSpPr>
            <a:spLocks noChangeArrowheads="1"/>
          </p:cNvSpPr>
          <p:nvPr/>
        </p:nvSpPr>
        <p:spPr bwMode="auto">
          <a:xfrm>
            <a:off x="9177612" y="752509"/>
            <a:ext cx="1838949" cy="1300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</p:spTree>
    <p:extLst>
      <p:ext uri="{BB962C8B-B14F-4D97-AF65-F5344CB8AC3E}">
        <p14:creationId xmlns:p14="http://schemas.microsoft.com/office/powerpoint/2010/main" val="418215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3" grpId="0" animBg="1"/>
      <p:bldP spid="202814" grpId="0" autoUpdateAnimBg="0"/>
      <p:bldP spid="6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28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77859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7860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7861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7862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7863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77864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77865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6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7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8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9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0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1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2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7873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787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7875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7876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7877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7878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9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0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1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2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3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4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7885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7886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7887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7888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7889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77890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7891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7892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7893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7894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7895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77829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1..4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7830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7831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7832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7833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7834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7835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7836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7837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7838" name="Text Box 52"/>
          <p:cNvSpPr txBox="1">
            <a:spLocks noChangeArrowheads="1"/>
          </p:cNvSpPr>
          <p:nvPr/>
        </p:nvSpPr>
        <p:spPr bwMode="auto">
          <a:xfrm>
            <a:off x="3208338" y="4943509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&lt;= w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else </a:t>
            </a:r>
            <a:r>
              <a:rPr lang="en-US" altLang="zh-CN" sz="2000" dirty="0">
                <a:ea typeface="SimSun" panose="02010600030101010101" pitchFamily="2" charset="-122"/>
              </a:rPr>
              <a:t>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77839" name="Text Box 54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03832" name="Text Box 56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4062413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34" name="Text Box 58"/>
          <p:cNvSpPr txBox="1">
            <a:spLocks noChangeArrowheads="1"/>
          </p:cNvSpPr>
          <p:nvPr/>
        </p:nvSpPr>
        <p:spPr bwMode="auto">
          <a:xfrm>
            <a:off x="4030663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0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203835" name="Line 59"/>
          <p:cNvSpPr>
            <a:spLocks noChangeShapeType="1"/>
          </p:cNvSpPr>
          <p:nvPr/>
        </p:nvSpPr>
        <p:spPr bwMode="auto">
          <a:xfrm>
            <a:off x="48768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36" name="Line 60"/>
          <p:cNvSpPr>
            <a:spLocks noChangeShapeType="1"/>
          </p:cNvSpPr>
          <p:nvPr/>
        </p:nvSpPr>
        <p:spPr bwMode="auto">
          <a:xfrm>
            <a:off x="57150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Text Box 61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77847" name="Text Box 62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7848" name="Text Box 63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7849" name="Text Box 64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7850" name="Text Box 65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3842" name="Text Box 66"/>
          <p:cNvSpPr txBox="1">
            <a:spLocks noChangeArrowheads="1"/>
          </p:cNvSpPr>
          <p:nvPr/>
        </p:nvSpPr>
        <p:spPr bwMode="auto">
          <a:xfrm>
            <a:off x="65214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3843" name="Line 67"/>
          <p:cNvSpPr>
            <a:spLocks noChangeShapeType="1"/>
          </p:cNvSpPr>
          <p:nvPr/>
        </p:nvSpPr>
        <p:spPr bwMode="auto">
          <a:xfrm>
            <a:off x="652145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7620000" y="6292365"/>
            <a:ext cx="1752600" cy="500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V[4,1] = V[3,1]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       = 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620000" y="6312246"/>
            <a:ext cx="1752600" cy="500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V[4,2] = V[3,2]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       =  3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620000" y="6275662"/>
            <a:ext cx="1752600" cy="500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V[4,3] = V[3,3]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       =  4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602538" y="6288368"/>
            <a:ext cx="1752600" cy="500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V[4,4] = V[3,4]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       =  5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74" name="Rectangle 41"/>
          <p:cNvSpPr>
            <a:spLocks noChangeArrowheads="1"/>
          </p:cNvSpPr>
          <p:nvPr/>
        </p:nvSpPr>
        <p:spPr bwMode="auto">
          <a:xfrm>
            <a:off x="9177612" y="752509"/>
            <a:ext cx="1947586" cy="18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07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31" grpId="0" autoUpdateAnimBg="0"/>
      <p:bldP spid="203832" grpId="0" autoUpdateAnimBg="0"/>
      <p:bldP spid="203833" grpId="0" animBg="1"/>
      <p:bldP spid="203834" grpId="0" autoUpdateAnimBg="0"/>
      <p:bldP spid="203835" grpId="0" animBg="1"/>
      <p:bldP spid="203836" grpId="0" animBg="1"/>
      <p:bldP spid="203842" grpId="0" autoUpdateAnimBg="0"/>
      <p:bldP spid="203843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76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79902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9903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9904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9905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9906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79907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79908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09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0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1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2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3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4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5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991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991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9918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9919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992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9921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2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3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4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5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6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7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9928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9929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993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9931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993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79933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993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993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9936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9937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9938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79877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 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7987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9879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9880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9881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9882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9883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9884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9885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9886" name="Text Box 53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79887" name="Text Box 54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9888" name="Text Box 55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9889" name="Text Box 56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9890" name="Text Box 57"/>
          <p:cNvSpPr txBox="1">
            <a:spLocks noChangeArrowheads="1"/>
          </p:cNvSpPr>
          <p:nvPr/>
        </p:nvSpPr>
        <p:spPr bwMode="auto">
          <a:xfrm>
            <a:off x="3144078" y="4906963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if </a:t>
            </a:r>
            <a:r>
              <a:rPr lang="en-US" altLang="zh-CN" sz="2000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b</a:t>
            </a:r>
            <a:r>
              <a:rPr lang="en-US" altLang="zh-CN" sz="2000" baseline="-25000" dirty="0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 + V[i-1,w- </a:t>
            </a:r>
            <a:r>
              <a:rPr lang="en-US" altLang="zh-CN" sz="2000" dirty="0" err="1"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else V[</a:t>
            </a:r>
            <a:r>
              <a:rPr lang="en-US" altLang="zh-CN" sz="2000" dirty="0" err="1"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ea typeface="SimSun" panose="02010600030101010101" pitchFamily="2" charset="-122"/>
              </a:rPr>
              <a:t>] = V[i-1,w]  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79891" name="Text Box 58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4859" name="Line 59"/>
          <p:cNvSpPr>
            <a:spLocks noChangeShapeType="1"/>
          </p:cNvSpPr>
          <p:nvPr/>
        </p:nvSpPr>
        <p:spPr bwMode="auto">
          <a:xfrm>
            <a:off x="7423150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0" name="Text Box 60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79894" name="Text Box 61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79895" name="Text Box 62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9896" name="Text Box 63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9897" name="Text Box 64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9898" name="Text Box 65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79900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 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391400" y="5285875"/>
            <a:ext cx="2743200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6+V[3,1]  &gt; V[3,5]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    6+0      &gt;  7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V[4,5] =  7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95600" y="4374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1 to W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70" name="Rectangle 41"/>
          <p:cNvSpPr>
            <a:spLocks noChangeArrowheads="1"/>
          </p:cNvSpPr>
          <p:nvPr/>
        </p:nvSpPr>
        <p:spPr bwMode="auto">
          <a:xfrm>
            <a:off x="9177612" y="752509"/>
            <a:ext cx="1947586" cy="18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9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9" grpId="0" animBg="1"/>
      <p:bldP spid="204860" grpId="0" autoUpdateAnimBg="0"/>
      <p:bldP spid="6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Exercise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4634" y="1924372"/>
            <a:ext cx="73914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</p:txBody>
      </p:sp>
      <p:pic>
        <p:nvPicPr>
          <p:cNvPr id="819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27" y="1937894"/>
            <a:ext cx="9060232" cy="321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4634" y="5307066"/>
            <a:ext cx="8508569" cy="11098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a typeface="SimSun" panose="02010600030101010101" pitchFamily="2" charset="-122"/>
              </a:rPr>
              <a:t>How to find out which items are in the optimal subset?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0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Comments</a:t>
            </a:r>
          </a:p>
        </p:txBody>
      </p:sp>
      <p:sp>
        <p:nvSpPr>
          <p:cNvPr id="839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This algorithm only finds the max possible value that can be carried in the knapsack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i.e., the value in V[</a:t>
            </a:r>
            <a:r>
              <a:rPr lang="en-US" altLang="zh-CN" dirty="0" err="1">
                <a:ea typeface="SimSun" panose="02010600030101010101" pitchFamily="2" charset="-122"/>
              </a:rPr>
              <a:t>n,W</a:t>
            </a:r>
            <a:r>
              <a:rPr lang="en-US" altLang="zh-CN" dirty="0">
                <a:ea typeface="SimSun" panose="02010600030101010101" pitchFamily="2" charset="-122"/>
              </a:rPr>
              <a:t>]</a:t>
            </a:r>
          </a:p>
          <a:p>
            <a:pPr lvl="1">
              <a:buFontTx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 typeface="Monotype Sorts" pitchFamily="80" charset="2"/>
              <a:buNone/>
            </a:pPr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8286" y="4001294"/>
            <a:ext cx="8508569" cy="11098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ea typeface="SimSun" panose="02010600030101010101" pitchFamily="2" charset="-122"/>
              </a:rPr>
              <a:t>To </a:t>
            </a:r>
            <a:r>
              <a:rPr lang="en-US" altLang="zh-CN" sz="2800" b="1" dirty="0">
                <a:solidFill>
                  <a:srgbClr val="FFC000"/>
                </a:solidFill>
                <a:ea typeface="SimSun" panose="02010600030101010101" pitchFamily="2" charset="-122"/>
              </a:rPr>
              <a:t>know the items </a:t>
            </a:r>
            <a:r>
              <a:rPr lang="en-US" altLang="zh-CN" sz="2800" b="1" dirty="0">
                <a:ea typeface="SimSun" panose="02010600030101010101" pitchFamily="2" charset="-122"/>
              </a:rPr>
              <a:t>that </a:t>
            </a:r>
            <a:r>
              <a:rPr lang="en-US" altLang="zh-CN" sz="2800" b="1" dirty="0">
                <a:solidFill>
                  <a:srgbClr val="FFC000"/>
                </a:solidFill>
                <a:ea typeface="SimSun" panose="02010600030101010101" pitchFamily="2" charset="-122"/>
              </a:rPr>
              <a:t>make</a:t>
            </a:r>
            <a:r>
              <a:rPr lang="en-US" altLang="zh-CN" sz="2800" b="1" dirty="0">
                <a:ea typeface="SimSun" panose="02010600030101010101" pitchFamily="2" charset="-122"/>
              </a:rPr>
              <a:t> this </a:t>
            </a:r>
            <a:r>
              <a:rPr lang="en-US" altLang="zh-CN" sz="2800" b="1" dirty="0">
                <a:solidFill>
                  <a:srgbClr val="FFC000"/>
                </a:solidFill>
                <a:ea typeface="SimSun" panose="02010600030101010101" pitchFamily="2" charset="-122"/>
              </a:rPr>
              <a:t>maximum value</a:t>
            </a:r>
            <a:r>
              <a:rPr lang="en-US" altLang="zh-CN" sz="2800" b="1" dirty="0">
                <a:ea typeface="SimSun" panose="02010600030101010101" pitchFamily="2" charset="-122"/>
              </a:rPr>
              <a:t>, an </a:t>
            </a:r>
            <a:r>
              <a:rPr lang="en-US" altLang="zh-CN" sz="2800" b="1" dirty="0">
                <a:solidFill>
                  <a:srgbClr val="FFC000"/>
                </a:solidFill>
                <a:ea typeface="SimSun" panose="02010600030101010101" pitchFamily="2" charset="-122"/>
              </a:rPr>
              <a:t>addition </a:t>
            </a:r>
            <a:r>
              <a:rPr lang="en-US" altLang="zh-CN" sz="2800" b="1" dirty="0">
                <a:ea typeface="SimSun" panose="02010600030101010101" pitchFamily="2" charset="-122"/>
              </a:rPr>
              <a:t>to this </a:t>
            </a:r>
            <a:r>
              <a:rPr lang="en-US" altLang="zh-CN" sz="2800" b="1" dirty="0">
                <a:solidFill>
                  <a:srgbClr val="FFC000"/>
                </a:solidFill>
                <a:ea typeface="SimSun" panose="02010600030101010101" pitchFamily="2" charset="-122"/>
              </a:rPr>
              <a:t>algorithm</a:t>
            </a:r>
            <a:r>
              <a:rPr lang="en-US" altLang="zh-CN" sz="2800" b="1" dirty="0">
                <a:ea typeface="SimSun" panose="02010600030101010101" pitchFamily="2" charset="-122"/>
              </a:rPr>
              <a:t> is necessary</a:t>
            </a:r>
          </a:p>
        </p:txBody>
      </p:sp>
    </p:spTree>
    <p:extLst>
      <p:ext uri="{BB962C8B-B14F-4D97-AF65-F5344CB8AC3E}">
        <p14:creationId xmlns:p14="http://schemas.microsoft.com/office/powerpoint/2010/main" val="33829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How to find actual Knapsack Items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600200"/>
            <a:ext cx="7924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All of the information we need is in the table.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FF0000"/>
                </a:solidFill>
                <a:ea typeface="SimSun" panose="02010600030101010101" pitchFamily="2" charset="-122"/>
              </a:rPr>
              <a:t>V[</a:t>
            </a:r>
            <a:r>
              <a:rPr lang="en-US" altLang="zh-CN" i="1" dirty="0" err="1">
                <a:solidFill>
                  <a:srgbClr val="FF0000"/>
                </a:solidFill>
                <a:ea typeface="SimSun" panose="02010600030101010101" pitchFamily="2" charset="-122"/>
              </a:rPr>
              <a:t>n</a:t>
            </a:r>
            <a:r>
              <a:rPr lang="en-US" altLang="zh-CN" dirty="0" err="1">
                <a:solidFill>
                  <a:srgbClr val="FF0000"/>
                </a:solidFill>
                <a:ea typeface="SimSun" panose="02010600030101010101" pitchFamily="2" charset="-12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]</a:t>
            </a:r>
            <a:r>
              <a:rPr lang="en-US" altLang="zh-CN" dirty="0">
                <a:ea typeface="SimSun" panose="02010600030101010101" pitchFamily="2" charset="-122"/>
              </a:rPr>
              <a:t> is the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maximal value </a:t>
            </a:r>
            <a:r>
              <a:rPr lang="en-US" altLang="zh-CN" dirty="0">
                <a:ea typeface="SimSun" panose="02010600030101010101" pitchFamily="2" charset="-122"/>
              </a:rPr>
              <a:t>of items that can be placed in the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Knapsack.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Let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=n </a:t>
            </a:r>
            <a:r>
              <a:rPr lang="en-US" altLang="zh-CN" dirty="0">
                <a:ea typeface="SimSun" panose="02010600030101010101" pitchFamily="2" charset="-12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k=W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if 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V[</a:t>
            </a:r>
            <a:r>
              <a:rPr lang="en-US" altLang="zh-CN" sz="28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i,k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V[i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1,k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800" dirty="0">
                <a:ea typeface="SimSun" panose="02010600030101010101" pitchFamily="2" charset="-122"/>
              </a:rPr>
              <a:t>then</a:t>
            </a:r>
            <a:r>
              <a:rPr lang="en-US" altLang="zh-CN" sz="3200" dirty="0"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sz="2800" dirty="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mark the </a:t>
            </a:r>
            <a:r>
              <a:rPr lang="en-US" altLang="zh-CN" sz="28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800" baseline="30000" dirty="0" err="1">
                <a:solidFill>
                  <a:srgbClr val="FF0000"/>
                </a:solidFill>
                <a:ea typeface="SimSun" panose="02010600030101010101" pitchFamily="2" charset="-122"/>
              </a:rPr>
              <a:t>th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 item </a:t>
            </a:r>
            <a:r>
              <a:rPr lang="en-US" altLang="zh-CN" sz="2800" dirty="0">
                <a:ea typeface="SimSun" panose="02010600030101010101" pitchFamily="2" charset="-122"/>
              </a:rPr>
              <a:t>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	</a:t>
            </a:r>
            <a:r>
              <a:rPr lang="en-US" altLang="zh-CN" sz="28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= 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 = 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k-</a:t>
            </a:r>
            <a:r>
              <a:rPr lang="en-US" altLang="zh-CN" sz="2800" i="1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800" i="1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else</a:t>
            </a:r>
            <a:r>
              <a:rPr lang="en-US" altLang="zh-CN" sz="2800" i="1" dirty="0"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i="1" dirty="0">
                <a:ea typeface="SimSun" panose="02010600030101010101" pitchFamily="2" charset="-122"/>
              </a:rPr>
              <a:t>	</a:t>
            </a:r>
            <a:r>
              <a:rPr lang="en-US" altLang="zh-CN" sz="28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= 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1  </a:t>
            </a:r>
            <a:r>
              <a:rPr lang="en-US" altLang="zh-CN" sz="2800" dirty="0">
                <a:ea typeface="SimSun" panose="02010600030101010101" pitchFamily="2" charset="-122"/>
              </a:rPr>
              <a:t>// </a:t>
            </a:r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Assume the </a:t>
            </a:r>
            <a:r>
              <a:rPr lang="en-US" altLang="zh-CN" i="1" dirty="0" err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lang="en-US" altLang="zh-CN" baseline="30000" dirty="0" err="1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 item is </a:t>
            </a:r>
            <a:r>
              <a:rPr lang="en-US" altLang="zh-CN" u="sng" dirty="0">
                <a:solidFill>
                  <a:schemeClr val="tx1"/>
                </a:solidFill>
                <a:ea typeface="SimSun" panose="02010600030101010101" pitchFamily="2" charset="-122"/>
              </a:rPr>
              <a:t>not</a:t>
            </a:r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 in the knapsack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		           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//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 Could it be in the optimally packed knapsack?</a:t>
            </a:r>
          </a:p>
        </p:txBody>
      </p:sp>
    </p:spTree>
    <p:extLst>
      <p:ext uri="{BB962C8B-B14F-4D97-AF65-F5344CB8AC3E}">
        <p14:creationId xmlns:p14="http://schemas.microsoft.com/office/powerpoint/2010/main" val="158992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068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88092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8093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8094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8095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8096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88097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88098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9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0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1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2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3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4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5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0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0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08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09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1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11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12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13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14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15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16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17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18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88119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8812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88121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8812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88123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2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8812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88126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88127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88128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88069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77482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b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</a:t>
            </a:r>
            <a:r>
              <a:rPr kumimoji="1" lang="en-US" altLang="zh-CN" sz="2400" i="1" dirty="0" err="1">
                <a:ea typeface="SimSun" panose="02010600030101010101" pitchFamily="2" charset="-122"/>
              </a:rPr>
              <a:t>i,k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  <a:endParaRPr kumimoji="1"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V[i</a:t>
            </a:r>
            <a:r>
              <a:rPr kumimoji="1"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a typeface="SimSun" panose="02010600030101010101" pitchFamily="2" charset="-122"/>
              </a:rPr>
              <a:t>1,k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</a:p>
        </p:txBody>
      </p:sp>
      <p:sp>
        <p:nvSpPr>
          <p:cNvPr id="88070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71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72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73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74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8075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76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8077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8078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8079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8080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81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8082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88083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88084" name="Text Box 60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8085" name="Text Box 61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8086" name="Text Box 62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87" name="Text Box 63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8088" name="Text Box 64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88090" name="Text Box 66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8091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Finding the Items</a:t>
            </a:r>
          </a:p>
        </p:txBody>
      </p:sp>
      <p:sp>
        <p:nvSpPr>
          <p:cNvPr id="65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66" name="Rectangle 41"/>
          <p:cNvSpPr>
            <a:spLocks noChangeArrowheads="1"/>
          </p:cNvSpPr>
          <p:nvPr/>
        </p:nvSpPr>
        <p:spPr bwMode="auto">
          <a:xfrm>
            <a:off x="9177612" y="752509"/>
            <a:ext cx="1947586" cy="18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67" name="Group 3"/>
          <p:cNvGrpSpPr>
            <a:grpSpLocks/>
          </p:cNvGrpSpPr>
          <p:nvPr/>
        </p:nvGrpSpPr>
        <p:grpSpPr bwMode="auto">
          <a:xfrm>
            <a:off x="1676400" y="4924426"/>
            <a:ext cx="1397000" cy="1933575"/>
            <a:chOff x="152400" y="4924551"/>
            <a:chExt cx="1397001" cy="1933449"/>
          </a:xfrm>
        </p:grpSpPr>
        <p:pic>
          <p:nvPicPr>
            <p:cNvPr id="68" name="Picture 70" descr="https://encrypted-tbn2.gstatic.com/images?q=tbn:ANd9GcSQvty2dI4G9N0mMnevjVBjCs8rSEhBP8W7tVfj3wTlp2f1h5Z12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924551"/>
              <a:ext cx="1397001" cy="1933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Rectangle 1"/>
            <p:cNvSpPr>
              <a:spLocks noChangeArrowheads="1"/>
            </p:cNvSpPr>
            <p:nvPr/>
          </p:nvSpPr>
          <p:spPr bwMode="auto">
            <a:xfrm>
              <a:off x="669925" y="6236242"/>
              <a:ext cx="761999" cy="33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solidFill>
                    <a:srgbClr val="FFFF00"/>
                  </a:solidFill>
                </a:rPr>
                <a:t>W=5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4050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16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90142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0143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0144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0145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0146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90147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90148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49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0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1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2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3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4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5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5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5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58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59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6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61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2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3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4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5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6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7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68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0169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017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0171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017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90173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7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017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0176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0177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0178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90117" name="Text Box 43"/>
          <p:cNvSpPr txBox="1">
            <a:spLocks noChangeArrowheads="1"/>
          </p:cNvSpPr>
          <p:nvPr/>
        </p:nvSpPr>
        <p:spPr bwMode="auto">
          <a:xfrm>
            <a:off x="8131176" y="1752600"/>
            <a:ext cx="250507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b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</a:t>
            </a:r>
            <a:r>
              <a:rPr kumimoji="1" lang="en-US" altLang="zh-CN" sz="2400" i="1" dirty="0" err="1">
                <a:ea typeface="SimSun" panose="02010600030101010101" pitchFamily="2" charset="-122"/>
              </a:rPr>
              <a:t>i,k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  <a:endParaRPr kumimoji="1"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V[i</a:t>
            </a:r>
            <a:r>
              <a:rPr kumimoji="1"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a typeface="SimSun" panose="02010600030101010101" pitchFamily="2" charset="-122"/>
              </a:rPr>
              <a:t>1,k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9011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19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20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21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22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0124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0125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0126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0127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0128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29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0130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5866711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0131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0132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0133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0134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35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0136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0138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8961" name="Line 65"/>
          <p:cNvSpPr>
            <a:spLocks noChangeShapeType="1"/>
          </p:cNvSpPr>
          <p:nvPr/>
        </p:nvSpPr>
        <p:spPr bwMode="auto">
          <a:xfrm flipV="1">
            <a:off x="7772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62" name="Oval 66"/>
          <p:cNvSpPr>
            <a:spLocks noChangeArrowheads="1"/>
          </p:cNvSpPr>
          <p:nvPr/>
        </p:nvSpPr>
        <p:spPr bwMode="auto">
          <a:xfrm>
            <a:off x="7283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0141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Finding the Items </a:t>
            </a:r>
          </a:p>
        </p:txBody>
      </p:sp>
      <p:sp>
        <p:nvSpPr>
          <p:cNvPr id="67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9177612" y="752509"/>
            <a:ext cx="1947586" cy="18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1676400" y="4924426"/>
            <a:ext cx="1397000" cy="1933575"/>
            <a:chOff x="152400" y="4924551"/>
            <a:chExt cx="1397001" cy="1933449"/>
          </a:xfrm>
        </p:grpSpPr>
        <p:pic>
          <p:nvPicPr>
            <p:cNvPr id="70" name="Picture 70" descr="https://encrypted-tbn2.gstatic.com/images?q=tbn:ANd9GcSQvty2dI4G9N0mMnevjVBjCs8rSEhBP8W7tVfj3wTlp2f1h5Z12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924551"/>
              <a:ext cx="1397001" cy="1933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angle 1"/>
            <p:cNvSpPr>
              <a:spLocks noChangeArrowheads="1"/>
            </p:cNvSpPr>
            <p:nvPr/>
          </p:nvSpPr>
          <p:spPr bwMode="auto">
            <a:xfrm>
              <a:off x="669925" y="6236242"/>
              <a:ext cx="761999" cy="33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solidFill>
                    <a:srgbClr val="FFFF00"/>
                  </a:solidFill>
                </a:rPr>
                <a:t>W=5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8214641" y="3435204"/>
            <a:ext cx="6096000" cy="9048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V[</a:t>
            </a:r>
            <a:r>
              <a:rPr kumimoji="1" lang="en-US" altLang="zh-CN" sz="24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i,k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V[4,5]=7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]=V[3,5]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=7</a:t>
            </a:r>
          </a:p>
        </p:txBody>
      </p: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4873626" y="307895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43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61" grpId="0" animBg="1"/>
      <p:bldP spid="208962" grpId="0" animBg="1"/>
      <p:bldP spid="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164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9219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219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219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219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219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9219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9219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0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0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0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0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0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0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1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221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221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221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222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9222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2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222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222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222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222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92165" name="Text Box 43"/>
          <p:cNvSpPr txBox="1">
            <a:spLocks noChangeArrowheads="1"/>
          </p:cNvSpPr>
          <p:nvPr/>
        </p:nvSpPr>
        <p:spPr bwMode="auto">
          <a:xfrm>
            <a:off x="8131176" y="1752600"/>
            <a:ext cx="230822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b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</a:t>
            </a:r>
            <a:r>
              <a:rPr kumimoji="1" lang="en-US" altLang="zh-CN" sz="2400" i="1" dirty="0" err="1">
                <a:ea typeface="SimSun" panose="02010600030101010101" pitchFamily="2" charset="-122"/>
              </a:rPr>
              <a:t>i,k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  <a:endParaRPr kumimoji="1"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V[i</a:t>
            </a:r>
            <a:r>
              <a:rPr kumimoji="1"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a typeface="SimSun" panose="02010600030101010101" pitchFamily="2" charset="-122"/>
              </a:rPr>
              <a:t>1,k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</a:p>
        </p:txBody>
      </p:sp>
      <p:sp>
        <p:nvSpPr>
          <p:cNvPr id="92166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67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68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69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70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2171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72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2173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2174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2175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2176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77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2178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2179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2180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2181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2182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83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2184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2186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9985" name="Line 65"/>
          <p:cNvSpPr>
            <a:spLocks noChangeShapeType="1"/>
          </p:cNvSpPr>
          <p:nvPr/>
        </p:nvSpPr>
        <p:spPr bwMode="auto">
          <a:xfrm flipV="1">
            <a:off x="7772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7" name="Oval 67"/>
          <p:cNvSpPr>
            <a:spLocks noChangeArrowheads="1"/>
          </p:cNvSpPr>
          <p:nvPr/>
        </p:nvSpPr>
        <p:spPr bwMode="auto">
          <a:xfrm>
            <a:off x="7283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189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Finding the Items</a:t>
            </a:r>
          </a:p>
        </p:txBody>
      </p:sp>
      <p:sp>
        <p:nvSpPr>
          <p:cNvPr id="67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9177612" y="752509"/>
            <a:ext cx="1947586" cy="18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1676400" y="4924426"/>
            <a:ext cx="1397000" cy="1933575"/>
            <a:chOff x="152400" y="4924551"/>
            <a:chExt cx="1397001" cy="1933449"/>
          </a:xfrm>
        </p:grpSpPr>
        <p:pic>
          <p:nvPicPr>
            <p:cNvPr id="70" name="Picture 70" descr="https://encrypted-tbn2.gstatic.com/images?q=tbn:ANd9GcSQvty2dI4G9N0mMnevjVBjCs8rSEhBP8W7tVfj3wTlp2f1h5Z12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924551"/>
              <a:ext cx="1397001" cy="1933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angle 1"/>
            <p:cNvSpPr>
              <a:spLocks noChangeArrowheads="1"/>
            </p:cNvSpPr>
            <p:nvPr/>
          </p:nvSpPr>
          <p:spPr bwMode="auto">
            <a:xfrm>
              <a:off x="669925" y="6236242"/>
              <a:ext cx="761999" cy="33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solidFill>
                    <a:srgbClr val="FFFF00"/>
                  </a:solidFill>
                </a:rPr>
                <a:t>W=5</a:t>
              </a:r>
            </a:p>
          </p:txBody>
        </p:sp>
      </p:grpSp>
      <p:sp>
        <p:nvSpPr>
          <p:cNvPr id="72" name="Rectangle 71"/>
          <p:cNvSpPr/>
          <p:nvPr/>
        </p:nvSpPr>
        <p:spPr>
          <a:xfrm>
            <a:off x="8153399" y="3429064"/>
            <a:ext cx="6096000" cy="9048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V[</a:t>
            </a:r>
            <a:r>
              <a:rPr kumimoji="1" lang="en-US" altLang="zh-CN" sz="24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i,k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V[3,5]=7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]=V[2,5]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=7</a:t>
            </a:r>
          </a:p>
        </p:txBody>
      </p:sp>
    </p:spTree>
    <p:extLst>
      <p:ext uri="{BB962C8B-B14F-4D97-AF65-F5344CB8AC3E}">
        <p14:creationId xmlns:p14="http://schemas.microsoft.com/office/powerpoint/2010/main" val="377556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85" grpId="0" animBg="1"/>
      <p:bldP spid="209987" grpId="0" animBg="1"/>
      <p:bldP spid="7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12" name="Group 5"/>
          <p:cNvGrpSpPr>
            <a:grpSpLocks/>
          </p:cNvGrpSpPr>
          <p:nvPr/>
        </p:nvGrpSpPr>
        <p:grpSpPr bwMode="auto">
          <a:xfrm>
            <a:off x="2597150" y="1716088"/>
            <a:ext cx="5441950" cy="2743200"/>
            <a:chOff x="652" y="768"/>
            <a:chExt cx="3428" cy="1728"/>
          </a:xfrm>
        </p:grpSpPr>
        <p:sp>
          <p:nvSpPr>
            <p:cNvPr id="9424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424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424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424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424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94249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9425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5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5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6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6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6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6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7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427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728"/>
                <a:ext cx="1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427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427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427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9427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7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427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427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427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428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94213" name="Text Box 43"/>
          <p:cNvSpPr txBox="1">
            <a:spLocks noChangeArrowheads="1"/>
          </p:cNvSpPr>
          <p:nvPr/>
        </p:nvSpPr>
        <p:spPr bwMode="auto">
          <a:xfrm>
            <a:off x="8131176" y="1752600"/>
            <a:ext cx="24606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b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</a:t>
            </a:r>
            <a:r>
              <a:rPr kumimoji="1" lang="en-US" altLang="zh-CN" sz="2400" i="1" dirty="0" err="1">
                <a:ea typeface="SimSun" panose="02010600030101010101" pitchFamily="2" charset="-122"/>
              </a:rPr>
              <a:t>i,k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  <a:endParaRPr kumimoji="1"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V[i</a:t>
            </a:r>
            <a:r>
              <a:rPr kumimoji="1"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a typeface="SimSun" panose="02010600030101010101" pitchFamily="2" charset="-122"/>
              </a:rPr>
              <a:t>1,k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k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 5-3=2</a:t>
            </a:r>
          </a:p>
        </p:txBody>
      </p:sp>
      <p:sp>
        <p:nvSpPr>
          <p:cNvPr id="94214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15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16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17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18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4219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20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4221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4222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4223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4224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25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4226" name="Text Box 56"/>
          <p:cNvSpPr txBox="1">
            <a:spLocks noChangeArrowheads="1"/>
          </p:cNvSpPr>
          <p:nvPr/>
        </p:nvSpPr>
        <p:spPr bwMode="auto">
          <a:xfrm>
            <a:off x="3227388" y="4552950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>
                <a:solidFill>
                  <a:srgbClr val="FF0000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4227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4228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4229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4230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31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4232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4234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1010" name="Text Box 66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1011" name="Oval 67"/>
          <p:cNvSpPr>
            <a:spLocks noChangeArrowheads="1"/>
          </p:cNvSpPr>
          <p:nvPr/>
        </p:nvSpPr>
        <p:spPr bwMode="auto">
          <a:xfrm>
            <a:off x="2514601" y="3244851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1012" name="Line 68"/>
          <p:cNvSpPr>
            <a:spLocks noChangeShapeType="1"/>
          </p:cNvSpPr>
          <p:nvPr/>
        </p:nvSpPr>
        <p:spPr bwMode="auto">
          <a:xfrm flipH="1" flipV="1">
            <a:off x="5181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013" name="Oval 69"/>
          <p:cNvSpPr>
            <a:spLocks noChangeArrowheads="1"/>
          </p:cNvSpPr>
          <p:nvPr/>
        </p:nvSpPr>
        <p:spPr bwMode="auto">
          <a:xfrm>
            <a:off x="7283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239" name="Rectangle 70"/>
          <p:cNvSpPr>
            <a:spLocks noGrp="1" noChangeArrowheads="1"/>
          </p:cNvSpPr>
          <p:nvPr>
            <p:ph type="title"/>
          </p:nvPr>
        </p:nvSpPr>
        <p:spPr>
          <a:xfrm>
            <a:off x="831850" y="365744"/>
            <a:ext cx="10515600" cy="1325563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Finding the Items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7645024" y="5628305"/>
            <a:ext cx="1752600" cy="6772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i  =2-1 =1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ea typeface="SimSun" panose="02010600030101010101" pitchFamily="2" charset="-122"/>
              </a:rPr>
              <a:t>k =5-3 =2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94241" name="Group 3"/>
          <p:cNvGrpSpPr>
            <a:grpSpLocks/>
          </p:cNvGrpSpPr>
          <p:nvPr/>
        </p:nvGrpSpPr>
        <p:grpSpPr bwMode="auto">
          <a:xfrm>
            <a:off x="1676400" y="4924426"/>
            <a:ext cx="1397000" cy="1933575"/>
            <a:chOff x="152400" y="4924551"/>
            <a:chExt cx="1397001" cy="1933449"/>
          </a:xfrm>
        </p:grpSpPr>
        <p:pic>
          <p:nvPicPr>
            <p:cNvPr id="94242" name="Picture 70" descr="https://encrypted-tbn2.gstatic.com/images?q=tbn:ANd9GcSQvty2dI4G9N0mMnevjVBjCs8rSEhBP8W7tVfj3wTlp2f1h5Z12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924551"/>
              <a:ext cx="1397001" cy="1933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3" name="Rectangle 1"/>
            <p:cNvSpPr>
              <a:spLocks noChangeArrowheads="1"/>
            </p:cNvSpPr>
            <p:nvPr/>
          </p:nvSpPr>
          <p:spPr bwMode="auto">
            <a:xfrm>
              <a:off x="669925" y="6236242"/>
              <a:ext cx="761999" cy="33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solidFill>
                    <a:srgbClr val="FFFF00"/>
                  </a:solidFill>
                </a:rPr>
                <a:t>W=5</a:t>
              </a:r>
            </a:p>
          </p:txBody>
        </p:sp>
      </p:grp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74" name="Rectangle 41"/>
          <p:cNvSpPr>
            <a:spLocks noChangeArrowheads="1"/>
          </p:cNvSpPr>
          <p:nvPr/>
        </p:nvSpPr>
        <p:spPr bwMode="auto">
          <a:xfrm>
            <a:off x="9177612" y="752509"/>
            <a:ext cx="1947586" cy="18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21649" y="3367888"/>
            <a:ext cx="6096000" cy="9048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V[</a:t>
            </a:r>
            <a:r>
              <a:rPr kumimoji="1" lang="en-US" altLang="zh-CN" sz="24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i,k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V[2,5]=7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]=V[1,5]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423892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10" grpId="0" autoUpdateAnimBg="0"/>
      <p:bldP spid="211011" grpId="0" animBg="1"/>
      <p:bldP spid="211012" grpId="0" animBg="1"/>
      <p:bldP spid="211013" grpId="0" animBg="1" autoUpdateAnimBg="0"/>
      <p:bldP spid="69" grpId="0" animBg="1" autoUpdateAnimBg="0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661987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Towards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better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4252" y="1140663"/>
            <a:ext cx="7546340" cy="20739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Simplification:</a:t>
            </a:r>
            <a:endParaRPr sz="3200">
              <a:latin typeface="Times New Roman"/>
              <a:cs typeface="Times New Roman"/>
            </a:endParaRPr>
          </a:p>
          <a:p>
            <a:pPr marL="469900" marR="542925" indent="-457200">
              <a:lnSpc>
                <a:spcPts val="3460"/>
              </a:lnSpc>
              <a:spcBef>
                <a:spcPts val="81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Look at the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length </a:t>
            </a:r>
            <a:r>
              <a:rPr sz="3200" spc="-5" dirty="0">
                <a:latin typeface="Times New Roman"/>
                <a:cs typeface="Times New Roman"/>
              </a:rPr>
              <a:t>of a longest-common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spcBef>
                <a:spcPts val="32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Extend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algorithm to find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itself.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260" name="Group 5"/>
          <p:cNvGrpSpPr>
            <a:grpSpLocks/>
          </p:cNvGrpSpPr>
          <p:nvPr/>
        </p:nvGrpSpPr>
        <p:grpSpPr bwMode="auto">
          <a:xfrm>
            <a:off x="2597150" y="1716088"/>
            <a:ext cx="5441950" cy="2743200"/>
            <a:chOff x="652" y="768"/>
            <a:chExt cx="3428" cy="1728"/>
          </a:xfrm>
        </p:grpSpPr>
        <p:sp>
          <p:nvSpPr>
            <p:cNvPr id="9629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629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629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629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629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96298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9629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0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0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0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0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0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0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0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630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630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630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631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631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631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631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632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728"/>
                <a:ext cx="1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632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632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632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9632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632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632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632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632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632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96261" name="Text Box 43"/>
          <p:cNvSpPr txBox="1">
            <a:spLocks noChangeArrowheads="1"/>
          </p:cNvSpPr>
          <p:nvPr/>
        </p:nvSpPr>
        <p:spPr bwMode="auto">
          <a:xfrm>
            <a:off x="8131176" y="1752600"/>
            <a:ext cx="24606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b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rgbClr val="FF0000"/>
                </a:solidFill>
                <a:ea typeface="SimSun" panose="02010600030101010101" pitchFamily="2" charset="-122"/>
              </a:rPr>
              <a:t>V[</a:t>
            </a:r>
            <a:r>
              <a:rPr kumimoji="1" lang="en-US" altLang="zh-CN" sz="20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i,k</a:t>
            </a:r>
            <a:r>
              <a:rPr kumimoji="1"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=</a:t>
            </a:r>
            <a:r>
              <a:rPr kumimoji="1" lang="en-US" altLang="zh-CN" sz="2000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V[2,5]=7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rgbClr val="FF0000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 dirty="0">
                <a:solidFill>
                  <a:srgbClr val="FF0000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]=V[1,5]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k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 5-3=2</a:t>
            </a:r>
          </a:p>
        </p:txBody>
      </p:sp>
      <p:sp>
        <p:nvSpPr>
          <p:cNvPr id="96262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6263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6264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6265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6266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6267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6268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6269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6270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6271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6272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6273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6274" name="Text Box 56"/>
          <p:cNvSpPr txBox="1">
            <a:spLocks noChangeArrowheads="1"/>
          </p:cNvSpPr>
          <p:nvPr/>
        </p:nvSpPr>
        <p:spPr bwMode="auto">
          <a:xfrm>
            <a:off x="3227388" y="4552950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>
                <a:solidFill>
                  <a:srgbClr val="FF0000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6275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6276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6277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6278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6279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6280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6282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6283" name="Text Box 66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6285" name="Line 68"/>
          <p:cNvSpPr>
            <a:spLocks noChangeShapeType="1"/>
          </p:cNvSpPr>
          <p:nvPr/>
        </p:nvSpPr>
        <p:spPr bwMode="auto">
          <a:xfrm flipH="1" flipV="1">
            <a:off x="5181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6" name="Oval 69"/>
          <p:cNvSpPr>
            <a:spLocks noChangeArrowheads="1"/>
          </p:cNvSpPr>
          <p:nvPr/>
        </p:nvSpPr>
        <p:spPr bwMode="auto">
          <a:xfrm>
            <a:off x="7283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6287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Finding the Items 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7727950" y="5509970"/>
            <a:ext cx="1752600" cy="593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i  =2-1 =1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k =5-3 =2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96289" name="Group 3"/>
          <p:cNvGrpSpPr>
            <a:grpSpLocks/>
          </p:cNvGrpSpPr>
          <p:nvPr/>
        </p:nvGrpSpPr>
        <p:grpSpPr bwMode="auto">
          <a:xfrm>
            <a:off x="1676400" y="4924426"/>
            <a:ext cx="1397000" cy="1933575"/>
            <a:chOff x="152400" y="4924551"/>
            <a:chExt cx="1397001" cy="1933449"/>
          </a:xfrm>
        </p:grpSpPr>
        <p:pic>
          <p:nvPicPr>
            <p:cNvPr id="96291" name="Picture 70" descr="https://encrypted-tbn2.gstatic.com/images?q=tbn:ANd9GcSQvty2dI4G9N0mMnevjVBjCs8rSEhBP8W7tVfj3wTlp2f1h5Z12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924551"/>
              <a:ext cx="1397001" cy="1933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92" name="Rectangle 1"/>
            <p:cNvSpPr>
              <a:spLocks noChangeArrowheads="1"/>
            </p:cNvSpPr>
            <p:nvPr/>
          </p:nvSpPr>
          <p:spPr bwMode="auto">
            <a:xfrm>
              <a:off x="669925" y="6236242"/>
              <a:ext cx="761999" cy="33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solidFill>
                    <a:srgbClr val="FFFF00"/>
                  </a:solidFill>
                </a:rPr>
                <a:t>W=5</a:t>
              </a:r>
            </a:p>
          </p:txBody>
        </p:sp>
      </p:grp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546109" y="3262420"/>
            <a:ext cx="447916" cy="41899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74" name="Rectangle 41"/>
          <p:cNvSpPr>
            <a:spLocks noChangeArrowheads="1"/>
          </p:cNvSpPr>
          <p:nvPr/>
        </p:nvSpPr>
        <p:spPr bwMode="auto">
          <a:xfrm>
            <a:off x="9177612" y="752509"/>
            <a:ext cx="1947586" cy="18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48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03971 0.327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08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9833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833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833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834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834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9834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9834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6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6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6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6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836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836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836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836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9836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6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837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837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837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837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98309" name="Text Box 43"/>
          <p:cNvSpPr txBox="1">
            <a:spLocks noChangeArrowheads="1"/>
          </p:cNvSpPr>
          <p:nvPr/>
        </p:nvSpPr>
        <p:spPr bwMode="auto">
          <a:xfrm>
            <a:off x="8131176" y="1752600"/>
            <a:ext cx="17748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k= 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b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</a:t>
            </a:r>
            <a:r>
              <a:rPr kumimoji="1" lang="en-US" altLang="zh-CN" sz="2400" i="1" dirty="0" err="1">
                <a:ea typeface="SimSun" panose="02010600030101010101" pitchFamily="2" charset="-122"/>
              </a:rPr>
              <a:t>i,k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  <a:endParaRPr kumimoji="1"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V[i</a:t>
            </a:r>
            <a:r>
              <a:rPr kumimoji="1"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a typeface="SimSun" panose="02010600030101010101" pitchFamily="2" charset="-122"/>
              </a:rPr>
              <a:t>1,k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k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98310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11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12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13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14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8315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16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8317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8318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8319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8320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21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8322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>
                <a:solidFill>
                  <a:srgbClr val="FF0000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8323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8324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8325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8326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27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8328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8330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2034" name="Oval 66"/>
          <p:cNvSpPr>
            <a:spLocks noChangeArrowheads="1"/>
          </p:cNvSpPr>
          <p:nvPr/>
        </p:nvSpPr>
        <p:spPr bwMode="auto">
          <a:xfrm>
            <a:off x="2490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2036" name="Oval 68"/>
          <p:cNvSpPr>
            <a:spLocks noChangeArrowheads="1"/>
          </p:cNvSpPr>
          <p:nvPr/>
        </p:nvSpPr>
        <p:spPr bwMode="auto">
          <a:xfrm>
            <a:off x="4760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8334" name="Oval 69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2038" name="Line 70"/>
          <p:cNvSpPr>
            <a:spLocks noChangeShapeType="1"/>
          </p:cNvSpPr>
          <p:nvPr/>
        </p:nvSpPr>
        <p:spPr bwMode="auto">
          <a:xfrm flipV="1">
            <a:off x="5334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6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Finding the Items </a:t>
            </a:r>
          </a:p>
        </p:txBody>
      </p:sp>
      <p:grpSp>
        <p:nvGrpSpPr>
          <p:cNvPr id="70" name="Group 3"/>
          <p:cNvGrpSpPr>
            <a:grpSpLocks/>
          </p:cNvGrpSpPr>
          <p:nvPr/>
        </p:nvGrpSpPr>
        <p:grpSpPr bwMode="auto">
          <a:xfrm>
            <a:off x="1676400" y="4924426"/>
            <a:ext cx="1397000" cy="1933575"/>
            <a:chOff x="152400" y="4924551"/>
            <a:chExt cx="1397001" cy="1933449"/>
          </a:xfrm>
        </p:grpSpPr>
        <p:pic>
          <p:nvPicPr>
            <p:cNvPr id="71" name="Picture 70" descr="https://encrypted-tbn2.gstatic.com/images?q=tbn:ANd9GcSQvty2dI4G9N0mMnevjVBjCs8rSEhBP8W7tVfj3wTlp2f1h5Z12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924551"/>
              <a:ext cx="1397001" cy="1933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Rectangle 1"/>
            <p:cNvSpPr>
              <a:spLocks noChangeArrowheads="1"/>
            </p:cNvSpPr>
            <p:nvPr/>
          </p:nvSpPr>
          <p:spPr bwMode="auto">
            <a:xfrm>
              <a:off x="669925" y="6236242"/>
              <a:ext cx="761999" cy="33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solidFill>
                    <a:srgbClr val="FFFF00"/>
                  </a:solidFill>
                </a:rPr>
                <a:t>W=5</a:t>
              </a:r>
            </a:p>
          </p:txBody>
        </p:sp>
      </p:grp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2093053" y="5472220"/>
            <a:ext cx="447916" cy="41899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7727950" y="5603876"/>
            <a:ext cx="1752600" cy="632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I  =1-1 =0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K =2-2 =0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5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76" name="Rectangle 41"/>
          <p:cNvSpPr>
            <a:spLocks noChangeArrowheads="1"/>
          </p:cNvSpPr>
          <p:nvPr/>
        </p:nvSpPr>
        <p:spPr bwMode="auto">
          <a:xfrm>
            <a:off x="9177612" y="752509"/>
            <a:ext cx="1947586" cy="18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31176" y="3349632"/>
            <a:ext cx="6096000" cy="9048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V[</a:t>
            </a:r>
            <a:r>
              <a:rPr kumimoji="1" lang="en-US" altLang="zh-CN" sz="24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i,k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V[1,2]=3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]=V[0,2]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41172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33" grpId="0" autoUpdateAnimBg="0"/>
      <p:bldP spid="212034" grpId="0" animBg="1"/>
      <p:bldP spid="212036" grpId="0" animBg="1"/>
      <p:bldP spid="212038" grpId="0" animBg="1"/>
      <p:bldP spid="74" grpId="0" animBg="1"/>
      <p:bldP spid="7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08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9833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833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833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834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834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9834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9834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5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6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6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6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6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836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836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836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836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9836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836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837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837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837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837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98309" name="Text Box 43"/>
          <p:cNvSpPr txBox="1">
            <a:spLocks noChangeArrowheads="1"/>
          </p:cNvSpPr>
          <p:nvPr/>
        </p:nvSpPr>
        <p:spPr bwMode="auto">
          <a:xfrm>
            <a:off x="8131176" y="1752600"/>
            <a:ext cx="17748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k= 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b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</a:t>
            </a:r>
            <a:r>
              <a:rPr kumimoji="1" lang="en-US" altLang="zh-CN" sz="2400" i="1" dirty="0" err="1">
                <a:ea typeface="SimSun" panose="02010600030101010101" pitchFamily="2" charset="-122"/>
              </a:rPr>
              <a:t>i,k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  <a:endParaRPr kumimoji="1"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V[i</a:t>
            </a:r>
            <a:r>
              <a:rPr kumimoji="1"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a typeface="SimSun" panose="02010600030101010101" pitchFamily="2" charset="-122"/>
              </a:rPr>
              <a:t>1,k</a:t>
            </a:r>
            <a:r>
              <a:rPr kumimoji="1" lang="en-US" altLang="zh-CN" sz="2400" dirty="0"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ea typeface="SimSun" panose="02010600030101010101" pitchFamily="2" charset="-122"/>
              </a:rPr>
              <a:t>=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k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98310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11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12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13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14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8315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16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8317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8318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8319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8320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21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8322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dirty="0" err="1">
                <a:ea typeface="SimSun" panose="02010600030101010101" pitchFamily="2" charset="-122"/>
              </a:rPr>
              <a:t>i</a:t>
            </a:r>
            <a:r>
              <a:rPr kumimoji="1" lang="en-US" altLang="zh-CN" sz="2000" dirty="0">
                <a:ea typeface="SimSun" panose="02010600030101010101" pitchFamily="2" charset="-122"/>
              </a:rPr>
              <a:t>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dirty="0">
                <a:ea typeface="SimSun" panose="02010600030101010101" pitchFamily="2" charset="-122"/>
              </a:rPr>
              <a:t>while </a:t>
            </a:r>
            <a:r>
              <a:rPr kumimoji="1" lang="en-US" altLang="zh-CN" sz="2000" dirty="0" err="1">
                <a:ea typeface="SimSun" panose="02010600030101010101" pitchFamily="2" charset="-122"/>
              </a:rPr>
              <a:t>i,k</a:t>
            </a:r>
            <a:r>
              <a:rPr kumimoji="1" lang="en-US" altLang="zh-CN" sz="2000" dirty="0">
                <a:ea typeface="SimSun" panose="02010600030101010101" pitchFamily="2" charset="-122"/>
              </a:rPr>
              <a:t>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 dirty="0">
                <a:solidFill>
                  <a:schemeClr val="tx1"/>
                </a:solidFill>
                <a:ea typeface="SimSun" panose="02010600030101010101" pitchFamily="2" charset="-122"/>
              </a:rPr>
              <a:t>V[</a:t>
            </a:r>
            <a:r>
              <a:rPr kumimoji="1" lang="en-US" altLang="zh-CN" sz="2000" i="1" dirty="0" err="1">
                <a:solidFill>
                  <a:schemeClr val="tx1"/>
                </a:solidFill>
                <a:ea typeface="SimSun" panose="02010600030101010101" pitchFamily="2" charset="-122"/>
              </a:rPr>
              <a:t>i,k</a:t>
            </a:r>
            <a:r>
              <a:rPr kumimoji="1" lang="en-US" altLang="zh-CN" sz="2000" dirty="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 dirty="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 dirty="0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 dirty="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 dirty="0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 dirty="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dirty="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 dirty="0" err="1">
                <a:solidFill>
                  <a:srgbClr val="FF0000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 dirty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 dirty="0">
                <a:solidFill>
                  <a:srgbClr val="FF0000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 dirty="0">
                <a:solidFill>
                  <a:srgbClr val="FF0000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 dirty="0">
                <a:solidFill>
                  <a:srgbClr val="FF0000"/>
                </a:solidFill>
                <a:ea typeface="SimSun" panose="02010600030101010101" pitchFamily="2" charset="-122"/>
              </a:rPr>
              <a:t>k-</a:t>
            </a:r>
            <a:r>
              <a:rPr kumimoji="1" lang="en-US" altLang="zh-CN" sz="1800" i="1" dirty="0" err="1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kumimoji="1" lang="en-US" altLang="zh-CN" sz="1800" i="1" baseline="-250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 dirty="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 dirty="0" err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 dirty="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 dirty="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 dirty="0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8323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8324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8325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8326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8327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8328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8330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2036" name="Oval 68"/>
          <p:cNvSpPr>
            <a:spLocks noChangeArrowheads="1"/>
          </p:cNvSpPr>
          <p:nvPr/>
        </p:nvSpPr>
        <p:spPr bwMode="auto">
          <a:xfrm>
            <a:off x="4760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8334" name="Oval 69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2038" name="Line 70"/>
          <p:cNvSpPr>
            <a:spLocks noChangeShapeType="1"/>
          </p:cNvSpPr>
          <p:nvPr/>
        </p:nvSpPr>
        <p:spPr bwMode="auto">
          <a:xfrm flipV="1">
            <a:off x="5334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6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Finding the Items 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7727950" y="5603876"/>
            <a:ext cx="1752600" cy="632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I  =1-1 =0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SimSun" panose="02010600030101010101" pitchFamily="2" charset="-122"/>
              </a:rPr>
              <a:t>K =2-2 =0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5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76" name="Rectangle 41"/>
          <p:cNvSpPr>
            <a:spLocks noChangeArrowheads="1"/>
          </p:cNvSpPr>
          <p:nvPr/>
        </p:nvSpPr>
        <p:spPr bwMode="auto">
          <a:xfrm>
            <a:off x="9177612" y="752509"/>
            <a:ext cx="1947586" cy="18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31176" y="3349632"/>
            <a:ext cx="6096000" cy="9048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V[</a:t>
            </a:r>
            <a:r>
              <a:rPr kumimoji="1" lang="en-US" altLang="zh-CN" sz="2400" i="1" dirty="0" err="1">
                <a:solidFill>
                  <a:srgbClr val="FF0000"/>
                </a:solidFill>
                <a:ea typeface="SimSun" panose="02010600030101010101" pitchFamily="2" charset="-122"/>
              </a:rPr>
              <a:t>i,k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V[1,2]=3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]=V[0,2]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212034" name="Oval 66"/>
          <p:cNvSpPr>
            <a:spLocks noChangeArrowheads="1"/>
          </p:cNvSpPr>
          <p:nvPr/>
        </p:nvSpPr>
        <p:spPr bwMode="auto">
          <a:xfrm>
            <a:off x="2471773" y="2605087"/>
            <a:ext cx="476215" cy="45997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78" name="Group 3"/>
          <p:cNvGrpSpPr>
            <a:grpSpLocks/>
          </p:cNvGrpSpPr>
          <p:nvPr/>
        </p:nvGrpSpPr>
        <p:grpSpPr bwMode="auto">
          <a:xfrm>
            <a:off x="1676400" y="4924426"/>
            <a:ext cx="1397000" cy="1933575"/>
            <a:chOff x="152400" y="4924551"/>
            <a:chExt cx="1397001" cy="1933449"/>
          </a:xfrm>
        </p:grpSpPr>
        <p:pic>
          <p:nvPicPr>
            <p:cNvPr id="79" name="Picture 78" descr="https://encrypted-tbn2.gstatic.com/images?q=tbn:ANd9GcSQvty2dI4G9N0mMnevjVBjCs8rSEhBP8W7tVfj3wTlp2f1h5Z12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924551"/>
              <a:ext cx="1397001" cy="1933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Rectangle 1"/>
            <p:cNvSpPr>
              <a:spLocks noChangeArrowheads="1"/>
            </p:cNvSpPr>
            <p:nvPr/>
          </p:nvSpPr>
          <p:spPr bwMode="auto">
            <a:xfrm>
              <a:off x="669925" y="6236242"/>
              <a:ext cx="761999" cy="33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solidFill>
                    <a:srgbClr val="FFFF00"/>
                  </a:solidFill>
                </a:rPr>
                <a:t>W=5</a:t>
              </a:r>
            </a:p>
          </p:txBody>
        </p:sp>
      </p:grp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2093053" y="5472220"/>
            <a:ext cx="447916" cy="41899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08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-0.00274 0.4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3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356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10038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10038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10038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10038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10038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100388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10038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9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9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9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9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9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9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9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039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039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039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040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040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040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040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10041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10041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10041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10041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10041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041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10041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10041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10041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10041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100357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0358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0359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0360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0361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00362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0363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00364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00365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100366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00367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0368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00369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n</a:t>
            </a:r>
            <a:r>
              <a:rPr kumimoji="1" lang="en-US" altLang="zh-CN" sz="1800" baseline="3000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00370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100371" name="Text Box 60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100372" name="Text Box 61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00373" name="Text Box 62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0374" name="Text Box 63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00375" name="Text Box 64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100377" name="Text Box 66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100378" name="Text Box 67"/>
          <p:cNvSpPr txBox="1">
            <a:spLocks noChangeArrowheads="1"/>
          </p:cNvSpPr>
          <p:nvPr/>
        </p:nvSpPr>
        <p:spPr bwMode="auto">
          <a:xfrm>
            <a:off x="8131176" y="1752600"/>
            <a:ext cx="177482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i=0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k= 0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SimSun" panose="02010600030101010101" pitchFamily="2" charset="-122"/>
            </a:endParaRPr>
          </a:p>
        </p:txBody>
      </p:sp>
      <p:sp>
        <p:nvSpPr>
          <p:cNvPr id="100379" name="Oval 68"/>
          <p:cNvSpPr>
            <a:spLocks noChangeArrowheads="1"/>
          </p:cNvSpPr>
          <p:nvPr/>
        </p:nvSpPr>
        <p:spPr bwMode="auto">
          <a:xfrm>
            <a:off x="2490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0380" name="Oval 69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7942" name="Text Box 70"/>
          <p:cNvSpPr txBox="1">
            <a:spLocks noChangeArrowheads="1"/>
          </p:cNvSpPr>
          <p:nvPr/>
        </p:nvSpPr>
        <p:spPr bwMode="auto">
          <a:xfrm>
            <a:off x="8534400" y="3429000"/>
            <a:ext cx="1981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The optimal knapsack should contain {1, 2}</a:t>
            </a:r>
          </a:p>
        </p:txBody>
      </p:sp>
      <p:sp>
        <p:nvSpPr>
          <p:cNvPr id="100382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Finding the Items</a:t>
            </a: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69" name="Rectangle 41"/>
          <p:cNvSpPr>
            <a:spLocks noChangeArrowheads="1"/>
          </p:cNvSpPr>
          <p:nvPr/>
        </p:nvSpPr>
        <p:spPr bwMode="auto">
          <a:xfrm>
            <a:off x="9177612" y="752509"/>
            <a:ext cx="1947586" cy="18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73" name="Group 3"/>
          <p:cNvGrpSpPr>
            <a:grpSpLocks/>
          </p:cNvGrpSpPr>
          <p:nvPr/>
        </p:nvGrpSpPr>
        <p:grpSpPr bwMode="auto">
          <a:xfrm>
            <a:off x="1676400" y="4924426"/>
            <a:ext cx="1397000" cy="1933575"/>
            <a:chOff x="152400" y="4924551"/>
            <a:chExt cx="1397001" cy="1933449"/>
          </a:xfrm>
        </p:grpSpPr>
        <p:pic>
          <p:nvPicPr>
            <p:cNvPr id="74" name="Picture 73" descr="https://encrypted-tbn2.gstatic.com/images?q=tbn:ANd9GcSQvty2dI4G9N0mMnevjVBjCs8rSEhBP8W7tVfj3wTlp2f1h5Z12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924551"/>
              <a:ext cx="1397001" cy="1933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Rectangle 1"/>
            <p:cNvSpPr>
              <a:spLocks noChangeArrowheads="1"/>
            </p:cNvSpPr>
            <p:nvPr/>
          </p:nvSpPr>
          <p:spPr bwMode="auto">
            <a:xfrm>
              <a:off x="669925" y="6236242"/>
              <a:ext cx="761999" cy="33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solidFill>
                    <a:srgbClr val="FFFF00"/>
                  </a:solidFill>
                </a:rPr>
                <a:t>W=5</a:t>
              </a:r>
            </a:p>
          </p:txBody>
        </p:sp>
      </p:grp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2093053" y="5472220"/>
            <a:ext cx="447916" cy="41899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2559050" y="5472220"/>
            <a:ext cx="447916" cy="41899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2093054" y="5472220"/>
            <a:ext cx="913306" cy="4815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1: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2: (3, 4)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0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42" grpId="0" autoUpdateAnimBg="0"/>
      <p:bldP spid="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04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10244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10244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10244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10244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10244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80" charset="2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80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80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10244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10244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245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245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245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245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245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245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246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10246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10246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10246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10247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10247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10247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10247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10247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10247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10247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80" charset="2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80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80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102405" name="Text Box 43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2406" name="Text Box 44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2407" name="Text Box 45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2408" name="Text Box 46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2409" name="Text Box 47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02410" name="Text Box 48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2411" name="Text Box 49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02412" name="Text Box 50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02413" name="Text Box 51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102414" name="Text Box 52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02415" name="Text Box 53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2416" name="Text Box 54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02417" name="Text Box 55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n</a:t>
            </a:r>
            <a:r>
              <a:rPr kumimoji="1" lang="en-US" altLang="zh-CN" sz="1800" baseline="3000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02418" name="Text Box 56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102419" name="Text Box 57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102420" name="Text Box 58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02421" name="Text Box 59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02422" name="Text Box 60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02423" name="Text Box 61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102425" name="Text Box 63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4083" name="Text Box 67"/>
          <p:cNvSpPr txBox="1">
            <a:spLocks noChangeArrowheads="1"/>
          </p:cNvSpPr>
          <p:nvPr/>
        </p:nvSpPr>
        <p:spPr bwMode="auto">
          <a:xfrm>
            <a:off x="8534400" y="3429000"/>
            <a:ext cx="1981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The optimal knapsack should contain {1, 2}</a:t>
            </a:r>
          </a:p>
        </p:txBody>
      </p:sp>
      <p:sp>
        <p:nvSpPr>
          <p:cNvPr id="214086" name="Line 70"/>
          <p:cNvSpPr>
            <a:spLocks noChangeShapeType="1"/>
          </p:cNvSpPr>
          <p:nvPr/>
        </p:nvSpPr>
        <p:spPr bwMode="auto">
          <a:xfrm flipV="1">
            <a:off x="7772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87" name="Oval 71"/>
          <p:cNvSpPr>
            <a:spLocks noChangeArrowheads="1"/>
          </p:cNvSpPr>
          <p:nvPr/>
        </p:nvSpPr>
        <p:spPr bwMode="auto">
          <a:xfrm>
            <a:off x="7283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88" name="Line 72"/>
          <p:cNvSpPr>
            <a:spLocks noChangeShapeType="1"/>
          </p:cNvSpPr>
          <p:nvPr/>
        </p:nvSpPr>
        <p:spPr bwMode="auto">
          <a:xfrm flipV="1">
            <a:off x="7772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89" name="Oval 73"/>
          <p:cNvSpPr>
            <a:spLocks noChangeArrowheads="1"/>
          </p:cNvSpPr>
          <p:nvPr/>
        </p:nvSpPr>
        <p:spPr bwMode="auto">
          <a:xfrm>
            <a:off x="7283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90" name="Text Box 74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4091" name="Oval 75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92" name="Line 76"/>
          <p:cNvSpPr>
            <a:spLocks noChangeShapeType="1"/>
          </p:cNvSpPr>
          <p:nvPr/>
        </p:nvSpPr>
        <p:spPr bwMode="auto">
          <a:xfrm flipH="1" flipV="1">
            <a:off x="5181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93" name="Oval 77"/>
          <p:cNvSpPr>
            <a:spLocks noChangeArrowheads="1"/>
          </p:cNvSpPr>
          <p:nvPr/>
        </p:nvSpPr>
        <p:spPr bwMode="auto">
          <a:xfrm>
            <a:off x="7283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94" name="Text Box 7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4095" name="Oval 79"/>
          <p:cNvSpPr>
            <a:spLocks noChangeArrowheads="1"/>
          </p:cNvSpPr>
          <p:nvPr/>
        </p:nvSpPr>
        <p:spPr bwMode="auto">
          <a:xfrm>
            <a:off x="2490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96" name="Oval 80"/>
          <p:cNvSpPr>
            <a:spLocks noChangeArrowheads="1"/>
          </p:cNvSpPr>
          <p:nvPr/>
        </p:nvSpPr>
        <p:spPr bwMode="auto">
          <a:xfrm>
            <a:off x="4760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97" name="Line 81"/>
          <p:cNvSpPr>
            <a:spLocks noChangeShapeType="1"/>
          </p:cNvSpPr>
          <p:nvPr/>
        </p:nvSpPr>
        <p:spPr bwMode="auto">
          <a:xfrm flipV="1">
            <a:off x="5334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9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Finding the Items </a:t>
            </a: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9143311" y="-129476"/>
            <a:ext cx="19818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   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1:   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2:    (3,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3:    (4, 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4:    (5, 6)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9177612" y="752509"/>
            <a:ext cx="1947586" cy="18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80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79" name="Group 3"/>
          <p:cNvGrpSpPr>
            <a:grpSpLocks/>
          </p:cNvGrpSpPr>
          <p:nvPr/>
        </p:nvGrpSpPr>
        <p:grpSpPr bwMode="auto">
          <a:xfrm>
            <a:off x="1676400" y="4924426"/>
            <a:ext cx="1397000" cy="1933575"/>
            <a:chOff x="152400" y="4924551"/>
            <a:chExt cx="1397001" cy="1933449"/>
          </a:xfrm>
        </p:grpSpPr>
        <p:pic>
          <p:nvPicPr>
            <p:cNvPr id="80" name="Picture 70" descr="https://encrypted-tbn2.gstatic.com/images?q=tbn:ANd9GcSQvty2dI4G9N0mMnevjVBjCs8rSEhBP8W7tVfj3wTlp2f1h5Z12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924551"/>
              <a:ext cx="1397001" cy="1933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Rectangle 1"/>
            <p:cNvSpPr>
              <a:spLocks noChangeArrowheads="1"/>
            </p:cNvSpPr>
            <p:nvPr/>
          </p:nvSpPr>
          <p:spPr bwMode="auto">
            <a:xfrm>
              <a:off x="669925" y="6236242"/>
              <a:ext cx="761999" cy="33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solidFill>
                    <a:srgbClr val="FFFF00"/>
                  </a:solidFill>
                </a:rPr>
                <a:t>W=5</a:t>
              </a:r>
            </a:p>
          </p:txBody>
        </p:sp>
      </p:grpSp>
      <p:sp>
        <p:nvSpPr>
          <p:cNvPr id="82" name="Rectangle 81"/>
          <p:cNvSpPr/>
          <p:nvPr/>
        </p:nvSpPr>
        <p:spPr>
          <a:xfrm>
            <a:off x="2093054" y="5472220"/>
            <a:ext cx="913306" cy="481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1: (2,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2: (3, 4)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5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83" grpId="0" autoUpdateAnimBg="0"/>
      <p:bldP spid="214086" grpId="0" animBg="1"/>
      <p:bldP spid="214087" grpId="0" animBg="1"/>
      <p:bldP spid="214088" grpId="0" animBg="1"/>
      <p:bldP spid="214089" grpId="0" animBg="1"/>
      <p:bldP spid="214090" grpId="0" autoUpdateAnimBg="0"/>
      <p:bldP spid="214091" grpId="0" animBg="1"/>
      <p:bldP spid="214092" grpId="0" animBg="1"/>
      <p:bldP spid="214093" grpId="0" animBg="1"/>
      <p:bldP spid="214094" grpId="0" autoUpdateAnimBg="0"/>
      <p:bldP spid="214095" grpId="0" animBg="1"/>
      <p:bldP spid="214096" grpId="0" animBg="1"/>
      <p:bldP spid="214097" grpId="0" animBg="1"/>
      <p:bldP spid="8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92100"/>
            <a:ext cx="7772400" cy="1104900"/>
          </a:xfrm>
        </p:spPr>
        <p:txBody>
          <a:bodyPr/>
          <a:lstStyle/>
          <a:p>
            <a:r>
              <a:rPr lang="en-US" altLang="zh-CN" sz="3200" b="1" dirty="0">
                <a:ea typeface="SimSun" panose="02010600030101010101" pitchFamily="2" charset="-122"/>
              </a:rPr>
              <a:t>Memorization (Memory Function Method)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600200"/>
            <a:ext cx="8991600" cy="449580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altLang="zh-CN" sz="2400" i="1" dirty="0">
                <a:solidFill>
                  <a:schemeClr val="tx2"/>
                </a:solidFill>
                <a:ea typeface="SimSun" panose="02010600030101010101" pitchFamily="2" charset="-122"/>
              </a:rPr>
              <a:t>Goal: </a:t>
            </a:r>
          </a:p>
          <a:p>
            <a:pPr lvl="1"/>
            <a:r>
              <a:rPr lang="en-US" altLang="zh-CN" sz="2200" i="1" dirty="0">
                <a:ea typeface="SimSun" panose="02010600030101010101" pitchFamily="2" charset="-122"/>
              </a:rPr>
              <a:t>Solve only </a:t>
            </a:r>
            <a:r>
              <a:rPr lang="en-US" altLang="zh-CN" sz="2200" i="1" dirty="0" err="1">
                <a:ea typeface="SimSun" panose="02010600030101010101" pitchFamily="2" charset="-122"/>
              </a:rPr>
              <a:t>subproblems</a:t>
            </a:r>
            <a:r>
              <a:rPr lang="en-US" altLang="zh-CN" sz="2200" i="1" dirty="0">
                <a:ea typeface="SimSun" panose="02010600030101010101" pitchFamily="2" charset="-122"/>
              </a:rPr>
              <a:t> that are necessary and solve it only once</a:t>
            </a:r>
          </a:p>
          <a:p>
            <a:r>
              <a:rPr lang="en-US" altLang="zh-CN" sz="2400" i="1" dirty="0">
                <a:solidFill>
                  <a:schemeClr val="tx2"/>
                </a:solidFill>
                <a:ea typeface="SimSun" panose="02010600030101010101" pitchFamily="2" charset="-122"/>
              </a:rPr>
              <a:t>Memorization</a:t>
            </a:r>
            <a:r>
              <a:rPr lang="en-US" altLang="zh-CN" sz="2400" dirty="0">
                <a:ea typeface="SimSun" panose="02010600030101010101" pitchFamily="2" charset="-122"/>
              </a:rPr>
              <a:t> is another way to deal with overlapping </a:t>
            </a:r>
            <a:r>
              <a:rPr lang="en-US" altLang="zh-CN" sz="2400" dirty="0" err="1">
                <a:ea typeface="SimSun" panose="02010600030101010101" pitchFamily="2" charset="-122"/>
              </a:rPr>
              <a:t>subproblems</a:t>
            </a:r>
            <a:r>
              <a:rPr lang="en-US" altLang="zh-CN" sz="2400" dirty="0">
                <a:ea typeface="SimSun" panose="02010600030101010101" pitchFamily="2" charset="-122"/>
              </a:rPr>
              <a:t> in dynamic programming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With memorization, we implement the algorithm </a:t>
            </a:r>
            <a:r>
              <a:rPr lang="en-US" altLang="zh-CN" sz="2400" b="1" i="1" dirty="0">
                <a:ea typeface="SimSun" panose="02010600030101010101" pitchFamily="2" charset="-122"/>
              </a:rPr>
              <a:t>recursively</a:t>
            </a:r>
            <a:r>
              <a:rPr lang="en-US" altLang="zh-CN" sz="2400" dirty="0">
                <a:ea typeface="SimSun" panose="02010600030101010101" pitchFamily="2" charset="-122"/>
              </a:rPr>
              <a:t>:</a:t>
            </a:r>
          </a:p>
          <a:p>
            <a:pPr lvl="1"/>
            <a:r>
              <a:rPr lang="en-US" altLang="zh-CN" sz="2200" dirty="0">
                <a:ea typeface="SimSun" panose="02010600030101010101" pitchFamily="2" charset="-122"/>
              </a:rPr>
              <a:t>If we encounter a new </a:t>
            </a:r>
            <a:r>
              <a:rPr lang="en-US" altLang="zh-CN" sz="2200" dirty="0" err="1">
                <a:ea typeface="SimSun" panose="02010600030101010101" pitchFamily="2" charset="-122"/>
              </a:rPr>
              <a:t>subproblem</a:t>
            </a:r>
            <a:r>
              <a:rPr lang="en-US" altLang="zh-CN" sz="2200" dirty="0">
                <a:ea typeface="SimSun" panose="02010600030101010101" pitchFamily="2" charset="-122"/>
              </a:rPr>
              <a:t>, we compute and store the solution.</a:t>
            </a:r>
          </a:p>
          <a:p>
            <a:pPr lvl="1"/>
            <a:r>
              <a:rPr lang="en-US" altLang="zh-CN" sz="2200" dirty="0">
                <a:ea typeface="SimSun" panose="02010600030101010101" pitchFamily="2" charset="-122"/>
              </a:rPr>
              <a:t>If we encounter a </a:t>
            </a:r>
            <a:r>
              <a:rPr lang="en-US" altLang="zh-CN" sz="2200" dirty="0" err="1">
                <a:ea typeface="SimSun" panose="02010600030101010101" pitchFamily="2" charset="-122"/>
              </a:rPr>
              <a:t>subproblem</a:t>
            </a:r>
            <a:r>
              <a:rPr lang="en-US" altLang="zh-CN" sz="2200" dirty="0">
                <a:ea typeface="SimSun" panose="02010600030101010101" pitchFamily="2" charset="-122"/>
              </a:rPr>
              <a:t> we have seen, we look up the answer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Most useful when the algorithm is easiest to implement recursively</a:t>
            </a:r>
          </a:p>
          <a:p>
            <a:pPr lvl="1"/>
            <a:r>
              <a:rPr lang="en-US" altLang="zh-CN" sz="2200" dirty="0">
                <a:ea typeface="SimSun" panose="02010600030101010101" pitchFamily="2" charset="-122"/>
              </a:rPr>
              <a:t>Especially if we do not need solutions to all </a:t>
            </a:r>
            <a:r>
              <a:rPr lang="en-US" altLang="zh-CN" sz="2200" dirty="0" err="1">
                <a:ea typeface="SimSun" panose="02010600030101010101" pitchFamily="2" charset="-122"/>
              </a:rPr>
              <a:t>subproblems</a:t>
            </a:r>
            <a:r>
              <a:rPr lang="en-US" altLang="zh-CN" sz="2200" dirty="0">
                <a:ea typeface="SimSun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6391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0F59568E-F1DF-44FF-C908-B5E59C49B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F236DA9F-2536-44DC-9EC6-AE8B600E0BDB}" type="slidenum">
              <a:rPr lang="en-US" altLang="en-US" sz="1400"/>
              <a:pPr/>
              <a:t>86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4766523-54C7-E099-AFD7-E982BA8AF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14400"/>
          </a:xfrm>
          <a:noFill/>
        </p:spPr>
        <p:txBody>
          <a:bodyPr/>
          <a:lstStyle/>
          <a:p>
            <a:r>
              <a:rPr lang="en-US" altLang="en-US" b="1"/>
              <a:t>All pairs shortest path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65B6249-867E-5B7F-C739-D19B1ABE5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7924800" cy="42672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altLang="en-US" b="1" i="1"/>
              <a:t>The problem:</a:t>
            </a:r>
            <a:r>
              <a:rPr lang="en-US" altLang="en-US" b="1"/>
              <a:t> find the shortest path between every pair of vertices of a graph</a:t>
            </a:r>
            <a:br>
              <a:rPr lang="en-US" altLang="en-US" b="1"/>
            </a:br>
            <a:endParaRPr lang="en-US" altLang="en-US" b="1"/>
          </a:p>
          <a:p>
            <a:pPr>
              <a:spcBef>
                <a:spcPct val="0"/>
              </a:spcBef>
            </a:pPr>
            <a:r>
              <a:rPr lang="en-US" altLang="en-US" b="1" i="1"/>
              <a:t>The graph</a:t>
            </a:r>
            <a:r>
              <a:rPr lang="en-US" altLang="en-US" b="1"/>
              <a:t>: may contain negative edges but no negative cycles</a:t>
            </a:r>
            <a:br>
              <a:rPr lang="en-US" altLang="en-US" b="1"/>
            </a:br>
            <a:endParaRPr lang="en-US" altLang="en-US" b="1"/>
          </a:p>
          <a:p>
            <a:r>
              <a:rPr lang="en-US" altLang="en-US" b="1" i="1"/>
              <a:t>A representation</a:t>
            </a:r>
            <a:r>
              <a:rPr lang="en-US" altLang="en-US" b="1"/>
              <a:t>: a weight matrix where </a:t>
            </a:r>
            <a:br>
              <a:rPr lang="en-US" altLang="en-US" b="1"/>
            </a:br>
            <a:r>
              <a:rPr lang="en-US" altLang="en-US" b="1"/>
              <a:t>   W(i,j)=0 if i=j. </a:t>
            </a:r>
            <a:br>
              <a:rPr lang="en-US" altLang="en-US" b="1"/>
            </a:br>
            <a:r>
              <a:rPr lang="en-US" altLang="en-US" b="1"/>
              <a:t>   W(i,j)=</a:t>
            </a:r>
            <a:r>
              <a:rPr lang="en-US" altLang="en-US" b="1">
                <a:latin typeface="Symbol" panose="05050102010706020507" pitchFamily="18" charset="2"/>
              </a:rPr>
              <a:t>¥</a:t>
            </a:r>
            <a:r>
              <a:rPr lang="en-US" altLang="en-US" b="1"/>
              <a:t> if there is no edge between i and j.    </a:t>
            </a:r>
            <a:br>
              <a:rPr lang="en-US" altLang="en-US" b="1"/>
            </a:br>
            <a:r>
              <a:rPr lang="en-US" altLang="en-US" b="1"/>
              <a:t>   W(i,j)=“weight of edge”</a:t>
            </a:r>
          </a:p>
          <a:p>
            <a:r>
              <a:rPr lang="en-US" altLang="en-US" b="1"/>
              <a:t>Note: we have shown principle of optimality applies to shortest path problems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2">
            <a:extLst>
              <a:ext uri="{FF2B5EF4-FFF2-40B4-BE49-F238E27FC236}">
                <a16:creationId xmlns:a16="http://schemas.microsoft.com/office/drawing/2014/main" id="{D8A72B8D-7666-62DE-7F4B-2E19748E64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684E2E20-6D3A-44F2-8B14-517E720B6960}" type="slidenum">
              <a:rPr lang="en-US" altLang="en-US" sz="1400"/>
              <a:pPr/>
              <a:t>87</a:t>
            </a:fld>
            <a:endParaRPr lang="en-US" altLang="en-US" sz="140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2C2FBAE5-8A13-3987-06C9-5AD53341D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The weight matrix and the graph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DF45727A-C851-3A3B-D5FB-3CFD785C70C5}"/>
              </a:ext>
            </a:extLst>
          </p:cNvPr>
          <p:cNvGraphicFramePr>
            <a:graphicFrameLocks/>
          </p:cNvGraphicFramePr>
          <p:nvPr/>
        </p:nvGraphicFramePr>
        <p:xfrm>
          <a:off x="2206626" y="1993900"/>
          <a:ext cx="38893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1346040" progId="Equation.3">
                  <p:embed/>
                </p:oleObj>
              </mc:Choice>
              <mc:Fallback>
                <p:oleObj name="Equation" r:id="rId3" imgW="1803240" imgH="1346040" progId="Equation.3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DF45727A-C851-3A3B-D5FB-3CFD785C70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1993900"/>
                        <a:ext cx="3889375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Oval 4">
            <a:extLst>
              <a:ext uri="{FF2B5EF4-FFF2-40B4-BE49-F238E27FC236}">
                <a16:creationId xmlns:a16="http://schemas.microsoft.com/office/drawing/2014/main" id="{67423426-DB97-E9CD-4A6A-5CADEC2AA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951" y="2822576"/>
            <a:ext cx="582613" cy="600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0" name="Oval 5">
            <a:extLst>
              <a:ext uri="{FF2B5EF4-FFF2-40B4-BE49-F238E27FC236}">
                <a16:creationId xmlns:a16="http://schemas.microsoft.com/office/drawing/2014/main" id="{971CDBF3-1662-6664-3099-72C787D96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2000250"/>
            <a:ext cx="582612" cy="539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Oval 6">
            <a:extLst>
              <a:ext uri="{FF2B5EF4-FFF2-40B4-BE49-F238E27FC236}">
                <a16:creationId xmlns:a16="http://schemas.microsoft.com/office/drawing/2014/main" id="{883DB203-96AA-6023-18C0-89E27855D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038" y="2000251"/>
            <a:ext cx="582612" cy="6016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2" name="Oval 7">
            <a:extLst>
              <a:ext uri="{FF2B5EF4-FFF2-40B4-BE49-F238E27FC236}">
                <a16:creationId xmlns:a16="http://schemas.microsoft.com/office/drawing/2014/main" id="{6B20B117-79AB-1BB0-58D6-BA91C1D7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3" y="3473451"/>
            <a:ext cx="582612" cy="600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3" name="Oval 8">
            <a:extLst>
              <a:ext uri="{FF2B5EF4-FFF2-40B4-BE49-F238E27FC236}">
                <a16:creationId xmlns:a16="http://schemas.microsoft.com/office/drawing/2014/main" id="{9D657630-3A63-9473-7CDA-F927E4F10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88" y="3473451"/>
            <a:ext cx="584200" cy="60007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4" name="Line 9">
            <a:extLst>
              <a:ext uri="{FF2B5EF4-FFF2-40B4-BE49-F238E27FC236}">
                <a16:creationId xmlns:a16="http://schemas.microsoft.com/office/drawing/2014/main" id="{A0A56855-D02B-0933-A142-B7B2B1D1D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514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5" name="Line 10">
            <a:extLst>
              <a:ext uri="{FF2B5EF4-FFF2-40B4-BE49-F238E27FC236}">
                <a16:creationId xmlns:a16="http://schemas.microsoft.com/office/drawing/2014/main" id="{F4F96771-15D4-8DA8-B5E2-3948C0417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8813" y="2546351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6" name="Line 11">
            <a:extLst>
              <a:ext uri="{FF2B5EF4-FFF2-40B4-BE49-F238E27FC236}">
                <a16:creationId xmlns:a16="http://schemas.microsoft.com/office/drawing/2014/main" id="{52704A68-46ED-6B33-1449-44C16A0456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5664" y="2424113"/>
            <a:ext cx="835025" cy="110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7" name="Line 12">
            <a:extLst>
              <a:ext uri="{FF2B5EF4-FFF2-40B4-BE49-F238E27FC236}">
                <a16:creationId xmlns:a16="http://schemas.microsoft.com/office/drawing/2014/main" id="{8537B6AC-36A8-8306-71DD-ACC49DB0A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133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8" name="Line 13">
            <a:extLst>
              <a:ext uri="{FF2B5EF4-FFF2-40B4-BE49-F238E27FC236}">
                <a16:creationId xmlns:a16="http://schemas.microsoft.com/office/drawing/2014/main" id="{C6E0FE3C-3453-78C6-B4F8-D42A562EA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6614" y="3962400"/>
            <a:ext cx="839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9" name="Rectangle 14">
            <a:extLst>
              <a:ext uri="{FF2B5EF4-FFF2-40B4-BE49-F238E27FC236}">
                <a16:creationId xmlns:a16="http://schemas.microsoft.com/office/drawing/2014/main" id="{194CD0BF-6887-FEA4-D429-D046D30B4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6" y="2041526"/>
            <a:ext cx="4424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1</a:t>
            </a:r>
          </a:p>
        </p:txBody>
      </p:sp>
      <p:sp>
        <p:nvSpPr>
          <p:cNvPr id="1040" name="Rectangle 15">
            <a:extLst>
              <a:ext uri="{FF2B5EF4-FFF2-40B4-BE49-F238E27FC236}">
                <a16:creationId xmlns:a16="http://schemas.microsoft.com/office/drawing/2014/main" id="{82B284A0-1C9A-7D97-7D02-1970CBF9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726" y="2041526"/>
            <a:ext cx="4424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2</a:t>
            </a:r>
          </a:p>
        </p:txBody>
      </p:sp>
      <p:sp>
        <p:nvSpPr>
          <p:cNvPr id="1041" name="Rectangle 16">
            <a:extLst>
              <a:ext uri="{FF2B5EF4-FFF2-40B4-BE49-F238E27FC236}">
                <a16:creationId xmlns:a16="http://schemas.microsoft.com/office/drawing/2014/main" id="{79727B80-3B9D-171E-0FE3-2BAB79E1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565526"/>
            <a:ext cx="4424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3</a:t>
            </a:r>
          </a:p>
        </p:txBody>
      </p:sp>
      <p:sp>
        <p:nvSpPr>
          <p:cNvPr id="1042" name="Rectangle 17">
            <a:extLst>
              <a:ext uri="{FF2B5EF4-FFF2-40B4-BE49-F238E27FC236}">
                <a16:creationId xmlns:a16="http://schemas.microsoft.com/office/drawing/2014/main" id="{01319F99-7041-37A1-E7C0-D01210CF3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6" y="3565526"/>
            <a:ext cx="4424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4</a:t>
            </a:r>
          </a:p>
        </p:txBody>
      </p:sp>
      <p:sp>
        <p:nvSpPr>
          <p:cNvPr id="1043" name="Rectangle 18">
            <a:extLst>
              <a:ext uri="{FF2B5EF4-FFF2-40B4-BE49-F238E27FC236}">
                <a16:creationId xmlns:a16="http://schemas.microsoft.com/office/drawing/2014/main" id="{E3085984-76E2-D789-F75B-08D4372D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6" y="2971801"/>
            <a:ext cx="4424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5</a:t>
            </a:r>
          </a:p>
        </p:txBody>
      </p:sp>
      <p:sp>
        <p:nvSpPr>
          <p:cNvPr id="1044" name="Rectangle 19">
            <a:extLst>
              <a:ext uri="{FF2B5EF4-FFF2-40B4-BE49-F238E27FC236}">
                <a16:creationId xmlns:a16="http://schemas.microsoft.com/office/drawing/2014/main" id="{3EA90A2F-6E26-040F-15F9-206219A06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26" y="27273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045" name="Rectangle 20">
            <a:extLst>
              <a:ext uri="{FF2B5EF4-FFF2-40B4-BE49-F238E27FC236}">
                <a16:creationId xmlns:a16="http://schemas.microsoft.com/office/drawing/2014/main" id="{9074F91B-4AF1-9670-82D2-2C07AF8EC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6" y="28035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046" name="Rectangle 21">
            <a:extLst>
              <a:ext uri="{FF2B5EF4-FFF2-40B4-BE49-F238E27FC236}">
                <a16:creationId xmlns:a16="http://schemas.microsoft.com/office/drawing/2014/main" id="{029EE698-8CE6-5F59-743A-E20CAC65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6" y="3429001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047" name="Line 22">
            <a:extLst>
              <a:ext uri="{FF2B5EF4-FFF2-40B4-BE49-F238E27FC236}">
                <a16:creationId xmlns:a16="http://schemas.microsoft.com/office/drawing/2014/main" id="{2CFD3AD0-A6EE-2C2A-BED1-11F578A97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810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8" name="Rectangle 23">
            <a:extLst>
              <a:ext uri="{FF2B5EF4-FFF2-40B4-BE49-F238E27FC236}">
                <a16:creationId xmlns:a16="http://schemas.microsoft.com/office/drawing/2014/main" id="{0C90BE7A-4533-65FB-9480-94A827FF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326" y="39465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049" name="Rectangle 24">
            <a:extLst>
              <a:ext uri="{FF2B5EF4-FFF2-40B4-BE49-F238E27FC236}">
                <a16:creationId xmlns:a16="http://schemas.microsoft.com/office/drawing/2014/main" id="{580C3358-B90E-345C-36DA-F888077A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6" y="27273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050" name="Rectangle 25">
            <a:extLst>
              <a:ext uri="{FF2B5EF4-FFF2-40B4-BE49-F238E27FC236}">
                <a16:creationId xmlns:a16="http://schemas.microsoft.com/office/drawing/2014/main" id="{E05160A1-FBFA-7BA9-4D3B-CCD38F836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6" y="3352801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051" name="Line 26">
            <a:extLst>
              <a:ext uri="{FF2B5EF4-FFF2-40B4-BE49-F238E27FC236}">
                <a16:creationId xmlns:a16="http://schemas.microsoft.com/office/drawing/2014/main" id="{E10542E6-171D-7184-F4AD-26012198D2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2362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2" name="Rectangle 27">
            <a:extLst>
              <a:ext uri="{FF2B5EF4-FFF2-40B4-BE49-F238E27FC236}">
                <a16:creationId xmlns:a16="http://schemas.microsoft.com/office/drawing/2014/main" id="{D9B64DCE-B0E8-4E24-B6F7-5C0C17424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6" y="16605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053" name="Rectangle 28">
            <a:extLst>
              <a:ext uri="{FF2B5EF4-FFF2-40B4-BE49-F238E27FC236}">
                <a16:creationId xmlns:a16="http://schemas.microsoft.com/office/drawing/2014/main" id="{E4DAFDD1-2DFB-E94B-7676-0C835F57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6" y="23463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054" name="Line 29">
            <a:extLst>
              <a:ext uri="{FF2B5EF4-FFF2-40B4-BE49-F238E27FC236}">
                <a16:creationId xmlns:a16="http://schemas.microsoft.com/office/drawing/2014/main" id="{9B84C328-473F-9628-2EE7-F182F5CC6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276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5" name="Line 30">
            <a:extLst>
              <a:ext uri="{FF2B5EF4-FFF2-40B4-BE49-F238E27FC236}">
                <a16:creationId xmlns:a16="http://schemas.microsoft.com/office/drawing/2014/main" id="{46A8DD3B-3FE5-A127-348B-043F94690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2860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6" name="Line 31">
            <a:extLst>
              <a:ext uri="{FF2B5EF4-FFF2-40B4-BE49-F238E27FC236}">
                <a16:creationId xmlns:a16="http://schemas.microsoft.com/office/drawing/2014/main" id="{9E34FC80-FCC1-E53C-DC2C-92208C71EC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438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7" name="Rectangle 32">
            <a:extLst>
              <a:ext uri="{FF2B5EF4-FFF2-40B4-BE49-F238E27FC236}">
                <a16:creationId xmlns:a16="http://schemas.microsoft.com/office/drawing/2014/main" id="{878C3A0F-A819-C5E8-6E92-AFDFD1F93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6" y="21177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058" name="Rectangle 33">
            <a:extLst>
              <a:ext uri="{FF2B5EF4-FFF2-40B4-BE49-F238E27FC236}">
                <a16:creationId xmlns:a16="http://schemas.microsoft.com/office/drawing/2014/main" id="{C65719E5-F4AB-A9F5-F803-DBEA57C99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6" y="25749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E22D9CDB-E15D-E9FC-A642-73AE3B923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E5AA830A-157C-4727-AFEA-9694AEF5CF0D}" type="slidenum">
              <a:rPr lang="en-US" altLang="en-US" sz="1400"/>
              <a:pPr/>
              <a:t>88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8135031-26F7-AFE3-704B-07C4637DC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b="1"/>
              <a:t>The subproblems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FD62CDE-89CE-B91A-59D5-F4EF57B4F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419600"/>
          </a:xfrm>
          <a:noFill/>
        </p:spPr>
        <p:txBody>
          <a:bodyPr/>
          <a:lstStyle/>
          <a:p>
            <a:r>
              <a:rPr lang="en-US" altLang="en-US" b="1"/>
              <a:t>How can we define the shortest distance </a:t>
            </a:r>
            <a:r>
              <a:rPr lang="en-US" altLang="en-US" b="1" i="1"/>
              <a:t>d</a:t>
            </a:r>
            <a:r>
              <a:rPr lang="en-US" altLang="en-US" b="1" i="1" baseline="-25000"/>
              <a:t>i,j</a:t>
            </a:r>
            <a:r>
              <a:rPr lang="en-US" altLang="en-US" b="1"/>
              <a:t> in terms of “smaller” problems?</a:t>
            </a:r>
            <a:br>
              <a:rPr lang="en-US" altLang="en-US" b="1"/>
            </a:br>
            <a:endParaRPr lang="en-US" altLang="en-US" b="1"/>
          </a:p>
          <a:p>
            <a:r>
              <a:rPr lang="en-US" altLang="en-US" b="1"/>
              <a:t>One way is to restrict the paths to only include vertices from a restricted subset. </a:t>
            </a:r>
            <a:br>
              <a:rPr lang="en-US" altLang="en-US" b="1"/>
            </a:br>
            <a:endParaRPr lang="en-US" altLang="en-US" b="1"/>
          </a:p>
          <a:p>
            <a:r>
              <a:rPr lang="en-US" altLang="en-US" b="1"/>
              <a:t>Initially, the subset is empty. </a:t>
            </a:r>
            <a:br>
              <a:rPr lang="en-US" altLang="en-US" b="1"/>
            </a:br>
            <a:endParaRPr lang="en-US" altLang="en-US" b="1"/>
          </a:p>
          <a:p>
            <a:r>
              <a:rPr lang="en-US" altLang="en-US" b="1"/>
              <a:t>Then, it is incrementally increased until it includes all the vertices.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FDB1A3FC-7C9C-CA5A-F383-DA5995ED5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4C69765A-B8BE-4BE9-8303-43CC10DC009A}" type="slidenum">
              <a:rPr lang="en-US" altLang="en-US" sz="1400"/>
              <a:pPr/>
              <a:t>89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286BB4D-B1AA-8A1B-0EF4-374847717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The subproblems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9F549EA-C556-6E1E-857D-25163138B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4495800"/>
          </a:xfrm>
          <a:noFill/>
        </p:spPr>
        <p:txBody>
          <a:bodyPr/>
          <a:lstStyle/>
          <a:p>
            <a:r>
              <a:rPr lang="en-US" altLang="en-US" b="1"/>
              <a:t>Let</a:t>
            </a:r>
            <a:r>
              <a:rPr lang="en-US" altLang="en-US" b="1" i="1"/>
              <a:t> 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]=weight of a shortest path from </a:t>
            </a:r>
            <a:r>
              <a:rPr lang="en-US" altLang="en-US" b="1" i="1"/>
              <a:t>v</a:t>
            </a:r>
            <a:r>
              <a:rPr lang="en-US" altLang="en-US" b="1" i="1" baseline="-25000"/>
              <a:t>i</a:t>
            </a:r>
            <a:r>
              <a:rPr lang="en-US" altLang="en-US" b="1"/>
              <a:t> to </a:t>
            </a:r>
            <a:r>
              <a:rPr lang="en-US" altLang="en-US" b="1" i="1"/>
              <a:t>v</a:t>
            </a:r>
            <a:r>
              <a:rPr lang="en-US" altLang="en-US" b="1" i="1" baseline="-25000"/>
              <a:t>j</a:t>
            </a:r>
            <a:r>
              <a:rPr lang="en-US" altLang="en-US" b="1"/>
              <a:t> using only vertices from {</a:t>
            </a:r>
            <a:r>
              <a:rPr lang="en-US" altLang="en-US" b="1" i="1"/>
              <a:t>v</a:t>
            </a:r>
            <a:r>
              <a:rPr lang="en-US" altLang="en-US" b="1" baseline="-25000"/>
              <a:t>1</a:t>
            </a:r>
            <a:r>
              <a:rPr lang="en-US" altLang="en-US" b="1"/>
              <a:t>,</a:t>
            </a:r>
            <a:r>
              <a:rPr lang="en-US" altLang="en-US" b="1" i="1"/>
              <a:t>v</a:t>
            </a:r>
            <a:r>
              <a:rPr lang="en-US" altLang="en-US" b="1" baseline="-25000"/>
              <a:t>2</a:t>
            </a:r>
            <a:r>
              <a:rPr lang="en-US" altLang="en-US" b="1"/>
              <a:t>,…,</a:t>
            </a:r>
            <a:r>
              <a:rPr lang="en-US" altLang="en-US" b="1" i="1"/>
              <a:t>v</a:t>
            </a:r>
            <a:r>
              <a:rPr lang="en-US" altLang="en-US" b="1" i="1" baseline="-25000"/>
              <a:t>k</a:t>
            </a:r>
            <a:r>
              <a:rPr lang="en-US" altLang="en-US" b="1"/>
              <a:t>} as intermediate vertices in the path</a:t>
            </a:r>
            <a:br>
              <a:rPr lang="en-US" altLang="en-US" b="1"/>
            </a:br>
            <a:endParaRPr lang="en-US" altLang="en-US" b="1"/>
          </a:p>
          <a:p>
            <a:pPr lvl="1"/>
            <a:r>
              <a:rPr lang="en-US" altLang="en-US" b="1" i="1"/>
              <a:t>D</a:t>
            </a:r>
            <a:r>
              <a:rPr lang="en-US" altLang="en-US" b="1" baseline="30000"/>
              <a:t>(0)</a:t>
            </a:r>
            <a:r>
              <a:rPr lang="en-US" altLang="en-US" b="1"/>
              <a:t>=</a:t>
            </a:r>
            <a:r>
              <a:rPr lang="en-US" altLang="en-US" b="1" i="1"/>
              <a:t>W</a:t>
            </a:r>
            <a:endParaRPr lang="en-US" altLang="en-US" b="1"/>
          </a:p>
          <a:p>
            <a:pPr lvl="1"/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n</a:t>
            </a:r>
            <a:r>
              <a:rPr lang="en-US" altLang="en-US" b="1" baseline="30000"/>
              <a:t>)</a:t>
            </a:r>
            <a:r>
              <a:rPr lang="en-US" altLang="en-US" b="1"/>
              <a:t>=</a:t>
            </a:r>
            <a:r>
              <a:rPr lang="en-US" altLang="en-US" b="1" i="1"/>
              <a:t>D</a:t>
            </a:r>
            <a:r>
              <a:rPr lang="en-US" altLang="en-US" b="1"/>
              <a:t> which is the goal matrix</a:t>
            </a:r>
          </a:p>
          <a:p>
            <a:endParaRPr lang="en-US" altLang="en-US" b="1"/>
          </a:p>
          <a:p>
            <a:r>
              <a:rPr lang="en-US" altLang="en-US" b="1"/>
              <a:t>How do we compute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 </a:t>
            </a:r>
            <a:r>
              <a:rPr lang="en-US" altLang="en-US" b="1"/>
              <a:t>from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 ?</a:t>
            </a:r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40" y="289813"/>
            <a:ext cx="661987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Towards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better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8541" y="6523256"/>
            <a:ext cx="135445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7653" y="6523256"/>
            <a:ext cx="5600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726" y="1140663"/>
            <a:ext cx="7546975" cy="320151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Simplification:</a:t>
            </a:r>
            <a:endParaRPr sz="3200">
              <a:latin typeface="Times New Roman"/>
              <a:cs typeface="Times New Roman"/>
            </a:endParaRPr>
          </a:p>
          <a:p>
            <a:pPr marL="469900" marR="542925" indent="-457200">
              <a:lnSpc>
                <a:spcPts val="3460"/>
              </a:lnSpc>
              <a:spcBef>
                <a:spcPts val="815"/>
              </a:spcBef>
              <a:buClr>
                <a:srgbClr val="CC0000"/>
              </a:buClr>
              <a:buAutoNum type="arabicPeriod"/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Look at the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length </a:t>
            </a:r>
            <a:r>
              <a:rPr sz="3200" spc="-5" dirty="0">
                <a:latin typeface="Times New Roman"/>
                <a:cs typeface="Times New Roman"/>
              </a:rPr>
              <a:t>of a longest-common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subsequence.</a:t>
            </a:r>
            <a:endParaRPr sz="3200">
              <a:latin typeface="Times New Roman"/>
              <a:cs typeface="Times New Roman"/>
            </a:endParaRPr>
          </a:p>
          <a:p>
            <a:pPr marL="469900" indent="-457834">
              <a:spcBef>
                <a:spcPts val="325"/>
              </a:spcBef>
              <a:buClr>
                <a:srgbClr val="CC0000"/>
              </a:buClr>
              <a:buAutoNum type="arabicPeriod"/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Extend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algorithm to find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itself.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54"/>
              </a:lnSpc>
              <a:spcBef>
                <a:spcPts val="146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Notation: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Denote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length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54"/>
              </a:lnSpc>
            </a:pP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34E588FB-41EB-0479-CDF5-28ED1A11E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9A10866E-8C62-455B-8FF8-9034EAEFF1DE}" type="slidenum">
              <a:rPr lang="en-US" altLang="en-US" sz="1400"/>
              <a:pPr/>
              <a:t>90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3A7BEE4-F2EC-C9C5-FEFC-A70C955ED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  <a:noFill/>
        </p:spPr>
        <p:txBody>
          <a:bodyPr/>
          <a:lstStyle/>
          <a:p>
            <a:r>
              <a:rPr lang="en-US" altLang="en-US" b="1"/>
              <a:t>The Recursive Definition:</a:t>
            </a:r>
            <a:endParaRPr lang="en-US" altLang="en-US" b="1" baseline="3000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CBB19CC-4EB3-7A36-595A-39794D56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1"/>
            <a:ext cx="8458200" cy="47212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Case 1: A shortest path from </a:t>
            </a:r>
            <a:r>
              <a:rPr lang="en-US" altLang="en-US" b="1" i="1"/>
              <a:t>v</a:t>
            </a:r>
            <a:r>
              <a:rPr lang="en-US" altLang="en-US" b="1" i="1" baseline="-25000"/>
              <a:t>i</a:t>
            </a:r>
            <a:r>
              <a:rPr lang="en-US" altLang="en-US" b="1"/>
              <a:t> to </a:t>
            </a:r>
            <a:r>
              <a:rPr lang="en-US" altLang="en-US" b="1" i="1"/>
              <a:t>v</a:t>
            </a:r>
            <a:r>
              <a:rPr lang="en-US" altLang="en-US" b="1" i="1" baseline="-25000"/>
              <a:t>j</a:t>
            </a:r>
            <a:r>
              <a:rPr lang="en-US" altLang="en-US" b="1"/>
              <a:t> restricted to using only vertices from {</a:t>
            </a:r>
            <a:r>
              <a:rPr lang="en-US" altLang="en-US" b="1" i="1"/>
              <a:t>v</a:t>
            </a:r>
            <a:r>
              <a:rPr lang="en-US" altLang="en-US" b="1" baseline="-25000"/>
              <a:t>1</a:t>
            </a:r>
            <a:r>
              <a:rPr lang="en-US" altLang="en-US" b="1"/>
              <a:t>,</a:t>
            </a:r>
            <a:r>
              <a:rPr lang="en-US" altLang="en-US" b="1" i="1"/>
              <a:t>v</a:t>
            </a:r>
            <a:r>
              <a:rPr lang="en-US" altLang="en-US" b="1" baseline="-25000"/>
              <a:t>2</a:t>
            </a:r>
            <a:r>
              <a:rPr lang="en-US" altLang="en-US" b="1"/>
              <a:t>,…,</a:t>
            </a:r>
            <a:r>
              <a:rPr lang="en-US" altLang="en-US" b="1" i="1"/>
              <a:t>v</a:t>
            </a:r>
            <a:r>
              <a:rPr lang="en-US" altLang="en-US" b="1" i="1" baseline="-25000"/>
              <a:t>k</a:t>
            </a:r>
            <a:r>
              <a:rPr lang="en-US" altLang="en-US" b="1"/>
              <a:t>} as intermediate vertices does not use </a:t>
            </a:r>
            <a:r>
              <a:rPr lang="en-US" altLang="en-US" b="1" i="1"/>
              <a:t>v</a:t>
            </a:r>
            <a:r>
              <a:rPr lang="en-US" altLang="en-US" b="1" i="1" baseline="-25000"/>
              <a:t>k</a:t>
            </a:r>
            <a:r>
              <a:rPr lang="en-US" altLang="en-US" b="1"/>
              <a:t>.        Then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].</a:t>
            </a:r>
            <a:br>
              <a:rPr lang="en-US" altLang="en-US" b="1"/>
            </a:b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Case 2: A shortest path from </a:t>
            </a:r>
            <a:r>
              <a:rPr lang="en-US" altLang="en-US" b="1" i="1"/>
              <a:t>v</a:t>
            </a:r>
            <a:r>
              <a:rPr lang="en-US" altLang="en-US" b="1" i="1" baseline="-25000"/>
              <a:t>i</a:t>
            </a:r>
            <a:r>
              <a:rPr lang="en-US" altLang="en-US" b="1"/>
              <a:t> to </a:t>
            </a:r>
            <a:r>
              <a:rPr lang="en-US" altLang="en-US" b="1" i="1"/>
              <a:t>v</a:t>
            </a:r>
            <a:r>
              <a:rPr lang="en-US" altLang="en-US" b="1" i="1" baseline="-25000"/>
              <a:t>j</a:t>
            </a:r>
            <a:r>
              <a:rPr lang="en-US" altLang="en-US" b="1" i="1"/>
              <a:t> </a:t>
            </a:r>
            <a:r>
              <a:rPr lang="en-US" altLang="en-US" b="1"/>
              <a:t>restricted to using only vertices from {</a:t>
            </a:r>
            <a:r>
              <a:rPr lang="en-US" altLang="en-US" b="1" i="1"/>
              <a:t>v</a:t>
            </a:r>
            <a:r>
              <a:rPr lang="en-US" altLang="en-US" b="1" baseline="-25000"/>
              <a:t>1</a:t>
            </a:r>
            <a:r>
              <a:rPr lang="en-US" altLang="en-US" b="1"/>
              <a:t>,</a:t>
            </a:r>
            <a:r>
              <a:rPr lang="en-US" altLang="en-US" b="1" i="1"/>
              <a:t>v</a:t>
            </a:r>
            <a:r>
              <a:rPr lang="en-US" altLang="en-US" b="1" baseline="-25000"/>
              <a:t>2</a:t>
            </a:r>
            <a:r>
              <a:rPr lang="en-US" altLang="en-US" b="1"/>
              <a:t>,…,</a:t>
            </a:r>
            <a:r>
              <a:rPr lang="en-US" altLang="en-US" b="1" i="1"/>
              <a:t>v</a:t>
            </a:r>
            <a:r>
              <a:rPr lang="en-US" altLang="en-US" b="1" i="1" baseline="-25000"/>
              <a:t>k</a:t>
            </a:r>
            <a:r>
              <a:rPr lang="en-US" altLang="en-US" b="1"/>
              <a:t>} as intermediate vertices does use v</a:t>
            </a:r>
            <a:r>
              <a:rPr lang="en-US" altLang="en-US" b="1" baseline="-25000"/>
              <a:t>k</a:t>
            </a:r>
            <a:r>
              <a:rPr lang="en-US" altLang="en-US" b="1"/>
              <a:t>.   Then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</a:t>
            </a:r>
            <a:r>
              <a:rPr lang="en-US" altLang="en-US" b="1" i="1"/>
              <a:t> 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i,k</a:t>
            </a:r>
            <a:r>
              <a:rPr lang="en-US" altLang="en-US" b="1"/>
              <a:t>]+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k</a:t>
            </a:r>
            <a:r>
              <a:rPr lang="en-US" altLang="en-US" b="1"/>
              <a:t>,</a:t>
            </a:r>
            <a:r>
              <a:rPr lang="en-US" altLang="en-US" b="1" i="1"/>
              <a:t>j</a:t>
            </a:r>
            <a:r>
              <a:rPr lang="en-US" altLang="en-US" b="1"/>
              <a:t>].</a:t>
            </a:r>
          </a:p>
          <a:p>
            <a:endParaRPr lang="en-US" altLang="en-US" b="1"/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689A5448-6FA6-6FD2-FAB9-5BBE878F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5230814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0127F715-0628-95EE-F1AC-0357A316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4087814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F5823F3F-86C9-5E44-453E-38AD1BA8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5" y="5029201"/>
            <a:ext cx="5080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1810E18E-FC7E-EB99-3B12-868FC679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230814"/>
            <a:ext cx="506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i</a:t>
            </a:r>
            <a:endParaRPr lang="en-US" altLang="en-US" sz="2000" i="1">
              <a:latin typeface="Arial" panose="020B0604020202020204" pitchFamily="34" charset="0"/>
            </a:endParaRP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266FDB93-F9A1-603C-F886-3533BBFD4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776" y="5080001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j</a:t>
            </a:r>
            <a:endParaRPr lang="en-US" altLang="en-US" sz="1800" i="1">
              <a:latin typeface="Arial" panose="020B0604020202020204" pitchFamily="34" charset="0"/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514BE1D5-03CA-8432-9189-027B9C9AB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087814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k</a:t>
            </a:r>
            <a:endParaRPr lang="en-US" altLang="en-US" sz="2000" i="1">
              <a:latin typeface="Arial" panose="020B0604020202020204" pitchFamily="34" charset="0"/>
            </a:endParaRPr>
          </a:p>
        </p:txBody>
      </p:sp>
      <p:sp>
        <p:nvSpPr>
          <p:cNvPr id="7179" name="Freeform 11">
            <a:extLst>
              <a:ext uri="{FF2B5EF4-FFF2-40B4-BE49-F238E27FC236}">
                <a16:creationId xmlns:a16="http://schemas.microsoft.com/office/drawing/2014/main" id="{B8AD1B68-2A67-9B7A-9B60-825C31E70936}"/>
              </a:ext>
            </a:extLst>
          </p:cNvPr>
          <p:cNvSpPr>
            <a:spLocks/>
          </p:cNvSpPr>
          <p:nvPr/>
        </p:nvSpPr>
        <p:spPr bwMode="auto">
          <a:xfrm>
            <a:off x="3021014" y="5297489"/>
            <a:ext cx="5267325" cy="282575"/>
          </a:xfrm>
          <a:custGeom>
            <a:avLst/>
            <a:gdLst>
              <a:gd name="T0" fmla="*/ 0 w 3492"/>
              <a:gd name="T1" fmla="*/ 150 h 202"/>
              <a:gd name="T2" fmla="*/ 305 w 3492"/>
              <a:gd name="T3" fmla="*/ 45 h 202"/>
              <a:gd name="T4" fmla="*/ 720 w 3492"/>
              <a:gd name="T5" fmla="*/ 174 h 202"/>
              <a:gd name="T6" fmla="*/ 1332 w 3492"/>
              <a:gd name="T7" fmla="*/ 18 h 202"/>
              <a:gd name="T8" fmla="*/ 1860 w 3492"/>
              <a:gd name="T9" fmla="*/ 198 h 202"/>
              <a:gd name="T10" fmla="*/ 2316 w 3492"/>
              <a:gd name="T11" fmla="*/ 42 h 202"/>
              <a:gd name="T12" fmla="*/ 2724 w 3492"/>
              <a:gd name="T13" fmla="*/ 174 h 202"/>
              <a:gd name="T14" fmla="*/ 3132 w 3492"/>
              <a:gd name="T15" fmla="*/ 18 h 202"/>
              <a:gd name="T16" fmla="*/ 3492 w 3492"/>
              <a:gd name="T17" fmla="*/ 6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2"/>
              <a:gd name="T28" fmla="*/ 0 h 202"/>
              <a:gd name="T29" fmla="*/ 3492 w 3492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335E9271-2C90-87B1-5BC1-17BE7E251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5834063"/>
            <a:ext cx="5700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Shortest Path using intermediate vertices { </a:t>
            </a:r>
            <a:r>
              <a:rPr lang="en-US" altLang="en-US" sz="1800" i="1">
                <a:latin typeface="Arial" panose="020B0604020202020204" pitchFamily="34" charset="0"/>
              </a:rPr>
              <a:t>V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 i="1" baseline="-25000">
                <a:latin typeface="Arial" panose="020B0604020202020204" pitchFamily="34" charset="0"/>
              </a:rPr>
              <a:t>, . . .  </a:t>
            </a:r>
            <a:r>
              <a:rPr lang="en-US" altLang="en-US" sz="1800" i="1">
                <a:latin typeface="Arial" panose="020B0604020202020204" pitchFamily="34" charset="0"/>
              </a:rPr>
              <a:t>V</a:t>
            </a:r>
            <a:r>
              <a:rPr lang="en-US" altLang="en-US" sz="1800" i="1" baseline="-25000">
                <a:latin typeface="Arial" panose="020B0604020202020204" pitchFamily="34" charset="0"/>
              </a:rPr>
              <a:t>k</a:t>
            </a:r>
            <a:r>
              <a:rPr lang="en-US" altLang="en-US" sz="1800" baseline="-25000">
                <a:latin typeface="Arial" panose="020B0604020202020204" pitchFamily="34" charset="0"/>
              </a:rPr>
              <a:t> -1 </a:t>
            </a:r>
            <a:r>
              <a:rPr lang="en-US" altLang="en-US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B2FFE504-1319-DAF4-22DA-29BFC9349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0763" y="5565776"/>
            <a:ext cx="6524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2" name="Freeform 14">
            <a:extLst>
              <a:ext uri="{FF2B5EF4-FFF2-40B4-BE49-F238E27FC236}">
                <a16:creationId xmlns:a16="http://schemas.microsoft.com/office/drawing/2014/main" id="{16CB92A8-D3EF-6F07-1B19-B17E2F99238A}"/>
              </a:ext>
            </a:extLst>
          </p:cNvPr>
          <p:cNvSpPr>
            <a:spLocks/>
          </p:cNvSpPr>
          <p:nvPr/>
        </p:nvSpPr>
        <p:spPr bwMode="auto">
          <a:xfrm>
            <a:off x="2876550" y="4222751"/>
            <a:ext cx="2533650" cy="1008063"/>
          </a:xfrm>
          <a:custGeom>
            <a:avLst/>
            <a:gdLst>
              <a:gd name="T0" fmla="*/ 0 w 1680"/>
              <a:gd name="T1" fmla="*/ 720 h 720"/>
              <a:gd name="T2" fmla="*/ 192 w 1680"/>
              <a:gd name="T3" fmla="*/ 576 h 720"/>
              <a:gd name="T4" fmla="*/ 480 w 1680"/>
              <a:gd name="T5" fmla="*/ 576 h 720"/>
              <a:gd name="T6" fmla="*/ 720 w 1680"/>
              <a:gd name="T7" fmla="*/ 492 h 720"/>
              <a:gd name="T8" fmla="*/ 936 w 1680"/>
              <a:gd name="T9" fmla="*/ 264 h 720"/>
              <a:gd name="T10" fmla="*/ 1224 w 1680"/>
              <a:gd name="T11" fmla="*/ 180 h 720"/>
              <a:gd name="T12" fmla="*/ 1512 w 1680"/>
              <a:gd name="T13" fmla="*/ 168 h 720"/>
              <a:gd name="T14" fmla="*/ 1680 w 16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720"/>
              <a:gd name="T26" fmla="*/ 1680 w 168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Freeform 16">
            <a:extLst>
              <a:ext uri="{FF2B5EF4-FFF2-40B4-BE49-F238E27FC236}">
                <a16:creationId xmlns:a16="http://schemas.microsoft.com/office/drawing/2014/main" id="{811E112F-1133-4D75-ED14-F852F9C915A1}"/>
              </a:ext>
            </a:extLst>
          </p:cNvPr>
          <p:cNvSpPr>
            <a:spLocks/>
          </p:cNvSpPr>
          <p:nvPr/>
        </p:nvSpPr>
        <p:spPr bwMode="auto">
          <a:xfrm>
            <a:off x="5916614" y="4275138"/>
            <a:ext cx="2587625" cy="703262"/>
          </a:xfrm>
          <a:custGeom>
            <a:avLst/>
            <a:gdLst>
              <a:gd name="T0" fmla="*/ 0 w 1716"/>
              <a:gd name="T1" fmla="*/ 10 h 502"/>
              <a:gd name="T2" fmla="*/ 276 w 1716"/>
              <a:gd name="T3" fmla="*/ 34 h 502"/>
              <a:gd name="T4" fmla="*/ 372 w 1716"/>
              <a:gd name="T5" fmla="*/ 214 h 502"/>
              <a:gd name="T6" fmla="*/ 576 w 1716"/>
              <a:gd name="T7" fmla="*/ 250 h 502"/>
              <a:gd name="T8" fmla="*/ 780 w 1716"/>
              <a:gd name="T9" fmla="*/ 262 h 502"/>
              <a:gd name="T10" fmla="*/ 936 w 1716"/>
              <a:gd name="T11" fmla="*/ 370 h 502"/>
              <a:gd name="T12" fmla="*/ 1128 w 1716"/>
              <a:gd name="T13" fmla="*/ 334 h 502"/>
              <a:gd name="T14" fmla="*/ 1200 w 1716"/>
              <a:gd name="T15" fmla="*/ 250 h 502"/>
              <a:gd name="T16" fmla="*/ 1356 w 1716"/>
              <a:gd name="T17" fmla="*/ 262 h 502"/>
              <a:gd name="T18" fmla="*/ 1356 w 1716"/>
              <a:gd name="T19" fmla="*/ 286 h 502"/>
              <a:gd name="T20" fmla="*/ 1404 w 1716"/>
              <a:gd name="T21" fmla="*/ 442 h 502"/>
              <a:gd name="T22" fmla="*/ 1560 w 1716"/>
              <a:gd name="T23" fmla="*/ 490 h 502"/>
              <a:gd name="T24" fmla="*/ 1716 w 1716"/>
              <a:gd name="T25" fmla="*/ 502 h 5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16"/>
              <a:gd name="T40" fmla="*/ 0 h 502"/>
              <a:gd name="T41" fmla="*/ 1716 w 1716"/>
              <a:gd name="T42" fmla="*/ 502 h 5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Line 18">
            <a:extLst>
              <a:ext uri="{FF2B5EF4-FFF2-40B4-BE49-F238E27FC236}">
                <a16:creationId xmlns:a16="http://schemas.microsoft.com/office/drawing/2014/main" id="{2779B986-AFC0-A524-F7A9-69E0D13CF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1" y="4164014"/>
            <a:ext cx="2892425" cy="2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5" name="Text Box 21">
            <a:extLst>
              <a:ext uri="{FF2B5EF4-FFF2-40B4-BE49-F238E27FC236}">
                <a16:creationId xmlns:a16="http://schemas.microsoft.com/office/drawing/2014/main" id="{BC768CDC-8EAD-B219-5138-6F444032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810000"/>
            <a:ext cx="432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Shortest path using intermediate vertices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{</a:t>
            </a:r>
            <a:r>
              <a:rPr lang="en-US" altLang="en-US" sz="1800" i="1">
                <a:latin typeface="Arial" panose="020B0604020202020204" pitchFamily="34" charset="0"/>
              </a:rPr>
              <a:t>V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 i="1">
                <a:latin typeface="Arial" panose="020B0604020202020204" pitchFamily="34" charset="0"/>
              </a:rPr>
              <a:t>, . . .  V</a:t>
            </a:r>
            <a:r>
              <a:rPr lang="en-US" altLang="en-US" sz="1800" i="1" baseline="-25000">
                <a:latin typeface="Arial" panose="020B0604020202020204" pitchFamily="34" charset="0"/>
              </a:rPr>
              <a:t>k</a:t>
            </a:r>
            <a:r>
              <a:rPr lang="en-US" altLang="en-US" sz="1800" baseline="30000">
                <a:latin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</a:rPr>
              <a:t>}</a:t>
            </a:r>
            <a:endParaRPr lang="en-US" altLang="en-US" sz="1800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86AC9467-FBAF-4D76-9AF2-18EDD2855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5D2460C5-6BEB-4895-8CE4-1123B0F19528}" type="slidenum">
              <a:rPr lang="en-US" altLang="en-US" sz="1400"/>
              <a:pPr/>
              <a:t>91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E3EC00E-102B-272E-1F30-47924C34E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</p:spPr>
        <p:txBody>
          <a:bodyPr/>
          <a:lstStyle/>
          <a:p>
            <a:r>
              <a:rPr lang="en-US" altLang="en-US" b="1"/>
              <a:t>The recursive definition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7357C75-13A0-3E2E-EC29-CA67FDA11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7772400" cy="2209800"/>
          </a:xfrm>
          <a:noFill/>
        </p:spPr>
        <p:txBody>
          <a:bodyPr/>
          <a:lstStyle/>
          <a:p>
            <a:r>
              <a:rPr lang="en-US" altLang="en-US" b="1"/>
              <a:t>Since </a:t>
            </a:r>
            <a:br>
              <a:rPr lang="en-US" altLang="en-US" b="1"/>
            </a:br>
            <a:r>
              <a:rPr lang="en-US" altLang="en-US" b="1"/>
              <a:t>	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 or</a:t>
            </a:r>
            <a:br>
              <a:rPr lang="en-US" altLang="en-US" b="1"/>
            </a:br>
            <a:r>
              <a:rPr lang="en-US" altLang="en-US" b="1"/>
              <a:t>	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</a:t>
            </a:r>
            <a:r>
              <a:rPr lang="en-US" altLang="en-US" b="1" i="1"/>
              <a:t> 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i,k</a:t>
            </a:r>
            <a:r>
              <a:rPr lang="en-US" altLang="en-US" b="1"/>
              <a:t>]+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k</a:t>
            </a:r>
            <a:r>
              <a:rPr lang="en-US" altLang="en-US" b="1"/>
              <a:t>,</a:t>
            </a:r>
            <a:r>
              <a:rPr lang="en-US" altLang="en-US" b="1" i="1"/>
              <a:t>j</a:t>
            </a:r>
            <a:r>
              <a:rPr lang="en-US" altLang="en-US" b="1"/>
              <a:t>].</a:t>
            </a:r>
            <a:br>
              <a:rPr lang="en-US" altLang="en-US" b="1"/>
            </a:br>
            <a:r>
              <a:rPr lang="en-US" altLang="en-US" b="1"/>
              <a:t>We conclude: </a:t>
            </a:r>
            <a:br>
              <a:rPr lang="en-US" altLang="en-US" b="1"/>
            </a:br>
            <a:r>
              <a:rPr lang="en-US" altLang="en-US" b="1"/>
              <a:t>	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 min{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],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i,k</a:t>
            </a:r>
            <a:r>
              <a:rPr lang="en-US" altLang="en-US" b="1"/>
              <a:t>]+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k,j</a:t>
            </a:r>
            <a:r>
              <a:rPr lang="en-US" altLang="en-US" b="1"/>
              <a:t>] }.</a:t>
            </a:r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7446B77F-6591-666B-F79A-2FCAC22F7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5049839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Oval 6">
            <a:extLst>
              <a:ext uri="{FF2B5EF4-FFF2-40B4-BE49-F238E27FC236}">
                <a16:creationId xmlns:a16="http://schemas.microsoft.com/office/drawing/2014/main" id="{2C6EF96D-8D47-0C36-4A53-D83B14D78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3906839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Oval 7">
            <a:extLst>
              <a:ext uri="{FF2B5EF4-FFF2-40B4-BE49-F238E27FC236}">
                <a16:creationId xmlns:a16="http://schemas.microsoft.com/office/drawing/2014/main" id="{70D71203-33B5-F98B-B041-28181246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175" y="4848226"/>
            <a:ext cx="5080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8D659098-EC76-9D17-563C-F7D0B245E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049839"/>
            <a:ext cx="506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i</a:t>
            </a:r>
            <a:endParaRPr lang="en-US" altLang="en-US" sz="2000" i="1">
              <a:latin typeface="Arial" panose="020B0604020202020204" pitchFamily="34" charset="0"/>
            </a:endParaRP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843713F0-393C-2EA0-CAFA-C2036D247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176" y="4899026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j</a:t>
            </a:r>
            <a:endParaRPr lang="en-US" altLang="en-US" sz="1800" i="1">
              <a:latin typeface="Arial" panose="020B0604020202020204" pitchFamily="34" charset="0"/>
            </a:endParaRP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9FA51F3A-01CA-A89D-1412-5C7D9503C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06839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k</a:t>
            </a:r>
            <a:endParaRPr lang="en-US" altLang="en-US" sz="2000" i="1">
              <a:latin typeface="Arial" panose="020B0604020202020204" pitchFamily="34" charset="0"/>
            </a:endParaRPr>
          </a:p>
        </p:txBody>
      </p:sp>
      <p:sp>
        <p:nvSpPr>
          <p:cNvPr id="8203" name="Freeform 11">
            <a:extLst>
              <a:ext uri="{FF2B5EF4-FFF2-40B4-BE49-F238E27FC236}">
                <a16:creationId xmlns:a16="http://schemas.microsoft.com/office/drawing/2014/main" id="{AEE3E08D-4CD2-DA8F-A937-2CB8E0ABAF9A}"/>
              </a:ext>
            </a:extLst>
          </p:cNvPr>
          <p:cNvSpPr>
            <a:spLocks/>
          </p:cNvSpPr>
          <p:nvPr/>
        </p:nvSpPr>
        <p:spPr bwMode="auto">
          <a:xfrm>
            <a:off x="3173414" y="5116514"/>
            <a:ext cx="5267325" cy="282575"/>
          </a:xfrm>
          <a:custGeom>
            <a:avLst/>
            <a:gdLst>
              <a:gd name="T0" fmla="*/ 0 w 3492"/>
              <a:gd name="T1" fmla="*/ 150 h 202"/>
              <a:gd name="T2" fmla="*/ 305 w 3492"/>
              <a:gd name="T3" fmla="*/ 45 h 202"/>
              <a:gd name="T4" fmla="*/ 720 w 3492"/>
              <a:gd name="T5" fmla="*/ 174 h 202"/>
              <a:gd name="T6" fmla="*/ 1332 w 3492"/>
              <a:gd name="T7" fmla="*/ 18 h 202"/>
              <a:gd name="T8" fmla="*/ 1860 w 3492"/>
              <a:gd name="T9" fmla="*/ 198 h 202"/>
              <a:gd name="T10" fmla="*/ 2316 w 3492"/>
              <a:gd name="T11" fmla="*/ 42 h 202"/>
              <a:gd name="T12" fmla="*/ 2724 w 3492"/>
              <a:gd name="T13" fmla="*/ 174 h 202"/>
              <a:gd name="T14" fmla="*/ 3132 w 3492"/>
              <a:gd name="T15" fmla="*/ 18 h 202"/>
              <a:gd name="T16" fmla="*/ 3492 w 3492"/>
              <a:gd name="T17" fmla="*/ 6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2"/>
              <a:gd name="T28" fmla="*/ 0 h 202"/>
              <a:gd name="T29" fmla="*/ 3492 w 3492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901C1BAC-7014-C97A-4FEB-B7C1C8DBF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5653088"/>
            <a:ext cx="5700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Shortest Path using intermediate vertices { </a:t>
            </a:r>
            <a:r>
              <a:rPr lang="en-US" altLang="en-US" sz="1800" i="1">
                <a:latin typeface="Arial" panose="020B0604020202020204" pitchFamily="34" charset="0"/>
              </a:rPr>
              <a:t>V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 i="1" baseline="-25000">
                <a:latin typeface="Arial" panose="020B0604020202020204" pitchFamily="34" charset="0"/>
              </a:rPr>
              <a:t>, . . .  </a:t>
            </a:r>
            <a:r>
              <a:rPr lang="en-US" altLang="en-US" sz="1800" i="1">
                <a:latin typeface="Arial" panose="020B0604020202020204" pitchFamily="34" charset="0"/>
              </a:rPr>
              <a:t>V</a:t>
            </a:r>
            <a:r>
              <a:rPr lang="en-US" altLang="en-US" sz="1800" i="1" baseline="-25000">
                <a:latin typeface="Arial" panose="020B0604020202020204" pitchFamily="34" charset="0"/>
              </a:rPr>
              <a:t>k</a:t>
            </a:r>
            <a:r>
              <a:rPr lang="en-US" altLang="en-US" sz="1800" baseline="-25000">
                <a:latin typeface="Arial" panose="020B0604020202020204" pitchFamily="34" charset="0"/>
              </a:rPr>
              <a:t> -1 </a:t>
            </a:r>
            <a:r>
              <a:rPr lang="en-US" altLang="en-US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232CA77A-512A-2B73-D3AB-3022B8473C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3163" y="5384801"/>
            <a:ext cx="6524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6" name="Freeform 14">
            <a:extLst>
              <a:ext uri="{FF2B5EF4-FFF2-40B4-BE49-F238E27FC236}">
                <a16:creationId xmlns:a16="http://schemas.microsoft.com/office/drawing/2014/main" id="{21278A30-489D-3072-7724-75C086303376}"/>
              </a:ext>
            </a:extLst>
          </p:cNvPr>
          <p:cNvSpPr>
            <a:spLocks/>
          </p:cNvSpPr>
          <p:nvPr/>
        </p:nvSpPr>
        <p:spPr bwMode="auto">
          <a:xfrm>
            <a:off x="3028950" y="4041776"/>
            <a:ext cx="2533650" cy="1008063"/>
          </a:xfrm>
          <a:custGeom>
            <a:avLst/>
            <a:gdLst>
              <a:gd name="T0" fmla="*/ 0 w 1680"/>
              <a:gd name="T1" fmla="*/ 720 h 720"/>
              <a:gd name="T2" fmla="*/ 192 w 1680"/>
              <a:gd name="T3" fmla="*/ 576 h 720"/>
              <a:gd name="T4" fmla="*/ 480 w 1680"/>
              <a:gd name="T5" fmla="*/ 576 h 720"/>
              <a:gd name="T6" fmla="*/ 720 w 1680"/>
              <a:gd name="T7" fmla="*/ 492 h 720"/>
              <a:gd name="T8" fmla="*/ 936 w 1680"/>
              <a:gd name="T9" fmla="*/ 264 h 720"/>
              <a:gd name="T10" fmla="*/ 1224 w 1680"/>
              <a:gd name="T11" fmla="*/ 180 h 720"/>
              <a:gd name="T12" fmla="*/ 1512 w 1680"/>
              <a:gd name="T13" fmla="*/ 168 h 720"/>
              <a:gd name="T14" fmla="*/ 1680 w 16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720"/>
              <a:gd name="T26" fmla="*/ 1680 w 168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Freeform 15">
            <a:extLst>
              <a:ext uri="{FF2B5EF4-FFF2-40B4-BE49-F238E27FC236}">
                <a16:creationId xmlns:a16="http://schemas.microsoft.com/office/drawing/2014/main" id="{C81CA601-100A-B455-0BF8-F8717A65FE04}"/>
              </a:ext>
            </a:extLst>
          </p:cNvPr>
          <p:cNvSpPr>
            <a:spLocks/>
          </p:cNvSpPr>
          <p:nvPr/>
        </p:nvSpPr>
        <p:spPr bwMode="auto">
          <a:xfrm>
            <a:off x="6069014" y="4094163"/>
            <a:ext cx="2587625" cy="703262"/>
          </a:xfrm>
          <a:custGeom>
            <a:avLst/>
            <a:gdLst>
              <a:gd name="T0" fmla="*/ 0 w 1716"/>
              <a:gd name="T1" fmla="*/ 10 h 502"/>
              <a:gd name="T2" fmla="*/ 276 w 1716"/>
              <a:gd name="T3" fmla="*/ 34 h 502"/>
              <a:gd name="T4" fmla="*/ 372 w 1716"/>
              <a:gd name="T5" fmla="*/ 214 h 502"/>
              <a:gd name="T6" fmla="*/ 576 w 1716"/>
              <a:gd name="T7" fmla="*/ 250 h 502"/>
              <a:gd name="T8" fmla="*/ 780 w 1716"/>
              <a:gd name="T9" fmla="*/ 262 h 502"/>
              <a:gd name="T10" fmla="*/ 936 w 1716"/>
              <a:gd name="T11" fmla="*/ 370 h 502"/>
              <a:gd name="T12" fmla="*/ 1128 w 1716"/>
              <a:gd name="T13" fmla="*/ 334 h 502"/>
              <a:gd name="T14" fmla="*/ 1200 w 1716"/>
              <a:gd name="T15" fmla="*/ 250 h 502"/>
              <a:gd name="T16" fmla="*/ 1356 w 1716"/>
              <a:gd name="T17" fmla="*/ 262 h 502"/>
              <a:gd name="T18" fmla="*/ 1356 w 1716"/>
              <a:gd name="T19" fmla="*/ 286 h 502"/>
              <a:gd name="T20" fmla="*/ 1404 w 1716"/>
              <a:gd name="T21" fmla="*/ 442 h 502"/>
              <a:gd name="T22" fmla="*/ 1560 w 1716"/>
              <a:gd name="T23" fmla="*/ 490 h 502"/>
              <a:gd name="T24" fmla="*/ 1716 w 1716"/>
              <a:gd name="T25" fmla="*/ 502 h 5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16"/>
              <a:gd name="T40" fmla="*/ 0 h 502"/>
              <a:gd name="T41" fmla="*/ 1716 w 1716"/>
              <a:gd name="T42" fmla="*/ 502 h 5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8" name="Line 18">
            <a:extLst>
              <a:ext uri="{FF2B5EF4-FFF2-40B4-BE49-F238E27FC236}">
                <a16:creationId xmlns:a16="http://schemas.microsoft.com/office/drawing/2014/main" id="{BF965221-5A00-9ACF-897B-9C423F9D66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4038600"/>
            <a:ext cx="1524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9" name="Line 19">
            <a:extLst>
              <a:ext uri="{FF2B5EF4-FFF2-40B4-BE49-F238E27FC236}">
                <a16:creationId xmlns:a16="http://schemas.microsoft.com/office/drawing/2014/main" id="{C0D4E485-C144-35D1-22A2-D04B3270CD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4038600"/>
            <a:ext cx="480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0" name="Text Box 20">
            <a:extLst>
              <a:ext uri="{FF2B5EF4-FFF2-40B4-BE49-F238E27FC236}">
                <a16:creationId xmlns:a16="http://schemas.microsoft.com/office/drawing/2014/main" id="{BB404DE3-D401-1C1A-6A91-F3BC9ABCA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617913"/>
            <a:ext cx="432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Shortest path using intermediate vertices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{</a:t>
            </a:r>
            <a:r>
              <a:rPr lang="en-US" altLang="en-US" sz="1800" i="1">
                <a:latin typeface="Arial" panose="020B0604020202020204" pitchFamily="34" charset="0"/>
              </a:rPr>
              <a:t>V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 i="1">
                <a:latin typeface="Arial" panose="020B0604020202020204" pitchFamily="34" charset="0"/>
              </a:rPr>
              <a:t>, . . .  V</a:t>
            </a:r>
            <a:r>
              <a:rPr lang="en-US" altLang="en-US" sz="1800" i="1" baseline="-25000">
                <a:latin typeface="Arial" panose="020B0604020202020204" pitchFamily="34" charset="0"/>
              </a:rPr>
              <a:t>k</a:t>
            </a:r>
            <a:r>
              <a:rPr lang="en-US" altLang="en-US" sz="1800" baseline="30000">
                <a:latin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</a:rPr>
              <a:t>}</a:t>
            </a:r>
            <a:endParaRPr lang="en-US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8211" name="Line 21">
            <a:extLst>
              <a:ext uri="{FF2B5EF4-FFF2-40B4-BE49-F238E27FC236}">
                <a16:creationId xmlns:a16="http://schemas.microsoft.com/office/drawing/2014/main" id="{48F8E6D3-162B-4200-C156-92E92F2AC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235DC5EC-3B3B-74B2-4A2F-0A5E9556B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516ECF99-2BBD-4EE2-9175-919C79E75F3F}" type="slidenum">
              <a:rPr lang="en-US" altLang="en-US" sz="1400"/>
              <a:pPr/>
              <a:t>92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A54EDB5-6BA4-EBEB-F8CE-887A8993C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The pointer array P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1E4E9FD-CD7B-A948-DBB8-45B37D7B0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419600"/>
          </a:xfrm>
          <a:noFill/>
        </p:spPr>
        <p:txBody>
          <a:bodyPr/>
          <a:lstStyle/>
          <a:p>
            <a:r>
              <a:rPr lang="en-US" altLang="en-US" b="1"/>
              <a:t>Used to enable finding a shortest path</a:t>
            </a:r>
          </a:p>
          <a:p>
            <a:r>
              <a:rPr lang="en-US" altLang="en-US" b="1"/>
              <a:t>Initially the array contains 0</a:t>
            </a:r>
            <a:br>
              <a:rPr lang="en-US" altLang="en-US" b="1"/>
            </a:br>
            <a:endParaRPr lang="en-US" altLang="en-US" b="1"/>
          </a:p>
          <a:p>
            <a:r>
              <a:rPr lang="en-US" altLang="en-US" b="1"/>
              <a:t>Each time that a shorter path from </a:t>
            </a:r>
            <a:r>
              <a:rPr lang="en-US" altLang="en-US" b="1" i="1"/>
              <a:t>i</a:t>
            </a:r>
            <a:r>
              <a:rPr lang="en-US" altLang="en-US" b="1"/>
              <a:t> to </a:t>
            </a:r>
            <a:r>
              <a:rPr lang="en-US" altLang="en-US" b="1" i="1"/>
              <a:t>j</a:t>
            </a:r>
            <a:r>
              <a:rPr lang="en-US" altLang="en-US" b="1"/>
              <a:t> is found the </a:t>
            </a:r>
            <a:r>
              <a:rPr lang="en-US" altLang="en-US" b="1" i="1"/>
              <a:t>k</a:t>
            </a:r>
            <a:r>
              <a:rPr lang="en-US" altLang="en-US" b="1"/>
              <a:t> that provided the minimum is saved (highest index node on the path from </a:t>
            </a:r>
            <a:r>
              <a:rPr lang="en-US" altLang="en-US" b="1" i="1"/>
              <a:t>i</a:t>
            </a:r>
            <a:r>
              <a:rPr lang="en-US" altLang="en-US" b="1"/>
              <a:t> to </a:t>
            </a:r>
            <a:r>
              <a:rPr lang="en-US" altLang="en-US" b="1" i="1"/>
              <a:t>j</a:t>
            </a:r>
            <a:r>
              <a:rPr lang="en-US" altLang="en-US" b="1"/>
              <a:t>)</a:t>
            </a:r>
            <a:br>
              <a:rPr lang="en-US" altLang="en-US" b="1"/>
            </a:br>
            <a:endParaRPr lang="en-US" altLang="en-US" b="1"/>
          </a:p>
          <a:p>
            <a:r>
              <a:rPr lang="en-US" altLang="en-US" b="1"/>
              <a:t>To print the intermediate nodes on the shortest path a recursive procedure that print the shortest paths from </a:t>
            </a:r>
            <a:r>
              <a:rPr lang="en-US" altLang="en-US" b="1" i="1"/>
              <a:t>i</a:t>
            </a:r>
            <a:r>
              <a:rPr lang="en-US" altLang="en-US" b="1"/>
              <a:t> and </a:t>
            </a:r>
            <a:r>
              <a:rPr lang="en-US" altLang="en-US" b="1" i="1"/>
              <a:t>k</a:t>
            </a:r>
            <a:r>
              <a:rPr lang="en-US" altLang="en-US" b="1"/>
              <a:t>, and from </a:t>
            </a:r>
            <a:r>
              <a:rPr lang="en-US" altLang="en-US" b="1" i="1"/>
              <a:t>k</a:t>
            </a:r>
            <a:r>
              <a:rPr lang="en-US" altLang="en-US" b="1"/>
              <a:t> to </a:t>
            </a:r>
            <a:r>
              <a:rPr lang="en-US" altLang="en-US" b="1" i="1"/>
              <a:t>j</a:t>
            </a:r>
            <a:r>
              <a:rPr lang="en-US" altLang="en-US" b="1"/>
              <a:t> can be used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3C724B71-3D14-7855-555C-2CAF2C997D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A6474172-2867-46E8-8808-9F0BADE91242}" type="slidenum">
              <a:rPr lang="en-US" altLang="en-US" sz="1400"/>
              <a:pPr/>
              <a:t>93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6F6CE22-96C5-47E5-657F-D1113E3C4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Floyd's Algorithm Using n+1 </a:t>
            </a:r>
            <a:r>
              <a:rPr lang="en-US" altLang="en-US" i="1"/>
              <a:t>D</a:t>
            </a:r>
            <a:r>
              <a:rPr lang="en-US" altLang="en-US"/>
              <a:t> matrices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5B6FA26-2924-22C4-FC6C-D73C047CA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382000" cy="4572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/>
              <a:t>Floyd//Computes shortest distance between all pairs of     //nodes, and saves P to enable finding shortest paths</a:t>
            </a:r>
            <a:br>
              <a:rPr lang="en-US" altLang="en-US"/>
            </a:br>
            <a:r>
              <a:rPr lang="en-US" altLang="en-US" b="1"/>
              <a:t>1</a:t>
            </a:r>
            <a:r>
              <a:rPr lang="en-US" altLang="en-US"/>
              <a:t>. </a:t>
            </a:r>
            <a:r>
              <a:rPr lang="en-US" altLang="en-US" b="1" i="1"/>
              <a:t>D</a:t>
            </a:r>
            <a:r>
              <a:rPr lang="en-US" altLang="en-US" b="1" baseline="30000"/>
              <a:t>0</a:t>
            </a:r>
            <a:r>
              <a:rPr lang="en-US" altLang="en-US" b="1" i="1"/>
              <a:t>  </a:t>
            </a:r>
            <a:r>
              <a:rPr lang="en-US" altLang="en-US" b="1">
                <a:sym typeface="Symbol" panose="05050102010706020507" pitchFamily="18" charset="2"/>
              </a:rPr>
              <a:t> </a:t>
            </a:r>
            <a:r>
              <a:rPr lang="en-US" altLang="en-US" b="1" i="1">
                <a:sym typeface="Symbol" panose="05050102010706020507" pitchFamily="18" charset="2"/>
              </a:rPr>
              <a:t>W   </a:t>
            </a:r>
            <a:r>
              <a:rPr lang="en-US" altLang="en-US">
                <a:sym typeface="Symbol" panose="05050102010706020507" pitchFamily="18" charset="2"/>
              </a:rPr>
              <a:t>// initialize 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>
                <a:sym typeface="Symbol" panose="05050102010706020507" pitchFamily="18" charset="2"/>
              </a:rPr>
              <a:t> array to </a:t>
            </a:r>
            <a:r>
              <a:rPr lang="en-US" altLang="en-US" i="1">
                <a:sym typeface="Symbol" panose="05050102010706020507" pitchFamily="18" charset="2"/>
              </a:rPr>
              <a:t>W </a:t>
            </a:r>
            <a:r>
              <a:rPr lang="en-US" altLang="en-US">
                <a:sym typeface="Symbol" panose="05050102010706020507" pitchFamily="18" charset="2"/>
              </a:rPr>
              <a:t>[ ]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2. </a:t>
            </a:r>
            <a:r>
              <a:rPr lang="en-US" altLang="en-US" b="1" i="1">
                <a:sym typeface="Symbol" panose="05050102010706020507" pitchFamily="18" charset="2"/>
              </a:rPr>
              <a:t>P </a:t>
            </a:r>
            <a:r>
              <a:rPr lang="en-US" altLang="en-US" b="1">
                <a:sym typeface="Symbol" panose="05050102010706020507" pitchFamily="18" charset="2"/>
              </a:rPr>
              <a:t>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0     // initialize P array to [0]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. </a:t>
            </a:r>
            <a:r>
              <a:rPr lang="en-US" altLang="en-US" b="1">
                <a:sym typeface="Symbol" panose="05050102010706020507" pitchFamily="18" charset="2"/>
              </a:rPr>
              <a:t>for </a:t>
            </a:r>
            <a:r>
              <a:rPr lang="en-US" altLang="en-US" b="1" i="1">
                <a:sym typeface="Symbol" panose="05050102010706020507" pitchFamily="18" charset="2"/>
              </a:rPr>
              <a:t>k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4.       do for </a:t>
            </a:r>
            <a:r>
              <a:rPr lang="en-US" altLang="en-US" b="1" i="1">
                <a:sym typeface="Symbol" panose="05050102010706020507" pitchFamily="18" charset="2"/>
              </a:rPr>
              <a:t>i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5.            do for </a:t>
            </a:r>
            <a:r>
              <a:rPr lang="en-US" altLang="en-US" b="1" i="1">
                <a:sym typeface="Symbol" panose="05050102010706020507" pitchFamily="18" charset="2"/>
              </a:rPr>
              <a:t>j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6.</a:t>
            </a:r>
            <a:r>
              <a:rPr lang="en-US" altLang="en-US" b="1" i="1">
                <a:sym typeface="Symbol" panose="05050102010706020507" pitchFamily="18" charset="2"/>
              </a:rPr>
              <a:t>                  </a:t>
            </a:r>
            <a:r>
              <a:rPr lang="en-US" altLang="en-US" b="1">
                <a:sym typeface="Symbol" panose="05050102010706020507" pitchFamily="18" charset="2"/>
              </a:rPr>
              <a:t>if (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&gt;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 ] +</a:t>
            </a:r>
            <a:r>
              <a:rPr lang="en-US" altLang="en-US" b="1" i="1">
                <a:sym typeface="Symbol" panose="05050102010706020507" pitchFamily="18" charset="2"/>
              </a:rPr>
              <a:t> 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) 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7.		          then 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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 ] +</a:t>
            </a:r>
            <a:r>
              <a:rPr lang="en-US" altLang="en-US" b="1" i="1">
                <a:sym typeface="Symbol" panose="05050102010706020507" pitchFamily="18" charset="2"/>
              </a:rPr>
              <a:t> 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8.		                    </a:t>
            </a:r>
            <a:r>
              <a:rPr lang="en-US" altLang="en-US" b="1" i="1"/>
              <a:t>P</a:t>
            </a:r>
            <a:r>
              <a:rPr lang="en-US" altLang="en-US" b="1"/>
              <a:t>[ </a:t>
            </a:r>
            <a:r>
              <a:rPr lang="en-US" altLang="en-US" b="1" i="1"/>
              <a:t>i, j</a:t>
            </a:r>
            <a:r>
              <a:rPr lang="en-US" altLang="en-US" b="1"/>
              <a:t> ] </a:t>
            </a:r>
            <a:r>
              <a:rPr lang="en-US" altLang="en-US" b="1">
                <a:sym typeface="Symbol" panose="05050102010706020507" pitchFamily="18" charset="2"/>
              </a:rPr>
              <a:t> </a:t>
            </a:r>
            <a:r>
              <a:rPr lang="en-US" altLang="en-US" b="1" i="1"/>
              <a:t>k</a:t>
            </a:r>
            <a:r>
              <a:rPr lang="en-US" altLang="en-US" b="1"/>
              <a:t>;</a:t>
            </a:r>
            <a:br>
              <a:rPr lang="en-US" altLang="en-US" b="1"/>
            </a:br>
            <a:r>
              <a:rPr lang="en-US" altLang="en-US" b="1"/>
              <a:t>9.		           else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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</a:t>
            </a:r>
            <a:endParaRPr lang="en-US" altLang="en-US" b="1"/>
          </a:p>
          <a:p>
            <a:pPr>
              <a:buFontTx/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DD782773-EFE3-277D-97EF-FDC502633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4BD588AC-4938-40CC-A6FB-5F742EA2959A}" type="slidenum">
              <a:rPr lang="en-US" altLang="en-US" sz="1400"/>
              <a:pPr/>
              <a:t>94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C98D43A-8375-D4E5-B2BB-879FC6B57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 </a:t>
            </a:r>
          </a:p>
        </p:txBody>
      </p:sp>
      <p:sp>
        <p:nvSpPr>
          <p:cNvPr id="11268" name="Text Box 38">
            <a:extLst>
              <a:ext uri="{FF2B5EF4-FFF2-40B4-BE49-F238E27FC236}">
                <a16:creationId xmlns:a16="http://schemas.microsoft.com/office/drawing/2014/main" id="{C63133FC-D36F-BFCC-64DE-08AFAAC1F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05000"/>
            <a:ext cx="133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 = D</a:t>
            </a:r>
            <a:r>
              <a:rPr lang="en-US" altLang="en-US" baseline="30000"/>
              <a:t>0 </a:t>
            </a:r>
            <a:r>
              <a:rPr lang="en-US" altLang="en-US"/>
              <a:t>=</a:t>
            </a:r>
          </a:p>
        </p:txBody>
      </p:sp>
      <p:grpSp>
        <p:nvGrpSpPr>
          <p:cNvPr id="11269" name="Group 46">
            <a:extLst>
              <a:ext uri="{FF2B5EF4-FFF2-40B4-BE49-F238E27FC236}">
                <a16:creationId xmlns:a16="http://schemas.microsoft.com/office/drawing/2014/main" id="{ED6C8899-2912-0270-1660-9DB82604F52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295400"/>
            <a:ext cx="2667000" cy="1752600"/>
            <a:chOff x="3168" y="816"/>
            <a:chExt cx="1680" cy="1104"/>
          </a:xfrm>
        </p:grpSpPr>
        <p:grpSp>
          <p:nvGrpSpPr>
            <p:cNvPr id="11299" name="Group 37">
              <a:extLst>
                <a:ext uri="{FF2B5EF4-FFF2-40B4-BE49-F238E27FC236}">
                  <a16:creationId xmlns:a16="http://schemas.microsoft.com/office/drawing/2014/main" id="{3C9AA6DA-F9E5-0B03-3FDD-FF113190A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306" name="Rectangle 28">
                <a:extLst>
                  <a:ext uri="{FF2B5EF4-FFF2-40B4-BE49-F238E27FC236}">
                    <a16:creationId xmlns:a16="http://schemas.microsoft.com/office/drawing/2014/main" id="{168AB07C-2D03-DCA1-6855-1EFE6D0AB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1307" name="Rectangle 29">
                <a:extLst>
                  <a:ext uri="{FF2B5EF4-FFF2-40B4-BE49-F238E27FC236}">
                    <a16:creationId xmlns:a16="http://schemas.microsoft.com/office/drawing/2014/main" id="{E88018A2-92C5-4600-A9AF-A4A9BABFF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308" name="Rectangle 30">
                <a:extLst>
                  <a:ext uri="{FF2B5EF4-FFF2-40B4-BE49-F238E27FC236}">
                    <a16:creationId xmlns:a16="http://schemas.microsoft.com/office/drawing/2014/main" id="{6CA5C23C-9BAC-B832-E767-5597FF862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1309" name="Rectangle 31">
                <a:extLst>
                  <a:ext uri="{FF2B5EF4-FFF2-40B4-BE49-F238E27FC236}">
                    <a16:creationId xmlns:a16="http://schemas.microsoft.com/office/drawing/2014/main" id="{83DA2F1F-2851-76E5-E8EA-6F4884A8A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1310" name="Rectangle 32">
                <a:extLst>
                  <a:ext uri="{FF2B5EF4-FFF2-40B4-BE49-F238E27FC236}">
                    <a16:creationId xmlns:a16="http://schemas.microsoft.com/office/drawing/2014/main" id="{760DEE9F-0AAF-CC5C-AC31-276BC1A65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311" name="Rectangle 33">
                <a:extLst>
                  <a:ext uri="{FF2B5EF4-FFF2-40B4-BE49-F238E27FC236}">
                    <a16:creationId xmlns:a16="http://schemas.microsoft.com/office/drawing/2014/main" id="{F04DF032-70ED-58F7-234F-43F39BF00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1312" name="Rectangle 34">
                <a:extLst>
                  <a:ext uri="{FF2B5EF4-FFF2-40B4-BE49-F238E27FC236}">
                    <a16:creationId xmlns:a16="http://schemas.microsoft.com/office/drawing/2014/main" id="{FFAA434E-0FAE-2786-4903-F13CB38D3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1313" name="Rectangle 35">
                <a:extLst>
                  <a:ext uri="{FF2B5EF4-FFF2-40B4-BE49-F238E27FC236}">
                    <a16:creationId xmlns:a16="http://schemas.microsoft.com/office/drawing/2014/main" id="{11477858-EF7D-459A-6F57-23CCFD1E5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1314" name="Rectangle 36">
                <a:extLst>
                  <a:ext uri="{FF2B5EF4-FFF2-40B4-BE49-F238E27FC236}">
                    <a16:creationId xmlns:a16="http://schemas.microsoft.com/office/drawing/2014/main" id="{873D481F-E644-31A9-70A4-7A267346F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1300" name="Text Box 39">
              <a:extLst>
                <a:ext uri="{FF2B5EF4-FFF2-40B4-BE49-F238E27FC236}">
                  <a16:creationId xmlns:a16="http://schemas.microsoft.com/office/drawing/2014/main" id="{CF452794-B75F-B674-7A4C-742B0A6A6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301" name="Text Box 40">
              <a:extLst>
                <a:ext uri="{FF2B5EF4-FFF2-40B4-BE49-F238E27FC236}">
                  <a16:creationId xmlns:a16="http://schemas.microsoft.com/office/drawing/2014/main" id="{B5181599-4E79-5C4B-9F8B-ABD6B7F99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302" name="Text Box 42">
              <a:extLst>
                <a:ext uri="{FF2B5EF4-FFF2-40B4-BE49-F238E27FC236}">
                  <a16:creationId xmlns:a16="http://schemas.microsoft.com/office/drawing/2014/main" id="{57392E48-C7FB-B160-B927-62A8637DE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1303" name="Text Box 43">
              <a:extLst>
                <a:ext uri="{FF2B5EF4-FFF2-40B4-BE49-F238E27FC236}">
                  <a16:creationId xmlns:a16="http://schemas.microsoft.com/office/drawing/2014/main" id="{6B254322-8796-F6AB-87DE-1F770414F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304" name="Text Box 44">
              <a:extLst>
                <a:ext uri="{FF2B5EF4-FFF2-40B4-BE49-F238E27FC236}">
                  <a16:creationId xmlns:a16="http://schemas.microsoft.com/office/drawing/2014/main" id="{178DB11E-A642-DD65-4E6D-77707115A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305" name="Text Box 45">
              <a:extLst>
                <a:ext uri="{FF2B5EF4-FFF2-40B4-BE49-F238E27FC236}">
                  <a16:creationId xmlns:a16="http://schemas.microsoft.com/office/drawing/2014/main" id="{31EB9E22-BDA4-0630-C67B-BDAB6D875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1270" name="Group 47">
            <a:extLst>
              <a:ext uri="{FF2B5EF4-FFF2-40B4-BE49-F238E27FC236}">
                <a16:creationId xmlns:a16="http://schemas.microsoft.com/office/drawing/2014/main" id="{C16D1339-5FB1-C8BF-50D5-4DF9C799443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352800"/>
            <a:ext cx="2667000" cy="1752600"/>
            <a:chOff x="3168" y="816"/>
            <a:chExt cx="1680" cy="1104"/>
          </a:xfrm>
        </p:grpSpPr>
        <p:grpSp>
          <p:nvGrpSpPr>
            <p:cNvPr id="11283" name="Group 48">
              <a:extLst>
                <a:ext uri="{FF2B5EF4-FFF2-40B4-BE49-F238E27FC236}">
                  <a16:creationId xmlns:a16="http://schemas.microsoft.com/office/drawing/2014/main" id="{2627C6E3-D479-CCB3-7C57-9D0A80CC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290" name="Rectangle 49">
                <a:extLst>
                  <a:ext uri="{FF2B5EF4-FFF2-40B4-BE49-F238E27FC236}">
                    <a16:creationId xmlns:a16="http://schemas.microsoft.com/office/drawing/2014/main" id="{7D6A1CC2-E344-7B6E-386D-ED7C3FFE0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1" name="Rectangle 50">
                <a:extLst>
                  <a:ext uri="{FF2B5EF4-FFF2-40B4-BE49-F238E27FC236}">
                    <a16:creationId xmlns:a16="http://schemas.microsoft.com/office/drawing/2014/main" id="{C11FEDE9-2B0B-A315-FB9F-A83927EF1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2" name="Rectangle 51">
                <a:extLst>
                  <a:ext uri="{FF2B5EF4-FFF2-40B4-BE49-F238E27FC236}">
                    <a16:creationId xmlns:a16="http://schemas.microsoft.com/office/drawing/2014/main" id="{B136C23A-7878-B985-D50F-96051DCC0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3" name="Rectangle 52">
                <a:extLst>
                  <a:ext uri="{FF2B5EF4-FFF2-40B4-BE49-F238E27FC236}">
                    <a16:creationId xmlns:a16="http://schemas.microsoft.com/office/drawing/2014/main" id="{64FD877B-A68E-66B7-ECDE-3CB99CE09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4" name="Rectangle 53">
                <a:extLst>
                  <a:ext uri="{FF2B5EF4-FFF2-40B4-BE49-F238E27FC236}">
                    <a16:creationId xmlns:a16="http://schemas.microsoft.com/office/drawing/2014/main" id="{EA27FC58-CDBD-C44B-026E-326C4C953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5" name="Rectangle 54">
                <a:extLst>
                  <a:ext uri="{FF2B5EF4-FFF2-40B4-BE49-F238E27FC236}">
                    <a16:creationId xmlns:a16="http://schemas.microsoft.com/office/drawing/2014/main" id="{2ABBFCC3-832A-07E9-91EF-AE6FE9B91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0</a:t>
                </a:r>
                <a:endParaRPr lang="en-US" altLang="en-US"/>
              </a:p>
            </p:txBody>
          </p:sp>
          <p:sp>
            <p:nvSpPr>
              <p:cNvPr id="11296" name="Rectangle 55">
                <a:extLst>
                  <a:ext uri="{FF2B5EF4-FFF2-40B4-BE49-F238E27FC236}">
                    <a16:creationId xmlns:a16="http://schemas.microsoft.com/office/drawing/2014/main" id="{280F8D61-6A4B-719D-AE27-190E46E2E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11297" name="Rectangle 56">
                <a:extLst>
                  <a:ext uri="{FF2B5EF4-FFF2-40B4-BE49-F238E27FC236}">
                    <a16:creationId xmlns:a16="http://schemas.microsoft.com/office/drawing/2014/main" id="{D55F2529-A251-AB15-0662-0824BFB5D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8" name="Rectangle 57">
                <a:extLst>
                  <a:ext uri="{FF2B5EF4-FFF2-40B4-BE49-F238E27FC236}">
                    <a16:creationId xmlns:a16="http://schemas.microsoft.com/office/drawing/2014/main" id="{E6FFA546-896E-E343-BA2D-CB87B7324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1284" name="Text Box 58">
              <a:extLst>
                <a:ext uri="{FF2B5EF4-FFF2-40B4-BE49-F238E27FC236}">
                  <a16:creationId xmlns:a16="http://schemas.microsoft.com/office/drawing/2014/main" id="{5642BA05-BFA4-17AD-C99F-4C439C22E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285" name="Text Box 59">
              <a:extLst>
                <a:ext uri="{FF2B5EF4-FFF2-40B4-BE49-F238E27FC236}">
                  <a16:creationId xmlns:a16="http://schemas.microsoft.com/office/drawing/2014/main" id="{39312C6C-F851-C340-A6B6-0B618DD36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286" name="Text Box 60">
              <a:extLst>
                <a:ext uri="{FF2B5EF4-FFF2-40B4-BE49-F238E27FC236}">
                  <a16:creationId xmlns:a16="http://schemas.microsoft.com/office/drawing/2014/main" id="{136C848D-5234-9F59-E58D-812A53C45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1287" name="Text Box 61">
              <a:extLst>
                <a:ext uri="{FF2B5EF4-FFF2-40B4-BE49-F238E27FC236}">
                  <a16:creationId xmlns:a16="http://schemas.microsoft.com/office/drawing/2014/main" id="{CDB5B7DA-2D34-5E35-595D-8E801D7C6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288" name="Text Box 62">
              <a:extLst>
                <a:ext uri="{FF2B5EF4-FFF2-40B4-BE49-F238E27FC236}">
                  <a16:creationId xmlns:a16="http://schemas.microsoft.com/office/drawing/2014/main" id="{D0C71592-DDBE-D053-2E3F-3FE7F8E77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289" name="Text Box 63">
              <a:extLst>
                <a:ext uri="{FF2B5EF4-FFF2-40B4-BE49-F238E27FC236}">
                  <a16:creationId xmlns:a16="http://schemas.microsoft.com/office/drawing/2014/main" id="{9F50F34C-F95A-15C5-9209-EF34AC93F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1271" name="Text Box 64">
            <a:extLst>
              <a:ext uri="{FF2B5EF4-FFF2-40B4-BE49-F238E27FC236}">
                <a16:creationId xmlns:a16="http://schemas.microsoft.com/office/drawing/2014/main" id="{8D7713A5-6289-9D82-49CB-3624F0FA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4191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  <p:sp>
        <p:nvSpPr>
          <p:cNvPr id="11272" name="Oval 5">
            <a:extLst>
              <a:ext uri="{FF2B5EF4-FFF2-40B4-BE49-F238E27FC236}">
                <a16:creationId xmlns:a16="http://schemas.microsoft.com/office/drawing/2014/main" id="{3BFF7E9D-6466-2C73-608A-D75E9A4BB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1273" name="Oval 6">
            <a:extLst>
              <a:ext uri="{FF2B5EF4-FFF2-40B4-BE49-F238E27FC236}">
                <a16:creationId xmlns:a16="http://schemas.microsoft.com/office/drawing/2014/main" id="{9B0C3390-65BF-83EE-ED6C-6ED309C1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1274" name="Oval 7">
            <a:extLst>
              <a:ext uri="{FF2B5EF4-FFF2-40B4-BE49-F238E27FC236}">
                <a16:creationId xmlns:a16="http://schemas.microsoft.com/office/drawing/2014/main" id="{B7CC5E98-7983-A1F2-70ED-522292338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971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cxnSp>
        <p:nvCxnSpPr>
          <p:cNvPr id="11275" name="AutoShape 9">
            <a:extLst>
              <a:ext uri="{FF2B5EF4-FFF2-40B4-BE49-F238E27FC236}">
                <a16:creationId xmlns:a16="http://schemas.microsoft.com/office/drawing/2014/main" id="{E09127B2-1608-5EEF-A1D6-7DC2C265CEED}"/>
              </a:ext>
            </a:extLst>
          </p:cNvPr>
          <p:cNvCxnSpPr>
            <a:cxnSpLocks noChangeShapeType="1"/>
            <a:stCxn id="11272" idx="7"/>
            <a:endCxn id="11274" idx="1"/>
          </p:cNvCxnSpPr>
          <p:nvPr/>
        </p:nvCxnSpPr>
        <p:spPr bwMode="auto">
          <a:xfrm>
            <a:off x="3252789" y="2284413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0">
            <a:extLst>
              <a:ext uri="{FF2B5EF4-FFF2-40B4-BE49-F238E27FC236}">
                <a16:creationId xmlns:a16="http://schemas.microsoft.com/office/drawing/2014/main" id="{8636CA17-4467-9AF3-4C9C-7F3BAEE88CF1}"/>
              </a:ext>
            </a:extLst>
          </p:cNvPr>
          <p:cNvCxnSpPr>
            <a:cxnSpLocks noChangeShapeType="1"/>
            <a:stCxn id="11274" idx="3"/>
            <a:endCxn id="11273" idx="5"/>
          </p:cNvCxnSpPr>
          <p:nvPr/>
        </p:nvCxnSpPr>
        <p:spPr bwMode="auto">
          <a:xfrm flipH="1">
            <a:off x="3100389" y="3506788"/>
            <a:ext cx="1190625" cy="838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>
            <a:extLst>
              <a:ext uri="{FF2B5EF4-FFF2-40B4-BE49-F238E27FC236}">
                <a16:creationId xmlns:a16="http://schemas.microsoft.com/office/drawing/2014/main" id="{C85293AE-43C3-4A18-A889-1FB76B071F95}"/>
              </a:ext>
            </a:extLst>
          </p:cNvPr>
          <p:cNvCxnSpPr>
            <a:cxnSpLocks noChangeShapeType="1"/>
            <a:stCxn id="11273" idx="2"/>
            <a:endCxn id="11272" idx="2"/>
          </p:cNvCxnSpPr>
          <p:nvPr/>
        </p:nvCxnSpPr>
        <p:spPr bwMode="auto">
          <a:xfrm rot="10800000" flipH="1">
            <a:off x="2500313" y="2514600"/>
            <a:ext cx="152400" cy="1600200"/>
          </a:xfrm>
          <a:prstGeom prst="curvedConnector3">
            <a:avLst>
              <a:gd name="adj1" fmla="val -140625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>
            <a:extLst>
              <a:ext uri="{FF2B5EF4-FFF2-40B4-BE49-F238E27FC236}">
                <a16:creationId xmlns:a16="http://schemas.microsoft.com/office/drawing/2014/main" id="{CFB12144-43FA-69E6-C8AA-49C4E2CCC18A}"/>
              </a:ext>
            </a:extLst>
          </p:cNvPr>
          <p:cNvCxnSpPr>
            <a:cxnSpLocks noChangeShapeType="1"/>
            <a:stCxn id="11273" idx="6"/>
            <a:endCxn id="11272" idx="6"/>
          </p:cNvCxnSpPr>
          <p:nvPr/>
        </p:nvCxnSpPr>
        <p:spPr bwMode="auto">
          <a:xfrm flipV="1">
            <a:off x="3214688" y="2514600"/>
            <a:ext cx="152400" cy="1600200"/>
          </a:xfrm>
          <a:prstGeom prst="curvedConnector3">
            <a:avLst>
              <a:gd name="adj1" fmla="val 240625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Text Box 65">
            <a:extLst>
              <a:ext uri="{FF2B5EF4-FFF2-40B4-BE49-F238E27FC236}">
                <a16:creationId xmlns:a16="http://schemas.microsoft.com/office/drawing/2014/main" id="{CAF6948B-FE1C-1B6F-6A9D-BB12D33ED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1280" name="Text Box 66">
            <a:extLst>
              <a:ext uri="{FF2B5EF4-FFF2-40B4-BE49-F238E27FC236}">
                <a16:creationId xmlns:a16="http://schemas.microsoft.com/office/drawing/2014/main" id="{DDBB01B4-0563-5B1C-FAC4-B7B684A12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33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-3</a:t>
            </a:r>
          </a:p>
        </p:txBody>
      </p:sp>
      <p:sp>
        <p:nvSpPr>
          <p:cNvPr id="11281" name="Text Box 67">
            <a:extLst>
              <a:ext uri="{FF2B5EF4-FFF2-40B4-BE49-F238E27FC236}">
                <a16:creationId xmlns:a16="http://schemas.microsoft.com/office/drawing/2014/main" id="{5133B53A-B186-D38F-D008-D770708C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013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1282" name="Text Box 68">
            <a:extLst>
              <a:ext uri="{FF2B5EF4-FFF2-40B4-BE49-F238E27FC236}">
                <a16:creationId xmlns:a16="http://schemas.microsoft.com/office/drawing/2014/main" id="{AE0E9C6C-5B3A-8F5F-41EC-F58EF7A8B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93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1D8BEE5F-CE1F-29EA-CE38-4A7796463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13EBD124-5341-4C6F-9560-7C9931B6B869}" type="slidenum">
              <a:rPr lang="en-US" altLang="en-US" sz="1400"/>
              <a:pPr/>
              <a:t>95</a:t>
            </a:fld>
            <a:endParaRPr lang="en-US" altLang="en-US" sz="1400"/>
          </a:p>
        </p:txBody>
      </p:sp>
      <p:sp>
        <p:nvSpPr>
          <p:cNvPr id="12291" name="Text Box 10">
            <a:extLst>
              <a:ext uri="{FF2B5EF4-FFF2-40B4-BE49-F238E27FC236}">
                <a16:creationId xmlns:a16="http://schemas.microsoft.com/office/drawing/2014/main" id="{DC08205E-EA66-BB86-7F89-FEBE32321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D</a:t>
            </a:r>
            <a:r>
              <a:rPr lang="en-US" altLang="en-US" baseline="30000"/>
              <a:t>1 </a:t>
            </a:r>
            <a:r>
              <a:rPr lang="en-US" altLang="en-US"/>
              <a:t>=</a:t>
            </a:r>
          </a:p>
        </p:txBody>
      </p:sp>
      <p:grpSp>
        <p:nvGrpSpPr>
          <p:cNvPr id="12292" name="Group 11">
            <a:extLst>
              <a:ext uri="{FF2B5EF4-FFF2-40B4-BE49-F238E27FC236}">
                <a16:creationId xmlns:a16="http://schemas.microsoft.com/office/drawing/2014/main" id="{6F0DEBCB-43A5-AA9F-9056-643F5F932AA6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057400"/>
            <a:ext cx="2667000" cy="1752600"/>
            <a:chOff x="3168" y="816"/>
            <a:chExt cx="1680" cy="1104"/>
          </a:xfrm>
        </p:grpSpPr>
        <p:grpSp>
          <p:nvGrpSpPr>
            <p:cNvPr id="12345" name="Group 12">
              <a:extLst>
                <a:ext uri="{FF2B5EF4-FFF2-40B4-BE49-F238E27FC236}">
                  <a16:creationId xmlns:a16="http://schemas.microsoft.com/office/drawing/2014/main" id="{E8C43B3B-F025-962B-2AC8-8FDC7DCF4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52" name="Rectangle 13">
                <a:extLst>
                  <a:ext uri="{FF2B5EF4-FFF2-40B4-BE49-F238E27FC236}">
                    <a16:creationId xmlns:a16="http://schemas.microsoft.com/office/drawing/2014/main" id="{4B7F163B-DDBB-D4B2-B3E4-2E0F0EF23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2353" name="Rectangle 14">
                <a:extLst>
                  <a:ext uri="{FF2B5EF4-FFF2-40B4-BE49-F238E27FC236}">
                    <a16:creationId xmlns:a16="http://schemas.microsoft.com/office/drawing/2014/main" id="{CACD1B5C-471D-D12F-F0F9-72C884C0C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54" name="Rectangle 15">
                <a:extLst>
                  <a:ext uri="{FF2B5EF4-FFF2-40B4-BE49-F238E27FC236}">
                    <a16:creationId xmlns:a16="http://schemas.microsoft.com/office/drawing/2014/main" id="{FECC2A01-0E4F-DBFD-9980-8F8F65F4E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2355" name="Rectangle 16">
                <a:extLst>
                  <a:ext uri="{FF2B5EF4-FFF2-40B4-BE49-F238E27FC236}">
                    <a16:creationId xmlns:a16="http://schemas.microsoft.com/office/drawing/2014/main" id="{98514FB3-FB95-376D-4A15-629D6B895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2356" name="Rectangle 17">
                <a:extLst>
                  <a:ext uri="{FF2B5EF4-FFF2-40B4-BE49-F238E27FC236}">
                    <a16:creationId xmlns:a16="http://schemas.microsoft.com/office/drawing/2014/main" id="{DC9864C4-2794-2C4F-2BCF-E3F300460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57" name="Rectangle 18">
                <a:extLst>
                  <a:ext uri="{FF2B5EF4-FFF2-40B4-BE49-F238E27FC236}">
                    <a16:creationId xmlns:a16="http://schemas.microsoft.com/office/drawing/2014/main" id="{4F39C1C3-2E2D-8605-6661-38BD6F203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2358" name="Rectangle 19">
                <a:extLst>
                  <a:ext uri="{FF2B5EF4-FFF2-40B4-BE49-F238E27FC236}">
                    <a16:creationId xmlns:a16="http://schemas.microsoft.com/office/drawing/2014/main" id="{262DBE02-BC8F-24B7-B2EF-1398C5AE0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2359" name="Rectangle 20">
                <a:extLst>
                  <a:ext uri="{FF2B5EF4-FFF2-40B4-BE49-F238E27FC236}">
                    <a16:creationId xmlns:a16="http://schemas.microsoft.com/office/drawing/2014/main" id="{898A4638-CB65-CDDD-FEA6-DF4EC17AE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2360" name="Rectangle 21">
                <a:extLst>
                  <a:ext uri="{FF2B5EF4-FFF2-40B4-BE49-F238E27FC236}">
                    <a16:creationId xmlns:a16="http://schemas.microsoft.com/office/drawing/2014/main" id="{D89DD8A2-7BC7-1460-E51D-41A94E0B7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2346" name="Text Box 22">
              <a:extLst>
                <a:ext uri="{FF2B5EF4-FFF2-40B4-BE49-F238E27FC236}">
                  <a16:creationId xmlns:a16="http://schemas.microsoft.com/office/drawing/2014/main" id="{5D7DEE82-53F9-C87D-1D1C-81739C8E1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47" name="Text Box 23">
              <a:extLst>
                <a:ext uri="{FF2B5EF4-FFF2-40B4-BE49-F238E27FC236}">
                  <a16:creationId xmlns:a16="http://schemas.microsoft.com/office/drawing/2014/main" id="{F57E793E-7779-537D-97CA-A742FC65E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48" name="Text Box 24">
              <a:extLst>
                <a:ext uri="{FF2B5EF4-FFF2-40B4-BE49-F238E27FC236}">
                  <a16:creationId xmlns:a16="http://schemas.microsoft.com/office/drawing/2014/main" id="{C8B20A81-48B0-7196-5C57-E1599F5B8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2349" name="Text Box 25">
              <a:extLst>
                <a:ext uri="{FF2B5EF4-FFF2-40B4-BE49-F238E27FC236}">
                  <a16:creationId xmlns:a16="http://schemas.microsoft.com/office/drawing/2014/main" id="{CE6A80A3-0D88-6068-725A-D825D78F5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50" name="Text Box 26">
              <a:extLst>
                <a:ext uri="{FF2B5EF4-FFF2-40B4-BE49-F238E27FC236}">
                  <a16:creationId xmlns:a16="http://schemas.microsoft.com/office/drawing/2014/main" id="{218CED78-DFA9-1F82-6A87-20E7930B3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51" name="Text Box 27">
              <a:extLst>
                <a:ext uri="{FF2B5EF4-FFF2-40B4-BE49-F238E27FC236}">
                  <a16:creationId xmlns:a16="http://schemas.microsoft.com/office/drawing/2014/main" id="{D45A3AC5-C7A9-F088-0A28-F39D3B97B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2293" name="Group 28">
            <a:extLst>
              <a:ext uri="{FF2B5EF4-FFF2-40B4-BE49-F238E27FC236}">
                <a16:creationId xmlns:a16="http://schemas.microsoft.com/office/drawing/2014/main" id="{20AB2C36-262B-4DE2-C48A-7C56007EBDA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114800"/>
            <a:ext cx="2667000" cy="1752600"/>
            <a:chOff x="3168" y="816"/>
            <a:chExt cx="1680" cy="1104"/>
          </a:xfrm>
        </p:grpSpPr>
        <p:grpSp>
          <p:nvGrpSpPr>
            <p:cNvPr id="12329" name="Group 29">
              <a:extLst>
                <a:ext uri="{FF2B5EF4-FFF2-40B4-BE49-F238E27FC236}">
                  <a16:creationId xmlns:a16="http://schemas.microsoft.com/office/drawing/2014/main" id="{4079C84A-47D8-3ADE-9EE7-F4603B877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36" name="Rectangle 30">
                <a:extLst>
                  <a:ext uri="{FF2B5EF4-FFF2-40B4-BE49-F238E27FC236}">
                    <a16:creationId xmlns:a16="http://schemas.microsoft.com/office/drawing/2014/main" id="{56DEB9EA-B68A-A131-B182-00533B7E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37" name="Rectangle 31">
                <a:extLst>
                  <a:ext uri="{FF2B5EF4-FFF2-40B4-BE49-F238E27FC236}">
                    <a16:creationId xmlns:a16="http://schemas.microsoft.com/office/drawing/2014/main" id="{0F72C5A6-96CA-461B-74B0-AA96C025E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38" name="Rectangle 32">
                <a:extLst>
                  <a:ext uri="{FF2B5EF4-FFF2-40B4-BE49-F238E27FC236}">
                    <a16:creationId xmlns:a16="http://schemas.microsoft.com/office/drawing/2014/main" id="{4B52053B-B647-F409-755C-C916A5059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39" name="Rectangle 33">
                <a:extLst>
                  <a:ext uri="{FF2B5EF4-FFF2-40B4-BE49-F238E27FC236}">
                    <a16:creationId xmlns:a16="http://schemas.microsoft.com/office/drawing/2014/main" id="{C3AAF90F-EE7F-4778-EA0C-1E59A6C74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40" name="Rectangle 34">
                <a:extLst>
                  <a:ext uri="{FF2B5EF4-FFF2-40B4-BE49-F238E27FC236}">
                    <a16:creationId xmlns:a16="http://schemas.microsoft.com/office/drawing/2014/main" id="{02700EC7-D214-EEFC-4D04-CA1B782FF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41" name="Rectangle 35">
                <a:extLst>
                  <a:ext uri="{FF2B5EF4-FFF2-40B4-BE49-F238E27FC236}">
                    <a16:creationId xmlns:a16="http://schemas.microsoft.com/office/drawing/2014/main" id="{39D08F21-6094-77E6-951C-30863508E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1</a:t>
                </a:r>
                <a:endParaRPr lang="en-US" altLang="en-US"/>
              </a:p>
            </p:txBody>
          </p:sp>
          <p:sp>
            <p:nvSpPr>
              <p:cNvPr id="12342" name="Rectangle 36">
                <a:extLst>
                  <a:ext uri="{FF2B5EF4-FFF2-40B4-BE49-F238E27FC236}">
                    <a16:creationId xmlns:a16="http://schemas.microsoft.com/office/drawing/2014/main" id="{92FBCF22-65CF-62C4-6209-02640FF45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12343" name="Rectangle 37">
                <a:extLst>
                  <a:ext uri="{FF2B5EF4-FFF2-40B4-BE49-F238E27FC236}">
                    <a16:creationId xmlns:a16="http://schemas.microsoft.com/office/drawing/2014/main" id="{9BD02972-C76C-6D75-E5CF-A5CB5D3E7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44" name="Rectangle 38">
                <a:extLst>
                  <a:ext uri="{FF2B5EF4-FFF2-40B4-BE49-F238E27FC236}">
                    <a16:creationId xmlns:a16="http://schemas.microsoft.com/office/drawing/2014/main" id="{782819CE-461D-3D48-4B7F-D3CFB47C9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2330" name="Text Box 39">
              <a:extLst>
                <a:ext uri="{FF2B5EF4-FFF2-40B4-BE49-F238E27FC236}">
                  <a16:creationId xmlns:a16="http://schemas.microsoft.com/office/drawing/2014/main" id="{F1B3449C-75C6-E791-41DF-086165C3E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31" name="Text Box 40">
              <a:extLst>
                <a:ext uri="{FF2B5EF4-FFF2-40B4-BE49-F238E27FC236}">
                  <a16:creationId xmlns:a16="http://schemas.microsoft.com/office/drawing/2014/main" id="{B84CD2AA-C7DC-BC20-D0DD-37DC25E0A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32" name="Text Box 41">
              <a:extLst>
                <a:ext uri="{FF2B5EF4-FFF2-40B4-BE49-F238E27FC236}">
                  <a16:creationId xmlns:a16="http://schemas.microsoft.com/office/drawing/2014/main" id="{E2889510-5997-451D-5070-30A4F04B4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2333" name="Text Box 42">
              <a:extLst>
                <a:ext uri="{FF2B5EF4-FFF2-40B4-BE49-F238E27FC236}">
                  <a16:creationId xmlns:a16="http://schemas.microsoft.com/office/drawing/2014/main" id="{F3C9B261-9B37-7D4F-497F-A6726471E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34" name="Text Box 43">
              <a:extLst>
                <a:ext uri="{FF2B5EF4-FFF2-40B4-BE49-F238E27FC236}">
                  <a16:creationId xmlns:a16="http://schemas.microsoft.com/office/drawing/2014/main" id="{2E94D115-B460-1078-660A-BFC750845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35" name="Text Box 44">
              <a:extLst>
                <a:ext uri="{FF2B5EF4-FFF2-40B4-BE49-F238E27FC236}">
                  <a16:creationId xmlns:a16="http://schemas.microsoft.com/office/drawing/2014/main" id="{25E2D600-7236-95E1-E752-2084467FC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2294" name="Text Box 45">
            <a:extLst>
              <a:ext uri="{FF2B5EF4-FFF2-40B4-BE49-F238E27FC236}">
                <a16:creationId xmlns:a16="http://schemas.microsoft.com/office/drawing/2014/main" id="{2E4BD0AE-A10A-B661-0808-460A4C4E9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953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  <p:grpSp>
        <p:nvGrpSpPr>
          <p:cNvPr id="12295" name="Group 74">
            <a:extLst>
              <a:ext uri="{FF2B5EF4-FFF2-40B4-BE49-F238E27FC236}">
                <a16:creationId xmlns:a16="http://schemas.microsoft.com/office/drawing/2014/main" id="{FF91C21C-A2C3-4076-6063-5C03122E697E}"/>
              </a:ext>
            </a:extLst>
          </p:cNvPr>
          <p:cNvGrpSpPr>
            <a:grpSpLocks/>
          </p:cNvGrpSpPr>
          <p:nvPr/>
        </p:nvGrpSpPr>
        <p:grpSpPr bwMode="auto">
          <a:xfrm>
            <a:off x="1822450" y="381000"/>
            <a:ext cx="1925638" cy="1600200"/>
            <a:chOff x="188" y="240"/>
            <a:chExt cx="1213" cy="1008"/>
          </a:xfrm>
        </p:grpSpPr>
        <p:grpSp>
          <p:nvGrpSpPr>
            <p:cNvPr id="12317" name="Group 73">
              <a:extLst>
                <a:ext uri="{FF2B5EF4-FFF2-40B4-BE49-F238E27FC236}">
                  <a16:creationId xmlns:a16="http://schemas.microsoft.com/office/drawing/2014/main" id="{9AD25DE7-F65E-CA0A-48A5-4311FE688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2322" name="Oval 3">
                <a:extLst>
                  <a:ext uri="{FF2B5EF4-FFF2-40B4-BE49-F238E27FC236}">
                    <a16:creationId xmlns:a16="http://schemas.microsoft.com/office/drawing/2014/main" id="{16B84160-D403-F11B-1150-3F5720C9F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2323" name="Oval 4">
                <a:extLst>
                  <a:ext uri="{FF2B5EF4-FFF2-40B4-BE49-F238E27FC236}">
                    <a16:creationId xmlns:a16="http://schemas.microsoft.com/office/drawing/2014/main" id="{BE35019F-0D06-9099-8D5C-5F301E7E0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2324" name="Oval 5">
                <a:extLst>
                  <a:ext uri="{FF2B5EF4-FFF2-40B4-BE49-F238E27FC236}">
                    <a16:creationId xmlns:a16="http://schemas.microsoft.com/office/drawing/2014/main" id="{8850ADF5-5839-C4D4-CD32-F97DCF2E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12325" name="AutoShape 6">
                <a:extLst>
                  <a:ext uri="{FF2B5EF4-FFF2-40B4-BE49-F238E27FC236}">
                    <a16:creationId xmlns:a16="http://schemas.microsoft.com/office/drawing/2014/main" id="{4C0D4268-797E-2D53-0979-B19A5E53CA67}"/>
                  </a:ext>
                </a:extLst>
              </p:cNvPr>
              <p:cNvCxnSpPr>
                <a:cxnSpLocks noChangeShapeType="1"/>
                <a:stCxn id="12322" idx="7"/>
                <a:endCxn id="12324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6" name="AutoShape 7">
                <a:extLst>
                  <a:ext uri="{FF2B5EF4-FFF2-40B4-BE49-F238E27FC236}">
                    <a16:creationId xmlns:a16="http://schemas.microsoft.com/office/drawing/2014/main" id="{4427DD18-0374-6B18-88AC-3E34515FDFD5}"/>
                  </a:ext>
                </a:extLst>
              </p:cNvPr>
              <p:cNvCxnSpPr>
                <a:cxnSpLocks noChangeShapeType="1"/>
                <a:stCxn id="12324" idx="3"/>
                <a:endCxn id="12323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7" name="AutoShape 8">
                <a:extLst>
                  <a:ext uri="{FF2B5EF4-FFF2-40B4-BE49-F238E27FC236}">
                    <a16:creationId xmlns:a16="http://schemas.microsoft.com/office/drawing/2014/main" id="{517FE21F-5023-CDB5-6025-8C506EA09340}"/>
                  </a:ext>
                </a:extLst>
              </p:cNvPr>
              <p:cNvCxnSpPr>
                <a:cxnSpLocks noChangeShapeType="1"/>
                <a:stCxn id="12323" idx="2"/>
                <a:endCxn id="12322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8" name="AutoShape 9">
                <a:extLst>
                  <a:ext uri="{FF2B5EF4-FFF2-40B4-BE49-F238E27FC236}">
                    <a16:creationId xmlns:a16="http://schemas.microsoft.com/office/drawing/2014/main" id="{EFC27FB5-07B8-855F-B5CC-38FCBF0EF0CE}"/>
                  </a:ext>
                </a:extLst>
              </p:cNvPr>
              <p:cNvCxnSpPr>
                <a:cxnSpLocks noChangeShapeType="1"/>
                <a:stCxn id="12323" idx="6"/>
                <a:endCxn id="12322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18" name="Text Box 47">
              <a:extLst>
                <a:ext uri="{FF2B5EF4-FFF2-40B4-BE49-F238E27FC236}">
                  <a16:creationId xmlns:a16="http://schemas.microsoft.com/office/drawing/2014/main" id="{F92839EC-7DB6-29EC-1430-E8AFFEBE4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2319" name="Text Box 48">
              <a:extLst>
                <a:ext uri="{FF2B5EF4-FFF2-40B4-BE49-F238E27FC236}">
                  <a16:creationId xmlns:a16="http://schemas.microsoft.com/office/drawing/2014/main" id="{9ADEC616-9641-6EA3-C82C-D9B946386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12320" name="Text Box 49">
              <a:extLst>
                <a:ext uri="{FF2B5EF4-FFF2-40B4-BE49-F238E27FC236}">
                  <a16:creationId xmlns:a16="http://schemas.microsoft.com/office/drawing/2014/main" id="{C2F91C8A-0D33-B229-0292-A6F178C8A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12321" name="Text Box 50">
              <a:extLst>
                <a:ext uri="{FF2B5EF4-FFF2-40B4-BE49-F238E27FC236}">
                  <a16:creationId xmlns:a16="http://schemas.microsoft.com/office/drawing/2014/main" id="{2AD6B06A-8BF6-A718-7261-0E2EF779B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12296" name="Rectangle 52">
            <a:extLst>
              <a:ext uri="{FF2B5EF4-FFF2-40B4-BE49-F238E27FC236}">
                <a16:creationId xmlns:a16="http://schemas.microsoft.com/office/drawing/2014/main" id="{D8F00271-D0FE-C7B2-AA75-8AD20A338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3799" y="609600"/>
            <a:ext cx="4107873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k = 1</a:t>
            </a:r>
            <a:br>
              <a:rPr lang="en-US" altLang="en-US" dirty="0"/>
            </a:br>
            <a:r>
              <a:rPr lang="en-US" altLang="en-US" dirty="0"/>
              <a:t>Vertex 1 can be intermediate node </a:t>
            </a:r>
          </a:p>
        </p:txBody>
      </p:sp>
      <p:sp>
        <p:nvSpPr>
          <p:cNvPr id="12297" name="Rectangle 54">
            <a:extLst>
              <a:ext uri="{FF2B5EF4-FFF2-40B4-BE49-F238E27FC236}">
                <a16:creationId xmlns:a16="http://schemas.microsoft.com/office/drawing/2014/main" id="{F9468D44-6B5D-DCB5-DAE2-69444DFFCB4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715000" y="2438400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30000"/>
              <a:t>1</a:t>
            </a:r>
            <a:r>
              <a:rPr lang="en-US" altLang="en-US" sz="2000"/>
              <a:t>[2,3] = min( D</a:t>
            </a:r>
            <a:r>
              <a:rPr lang="en-US" altLang="en-US" sz="2000" baseline="30000"/>
              <a:t>0</a:t>
            </a:r>
            <a:r>
              <a:rPr lang="en-US" altLang="en-US" sz="2000"/>
              <a:t>[2,3], D</a:t>
            </a:r>
            <a:r>
              <a:rPr lang="en-US" altLang="en-US" sz="2000" baseline="30000"/>
              <a:t>0</a:t>
            </a:r>
            <a:r>
              <a:rPr lang="en-US" altLang="en-US" sz="2000"/>
              <a:t>[2,1]+D</a:t>
            </a:r>
            <a:r>
              <a:rPr lang="en-US" altLang="en-US" sz="2000" baseline="30000"/>
              <a:t>0</a:t>
            </a:r>
            <a:r>
              <a:rPr lang="en-US" altLang="en-US" sz="2000"/>
              <a:t>[1,3] )</a:t>
            </a:r>
          </a:p>
          <a:p>
            <a:pPr>
              <a:buFontTx/>
              <a:buNone/>
            </a:pPr>
            <a:r>
              <a:rPr lang="en-US" altLang="en-US" sz="2000" dirty="0"/>
              <a:t>		= min (</a:t>
            </a:r>
            <a:r>
              <a:rPr lang="en-US" altLang="en-US" sz="2000" dirty="0">
                <a:sym typeface="Symbol" panose="05050102010706020507" pitchFamily="18" charset="2"/>
              </a:rPr>
              <a:t>, 7)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= 7</a:t>
            </a: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[3,2] = min( 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[3,2], 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[3,1]+D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[1,2] )</a:t>
            </a:r>
          </a:p>
          <a:p>
            <a:pPr>
              <a:buFontTx/>
              <a:buNone/>
            </a:pPr>
            <a:r>
              <a:rPr lang="en-US" altLang="en-US" sz="2000" dirty="0"/>
              <a:t>		= min (-3,</a:t>
            </a:r>
            <a:r>
              <a:rPr lang="en-US" altLang="en-US" sz="2000" dirty="0">
                <a:sym typeface="Symbol" panose="05050102010706020507" pitchFamily="18" charset="2"/>
              </a:rPr>
              <a:t>)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= -3</a:t>
            </a: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grpSp>
        <p:nvGrpSpPr>
          <p:cNvPr id="12298" name="Group 55">
            <a:extLst>
              <a:ext uri="{FF2B5EF4-FFF2-40B4-BE49-F238E27FC236}">
                <a16:creationId xmlns:a16="http://schemas.microsoft.com/office/drawing/2014/main" id="{3A305B62-BF9E-D3D7-EC45-7ABFD12DD61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04800"/>
            <a:ext cx="2667000" cy="1752600"/>
            <a:chOff x="3168" y="816"/>
            <a:chExt cx="1680" cy="1104"/>
          </a:xfrm>
        </p:grpSpPr>
        <p:grpSp>
          <p:nvGrpSpPr>
            <p:cNvPr id="12301" name="Group 56">
              <a:extLst>
                <a:ext uri="{FF2B5EF4-FFF2-40B4-BE49-F238E27FC236}">
                  <a16:creationId xmlns:a16="http://schemas.microsoft.com/office/drawing/2014/main" id="{5A098310-9450-F345-D3A8-658AA2DF4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08" name="Rectangle 57">
                <a:extLst>
                  <a:ext uri="{FF2B5EF4-FFF2-40B4-BE49-F238E27FC236}">
                    <a16:creationId xmlns:a16="http://schemas.microsoft.com/office/drawing/2014/main" id="{CD047AB3-550A-5A06-F629-AC870C28F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2309" name="Rectangle 58">
                <a:extLst>
                  <a:ext uri="{FF2B5EF4-FFF2-40B4-BE49-F238E27FC236}">
                    <a16:creationId xmlns:a16="http://schemas.microsoft.com/office/drawing/2014/main" id="{D3BAE0C0-0E8E-7978-7717-5DDD49981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10" name="Rectangle 59">
                <a:extLst>
                  <a:ext uri="{FF2B5EF4-FFF2-40B4-BE49-F238E27FC236}">
                    <a16:creationId xmlns:a16="http://schemas.microsoft.com/office/drawing/2014/main" id="{395B79D2-2D6D-03A8-7E53-F44CE587C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2311" name="Rectangle 60">
                <a:extLst>
                  <a:ext uri="{FF2B5EF4-FFF2-40B4-BE49-F238E27FC236}">
                    <a16:creationId xmlns:a16="http://schemas.microsoft.com/office/drawing/2014/main" id="{F58A49AB-8BAA-F737-2724-A8841FC44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2312" name="Rectangle 61">
                <a:extLst>
                  <a:ext uri="{FF2B5EF4-FFF2-40B4-BE49-F238E27FC236}">
                    <a16:creationId xmlns:a16="http://schemas.microsoft.com/office/drawing/2014/main" id="{643269D6-FD46-52A0-8089-4B9B475D7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13" name="Rectangle 62">
                <a:extLst>
                  <a:ext uri="{FF2B5EF4-FFF2-40B4-BE49-F238E27FC236}">
                    <a16:creationId xmlns:a16="http://schemas.microsoft.com/office/drawing/2014/main" id="{7E5281EF-41A9-95EE-AEA2-25CCB088D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2314" name="Rectangle 63">
                <a:extLst>
                  <a:ext uri="{FF2B5EF4-FFF2-40B4-BE49-F238E27FC236}">
                    <a16:creationId xmlns:a16="http://schemas.microsoft.com/office/drawing/2014/main" id="{804E31A8-335C-F628-2366-C3F999CA7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2315" name="Rectangle 64">
                <a:extLst>
                  <a:ext uri="{FF2B5EF4-FFF2-40B4-BE49-F238E27FC236}">
                    <a16:creationId xmlns:a16="http://schemas.microsoft.com/office/drawing/2014/main" id="{92EB7BD0-4D8D-B4D8-BF56-DA33CBD8A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2316" name="Rectangle 65">
                <a:extLst>
                  <a:ext uri="{FF2B5EF4-FFF2-40B4-BE49-F238E27FC236}">
                    <a16:creationId xmlns:a16="http://schemas.microsoft.com/office/drawing/2014/main" id="{273EEFF3-38FD-E3AB-FBA4-C4661442D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2302" name="Text Box 66">
              <a:extLst>
                <a:ext uri="{FF2B5EF4-FFF2-40B4-BE49-F238E27FC236}">
                  <a16:creationId xmlns:a16="http://schemas.microsoft.com/office/drawing/2014/main" id="{A0A5AB0D-D7D5-C7C6-8B28-334A33245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03" name="Text Box 67">
              <a:extLst>
                <a:ext uri="{FF2B5EF4-FFF2-40B4-BE49-F238E27FC236}">
                  <a16:creationId xmlns:a16="http://schemas.microsoft.com/office/drawing/2014/main" id="{F182A3FA-386A-506B-B812-DD8147139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04" name="Text Box 68">
              <a:extLst>
                <a:ext uri="{FF2B5EF4-FFF2-40B4-BE49-F238E27FC236}">
                  <a16:creationId xmlns:a16="http://schemas.microsoft.com/office/drawing/2014/main" id="{F7757440-10B8-32B5-3B87-2F9DBD8FB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2305" name="Text Box 69">
              <a:extLst>
                <a:ext uri="{FF2B5EF4-FFF2-40B4-BE49-F238E27FC236}">
                  <a16:creationId xmlns:a16="http://schemas.microsoft.com/office/drawing/2014/main" id="{09A35C5E-8413-6EEE-4703-B5B951545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06" name="Text Box 70">
              <a:extLst>
                <a:ext uri="{FF2B5EF4-FFF2-40B4-BE49-F238E27FC236}">
                  <a16:creationId xmlns:a16="http://schemas.microsoft.com/office/drawing/2014/main" id="{4F0DCF72-9C08-205F-AD60-903D2C7E3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07" name="Text Box 71">
              <a:extLst>
                <a:ext uri="{FF2B5EF4-FFF2-40B4-BE49-F238E27FC236}">
                  <a16:creationId xmlns:a16="http://schemas.microsoft.com/office/drawing/2014/main" id="{464B1962-54AC-1118-48F6-EE0FABDB3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2299" name="Text Box 72">
            <a:extLst>
              <a:ext uri="{FF2B5EF4-FFF2-40B4-BE49-F238E27FC236}">
                <a16:creationId xmlns:a16="http://schemas.microsoft.com/office/drawing/2014/main" id="{612394EF-4ED5-C287-0D2E-E0895658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533400"/>
            <a:ext cx="72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</a:t>
            </a:r>
            <a:r>
              <a:rPr lang="en-US" altLang="en-US" baseline="30000"/>
              <a:t>0 </a:t>
            </a:r>
            <a:r>
              <a:rPr lang="en-US" altLang="en-US"/>
              <a:t>=</a:t>
            </a:r>
          </a:p>
        </p:txBody>
      </p:sp>
      <p:sp>
        <p:nvSpPr>
          <p:cNvPr id="12300" name="Line 75">
            <a:extLst>
              <a:ext uri="{FF2B5EF4-FFF2-40B4-BE49-F238E27FC236}">
                <a16:creationId xmlns:a16="http://schemas.microsoft.com/office/drawing/2014/main" id="{64B0EC02-05B9-CDF6-8C60-6EC6FE2EF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1828800"/>
            <a:ext cx="2133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E4DDAA78-707B-DEE9-25F2-6F76875CE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F5C7F92D-9716-47D2-8265-72B1D9517E66}" type="slidenum">
              <a:rPr lang="en-US" altLang="en-US" sz="1400"/>
              <a:pPr/>
              <a:t>96</a:t>
            </a:fld>
            <a:endParaRPr lang="en-US" altLang="en-US" sz="1400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1180EB07-4F97-3D06-112D-6CCF1CFF6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D</a:t>
            </a:r>
            <a:r>
              <a:rPr lang="en-US" altLang="en-US" baseline="30000"/>
              <a:t>2 </a:t>
            </a:r>
            <a:r>
              <a:rPr lang="en-US" altLang="en-US"/>
              <a:t>=</a:t>
            </a:r>
          </a:p>
        </p:txBody>
      </p:sp>
      <p:grpSp>
        <p:nvGrpSpPr>
          <p:cNvPr id="13316" name="Group 3">
            <a:extLst>
              <a:ext uri="{FF2B5EF4-FFF2-40B4-BE49-F238E27FC236}">
                <a16:creationId xmlns:a16="http://schemas.microsoft.com/office/drawing/2014/main" id="{12AC1DF0-7ED4-9864-47ED-D91F03CB9FF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057400"/>
            <a:ext cx="2667000" cy="1752600"/>
            <a:chOff x="3168" y="816"/>
            <a:chExt cx="1680" cy="1104"/>
          </a:xfrm>
        </p:grpSpPr>
        <p:grpSp>
          <p:nvGrpSpPr>
            <p:cNvPr id="13368" name="Group 4">
              <a:extLst>
                <a:ext uri="{FF2B5EF4-FFF2-40B4-BE49-F238E27FC236}">
                  <a16:creationId xmlns:a16="http://schemas.microsoft.com/office/drawing/2014/main" id="{71D37421-D019-DD9C-135F-18EE34043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75" name="Rectangle 5">
                <a:extLst>
                  <a:ext uri="{FF2B5EF4-FFF2-40B4-BE49-F238E27FC236}">
                    <a16:creationId xmlns:a16="http://schemas.microsoft.com/office/drawing/2014/main" id="{920F2E21-F732-1287-183C-588525FAC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3376" name="Rectangle 6">
                <a:extLst>
                  <a:ext uri="{FF2B5EF4-FFF2-40B4-BE49-F238E27FC236}">
                    <a16:creationId xmlns:a16="http://schemas.microsoft.com/office/drawing/2014/main" id="{00ED1D3D-2F0C-0EA8-A187-9E2184AB1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77" name="Rectangle 7">
                <a:extLst>
                  <a:ext uri="{FF2B5EF4-FFF2-40B4-BE49-F238E27FC236}">
                    <a16:creationId xmlns:a16="http://schemas.microsoft.com/office/drawing/2014/main" id="{A12E9D5D-3C3D-9869-4FE4-938BE153D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3378" name="Rectangle 8">
                <a:extLst>
                  <a:ext uri="{FF2B5EF4-FFF2-40B4-BE49-F238E27FC236}">
                    <a16:creationId xmlns:a16="http://schemas.microsoft.com/office/drawing/2014/main" id="{A66A595F-EEB1-275B-5B7F-BA591D93D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3379" name="Rectangle 9">
                <a:extLst>
                  <a:ext uri="{FF2B5EF4-FFF2-40B4-BE49-F238E27FC236}">
                    <a16:creationId xmlns:a16="http://schemas.microsoft.com/office/drawing/2014/main" id="{FDF69F84-C1AB-003D-69CC-C72B398B8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80" name="Rectangle 10">
                <a:extLst>
                  <a:ext uri="{FF2B5EF4-FFF2-40B4-BE49-F238E27FC236}">
                    <a16:creationId xmlns:a16="http://schemas.microsoft.com/office/drawing/2014/main" id="{881E4A0C-F3A8-4D06-8B98-7B255DCD0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3381" name="Rectangle 11">
                <a:extLst>
                  <a:ext uri="{FF2B5EF4-FFF2-40B4-BE49-F238E27FC236}">
                    <a16:creationId xmlns:a16="http://schemas.microsoft.com/office/drawing/2014/main" id="{3182747E-2AE8-7097-8F58-A81C4D23F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3382" name="Rectangle 12">
                <a:extLst>
                  <a:ext uri="{FF2B5EF4-FFF2-40B4-BE49-F238E27FC236}">
                    <a16:creationId xmlns:a16="http://schemas.microsoft.com/office/drawing/2014/main" id="{6E301C3B-CE6D-8802-6B32-613FDE56E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3383" name="Rectangle 13">
                <a:extLst>
                  <a:ext uri="{FF2B5EF4-FFF2-40B4-BE49-F238E27FC236}">
                    <a16:creationId xmlns:a16="http://schemas.microsoft.com/office/drawing/2014/main" id="{F7824A77-304F-8EBD-AF67-E3BD0F245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3369" name="Text Box 14">
              <a:extLst>
                <a:ext uri="{FF2B5EF4-FFF2-40B4-BE49-F238E27FC236}">
                  <a16:creationId xmlns:a16="http://schemas.microsoft.com/office/drawing/2014/main" id="{5DE99FC8-3201-166B-A3BD-E469ACA15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70" name="Text Box 15">
              <a:extLst>
                <a:ext uri="{FF2B5EF4-FFF2-40B4-BE49-F238E27FC236}">
                  <a16:creationId xmlns:a16="http://schemas.microsoft.com/office/drawing/2014/main" id="{07054218-2E74-7E70-92F6-8D6DE40C4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71" name="Text Box 16">
              <a:extLst>
                <a:ext uri="{FF2B5EF4-FFF2-40B4-BE49-F238E27FC236}">
                  <a16:creationId xmlns:a16="http://schemas.microsoft.com/office/drawing/2014/main" id="{EC14CD79-5A6C-82CB-AFCA-280021CE8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3372" name="Text Box 17">
              <a:extLst>
                <a:ext uri="{FF2B5EF4-FFF2-40B4-BE49-F238E27FC236}">
                  <a16:creationId xmlns:a16="http://schemas.microsoft.com/office/drawing/2014/main" id="{A17D4109-1E67-6D23-4A33-1A7E6F7E7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73" name="Text Box 18">
              <a:extLst>
                <a:ext uri="{FF2B5EF4-FFF2-40B4-BE49-F238E27FC236}">
                  <a16:creationId xmlns:a16="http://schemas.microsoft.com/office/drawing/2014/main" id="{2A341A9F-774B-B213-A4F3-3EF2F0612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74" name="Text Box 19">
              <a:extLst>
                <a:ext uri="{FF2B5EF4-FFF2-40B4-BE49-F238E27FC236}">
                  <a16:creationId xmlns:a16="http://schemas.microsoft.com/office/drawing/2014/main" id="{D4A7F036-B66E-B6E2-699E-C2BC8907E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3317" name="Group 20">
            <a:extLst>
              <a:ext uri="{FF2B5EF4-FFF2-40B4-BE49-F238E27FC236}">
                <a16:creationId xmlns:a16="http://schemas.microsoft.com/office/drawing/2014/main" id="{0A664F82-9976-F757-BEFC-B157E123CB8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114800"/>
            <a:ext cx="2667000" cy="1752600"/>
            <a:chOff x="3168" y="816"/>
            <a:chExt cx="1680" cy="1104"/>
          </a:xfrm>
        </p:grpSpPr>
        <p:grpSp>
          <p:nvGrpSpPr>
            <p:cNvPr id="13352" name="Group 21">
              <a:extLst>
                <a:ext uri="{FF2B5EF4-FFF2-40B4-BE49-F238E27FC236}">
                  <a16:creationId xmlns:a16="http://schemas.microsoft.com/office/drawing/2014/main" id="{50938549-3DDF-3E70-1EE6-576CE9F542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59" name="Rectangle 22">
                <a:extLst>
                  <a:ext uri="{FF2B5EF4-FFF2-40B4-BE49-F238E27FC236}">
                    <a16:creationId xmlns:a16="http://schemas.microsoft.com/office/drawing/2014/main" id="{C36F7174-FFA4-3840-C195-242FED591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60" name="Rectangle 23">
                <a:extLst>
                  <a:ext uri="{FF2B5EF4-FFF2-40B4-BE49-F238E27FC236}">
                    <a16:creationId xmlns:a16="http://schemas.microsoft.com/office/drawing/2014/main" id="{CA3C1589-5A07-F6F4-92CB-190CEB597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61" name="Rectangle 24">
                <a:extLst>
                  <a:ext uri="{FF2B5EF4-FFF2-40B4-BE49-F238E27FC236}">
                    <a16:creationId xmlns:a16="http://schemas.microsoft.com/office/drawing/2014/main" id="{FD91E617-3529-77CE-A126-D2B11EA6E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62" name="Rectangle 25">
                <a:extLst>
                  <a:ext uri="{FF2B5EF4-FFF2-40B4-BE49-F238E27FC236}">
                    <a16:creationId xmlns:a16="http://schemas.microsoft.com/office/drawing/2014/main" id="{F05C369C-77FB-5116-0293-D3A84DF5A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63" name="Rectangle 26">
                <a:extLst>
                  <a:ext uri="{FF2B5EF4-FFF2-40B4-BE49-F238E27FC236}">
                    <a16:creationId xmlns:a16="http://schemas.microsoft.com/office/drawing/2014/main" id="{76F7C866-08F4-C10A-01A3-F9EC858A2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64" name="Rectangle 27">
                <a:extLst>
                  <a:ext uri="{FF2B5EF4-FFF2-40B4-BE49-F238E27FC236}">
                    <a16:creationId xmlns:a16="http://schemas.microsoft.com/office/drawing/2014/main" id="{9ABF3AA5-228F-0A00-AAFC-BFCAFB6C7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1</a:t>
                </a:r>
                <a:endParaRPr lang="en-US" altLang="en-US"/>
              </a:p>
            </p:txBody>
          </p:sp>
          <p:sp>
            <p:nvSpPr>
              <p:cNvPr id="13365" name="Rectangle 28">
                <a:extLst>
                  <a:ext uri="{FF2B5EF4-FFF2-40B4-BE49-F238E27FC236}">
                    <a16:creationId xmlns:a16="http://schemas.microsoft.com/office/drawing/2014/main" id="{80354820-9AF7-E68B-84DE-A5056A363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3366" name="Rectangle 29">
                <a:extLst>
                  <a:ext uri="{FF2B5EF4-FFF2-40B4-BE49-F238E27FC236}">
                    <a16:creationId xmlns:a16="http://schemas.microsoft.com/office/drawing/2014/main" id="{28753A82-4C96-2A2C-DBBE-A2D7A6617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67" name="Rectangle 30">
                <a:extLst>
                  <a:ext uri="{FF2B5EF4-FFF2-40B4-BE49-F238E27FC236}">
                    <a16:creationId xmlns:a16="http://schemas.microsoft.com/office/drawing/2014/main" id="{CB6DA87C-8A90-230F-D3ED-D613A066B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3353" name="Text Box 31">
              <a:extLst>
                <a:ext uri="{FF2B5EF4-FFF2-40B4-BE49-F238E27FC236}">
                  <a16:creationId xmlns:a16="http://schemas.microsoft.com/office/drawing/2014/main" id="{57F6EA5D-6C65-0687-3022-872E8102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54" name="Text Box 32">
              <a:extLst>
                <a:ext uri="{FF2B5EF4-FFF2-40B4-BE49-F238E27FC236}">
                  <a16:creationId xmlns:a16="http://schemas.microsoft.com/office/drawing/2014/main" id="{03DD59E6-ACB9-ED04-76A3-927A019E4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55" name="Text Box 33">
              <a:extLst>
                <a:ext uri="{FF2B5EF4-FFF2-40B4-BE49-F238E27FC236}">
                  <a16:creationId xmlns:a16="http://schemas.microsoft.com/office/drawing/2014/main" id="{8B1E28C3-05A4-4F3A-E3E5-F3A2FADAC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3356" name="Text Box 34">
              <a:extLst>
                <a:ext uri="{FF2B5EF4-FFF2-40B4-BE49-F238E27FC236}">
                  <a16:creationId xmlns:a16="http://schemas.microsoft.com/office/drawing/2014/main" id="{6392BF08-352D-7E89-6F52-971EFCBCB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57" name="Text Box 35">
              <a:extLst>
                <a:ext uri="{FF2B5EF4-FFF2-40B4-BE49-F238E27FC236}">
                  <a16:creationId xmlns:a16="http://schemas.microsoft.com/office/drawing/2014/main" id="{F539624D-777B-3171-808D-04598770D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58" name="Text Box 36">
              <a:extLst>
                <a:ext uri="{FF2B5EF4-FFF2-40B4-BE49-F238E27FC236}">
                  <a16:creationId xmlns:a16="http://schemas.microsoft.com/office/drawing/2014/main" id="{A244068C-DB43-DA3F-B9A6-058D47797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3318" name="Text Box 37">
            <a:extLst>
              <a:ext uri="{FF2B5EF4-FFF2-40B4-BE49-F238E27FC236}">
                <a16:creationId xmlns:a16="http://schemas.microsoft.com/office/drawing/2014/main" id="{FC14B508-ACBE-B818-1BF2-226F4842F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953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  <p:sp>
        <p:nvSpPr>
          <p:cNvPr id="13319" name="Rectangle 52">
            <a:extLst>
              <a:ext uri="{FF2B5EF4-FFF2-40B4-BE49-F238E27FC236}">
                <a16:creationId xmlns:a16="http://schemas.microsoft.com/office/drawing/2014/main" id="{A844B046-1CB6-6EBD-1161-EFDA6C2F6D6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791200" y="2438400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30000"/>
              <a:t>2</a:t>
            </a:r>
            <a:r>
              <a:rPr lang="en-US" altLang="en-US" sz="2000"/>
              <a:t>[1,3] = min( D</a:t>
            </a:r>
            <a:r>
              <a:rPr lang="en-US" altLang="en-US" sz="2000" baseline="30000"/>
              <a:t>1</a:t>
            </a:r>
            <a:r>
              <a:rPr lang="en-US" altLang="en-US" sz="2000"/>
              <a:t>[1,3], D</a:t>
            </a:r>
            <a:r>
              <a:rPr lang="en-US" altLang="en-US" sz="2000" baseline="30000"/>
              <a:t>1</a:t>
            </a:r>
            <a:r>
              <a:rPr lang="en-US" altLang="en-US" sz="2000"/>
              <a:t>[1,2]+D</a:t>
            </a:r>
            <a:r>
              <a:rPr lang="en-US" altLang="en-US" sz="2000" baseline="30000"/>
              <a:t>1</a:t>
            </a:r>
            <a:r>
              <a:rPr lang="en-US" altLang="en-US" sz="2000"/>
              <a:t>[2,3] )</a:t>
            </a:r>
          </a:p>
          <a:p>
            <a:pPr>
              <a:buFontTx/>
              <a:buNone/>
            </a:pPr>
            <a:r>
              <a:rPr lang="en-US" altLang="en-US" sz="2000"/>
              <a:t>		= min (</a:t>
            </a:r>
            <a:r>
              <a:rPr lang="en-US" altLang="en-US" sz="2000">
                <a:sym typeface="Symbol" panose="05050102010706020507" pitchFamily="18" charset="2"/>
              </a:rPr>
              <a:t>5, 4+7) 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	= 5</a:t>
            </a: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30000"/>
              <a:t>2</a:t>
            </a:r>
            <a:r>
              <a:rPr lang="en-US" altLang="en-US" sz="2000"/>
              <a:t>[3,1] = min( D</a:t>
            </a:r>
            <a:r>
              <a:rPr lang="en-US" altLang="en-US" sz="2000" baseline="30000"/>
              <a:t>1</a:t>
            </a:r>
            <a:r>
              <a:rPr lang="en-US" altLang="en-US" sz="2000"/>
              <a:t>[3,1], D</a:t>
            </a:r>
            <a:r>
              <a:rPr lang="en-US" altLang="en-US" sz="2000" baseline="30000"/>
              <a:t>1</a:t>
            </a:r>
            <a:r>
              <a:rPr lang="en-US" altLang="en-US" sz="2000"/>
              <a:t>[3,2]+D</a:t>
            </a:r>
            <a:r>
              <a:rPr lang="en-US" altLang="en-US" sz="2000" baseline="30000"/>
              <a:t>1</a:t>
            </a:r>
            <a:r>
              <a:rPr lang="en-US" altLang="en-US" sz="2000"/>
              <a:t>[2,1] )</a:t>
            </a:r>
          </a:p>
          <a:p>
            <a:pPr>
              <a:buFontTx/>
              <a:buNone/>
            </a:pPr>
            <a:r>
              <a:rPr lang="en-US" altLang="en-US" sz="2000"/>
              <a:t>		= min (</a:t>
            </a:r>
            <a:r>
              <a:rPr lang="en-US" altLang="en-US" sz="2000">
                <a:sym typeface="Symbol" panose="05050102010706020507" pitchFamily="18" charset="2"/>
              </a:rPr>
              <a:t>, -3+2) 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	= -1</a:t>
            </a:r>
          </a:p>
        </p:txBody>
      </p:sp>
      <p:grpSp>
        <p:nvGrpSpPr>
          <p:cNvPr id="13320" name="Group 53">
            <a:extLst>
              <a:ext uri="{FF2B5EF4-FFF2-40B4-BE49-F238E27FC236}">
                <a16:creationId xmlns:a16="http://schemas.microsoft.com/office/drawing/2014/main" id="{F4F529FD-7A9B-6021-72DC-B0DEB48A203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1000"/>
            <a:ext cx="1925638" cy="1600200"/>
            <a:chOff x="188" y="240"/>
            <a:chExt cx="1213" cy="1008"/>
          </a:xfrm>
        </p:grpSpPr>
        <p:grpSp>
          <p:nvGrpSpPr>
            <p:cNvPr id="13340" name="Group 54">
              <a:extLst>
                <a:ext uri="{FF2B5EF4-FFF2-40B4-BE49-F238E27FC236}">
                  <a16:creationId xmlns:a16="http://schemas.microsoft.com/office/drawing/2014/main" id="{0F60EFD5-6E6B-6470-8199-4D2B08C62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3345" name="Oval 55">
                <a:extLst>
                  <a:ext uri="{FF2B5EF4-FFF2-40B4-BE49-F238E27FC236}">
                    <a16:creationId xmlns:a16="http://schemas.microsoft.com/office/drawing/2014/main" id="{E72E3D6E-82AE-D2FB-AF5A-28310A805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3346" name="Oval 56">
                <a:extLst>
                  <a:ext uri="{FF2B5EF4-FFF2-40B4-BE49-F238E27FC236}">
                    <a16:creationId xmlns:a16="http://schemas.microsoft.com/office/drawing/2014/main" id="{9D80C532-E03C-1E99-0707-BAD4C61E2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3347" name="Oval 57">
                <a:extLst>
                  <a:ext uri="{FF2B5EF4-FFF2-40B4-BE49-F238E27FC236}">
                    <a16:creationId xmlns:a16="http://schemas.microsoft.com/office/drawing/2014/main" id="{33F26930-456A-48D2-BADA-F83553021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13348" name="AutoShape 58">
                <a:extLst>
                  <a:ext uri="{FF2B5EF4-FFF2-40B4-BE49-F238E27FC236}">
                    <a16:creationId xmlns:a16="http://schemas.microsoft.com/office/drawing/2014/main" id="{6A89C9C8-9570-3DFA-CA8F-4571EA97B126}"/>
                  </a:ext>
                </a:extLst>
              </p:cNvPr>
              <p:cNvCxnSpPr>
                <a:cxnSpLocks noChangeShapeType="1"/>
                <a:stCxn id="13345" idx="7"/>
                <a:endCxn id="13347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9" name="AutoShape 59">
                <a:extLst>
                  <a:ext uri="{FF2B5EF4-FFF2-40B4-BE49-F238E27FC236}">
                    <a16:creationId xmlns:a16="http://schemas.microsoft.com/office/drawing/2014/main" id="{195EA780-CD7E-2D3A-D3A0-6468A7E3D7F0}"/>
                  </a:ext>
                </a:extLst>
              </p:cNvPr>
              <p:cNvCxnSpPr>
                <a:cxnSpLocks noChangeShapeType="1"/>
                <a:stCxn id="13347" idx="3"/>
                <a:endCxn id="13346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0" name="AutoShape 60">
                <a:extLst>
                  <a:ext uri="{FF2B5EF4-FFF2-40B4-BE49-F238E27FC236}">
                    <a16:creationId xmlns:a16="http://schemas.microsoft.com/office/drawing/2014/main" id="{34B425F4-EE6C-FF6D-E7EB-25DE2C1F4353}"/>
                  </a:ext>
                </a:extLst>
              </p:cNvPr>
              <p:cNvCxnSpPr>
                <a:cxnSpLocks noChangeShapeType="1"/>
                <a:stCxn id="13346" idx="2"/>
                <a:endCxn id="13345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1" name="AutoShape 61">
                <a:extLst>
                  <a:ext uri="{FF2B5EF4-FFF2-40B4-BE49-F238E27FC236}">
                    <a16:creationId xmlns:a16="http://schemas.microsoft.com/office/drawing/2014/main" id="{53A02814-C684-285E-5DBD-540659292D69}"/>
                  </a:ext>
                </a:extLst>
              </p:cNvPr>
              <p:cNvCxnSpPr>
                <a:cxnSpLocks noChangeShapeType="1"/>
                <a:stCxn id="13346" idx="6"/>
                <a:endCxn id="13345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41" name="Text Box 62">
              <a:extLst>
                <a:ext uri="{FF2B5EF4-FFF2-40B4-BE49-F238E27FC236}">
                  <a16:creationId xmlns:a16="http://schemas.microsoft.com/office/drawing/2014/main" id="{840310C9-E2A8-EDCF-B334-14D0372CE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3342" name="Text Box 63">
              <a:extLst>
                <a:ext uri="{FF2B5EF4-FFF2-40B4-BE49-F238E27FC236}">
                  <a16:creationId xmlns:a16="http://schemas.microsoft.com/office/drawing/2014/main" id="{91849165-2B83-B767-54D4-788B07A47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13343" name="Text Box 64">
              <a:extLst>
                <a:ext uri="{FF2B5EF4-FFF2-40B4-BE49-F238E27FC236}">
                  <a16:creationId xmlns:a16="http://schemas.microsoft.com/office/drawing/2014/main" id="{353623AE-7FC5-ADD8-8846-3EBD5022A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13344" name="Text Box 65">
              <a:extLst>
                <a:ext uri="{FF2B5EF4-FFF2-40B4-BE49-F238E27FC236}">
                  <a16:creationId xmlns:a16="http://schemas.microsoft.com/office/drawing/2014/main" id="{1341E34D-49D9-9A59-5F24-A1234368E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13321" name="Text Box 66">
            <a:extLst>
              <a:ext uri="{FF2B5EF4-FFF2-40B4-BE49-F238E27FC236}">
                <a16:creationId xmlns:a16="http://schemas.microsoft.com/office/drawing/2014/main" id="{F7261D78-558B-25D3-63EC-657496EA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4572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D</a:t>
            </a:r>
            <a:r>
              <a:rPr lang="en-US" altLang="en-US" baseline="30000"/>
              <a:t>1 </a:t>
            </a:r>
            <a:r>
              <a:rPr lang="en-US" altLang="en-US"/>
              <a:t>=</a:t>
            </a:r>
          </a:p>
        </p:txBody>
      </p:sp>
      <p:grpSp>
        <p:nvGrpSpPr>
          <p:cNvPr id="13322" name="Group 67">
            <a:extLst>
              <a:ext uri="{FF2B5EF4-FFF2-40B4-BE49-F238E27FC236}">
                <a16:creationId xmlns:a16="http://schemas.microsoft.com/office/drawing/2014/main" id="{2D9C177E-75AC-6829-6D80-B733FCBA15E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52400"/>
            <a:ext cx="2667000" cy="1752600"/>
            <a:chOff x="3168" y="816"/>
            <a:chExt cx="1680" cy="1104"/>
          </a:xfrm>
        </p:grpSpPr>
        <p:grpSp>
          <p:nvGrpSpPr>
            <p:cNvPr id="13324" name="Group 68">
              <a:extLst>
                <a:ext uri="{FF2B5EF4-FFF2-40B4-BE49-F238E27FC236}">
                  <a16:creationId xmlns:a16="http://schemas.microsoft.com/office/drawing/2014/main" id="{A8BE804D-085F-51DC-52A9-F71081211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31" name="Rectangle 69">
                <a:extLst>
                  <a:ext uri="{FF2B5EF4-FFF2-40B4-BE49-F238E27FC236}">
                    <a16:creationId xmlns:a16="http://schemas.microsoft.com/office/drawing/2014/main" id="{CD281126-0DF8-C884-3BA0-26D649F86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3332" name="Rectangle 70">
                <a:extLst>
                  <a:ext uri="{FF2B5EF4-FFF2-40B4-BE49-F238E27FC236}">
                    <a16:creationId xmlns:a16="http://schemas.microsoft.com/office/drawing/2014/main" id="{D9BE1BD0-CDD4-214E-E18C-FB571A868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33" name="Rectangle 71">
                <a:extLst>
                  <a:ext uri="{FF2B5EF4-FFF2-40B4-BE49-F238E27FC236}">
                    <a16:creationId xmlns:a16="http://schemas.microsoft.com/office/drawing/2014/main" id="{FDF7DA97-DBEC-FF7B-5B26-A929368CA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3334" name="Rectangle 72">
                <a:extLst>
                  <a:ext uri="{FF2B5EF4-FFF2-40B4-BE49-F238E27FC236}">
                    <a16:creationId xmlns:a16="http://schemas.microsoft.com/office/drawing/2014/main" id="{50E20F80-58CC-C20D-4280-1AC4EB52D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3335" name="Rectangle 73">
                <a:extLst>
                  <a:ext uri="{FF2B5EF4-FFF2-40B4-BE49-F238E27FC236}">
                    <a16:creationId xmlns:a16="http://schemas.microsoft.com/office/drawing/2014/main" id="{45171A61-0E09-61D9-DFA8-47F907BAD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36" name="Rectangle 74">
                <a:extLst>
                  <a:ext uri="{FF2B5EF4-FFF2-40B4-BE49-F238E27FC236}">
                    <a16:creationId xmlns:a16="http://schemas.microsoft.com/office/drawing/2014/main" id="{95A83B46-9B2D-1158-D3BB-407892C5C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3337" name="Rectangle 75">
                <a:extLst>
                  <a:ext uri="{FF2B5EF4-FFF2-40B4-BE49-F238E27FC236}">
                    <a16:creationId xmlns:a16="http://schemas.microsoft.com/office/drawing/2014/main" id="{071C7D5C-6142-375C-BBA4-F78B559E1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3338" name="Rectangle 76">
                <a:extLst>
                  <a:ext uri="{FF2B5EF4-FFF2-40B4-BE49-F238E27FC236}">
                    <a16:creationId xmlns:a16="http://schemas.microsoft.com/office/drawing/2014/main" id="{1E74B7A5-E860-402E-C844-CAF542037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3339" name="Rectangle 77">
                <a:extLst>
                  <a:ext uri="{FF2B5EF4-FFF2-40B4-BE49-F238E27FC236}">
                    <a16:creationId xmlns:a16="http://schemas.microsoft.com/office/drawing/2014/main" id="{209D72B9-CD4D-4802-E644-CD5278C65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3325" name="Text Box 78">
              <a:extLst>
                <a:ext uri="{FF2B5EF4-FFF2-40B4-BE49-F238E27FC236}">
                  <a16:creationId xmlns:a16="http://schemas.microsoft.com/office/drawing/2014/main" id="{41029568-C901-9F95-364F-6F3C64E9B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26" name="Text Box 79">
              <a:extLst>
                <a:ext uri="{FF2B5EF4-FFF2-40B4-BE49-F238E27FC236}">
                  <a16:creationId xmlns:a16="http://schemas.microsoft.com/office/drawing/2014/main" id="{57E95B40-C59D-E908-891B-E1F332AD2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27" name="Text Box 80">
              <a:extLst>
                <a:ext uri="{FF2B5EF4-FFF2-40B4-BE49-F238E27FC236}">
                  <a16:creationId xmlns:a16="http://schemas.microsoft.com/office/drawing/2014/main" id="{D2E9E5B2-B920-3AD1-1DB9-1B15FC00F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3328" name="Text Box 81">
              <a:extLst>
                <a:ext uri="{FF2B5EF4-FFF2-40B4-BE49-F238E27FC236}">
                  <a16:creationId xmlns:a16="http://schemas.microsoft.com/office/drawing/2014/main" id="{B278B175-7135-D094-7FDE-9733F409E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29" name="Text Box 82">
              <a:extLst>
                <a:ext uri="{FF2B5EF4-FFF2-40B4-BE49-F238E27FC236}">
                  <a16:creationId xmlns:a16="http://schemas.microsoft.com/office/drawing/2014/main" id="{32FA4FD1-6E7E-B1D5-3855-BB90A834E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30" name="Text Box 83">
              <a:extLst>
                <a:ext uri="{FF2B5EF4-FFF2-40B4-BE49-F238E27FC236}">
                  <a16:creationId xmlns:a16="http://schemas.microsoft.com/office/drawing/2014/main" id="{0E14444C-5A1A-71C8-38F8-AA59A2E9C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3323" name="Rectangle 85">
            <a:extLst>
              <a:ext uri="{FF2B5EF4-FFF2-40B4-BE49-F238E27FC236}">
                <a16:creationId xmlns:a16="http://schemas.microsoft.com/office/drawing/2014/main" id="{85AB223E-DCB8-6032-A28E-AD0F044B5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3800" y="609600"/>
            <a:ext cx="2667000" cy="16764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en-US"/>
              <a:t>k = 2</a:t>
            </a:r>
            <a:br>
              <a:rPr lang="en-US" altLang="en-US"/>
            </a:br>
            <a:r>
              <a:rPr lang="en-US" altLang="en-US"/>
              <a:t>Vertices 1, 2 can be intermediate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5A1BCD44-D11F-103B-7BF7-30FD8996A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6D844EBD-1959-4B48-A8E0-CC39343359C3}" type="slidenum">
              <a:rPr lang="en-US" altLang="en-US" sz="1400"/>
              <a:pPr/>
              <a:t>97</a:t>
            </a:fld>
            <a:endParaRPr lang="en-US" altLang="en-US" sz="1400"/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008F2B7B-A3BF-3B5A-2904-F60961B0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D</a:t>
            </a:r>
            <a:r>
              <a:rPr lang="en-US" altLang="en-US" baseline="30000"/>
              <a:t>3 </a:t>
            </a:r>
            <a:r>
              <a:rPr lang="en-US" altLang="en-US"/>
              <a:t>=</a:t>
            </a:r>
          </a:p>
        </p:txBody>
      </p:sp>
      <p:grpSp>
        <p:nvGrpSpPr>
          <p:cNvPr id="14340" name="Group 3">
            <a:extLst>
              <a:ext uri="{FF2B5EF4-FFF2-40B4-BE49-F238E27FC236}">
                <a16:creationId xmlns:a16="http://schemas.microsoft.com/office/drawing/2014/main" id="{66ECC0D7-38B0-90A9-7BBB-18E7143EFC0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057400"/>
            <a:ext cx="2667000" cy="1752600"/>
            <a:chOff x="3168" y="816"/>
            <a:chExt cx="1680" cy="1104"/>
          </a:xfrm>
        </p:grpSpPr>
        <p:grpSp>
          <p:nvGrpSpPr>
            <p:cNvPr id="14392" name="Group 4">
              <a:extLst>
                <a:ext uri="{FF2B5EF4-FFF2-40B4-BE49-F238E27FC236}">
                  <a16:creationId xmlns:a16="http://schemas.microsoft.com/office/drawing/2014/main" id="{0FF26FF7-DC70-F233-15D6-851D3F85E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99" name="Rectangle 5">
                <a:extLst>
                  <a:ext uri="{FF2B5EF4-FFF2-40B4-BE49-F238E27FC236}">
                    <a16:creationId xmlns:a16="http://schemas.microsoft.com/office/drawing/2014/main" id="{A2DF4B88-3DF5-D938-6D01-24570322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4400" name="Rectangle 6">
                <a:extLst>
                  <a:ext uri="{FF2B5EF4-FFF2-40B4-BE49-F238E27FC236}">
                    <a16:creationId xmlns:a16="http://schemas.microsoft.com/office/drawing/2014/main" id="{9AD8409B-A1BF-C352-599A-96CB4AB84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401" name="Rectangle 7">
                <a:extLst>
                  <a:ext uri="{FF2B5EF4-FFF2-40B4-BE49-F238E27FC236}">
                    <a16:creationId xmlns:a16="http://schemas.microsoft.com/office/drawing/2014/main" id="{12CD80F5-7CD8-906B-25DD-DED55C8F8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4402" name="Rectangle 8">
                <a:extLst>
                  <a:ext uri="{FF2B5EF4-FFF2-40B4-BE49-F238E27FC236}">
                    <a16:creationId xmlns:a16="http://schemas.microsoft.com/office/drawing/2014/main" id="{3DD7C0FA-23F2-53A0-43A2-DFFAAB742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4403" name="Rectangle 9">
                <a:extLst>
                  <a:ext uri="{FF2B5EF4-FFF2-40B4-BE49-F238E27FC236}">
                    <a16:creationId xmlns:a16="http://schemas.microsoft.com/office/drawing/2014/main" id="{02AFC904-0EA5-AAC4-11FE-E3FDD504D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404" name="Rectangle 10">
                <a:extLst>
                  <a:ext uri="{FF2B5EF4-FFF2-40B4-BE49-F238E27FC236}">
                    <a16:creationId xmlns:a16="http://schemas.microsoft.com/office/drawing/2014/main" id="{C771085F-6D6E-86F4-6B60-30B10692E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4405" name="Rectangle 11">
                <a:extLst>
                  <a:ext uri="{FF2B5EF4-FFF2-40B4-BE49-F238E27FC236}">
                    <a16:creationId xmlns:a16="http://schemas.microsoft.com/office/drawing/2014/main" id="{EB14D4BA-95FA-03D0-49A7-82B531F0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4406" name="Rectangle 12">
                <a:extLst>
                  <a:ext uri="{FF2B5EF4-FFF2-40B4-BE49-F238E27FC236}">
                    <a16:creationId xmlns:a16="http://schemas.microsoft.com/office/drawing/2014/main" id="{938857A5-8105-9CE7-E7B9-D6A6916B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4407" name="Rectangle 13">
                <a:extLst>
                  <a:ext uri="{FF2B5EF4-FFF2-40B4-BE49-F238E27FC236}">
                    <a16:creationId xmlns:a16="http://schemas.microsoft.com/office/drawing/2014/main" id="{C437DB51-6408-A35B-6E3B-FA7C54E36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4393" name="Text Box 14">
              <a:extLst>
                <a:ext uri="{FF2B5EF4-FFF2-40B4-BE49-F238E27FC236}">
                  <a16:creationId xmlns:a16="http://schemas.microsoft.com/office/drawing/2014/main" id="{70992DA6-C967-E17A-DB5A-AD8DB23AF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94" name="Text Box 15">
              <a:extLst>
                <a:ext uri="{FF2B5EF4-FFF2-40B4-BE49-F238E27FC236}">
                  <a16:creationId xmlns:a16="http://schemas.microsoft.com/office/drawing/2014/main" id="{93237F3A-1428-D432-FC07-112CF5E75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95" name="Text Box 16">
              <a:extLst>
                <a:ext uri="{FF2B5EF4-FFF2-40B4-BE49-F238E27FC236}">
                  <a16:creationId xmlns:a16="http://schemas.microsoft.com/office/drawing/2014/main" id="{A8289662-3189-2EDD-BAED-A31D9CC08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4396" name="Text Box 17">
              <a:extLst>
                <a:ext uri="{FF2B5EF4-FFF2-40B4-BE49-F238E27FC236}">
                  <a16:creationId xmlns:a16="http://schemas.microsoft.com/office/drawing/2014/main" id="{1003B1A0-20B2-658C-3D74-0D2713973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97" name="Text Box 18">
              <a:extLst>
                <a:ext uri="{FF2B5EF4-FFF2-40B4-BE49-F238E27FC236}">
                  <a16:creationId xmlns:a16="http://schemas.microsoft.com/office/drawing/2014/main" id="{F2C52A22-47F9-F2F4-7B6D-E45950DBD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98" name="Text Box 19">
              <a:extLst>
                <a:ext uri="{FF2B5EF4-FFF2-40B4-BE49-F238E27FC236}">
                  <a16:creationId xmlns:a16="http://schemas.microsoft.com/office/drawing/2014/main" id="{9B51F2A7-7B42-FE9F-FEC5-D2D20556C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4341" name="Group 20">
            <a:extLst>
              <a:ext uri="{FF2B5EF4-FFF2-40B4-BE49-F238E27FC236}">
                <a16:creationId xmlns:a16="http://schemas.microsoft.com/office/drawing/2014/main" id="{42001EBF-3021-C925-2EBC-C1C55344FB3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114800"/>
            <a:ext cx="2667000" cy="1752600"/>
            <a:chOff x="3168" y="816"/>
            <a:chExt cx="1680" cy="1104"/>
          </a:xfrm>
        </p:grpSpPr>
        <p:grpSp>
          <p:nvGrpSpPr>
            <p:cNvPr id="14376" name="Group 21">
              <a:extLst>
                <a:ext uri="{FF2B5EF4-FFF2-40B4-BE49-F238E27FC236}">
                  <a16:creationId xmlns:a16="http://schemas.microsoft.com/office/drawing/2014/main" id="{6AEE111D-6922-EB3C-262E-9DCE4EBC9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83" name="Rectangle 22">
                <a:extLst>
                  <a:ext uri="{FF2B5EF4-FFF2-40B4-BE49-F238E27FC236}">
                    <a16:creationId xmlns:a16="http://schemas.microsoft.com/office/drawing/2014/main" id="{5EA5D9B9-1644-1477-8648-72CD75326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14384" name="Rectangle 23">
                <a:extLst>
                  <a:ext uri="{FF2B5EF4-FFF2-40B4-BE49-F238E27FC236}">
                    <a16:creationId xmlns:a16="http://schemas.microsoft.com/office/drawing/2014/main" id="{0CBF8CFA-5229-43B9-A9D0-91855D3E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85" name="Rectangle 24">
                <a:extLst>
                  <a:ext uri="{FF2B5EF4-FFF2-40B4-BE49-F238E27FC236}">
                    <a16:creationId xmlns:a16="http://schemas.microsoft.com/office/drawing/2014/main" id="{133BEC7C-53A5-89C3-6991-E3885D995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86" name="Rectangle 25">
                <a:extLst>
                  <a:ext uri="{FF2B5EF4-FFF2-40B4-BE49-F238E27FC236}">
                    <a16:creationId xmlns:a16="http://schemas.microsoft.com/office/drawing/2014/main" id="{8B682A35-7A16-E1FB-F598-892C22FB3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87" name="Rectangle 26">
                <a:extLst>
                  <a:ext uri="{FF2B5EF4-FFF2-40B4-BE49-F238E27FC236}">
                    <a16:creationId xmlns:a16="http://schemas.microsoft.com/office/drawing/2014/main" id="{1C518678-4C6D-D584-B966-8DAB5C5FB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88" name="Rectangle 27">
                <a:extLst>
                  <a:ext uri="{FF2B5EF4-FFF2-40B4-BE49-F238E27FC236}">
                    <a16:creationId xmlns:a16="http://schemas.microsoft.com/office/drawing/2014/main" id="{9F69822F-BAC4-321D-2893-6B3B93145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1</a:t>
                </a:r>
                <a:endParaRPr lang="en-US" altLang="en-US"/>
              </a:p>
            </p:txBody>
          </p:sp>
          <p:sp>
            <p:nvSpPr>
              <p:cNvPr id="14389" name="Rectangle 28">
                <a:extLst>
                  <a:ext uri="{FF2B5EF4-FFF2-40B4-BE49-F238E27FC236}">
                    <a16:creationId xmlns:a16="http://schemas.microsoft.com/office/drawing/2014/main" id="{43D1AE65-6CDA-3903-233B-5E35A9B12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4390" name="Rectangle 29">
                <a:extLst>
                  <a:ext uri="{FF2B5EF4-FFF2-40B4-BE49-F238E27FC236}">
                    <a16:creationId xmlns:a16="http://schemas.microsoft.com/office/drawing/2014/main" id="{4F4B908D-A76B-6F0C-079F-568E61D77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91" name="Rectangle 30">
                <a:extLst>
                  <a:ext uri="{FF2B5EF4-FFF2-40B4-BE49-F238E27FC236}">
                    <a16:creationId xmlns:a16="http://schemas.microsoft.com/office/drawing/2014/main" id="{BB9D17FD-5BE9-3F33-C878-CE04814C2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4377" name="Text Box 31">
              <a:extLst>
                <a:ext uri="{FF2B5EF4-FFF2-40B4-BE49-F238E27FC236}">
                  <a16:creationId xmlns:a16="http://schemas.microsoft.com/office/drawing/2014/main" id="{571FD0EC-0744-0C92-33F6-F214E889C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78" name="Text Box 32">
              <a:extLst>
                <a:ext uri="{FF2B5EF4-FFF2-40B4-BE49-F238E27FC236}">
                  <a16:creationId xmlns:a16="http://schemas.microsoft.com/office/drawing/2014/main" id="{5692614A-25F3-8ABF-4B49-0106CAB76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79" name="Text Box 33">
              <a:extLst>
                <a:ext uri="{FF2B5EF4-FFF2-40B4-BE49-F238E27FC236}">
                  <a16:creationId xmlns:a16="http://schemas.microsoft.com/office/drawing/2014/main" id="{E4412190-27BE-3F3B-155B-560EF31BA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4380" name="Text Box 34">
              <a:extLst>
                <a:ext uri="{FF2B5EF4-FFF2-40B4-BE49-F238E27FC236}">
                  <a16:creationId xmlns:a16="http://schemas.microsoft.com/office/drawing/2014/main" id="{7AFDA0D7-68CE-6016-8721-411C678F5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81" name="Text Box 35">
              <a:extLst>
                <a:ext uri="{FF2B5EF4-FFF2-40B4-BE49-F238E27FC236}">
                  <a16:creationId xmlns:a16="http://schemas.microsoft.com/office/drawing/2014/main" id="{D4CE77CA-B0F0-7CB1-F668-078976552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82" name="Text Box 36">
              <a:extLst>
                <a:ext uri="{FF2B5EF4-FFF2-40B4-BE49-F238E27FC236}">
                  <a16:creationId xmlns:a16="http://schemas.microsoft.com/office/drawing/2014/main" id="{063EF0A7-1A92-D55F-6DD6-798B8DB0B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4342" name="Text Box 37">
            <a:extLst>
              <a:ext uri="{FF2B5EF4-FFF2-40B4-BE49-F238E27FC236}">
                <a16:creationId xmlns:a16="http://schemas.microsoft.com/office/drawing/2014/main" id="{8DF5E521-3EB5-76C4-1A78-C2F971A79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953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  <p:sp>
        <p:nvSpPr>
          <p:cNvPr id="14343" name="Rectangle 52">
            <a:extLst>
              <a:ext uri="{FF2B5EF4-FFF2-40B4-BE49-F238E27FC236}">
                <a16:creationId xmlns:a16="http://schemas.microsoft.com/office/drawing/2014/main" id="{578EB160-CC9E-D4DA-F522-BE2696B107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791200" y="2590800"/>
            <a:ext cx="4648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30000"/>
              <a:t>3</a:t>
            </a:r>
            <a:r>
              <a:rPr lang="en-US" altLang="en-US" sz="2000"/>
              <a:t>[1,2] = min(D</a:t>
            </a:r>
            <a:r>
              <a:rPr lang="en-US" altLang="en-US" sz="2000" baseline="30000"/>
              <a:t>2</a:t>
            </a:r>
            <a:r>
              <a:rPr lang="en-US" altLang="en-US" sz="2000"/>
              <a:t>[1,2], D</a:t>
            </a:r>
            <a:r>
              <a:rPr lang="en-US" altLang="en-US" sz="2000" baseline="30000"/>
              <a:t>2</a:t>
            </a:r>
            <a:r>
              <a:rPr lang="en-US" altLang="en-US" sz="2000"/>
              <a:t>[1,3]+D</a:t>
            </a:r>
            <a:r>
              <a:rPr lang="en-US" altLang="en-US" sz="2000" baseline="30000"/>
              <a:t>2</a:t>
            </a:r>
            <a:r>
              <a:rPr lang="en-US" altLang="en-US" sz="2000"/>
              <a:t>[3,2] )</a:t>
            </a:r>
          </a:p>
          <a:p>
            <a:pPr>
              <a:buFontTx/>
              <a:buNone/>
            </a:pPr>
            <a:r>
              <a:rPr lang="en-US" altLang="en-US" sz="2000"/>
              <a:t>		= min (</a:t>
            </a:r>
            <a:r>
              <a:rPr lang="en-US" altLang="en-US" sz="2000">
                <a:sym typeface="Symbol" panose="05050102010706020507" pitchFamily="18" charset="2"/>
              </a:rPr>
              <a:t>4, 5+(-3)) 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	= 2</a:t>
            </a: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30000"/>
              <a:t>3</a:t>
            </a:r>
            <a:r>
              <a:rPr lang="en-US" altLang="en-US" sz="2000"/>
              <a:t>[2,1] = min(D</a:t>
            </a:r>
            <a:r>
              <a:rPr lang="en-US" altLang="en-US" sz="2000" baseline="30000"/>
              <a:t>2</a:t>
            </a:r>
            <a:r>
              <a:rPr lang="en-US" altLang="en-US" sz="2000"/>
              <a:t>[2,1], D</a:t>
            </a:r>
            <a:r>
              <a:rPr lang="en-US" altLang="en-US" sz="2000" baseline="30000"/>
              <a:t>2</a:t>
            </a:r>
            <a:r>
              <a:rPr lang="en-US" altLang="en-US" sz="2000"/>
              <a:t>[2,3]+D</a:t>
            </a:r>
            <a:r>
              <a:rPr lang="en-US" altLang="en-US" sz="2000" baseline="30000"/>
              <a:t>2</a:t>
            </a:r>
            <a:r>
              <a:rPr lang="en-US" altLang="en-US" sz="2000"/>
              <a:t>[3,1] )</a:t>
            </a:r>
          </a:p>
          <a:p>
            <a:pPr>
              <a:buFontTx/>
              <a:buNone/>
            </a:pPr>
            <a:r>
              <a:rPr lang="en-US" altLang="en-US" sz="2000"/>
              <a:t>		= min (</a:t>
            </a:r>
            <a:r>
              <a:rPr lang="en-US" altLang="en-US" sz="2000">
                <a:sym typeface="Symbol" panose="05050102010706020507" pitchFamily="18" charset="2"/>
              </a:rPr>
              <a:t>2, 7+ (-1)) 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	= 2</a:t>
            </a:r>
          </a:p>
        </p:txBody>
      </p:sp>
      <p:sp>
        <p:nvSpPr>
          <p:cNvPr id="14344" name="Text Box 53">
            <a:extLst>
              <a:ext uri="{FF2B5EF4-FFF2-40B4-BE49-F238E27FC236}">
                <a16:creationId xmlns:a16="http://schemas.microsoft.com/office/drawing/2014/main" id="{A6A8ADA7-67C1-CC6A-A266-079FAE67B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28600"/>
            <a:ext cx="80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D</a:t>
            </a:r>
            <a:r>
              <a:rPr lang="en-US" altLang="en-US" baseline="30000"/>
              <a:t>2 </a:t>
            </a:r>
            <a:r>
              <a:rPr lang="en-US" altLang="en-US"/>
              <a:t>=</a:t>
            </a:r>
          </a:p>
        </p:txBody>
      </p:sp>
      <p:grpSp>
        <p:nvGrpSpPr>
          <p:cNvPr id="14345" name="Group 54">
            <a:extLst>
              <a:ext uri="{FF2B5EF4-FFF2-40B4-BE49-F238E27FC236}">
                <a16:creationId xmlns:a16="http://schemas.microsoft.com/office/drawing/2014/main" id="{A29B896E-EF22-0879-6555-AE14518D9BF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76200"/>
            <a:ext cx="2667000" cy="1752600"/>
            <a:chOff x="3168" y="816"/>
            <a:chExt cx="1680" cy="1104"/>
          </a:xfrm>
        </p:grpSpPr>
        <p:grpSp>
          <p:nvGrpSpPr>
            <p:cNvPr id="14360" name="Group 55">
              <a:extLst>
                <a:ext uri="{FF2B5EF4-FFF2-40B4-BE49-F238E27FC236}">
                  <a16:creationId xmlns:a16="http://schemas.microsoft.com/office/drawing/2014/main" id="{EF4C4833-D0A0-04A6-80A2-66A459D5C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67" name="Rectangle 56">
                <a:extLst>
                  <a:ext uri="{FF2B5EF4-FFF2-40B4-BE49-F238E27FC236}">
                    <a16:creationId xmlns:a16="http://schemas.microsoft.com/office/drawing/2014/main" id="{94C4E387-3B75-BAFF-B565-949B78D4F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4368" name="Rectangle 57">
                <a:extLst>
                  <a:ext uri="{FF2B5EF4-FFF2-40B4-BE49-F238E27FC236}">
                    <a16:creationId xmlns:a16="http://schemas.microsoft.com/office/drawing/2014/main" id="{55E8FA1A-BB2B-C8AD-FEF2-D94643135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69" name="Rectangle 58">
                <a:extLst>
                  <a:ext uri="{FF2B5EF4-FFF2-40B4-BE49-F238E27FC236}">
                    <a16:creationId xmlns:a16="http://schemas.microsoft.com/office/drawing/2014/main" id="{99FA12A1-15EF-9D25-1D3F-3EA669AC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4370" name="Rectangle 59">
                <a:extLst>
                  <a:ext uri="{FF2B5EF4-FFF2-40B4-BE49-F238E27FC236}">
                    <a16:creationId xmlns:a16="http://schemas.microsoft.com/office/drawing/2014/main" id="{FBF12AF9-A234-09FE-7B29-97B4CE6AE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4371" name="Rectangle 60">
                <a:extLst>
                  <a:ext uri="{FF2B5EF4-FFF2-40B4-BE49-F238E27FC236}">
                    <a16:creationId xmlns:a16="http://schemas.microsoft.com/office/drawing/2014/main" id="{05D95AD4-4269-0426-B6DE-BC9325D7B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72" name="Rectangle 61">
                <a:extLst>
                  <a:ext uri="{FF2B5EF4-FFF2-40B4-BE49-F238E27FC236}">
                    <a16:creationId xmlns:a16="http://schemas.microsoft.com/office/drawing/2014/main" id="{DB2601EC-C997-70D4-FA3A-41995F40F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4373" name="Rectangle 62">
                <a:extLst>
                  <a:ext uri="{FF2B5EF4-FFF2-40B4-BE49-F238E27FC236}">
                    <a16:creationId xmlns:a16="http://schemas.microsoft.com/office/drawing/2014/main" id="{F6C79444-95EA-7F54-B9A3-F0E8FF214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4374" name="Rectangle 63">
                <a:extLst>
                  <a:ext uri="{FF2B5EF4-FFF2-40B4-BE49-F238E27FC236}">
                    <a16:creationId xmlns:a16="http://schemas.microsoft.com/office/drawing/2014/main" id="{6BFD6E7F-B173-AA10-9899-66BAA8FCB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4375" name="Rectangle 64">
                <a:extLst>
                  <a:ext uri="{FF2B5EF4-FFF2-40B4-BE49-F238E27FC236}">
                    <a16:creationId xmlns:a16="http://schemas.microsoft.com/office/drawing/2014/main" id="{89CB771F-4839-F8FA-C3C9-3AF0071E8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4361" name="Text Box 65">
              <a:extLst>
                <a:ext uri="{FF2B5EF4-FFF2-40B4-BE49-F238E27FC236}">
                  <a16:creationId xmlns:a16="http://schemas.microsoft.com/office/drawing/2014/main" id="{66CACC36-9167-AA60-04A1-B8BCC37ED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62" name="Text Box 66">
              <a:extLst>
                <a:ext uri="{FF2B5EF4-FFF2-40B4-BE49-F238E27FC236}">
                  <a16:creationId xmlns:a16="http://schemas.microsoft.com/office/drawing/2014/main" id="{EE66EA78-8BAB-711F-88CD-6EF4418A2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63" name="Text Box 67">
              <a:extLst>
                <a:ext uri="{FF2B5EF4-FFF2-40B4-BE49-F238E27FC236}">
                  <a16:creationId xmlns:a16="http://schemas.microsoft.com/office/drawing/2014/main" id="{23AD4533-BE5C-F2DE-42C4-FBB533C77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4364" name="Text Box 68">
              <a:extLst>
                <a:ext uri="{FF2B5EF4-FFF2-40B4-BE49-F238E27FC236}">
                  <a16:creationId xmlns:a16="http://schemas.microsoft.com/office/drawing/2014/main" id="{595C1D50-DF38-2B70-F86A-C0220DBCC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65" name="Text Box 69">
              <a:extLst>
                <a:ext uri="{FF2B5EF4-FFF2-40B4-BE49-F238E27FC236}">
                  <a16:creationId xmlns:a16="http://schemas.microsoft.com/office/drawing/2014/main" id="{1C409FED-3853-94DB-BFD1-28289BE12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66" name="Text Box 70">
              <a:extLst>
                <a:ext uri="{FF2B5EF4-FFF2-40B4-BE49-F238E27FC236}">
                  <a16:creationId xmlns:a16="http://schemas.microsoft.com/office/drawing/2014/main" id="{882ED00F-1129-8A6B-5245-12FE3F3A5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4346" name="Group 71">
            <a:extLst>
              <a:ext uri="{FF2B5EF4-FFF2-40B4-BE49-F238E27FC236}">
                <a16:creationId xmlns:a16="http://schemas.microsoft.com/office/drawing/2014/main" id="{0DE53E65-05A6-8844-20CE-F68308319BD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52400"/>
            <a:ext cx="1925638" cy="1600200"/>
            <a:chOff x="188" y="240"/>
            <a:chExt cx="1213" cy="1008"/>
          </a:xfrm>
        </p:grpSpPr>
        <p:grpSp>
          <p:nvGrpSpPr>
            <p:cNvPr id="14348" name="Group 72">
              <a:extLst>
                <a:ext uri="{FF2B5EF4-FFF2-40B4-BE49-F238E27FC236}">
                  <a16:creationId xmlns:a16="http://schemas.microsoft.com/office/drawing/2014/main" id="{ED1B9FA6-1147-B9CF-FB67-2E497E7B5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4353" name="Oval 73">
                <a:extLst>
                  <a:ext uri="{FF2B5EF4-FFF2-40B4-BE49-F238E27FC236}">
                    <a16:creationId xmlns:a16="http://schemas.microsoft.com/office/drawing/2014/main" id="{B68F47F1-DA6C-3CCD-D24A-E200689E3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4354" name="Oval 74">
                <a:extLst>
                  <a:ext uri="{FF2B5EF4-FFF2-40B4-BE49-F238E27FC236}">
                    <a16:creationId xmlns:a16="http://schemas.microsoft.com/office/drawing/2014/main" id="{1CCFA271-869C-37D9-C901-9A2946463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4355" name="Oval 75">
                <a:extLst>
                  <a:ext uri="{FF2B5EF4-FFF2-40B4-BE49-F238E27FC236}">
                    <a16:creationId xmlns:a16="http://schemas.microsoft.com/office/drawing/2014/main" id="{58B56392-ED91-B317-01F4-FE3B3E31D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14356" name="AutoShape 76">
                <a:extLst>
                  <a:ext uri="{FF2B5EF4-FFF2-40B4-BE49-F238E27FC236}">
                    <a16:creationId xmlns:a16="http://schemas.microsoft.com/office/drawing/2014/main" id="{673C2A4C-6BDB-D2CB-87A2-F8D52DF4BB29}"/>
                  </a:ext>
                </a:extLst>
              </p:cNvPr>
              <p:cNvCxnSpPr>
                <a:cxnSpLocks noChangeShapeType="1"/>
                <a:stCxn id="14353" idx="7"/>
                <a:endCxn id="14355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7" name="AutoShape 77">
                <a:extLst>
                  <a:ext uri="{FF2B5EF4-FFF2-40B4-BE49-F238E27FC236}">
                    <a16:creationId xmlns:a16="http://schemas.microsoft.com/office/drawing/2014/main" id="{B0F85983-11F6-C2F1-4914-66E2215E10C1}"/>
                  </a:ext>
                </a:extLst>
              </p:cNvPr>
              <p:cNvCxnSpPr>
                <a:cxnSpLocks noChangeShapeType="1"/>
                <a:stCxn id="14355" idx="3"/>
                <a:endCxn id="14354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8" name="AutoShape 78">
                <a:extLst>
                  <a:ext uri="{FF2B5EF4-FFF2-40B4-BE49-F238E27FC236}">
                    <a16:creationId xmlns:a16="http://schemas.microsoft.com/office/drawing/2014/main" id="{993FD3EC-92FA-80BC-2E61-AE558889DAA4}"/>
                  </a:ext>
                </a:extLst>
              </p:cNvPr>
              <p:cNvCxnSpPr>
                <a:cxnSpLocks noChangeShapeType="1"/>
                <a:stCxn id="14354" idx="2"/>
                <a:endCxn id="14353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9" name="AutoShape 79">
                <a:extLst>
                  <a:ext uri="{FF2B5EF4-FFF2-40B4-BE49-F238E27FC236}">
                    <a16:creationId xmlns:a16="http://schemas.microsoft.com/office/drawing/2014/main" id="{9EE3A2A7-5608-9A38-D0CC-377D4C1BFED8}"/>
                  </a:ext>
                </a:extLst>
              </p:cNvPr>
              <p:cNvCxnSpPr>
                <a:cxnSpLocks noChangeShapeType="1"/>
                <a:stCxn id="14354" idx="6"/>
                <a:endCxn id="14353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9" name="Text Box 80">
              <a:extLst>
                <a:ext uri="{FF2B5EF4-FFF2-40B4-BE49-F238E27FC236}">
                  <a16:creationId xmlns:a16="http://schemas.microsoft.com/office/drawing/2014/main" id="{B3A6A37D-8ACE-0C8D-5499-3E6BA16C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4350" name="Text Box 81">
              <a:extLst>
                <a:ext uri="{FF2B5EF4-FFF2-40B4-BE49-F238E27FC236}">
                  <a16:creationId xmlns:a16="http://schemas.microsoft.com/office/drawing/2014/main" id="{0C64D320-3F4B-B9C2-18D7-174E14479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14351" name="Text Box 82">
              <a:extLst>
                <a:ext uri="{FF2B5EF4-FFF2-40B4-BE49-F238E27FC236}">
                  <a16:creationId xmlns:a16="http://schemas.microsoft.com/office/drawing/2014/main" id="{B1B4C9B3-B338-30A7-126D-64A4EB30D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14352" name="Text Box 83">
              <a:extLst>
                <a:ext uri="{FF2B5EF4-FFF2-40B4-BE49-F238E27FC236}">
                  <a16:creationId xmlns:a16="http://schemas.microsoft.com/office/drawing/2014/main" id="{57303BBC-D562-6EE9-0340-99DBDDDA5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14347" name="Rectangle 85">
            <a:extLst>
              <a:ext uri="{FF2B5EF4-FFF2-40B4-BE49-F238E27FC236}">
                <a16:creationId xmlns:a16="http://schemas.microsoft.com/office/drawing/2014/main" id="{1142CE14-FC6E-8417-C4F5-790C01D9F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3800" y="609600"/>
            <a:ext cx="2667000" cy="16764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en-US"/>
              <a:t>k = 3</a:t>
            </a:r>
            <a:br>
              <a:rPr lang="en-US" altLang="en-US"/>
            </a:br>
            <a:r>
              <a:rPr lang="en-US" altLang="en-US"/>
              <a:t>Vertices 1, 2, 3 can be intermediate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78BDF121-FEEA-EBCF-E610-8D9911EF7A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AC92D597-C1CC-4289-A126-C22B96030C43}" type="slidenum">
              <a:rPr lang="en-US" altLang="en-US" sz="1400"/>
              <a:pPr/>
              <a:t>98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1D92AE7-EDFF-1A48-025E-F022203DC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Floyd's Algorithm: Using 2 D matrices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9225A9D-DAF6-346C-0307-ED5F495E2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382000" cy="4572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/>
              <a:t>Floyd</a:t>
            </a:r>
            <a:br>
              <a:rPr lang="en-US" altLang="en-US"/>
            </a:br>
            <a:r>
              <a:rPr lang="en-US" altLang="en-US" b="1"/>
              <a:t>1</a:t>
            </a:r>
            <a:r>
              <a:rPr lang="en-US" altLang="en-US"/>
              <a:t>. </a:t>
            </a:r>
            <a:r>
              <a:rPr lang="en-US" altLang="en-US" b="1" i="1"/>
              <a:t>D  </a:t>
            </a:r>
            <a:r>
              <a:rPr lang="en-US" altLang="en-US" b="1">
                <a:sym typeface="Symbol" panose="05050102010706020507" pitchFamily="18" charset="2"/>
              </a:rPr>
              <a:t> </a:t>
            </a:r>
            <a:r>
              <a:rPr lang="en-US" altLang="en-US" b="1" i="1">
                <a:sym typeface="Symbol" panose="05050102010706020507" pitchFamily="18" charset="2"/>
              </a:rPr>
              <a:t>W   </a:t>
            </a:r>
            <a:r>
              <a:rPr lang="en-US" altLang="en-US">
                <a:sym typeface="Symbol" panose="05050102010706020507" pitchFamily="18" charset="2"/>
              </a:rPr>
              <a:t>// initialize 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>
                <a:sym typeface="Symbol" panose="05050102010706020507" pitchFamily="18" charset="2"/>
              </a:rPr>
              <a:t> array to </a:t>
            </a:r>
            <a:r>
              <a:rPr lang="en-US" altLang="en-US" i="1">
                <a:sym typeface="Symbol" panose="05050102010706020507" pitchFamily="18" charset="2"/>
              </a:rPr>
              <a:t>W </a:t>
            </a:r>
            <a:r>
              <a:rPr lang="en-US" altLang="en-US">
                <a:sym typeface="Symbol" panose="05050102010706020507" pitchFamily="18" charset="2"/>
              </a:rPr>
              <a:t>[ ]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2. </a:t>
            </a:r>
            <a:r>
              <a:rPr lang="en-US" altLang="en-US" b="1" i="1">
                <a:sym typeface="Symbol" panose="05050102010706020507" pitchFamily="18" charset="2"/>
              </a:rPr>
              <a:t>P </a:t>
            </a:r>
            <a:r>
              <a:rPr lang="en-US" altLang="en-US" b="1">
                <a:sym typeface="Symbol" panose="05050102010706020507" pitchFamily="18" charset="2"/>
              </a:rPr>
              <a:t>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0     // initialize P array to [0]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. </a:t>
            </a:r>
            <a:r>
              <a:rPr lang="en-US" altLang="en-US" b="1">
                <a:sym typeface="Symbol" panose="05050102010706020507" pitchFamily="18" charset="2"/>
              </a:rPr>
              <a:t>for </a:t>
            </a:r>
            <a:r>
              <a:rPr lang="en-US" altLang="en-US" b="1" i="1">
                <a:sym typeface="Symbol" panose="05050102010706020507" pitchFamily="18" charset="2"/>
              </a:rPr>
              <a:t>k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 i="1">
                <a:sym typeface="Symbol" panose="05050102010706020507" pitchFamily="18" charset="2"/>
              </a:rPr>
              <a:t>	// Computing D’ from D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4.       do for </a:t>
            </a:r>
            <a:r>
              <a:rPr lang="en-US" altLang="en-US" b="1" i="1">
                <a:sym typeface="Symbol" panose="05050102010706020507" pitchFamily="18" charset="2"/>
              </a:rPr>
              <a:t>i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5.            do for </a:t>
            </a:r>
            <a:r>
              <a:rPr lang="en-US" altLang="en-US" b="1" i="1">
                <a:sym typeface="Symbol" panose="05050102010706020507" pitchFamily="18" charset="2"/>
              </a:rPr>
              <a:t>j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6.</a:t>
            </a:r>
            <a:r>
              <a:rPr lang="en-US" altLang="en-US" b="1" i="1">
                <a:sym typeface="Symbol" panose="05050102010706020507" pitchFamily="18" charset="2"/>
              </a:rPr>
              <a:t>                  </a:t>
            </a:r>
            <a:r>
              <a:rPr lang="en-US" altLang="en-US" b="1">
                <a:sym typeface="Symbol" panose="05050102010706020507" pitchFamily="18" charset="2"/>
              </a:rPr>
              <a:t>if (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&gt;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 ] +</a:t>
            </a:r>
            <a:r>
              <a:rPr lang="en-US" altLang="en-US" b="1" i="1">
                <a:sym typeface="Symbol" panose="05050102010706020507" pitchFamily="18" charset="2"/>
              </a:rPr>
              <a:t> 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) 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7.		          then  </a:t>
            </a:r>
            <a:r>
              <a:rPr lang="en-US" altLang="en-US" b="1" i="1">
                <a:sym typeface="Symbol" panose="05050102010706020507" pitchFamily="18" charset="2"/>
              </a:rPr>
              <a:t>D’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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 ] +</a:t>
            </a:r>
            <a:r>
              <a:rPr lang="en-US" altLang="en-US" b="1" i="1">
                <a:sym typeface="Symbol" panose="05050102010706020507" pitchFamily="18" charset="2"/>
              </a:rPr>
              <a:t> 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8.		                    </a:t>
            </a:r>
            <a:r>
              <a:rPr lang="en-US" altLang="en-US" b="1" i="1"/>
              <a:t>P</a:t>
            </a:r>
            <a:r>
              <a:rPr lang="en-US" altLang="en-US" b="1"/>
              <a:t>[ </a:t>
            </a:r>
            <a:r>
              <a:rPr lang="en-US" altLang="en-US" b="1" i="1"/>
              <a:t>i, j</a:t>
            </a:r>
            <a:r>
              <a:rPr lang="en-US" altLang="en-US" b="1"/>
              <a:t> ] </a:t>
            </a:r>
            <a:r>
              <a:rPr lang="en-US" altLang="en-US" b="1">
                <a:sym typeface="Symbol" panose="05050102010706020507" pitchFamily="18" charset="2"/>
              </a:rPr>
              <a:t> </a:t>
            </a:r>
            <a:r>
              <a:rPr lang="en-US" altLang="en-US" b="1" i="1"/>
              <a:t>k</a:t>
            </a:r>
            <a:r>
              <a:rPr lang="en-US" altLang="en-US" b="1"/>
              <a:t>; </a:t>
            </a:r>
            <a:br>
              <a:rPr lang="en-US" altLang="en-US" b="1"/>
            </a:br>
            <a:r>
              <a:rPr lang="en-US" altLang="en-US" b="1"/>
              <a:t>9.			else </a:t>
            </a:r>
            <a:r>
              <a:rPr lang="en-US" altLang="en-US" b="1" i="1">
                <a:sym typeface="Symbol" panose="05050102010706020507" pitchFamily="18" charset="2"/>
              </a:rPr>
              <a:t>D’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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10.	</a:t>
            </a:r>
            <a:r>
              <a:rPr lang="en-US" altLang="en-US" b="1" i="1">
                <a:sym typeface="Symbol" panose="05050102010706020507" pitchFamily="18" charset="2"/>
              </a:rPr>
              <a:t>Move D’ to D.</a:t>
            </a:r>
            <a:endParaRPr lang="en-US" altLang="en-US" b="1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3A5E11BE-A126-2BAF-F216-4DD357ACF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60CDA4F8-B3E8-4E18-9EA3-A5A0B2F061D6}" type="slidenum">
              <a:rPr lang="en-US" altLang="en-US" sz="1400"/>
              <a:pPr/>
              <a:t>99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F3A8EE0-55C7-8128-4D33-C652EF3F8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Can we use only one D matrix?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660E90E-FDE0-20F9-DE99-B984D7FD0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="1" i="1"/>
              <a:t>D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 depends only on elements in the </a:t>
            </a:r>
            <a:r>
              <a:rPr lang="en-US" altLang="en-US" b="1" i="1"/>
              <a:t>k</a:t>
            </a:r>
            <a:r>
              <a:rPr lang="en-US" altLang="en-US" b="1"/>
              <a:t>th column and row of the distance matrix.</a:t>
            </a:r>
          </a:p>
          <a:p>
            <a:r>
              <a:rPr lang="en-US" altLang="en-US" b="1"/>
              <a:t>We will show that the </a:t>
            </a:r>
            <a:r>
              <a:rPr lang="en-US" altLang="en-US" b="1" i="1"/>
              <a:t>k</a:t>
            </a:r>
            <a:r>
              <a:rPr lang="en-US" altLang="en-US" b="1"/>
              <a:t>th row and the </a:t>
            </a:r>
            <a:r>
              <a:rPr lang="en-US" altLang="en-US" b="1" i="1"/>
              <a:t>k</a:t>
            </a:r>
            <a:r>
              <a:rPr lang="en-US" altLang="en-US" b="1"/>
              <a:t>th column of the distance matrix are unchanged when </a:t>
            </a:r>
            <a:r>
              <a:rPr lang="en-US" altLang="en-US" b="1" i="1"/>
              <a:t>D</a:t>
            </a:r>
            <a:r>
              <a:rPr lang="en-US" altLang="en-US" b="1" i="1" baseline="30000"/>
              <a:t>k</a:t>
            </a:r>
            <a:r>
              <a:rPr lang="en-US" altLang="en-US" b="1"/>
              <a:t> is computed</a:t>
            </a:r>
          </a:p>
          <a:p>
            <a:r>
              <a:rPr lang="en-US" altLang="en-US" b="1"/>
              <a:t>This means</a:t>
            </a:r>
            <a:r>
              <a:rPr lang="en-US" altLang="en-US" b="1" i="1"/>
              <a:t> D</a:t>
            </a:r>
            <a:r>
              <a:rPr lang="en-US" altLang="en-US" b="1"/>
              <a:t> can be calculated </a:t>
            </a:r>
            <a:r>
              <a:rPr lang="en-US" altLang="en-US" b="1" i="1"/>
              <a:t>in-place</a:t>
            </a:r>
          </a:p>
          <a:p>
            <a:endParaRPr lang="en-US" altLang="en-US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12315</Words>
  <Application>Microsoft Office PowerPoint</Application>
  <PresentationFormat>Widescreen</PresentationFormat>
  <Paragraphs>2826</Paragraphs>
  <Slides>107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20" baseType="lpstr">
      <vt:lpstr>Arial</vt:lpstr>
      <vt:lpstr>Arial Black</vt:lpstr>
      <vt:lpstr>Calibri</vt:lpstr>
      <vt:lpstr>Calibri Light</vt:lpstr>
      <vt:lpstr>Gill Sans Ultra Bold</vt:lpstr>
      <vt:lpstr>Monotype Sorts</vt:lpstr>
      <vt:lpstr>Segoe UI Symbol</vt:lpstr>
      <vt:lpstr>Symbol</vt:lpstr>
      <vt:lpstr>Times New Roman</vt:lpstr>
      <vt:lpstr>Verdana</vt:lpstr>
      <vt:lpstr>Wingdings 2</vt:lpstr>
      <vt:lpstr>Office Theme</vt:lpstr>
      <vt:lpstr>Equation</vt:lpstr>
      <vt:lpstr>PowerPoint Presentation</vt:lpstr>
      <vt:lpstr>Dynamic programming</vt:lpstr>
      <vt:lpstr>Dynamic programming</vt:lpstr>
      <vt:lpstr>Dynamic programming</vt:lpstr>
      <vt:lpstr>Dynamic programming</vt:lpstr>
      <vt:lpstr>PowerPoint Presentation</vt:lpstr>
      <vt:lpstr>Brute-force LCS algorithm</vt:lpstr>
      <vt:lpstr>Towards a better algorithm</vt:lpstr>
      <vt:lpstr>Towards a better algorithm</vt:lpstr>
      <vt:lpstr>Towards a better algorithm</vt:lpstr>
      <vt:lpstr>Recursive formulation</vt:lpstr>
      <vt:lpstr>Recursive formulation</vt:lpstr>
      <vt:lpstr>Recursive formulation</vt:lpstr>
      <vt:lpstr>Proof (continued)</vt:lpstr>
      <vt:lpstr>Proof (continued)</vt:lpstr>
      <vt:lpstr>Dynamic-programming  hallmark #1</vt:lpstr>
      <vt:lpstr>Dynamic-programming  hallmark #1</vt:lpstr>
      <vt:lpstr>Recursive algorithm for LCS</vt:lpstr>
      <vt:lpstr>Recursive algorithm for LCS</vt:lpstr>
      <vt:lpstr>Recursion tree</vt:lpstr>
      <vt:lpstr>Recursion tree</vt:lpstr>
      <vt:lpstr>Recursion tree</vt:lpstr>
      <vt:lpstr>Dynamic-programming  hallmark #2</vt:lpstr>
      <vt:lpstr>Dynamic-programming  hallmark #2</vt:lpstr>
      <vt:lpstr>PowerPoint Presentation</vt:lpstr>
      <vt:lpstr>Memoization algorithm</vt:lpstr>
      <vt:lpstr>Memoization algorithm</vt:lpstr>
      <vt:lpstr>Dynamic-programming  algorithm</vt:lpstr>
      <vt:lpstr>Dynamic-programming  algorithm</vt:lpstr>
      <vt:lpstr>Dynamic-programming  algorithm</vt:lpstr>
      <vt:lpstr>Dynamic-programming  algorithm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PowerPoint Presentation</vt:lpstr>
      <vt:lpstr>PowerPoint Presentation</vt:lpstr>
      <vt:lpstr>0-1 Knapsack problem</vt:lpstr>
      <vt:lpstr>0-1 Knapsack problem</vt:lpstr>
      <vt:lpstr>Brute-force approach</vt:lpstr>
      <vt:lpstr>Dynamic programming approach</vt:lpstr>
      <vt:lpstr>Defining a Subproblem</vt:lpstr>
      <vt:lpstr>Knapsack 0-1 Problem</vt:lpstr>
      <vt:lpstr>Defining a Subproblem</vt:lpstr>
      <vt:lpstr>Recursive Formula</vt:lpstr>
      <vt:lpstr>0-1 Knapsack Algorithm</vt:lpstr>
      <vt:lpstr>Running Time</vt:lpstr>
      <vt:lpstr>Example</vt:lpstr>
      <vt:lpstr>Example </vt:lpstr>
      <vt:lpstr>Example </vt:lpstr>
      <vt:lpstr>Example    </vt:lpstr>
      <vt:lpstr>Example</vt:lpstr>
      <vt:lpstr>Example</vt:lpstr>
      <vt:lpstr>Example </vt:lpstr>
      <vt:lpstr>Example </vt:lpstr>
      <vt:lpstr>Example</vt:lpstr>
      <vt:lpstr>Example </vt:lpstr>
      <vt:lpstr>Example </vt:lpstr>
      <vt:lpstr>Example </vt:lpstr>
      <vt:lpstr>Example </vt:lpstr>
      <vt:lpstr>Example</vt:lpstr>
      <vt:lpstr>Example </vt:lpstr>
      <vt:lpstr>Example </vt:lpstr>
      <vt:lpstr>Example </vt:lpstr>
      <vt:lpstr>Example </vt:lpstr>
      <vt:lpstr>Exercise</vt:lpstr>
      <vt:lpstr>Comments</vt:lpstr>
      <vt:lpstr>How to find actual Knapsack Items</vt:lpstr>
      <vt:lpstr>Finding the Items</vt:lpstr>
      <vt:lpstr>Finding the Items </vt:lpstr>
      <vt:lpstr>Finding the Items</vt:lpstr>
      <vt:lpstr>Finding the Items</vt:lpstr>
      <vt:lpstr>Finding the Items </vt:lpstr>
      <vt:lpstr>Finding the Items </vt:lpstr>
      <vt:lpstr>Finding the Items </vt:lpstr>
      <vt:lpstr>Finding the Items</vt:lpstr>
      <vt:lpstr>Finding the Items </vt:lpstr>
      <vt:lpstr>Memorization (Memory Function Method)</vt:lpstr>
      <vt:lpstr>All pairs shortest path</vt:lpstr>
      <vt:lpstr>The weight matrix and the graph</vt:lpstr>
      <vt:lpstr>The subproblems</vt:lpstr>
      <vt:lpstr>The subproblems</vt:lpstr>
      <vt:lpstr>The Recursive Definition:</vt:lpstr>
      <vt:lpstr>The recursive definition</vt:lpstr>
      <vt:lpstr>The pointer array P</vt:lpstr>
      <vt:lpstr>Floyd's Algorithm Using n+1 D matrices</vt:lpstr>
      <vt:lpstr>Example </vt:lpstr>
      <vt:lpstr>k = 1 Vertex 1 can be intermediate node </vt:lpstr>
      <vt:lpstr>k = 2 Vertices 1, 2 can be intermediate</vt:lpstr>
      <vt:lpstr>k = 3 Vertices 1, 2, 3 can be intermediate</vt:lpstr>
      <vt:lpstr>Floyd's Algorithm: Using 2 D matrices</vt:lpstr>
      <vt:lpstr>Can we use only one D matrix?</vt:lpstr>
      <vt:lpstr>The main diagonal values</vt:lpstr>
      <vt:lpstr>The kth column</vt:lpstr>
      <vt:lpstr>The kth row </vt:lpstr>
      <vt:lpstr>Floyd's Algorithm using a single D</vt:lpstr>
      <vt:lpstr>Printing intermediate nodes on shortest path from q to r</vt:lpstr>
      <vt:lpstr>Example</vt:lpstr>
      <vt:lpstr>The final distance matrix and P</vt:lpstr>
      <vt:lpstr>The call tree for Path(1,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Singh</dc:creator>
  <cp:lastModifiedBy>Yeshwant Singh</cp:lastModifiedBy>
  <cp:revision>8</cp:revision>
  <dcterms:created xsi:type="dcterms:W3CDTF">2023-10-27T06:39:52Z</dcterms:created>
  <dcterms:modified xsi:type="dcterms:W3CDTF">2023-11-29T07:19:27Z</dcterms:modified>
</cp:coreProperties>
</file>