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42" r:id="rId2"/>
    <p:sldId id="543" r:id="rId3"/>
    <p:sldId id="544" r:id="rId4"/>
    <p:sldId id="545" r:id="rId5"/>
    <p:sldId id="546" r:id="rId6"/>
    <p:sldId id="547" r:id="rId7"/>
    <p:sldId id="548" r:id="rId8"/>
    <p:sldId id="549" r:id="rId9"/>
    <p:sldId id="550" r:id="rId10"/>
    <p:sldId id="551" r:id="rId11"/>
    <p:sldId id="552" r:id="rId12"/>
    <p:sldId id="553" r:id="rId13"/>
    <p:sldId id="554" r:id="rId14"/>
    <p:sldId id="555" r:id="rId15"/>
    <p:sldId id="556" r:id="rId16"/>
    <p:sldId id="557" r:id="rId17"/>
    <p:sldId id="558" r:id="rId18"/>
    <p:sldId id="559" r:id="rId19"/>
    <p:sldId id="560" r:id="rId20"/>
    <p:sldId id="561" r:id="rId21"/>
    <p:sldId id="562" r:id="rId22"/>
    <p:sldId id="563" r:id="rId23"/>
    <p:sldId id="564" r:id="rId24"/>
    <p:sldId id="565" r:id="rId25"/>
    <p:sldId id="566" r:id="rId26"/>
    <p:sldId id="567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4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A5BE-54A2-4362-8279-986151CE2F64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2E471-B62B-4481-9761-891BB0CAE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12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A5BE-54A2-4362-8279-986151CE2F64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2E471-B62B-4481-9761-891BB0CAE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62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A5BE-54A2-4362-8279-986151CE2F64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2E471-B62B-4481-9761-891BB0CAE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44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A5BE-54A2-4362-8279-986151CE2F64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2E471-B62B-4481-9761-891BB0CAE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1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A5BE-54A2-4362-8279-986151CE2F64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2E471-B62B-4481-9761-891BB0CAE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31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A5BE-54A2-4362-8279-986151CE2F64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2E471-B62B-4481-9761-891BB0CAE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525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A5BE-54A2-4362-8279-986151CE2F64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2E471-B62B-4481-9761-891BB0CAE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92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A5BE-54A2-4362-8279-986151CE2F64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2E471-B62B-4481-9761-891BB0CAE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39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A5BE-54A2-4362-8279-986151CE2F64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2E471-B62B-4481-9761-891BB0CAE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81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A5BE-54A2-4362-8279-986151CE2F64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2E471-B62B-4481-9761-891BB0CAE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04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A5BE-54A2-4362-8279-986151CE2F64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2E471-B62B-4481-9761-891BB0CAE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99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8A5BE-54A2-4362-8279-986151CE2F64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2E471-B62B-4481-9761-891BB0CAE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16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76200"/>
            <a:ext cx="1143000" cy="1447800"/>
          </a:xfrm>
          <a:custGeom>
            <a:avLst/>
            <a:gdLst/>
            <a:ahLst/>
            <a:cxnLst/>
            <a:rect l="l" t="t" r="r" b="b"/>
            <a:pathLst>
              <a:path w="1143000" h="1447800">
                <a:moveTo>
                  <a:pt x="1143000" y="0"/>
                </a:moveTo>
                <a:lnTo>
                  <a:pt x="0" y="0"/>
                </a:lnTo>
                <a:lnTo>
                  <a:pt x="0" y="1447800"/>
                </a:lnTo>
                <a:lnTo>
                  <a:pt x="1143000" y="1447800"/>
                </a:lnTo>
                <a:lnTo>
                  <a:pt x="1143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6667" y="1663988"/>
            <a:ext cx="76200" cy="3940175"/>
          </a:xfrm>
          <a:custGeom>
            <a:avLst/>
            <a:gdLst/>
            <a:ahLst/>
            <a:cxnLst/>
            <a:rect l="l" t="t" r="r" b="b"/>
            <a:pathLst>
              <a:path w="76200" h="3940175">
                <a:moveTo>
                  <a:pt x="12700" y="0"/>
                </a:moveTo>
                <a:lnTo>
                  <a:pt x="0" y="0"/>
                </a:lnTo>
                <a:lnTo>
                  <a:pt x="0" y="3940175"/>
                </a:lnTo>
                <a:lnTo>
                  <a:pt x="12700" y="3940175"/>
                </a:lnTo>
                <a:lnTo>
                  <a:pt x="12700" y="0"/>
                </a:lnTo>
                <a:close/>
              </a:path>
              <a:path w="76200" h="3940175">
                <a:moveTo>
                  <a:pt x="50800" y="0"/>
                </a:moveTo>
                <a:lnTo>
                  <a:pt x="25400" y="0"/>
                </a:lnTo>
                <a:lnTo>
                  <a:pt x="25400" y="3940175"/>
                </a:lnTo>
                <a:lnTo>
                  <a:pt x="50800" y="3940175"/>
                </a:lnTo>
                <a:lnTo>
                  <a:pt x="50800" y="0"/>
                </a:lnTo>
                <a:close/>
              </a:path>
              <a:path w="76200" h="3940175">
                <a:moveTo>
                  <a:pt x="76200" y="0"/>
                </a:moveTo>
                <a:lnTo>
                  <a:pt x="63500" y="0"/>
                </a:lnTo>
                <a:lnTo>
                  <a:pt x="63500" y="3940175"/>
                </a:lnTo>
                <a:lnTo>
                  <a:pt x="76200" y="3940175"/>
                </a:lnTo>
                <a:lnTo>
                  <a:pt x="762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4540" y="772921"/>
            <a:ext cx="7476363" cy="48474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4339">
              <a:lnSpc>
                <a:spcPct val="100000"/>
              </a:lnSpc>
              <a:spcBef>
                <a:spcPts val="2840"/>
              </a:spcBef>
            </a:pPr>
            <a:r>
              <a:rPr lang="en-US" sz="36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       </a:t>
            </a:r>
          </a:p>
          <a:p>
            <a:pPr marL="1704339">
              <a:lnSpc>
                <a:spcPct val="100000"/>
              </a:lnSpc>
              <a:spcBef>
                <a:spcPts val="2840"/>
              </a:spcBef>
            </a:pPr>
            <a:r>
              <a:rPr lang="en-US" sz="3600" b="1" spc="-5">
                <a:solidFill>
                  <a:srgbClr val="CC0000"/>
                </a:solidFill>
                <a:latin typeface="Times New Roman"/>
                <a:cs typeface="Times New Roman"/>
              </a:rPr>
              <a:t>        </a:t>
            </a:r>
            <a:r>
              <a:rPr sz="3200" b="1" spc="-5">
                <a:latin typeface="Times New Roman"/>
                <a:cs typeface="Times New Roman"/>
              </a:rPr>
              <a:t>Hashing</a:t>
            </a:r>
            <a:r>
              <a:rPr sz="3200" b="1" spc="-45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I</a:t>
            </a:r>
            <a:endParaRPr sz="3200" dirty="0">
              <a:latin typeface="Times New Roman"/>
              <a:cs typeface="Times New Roman"/>
            </a:endParaRPr>
          </a:p>
          <a:p>
            <a:pPr marL="1932939" indent="-229235">
              <a:lnSpc>
                <a:spcPct val="100000"/>
              </a:lnSpc>
              <a:buClr>
                <a:srgbClr val="CC0000"/>
              </a:buClr>
              <a:buChar char="•"/>
              <a:tabLst>
                <a:tab pos="1933575" algn="l"/>
              </a:tabLst>
            </a:pPr>
            <a:r>
              <a:rPr sz="3200" spc="-5" dirty="0">
                <a:latin typeface="Times New Roman"/>
                <a:cs typeface="Times New Roman"/>
              </a:rPr>
              <a:t>Direct-access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tables</a:t>
            </a:r>
            <a:endParaRPr sz="3200" dirty="0">
              <a:latin typeface="Times New Roman"/>
              <a:cs typeface="Times New Roman"/>
            </a:endParaRPr>
          </a:p>
          <a:p>
            <a:pPr marL="1932939" marR="208279" indent="-228600">
              <a:lnSpc>
                <a:spcPts val="3070"/>
              </a:lnSpc>
              <a:spcBef>
                <a:spcPts val="745"/>
              </a:spcBef>
              <a:buClr>
                <a:srgbClr val="CC0000"/>
              </a:buClr>
              <a:buChar char="•"/>
              <a:tabLst>
                <a:tab pos="1933575" algn="l"/>
              </a:tabLst>
            </a:pPr>
            <a:r>
              <a:rPr sz="3200" spc="-5" dirty="0">
                <a:latin typeface="Times New Roman"/>
                <a:cs typeface="Times New Roman"/>
              </a:rPr>
              <a:t>Resolving collisions by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chaining</a:t>
            </a:r>
            <a:endParaRPr sz="3200" dirty="0">
              <a:latin typeface="Times New Roman"/>
              <a:cs typeface="Times New Roman"/>
            </a:endParaRPr>
          </a:p>
          <a:p>
            <a:pPr marL="1932939" indent="-229235">
              <a:lnSpc>
                <a:spcPct val="100000"/>
              </a:lnSpc>
              <a:spcBef>
                <a:spcPts val="25"/>
              </a:spcBef>
              <a:buClr>
                <a:srgbClr val="CC0000"/>
              </a:buClr>
              <a:buChar char="•"/>
              <a:tabLst>
                <a:tab pos="1933575" algn="l"/>
              </a:tabLst>
            </a:pPr>
            <a:r>
              <a:rPr sz="3200" spc="-5" dirty="0">
                <a:latin typeface="Times New Roman"/>
                <a:cs typeface="Times New Roman"/>
              </a:rPr>
              <a:t>Choosing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hash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functions</a:t>
            </a:r>
            <a:endParaRPr sz="3200" dirty="0">
              <a:latin typeface="Times New Roman"/>
              <a:cs typeface="Times New Roman"/>
            </a:endParaRPr>
          </a:p>
          <a:p>
            <a:pPr marL="1932939" indent="-229235">
              <a:lnSpc>
                <a:spcPct val="100000"/>
              </a:lnSpc>
              <a:buClr>
                <a:srgbClr val="CC0000"/>
              </a:buClr>
              <a:buChar char="•"/>
              <a:tabLst>
                <a:tab pos="1933575" algn="l"/>
              </a:tabLst>
            </a:pPr>
            <a:r>
              <a:rPr sz="3200" spc="-5" dirty="0">
                <a:latin typeface="Times New Roman"/>
                <a:cs typeface="Times New Roman"/>
              </a:rPr>
              <a:t>Open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addressing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0" dirty="0">
              <a:latin typeface="Times New Roman"/>
              <a:cs typeface="Times New Roman"/>
            </a:endParaRPr>
          </a:p>
          <a:p>
            <a:pPr marR="1360170" algn="ctr">
              <a:lnSpc>
                <a:spcPct val="100000"/>
              </a:lnSpc>
              <a:spcBef>
                <a:spcPts val="2905"/>
              </a:spcBef>
            </a:pPr>
            <a:r>
              <a:rPr lang="en-US" sz="3200" b="1" spc="-5" dirty="0">
                <a:latin typeface="Times New Roman"/>
                <a:cs typeface="Times New Roman"/>
              </a:rPr>
              <a:t>        Dr. Yeshwant Singh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27400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Search</a:t>
            </a:r>
            <a:r>
              <a:rPr spc="-85" dirty="0"/>
              <a:t> </a:t>
            </a:r>
            <a:r>
              <a:rPr spc="-5" dirty="0"/>
              <a:t>cost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39" y="1342136"/>
            <a:ext cx="6355080" cy="951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5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expected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time for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unsuccessful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50"/>
              </a:lnSpc>
            </a:pPr>
            <a:r>
              <a:rPr sz="3200" spc="-5" dirty="0">
                <a:latin typeface="Times New Roman"/>
                <a:cs typeface="Times New Roman"/>
              </a:rPr>
              <a:t>search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 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record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given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key is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539" y="2221442"/>
            <a:ext cx="19196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(1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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5782" y="2325181"/>
            <a:ext cx="982980" cy="81534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 marR="5080">
              <a:lnSpc>
                <a:spcPts val="2860"/>
              </a:lnSpc>
              <a:spcBef>
                <a:spcPts val="610"/>
              </a:spcBef>
            </a:pPr>
            <a:r>
              <a:rPr sz="2800" i="1" spc="-20" dirty="0">
                <a:latin typeface="Times New Roman"/>
                <a:cs typeface="Times New Roman"/>
              </a:rPr>
              <a:t>search </a:t>
            </a:r>
            <a:r>
              <a:rPr sz="2800" i="1" spc="-68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the</a:t>
            </a:r>
            <a:r>
              <a:rPr sz="2800" i="1" spc="-12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list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108203" y="2676530"/>
            <a:ext cx="611505" cy="503555"/>
            <a:chOff x="2108203" y="2676530"/>
            <a:chExt cx="611505" cy="503555"/>
          </a:xfrm>
        </p:grpSpPr>
        <p:sp>
          <p:nvSpPr>
            <p:cNvPr id="7" name="object 7"/>
            <p:cNvSpPr/>
            <p:nvPr/>
          </p:nvSpPr>
          <p:spPr>
            <a:xfrm>
              <a:off x="2152408" y="2712745"/>
              <a:ext cx="553085" cy="452755"/>
            </a:xfrm>
            <a:custGeom>
              <a:avLst/>
              <a:gdLst/>
              <a:ahLst/>
              <a:cxnLst/>
              <a:rect l="l" t="t" r="r" b="b"/>
              <a:pathLst>
                <a:path w="553085" h="452755">
                  <a:moveTo>
                    <a:pt x="552691" y="452729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08203" y="2676530"/>
              <a:ext cx="93980" cy="87630"/>
            </a:xfrm>
            <a:custGeom>
              <a:avLst/>
              <a:gdLst/>
              <a:ahLst/>
              <a:cxnLst/>
              <a:rect l="l" t="t" r="r" b="b"/>
              <a:pathLst>
                <a:path w="93980" h="87630">
                  <a:moveTo>
                    <a:pt x="0" y="0"/>
                  </a:moveTo>
                  <a:lnTo>
                    <a:pt x="39154" y="87477"/>
                  </a:lnTo>
                  <a:lnTo>
                    <a:pt x="44208" y="36207"/>
                  </a:lnTo>
                  <a:lnTo>
                    <a:pt x="93471" y="21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855912" y="2514965"/>
            <a:ext cx="1425575" cy="277495"/>
            <a:chOff x="2855912" y="2514965"/>
            <a:chExt cx="1425575" cy="277495"/>
          </a:xfrm>
        </p:grpSpPr>
        <p:sp>
          <p:nvSpPr>
            <p:cNvPr id="10" name="object 10"/>
            <p:cNvSpPr/>
            <p:nvPr/>
          </p:nvSpPr>
          <p:spPr>
            <a:xfrm>
              <a:off x="2912287" y="2552560"/>
              <a:ext cx="1355090" cy="226060"/>
            </a:xfrm>
            <a:custGeom>
              <a:avLst/>
              <a:gdLst/>
              <a:ahLst/>
              <a:cxnLst/>
              <a:rect l="l" t="t" r="r" b="b"/>
              <a:pathLst>
                <a:path w="1355089" h="226060">
                  <a:moveTo>
                    <a:pt x="1354912" y="225564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55912" y="2514965"/>
              <a:ext cx="92075" cy="85090"/>
            </a:xfrm>
            <a:custGeom>
              <a:avLst/>
              <a:gdLst/>
              <a:ahLst/>
              <a:cxnLst/>
              <a:rect l="l" t="t" r="r" b="b"/>
              <a:pathLst>
                <a:path w="92075" h="85089">
                  <a:moveTo>
                    <a:pt x="91605" y="0"/>
                  </a:moveTo>
                  <a:lnTo>
                    <a:pt x="0" y="28206"/>
                  </a:lnTo>
                  <a:lnTo>
                    <a:pt x="77520" y="84569"/>
                  </a:lnTo>
                  <a:lnTo>
                    <a:pt x="56375" y="37591"/>
                  </a:lnTo>
                  <a:lnTo>
                    <a:pt x="9160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44727" y="3122294"/>
            <a:ext cx="6747509" cy="324993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89535" marR="3844925">
              <a:lnSpc>
                <a:spcPts val="2860"/>
              </a:lnSpc>
              <a:spcBef>
                <a:spcPts val="610"/>
              </a:spcBef>
            </a:pPr>
            <a:r>
              <a:rPr sz="2800" i="1" dirty="0">
                <a:latin typeface="Times New Roman"/>
                <a:cs typeface="Times New Roman"/>
              </a:rPr>
              <a:t>apply</a:t>
            </a:r>
            <a:r>
              <a:rPr sz="2800" i="1" spc="-6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hash</a:t>
            </a:r>
            <a:r>
              <a:rPr sz="2800" i="1" spc="-4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function </a:t>
            </a:r>
            <a:r>
              <a:rPr sz="2800" i="1" spc="-68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and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access</a:t>
            </a:r>
            <a:r>
              <a:rPr sz="2800" i="1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slot</a:t>
            </a:r>
            <a:endParaRPr sz="2800">
              <a:latin typeface="Times New Roman"/>
              <a:cs typeface="Times New Roman"/>
            </a:endParaRPr>
          </a:p>
          <a:p>
            <a:pPr marL="12700" marR="34290" indent="635" algn="just">
              <a:lnSpc>
                <a:spcPts val="3440"/>
              </a:lnSpc>
              <a:spcBef>
                <a:spcPts val="1235"/>
              </a:spcBef>
            </a:pPr>
            <a:r>
              <a:rPr sz="3200" spc="-5" dirty="0">
                <a:latin typeface="Times New Roman"/>
                <a:cs typeface="Times New Roman"/>
              </a:rPr>
              <a:t>Expected search time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(1) </a:t>
            </a:r>
            <a:r>
              <a:rPr sz="3200" spc="-5" dirty="0">
                <a:latin typeface="Times New Roman"/>
                <a:cs typeface="Times New Roman"/>
              </a:rPr>
              <a:t>if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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=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(1)</a:t>
            </a:r>
            <a:r>
              <a:rPr sz="3200" spc="-5" dirty="0">
                <a:latin typeface="Times New Roman"/>
                <a:cs typeface="Times New Roman"/>
              </a:rPr>
              <a:t>,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equivalently,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3460"/>
              </a:lnSpc>
              <a:spcBef>
                <a:spcPts val="720"/>
              </a:spcBef>
            </a:pPr>
            <a:r>
              <a:rPr sz="3200" spc="-5" dirty="0">
                <a:latin typeface="Times New Roman"/>
                <a:cs typeface="Times New Roman"/>
              </a:rPr>
              <a:t>A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successful </a:t>
            </a:r>
            <a:r>
              <a:rPr sz="3200" spc="-5" dirty="0">
                <a:latin typeface="Times New Roman"/>
                <a:cs typeface="Times New Roman"/>
              </a:rPr>
              <a:t>search has same asymptotic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bound, but a rigorous </a:t>
            </a:r>
            <a:r>
              <a:rPr sz="3200" spc="-10" dirty="0">
                <a:latin typeface="Times New Roman"/>
                <a:cs typeface="Times New Roman"/>
              </a:rPr>
              <a:t>argument </a:t>
            </a:r>
            <a:r>
              <a:rPr sz="3200" spc="-5" dirty="0">
                <a:latin typeface="Times New Roman"/>
                <a:cs typeface="Times New Roman"/>
              </a:rPr>
              <a:t>is a little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more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complicated.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(See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textbook.)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0693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Choosing</a:t>
            </a:r>
            <a:r>
              <a:rPr spc="-20" dirty="0"/>
              <a:t> </a:t>
            </a:r>
            <a:r>
              <a:rPr spc="-5" dirty="0"/>
              <a:t>a</a:t>
            </a:r>
            <a:r>
              <a:rPr spc="-15" dirty="0"/>
              <a:t> </a:t>
            </a:r>
            <a:r>
              <a:rPr spc="-5" dirty="0"/>
              <a:t>hash</a:t>
            </a:r>
            <a:r>
              <a:rPr spc="-15" dirty="0"/>
              <a:t> </a:t>
            </a:r>
            <a:r>
              <a:rPr spc="-5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7264" y="1570736"/>
            <a:ext cx="7160895" cy="45212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151765">
              <a:lnSpc>
                <a:spcPts val="3460"/>
              </a:lnSpc>
              <a:spcBef>
                <a:spcPts val="530"/>
              </a:spcBef>
            </a:pP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assumption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simple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uniform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hashing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hard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guarantee,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but several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common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techniques tend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work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well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practice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long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their deficiencies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can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avoided.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Desirata:</a:t>
            </a:r>
            <a:endParaRPr sz="3200">
              <a:latin typeface="Times New Roman"/>
              <a:cs typeface="Times New Roman"/>
            </a:endParaRPr>
          </a:p>
          <a:p>
            <a:pPr marL="238125" marR="5080" indent="-226060">
              <a:lnSpc>
                <a:spcPts val="3460"/>
              </a:lnSpc>
              <a:spcBef>
                <a:spcPts val="810"/>
              </a:spcBef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-1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good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hash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function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should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distribute the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keys uniformly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slots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the table.</a:t>
            </a:r>
            <a:endParaRPr sz="3200">
              <a:latin typeface="Times New Roman"/>
              <a:cs typeface="Times New Roman"/>
            </a:endParaRPr>
          </a:p>
          <a:p>
            <a:pPr marL="238125" marR="333375" indent="-226060">
              <a:lnSpc>
                <a:spcPts val="3460"/>
              </a:lnSpc>
              <a:spcBef>
                <a:spcPts val="760"/>
              </a:spcBef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Regularity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 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key distribution should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not</a:t>
            </a:r>
            <a:r>
              <a:rPr sz="3200" spc="-15" dirty="0">
                <a:latin typeface="Times New Roman"/>
                <a:cs typeface="Times New Roman"/>
              </a:rPr>
              <a:t> affect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uniformity.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56844" y="5334000"/>
            <a:ext cx="1189355" cy="553720"/>
            <a:chOff x="3956844" y="5334000"/>
            <a:chExt cx="1189355" cy="553720"/>
          </a:xfrm>
        </p:grpSpPr>
        <p:sp>
          <p:nvSpPr>
            <p:cNvPr id="3" name="object 3"/>
            <p:cNvSpPr/>
            <p:nvPr/>
          </p:nvSpPr>
          <p:spPr>
            <a:xfrm>
              <a:off x="3965574" y="5334000"/>
              <a:ext cx="1170305" cy="316230"/>
            </a:xfrm>
            <a:custGeom>
              <a:avLst/>
              <a:gdLst/>
              <a:ahLst/>
              <a:cxnLst/>
              <a:rect l="l" t="t" r="r" b="b"/>
              <a:pathLst>
                <a:path w="1170304" h="316229">
                  <a:moveTo>
                    <a:pt x="1169987" y="0"/>
                  </a:moveTo>
                  <a:lnTo>
                    <a:pt x="0" y="0"/>
                  </a:lnTo>
                  <a:lnTo>
                    <a:pt x="0" y="315912"/>
                  </a:lnTo>
                  <a:lnTo>
                    <a:pt x="1169987" y="315912"/>
                  </a:lnTo>
                  <a:lnTo>
                    <a:pt x="1169987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66369" y="5649118"/>
              <a:ext cx="1170305" cy="228600"/>
            </a:xfrm>
            <a:custGeom>
              <a:avLst/>
              <a:gdLst/>
              <a:ahLst/>
              <a:cxnLst/>
              <a:rect l="l" t="t" r="r" b="b"/>
              <a:pathLst>
                <a:path w="1170304" h="228600">
                  <a:moveTo>
                    <a:pt x="1169987" y="0"/>
                  </a:moveTo>
                  <a:lnTo>
                    <a:pt x="1162325" y="44493"/>
                  </a:lnTo>
                  <a:lnTo>
                    <a:pt x="1141431" y="80824"/>
                  </a:lnTo>
                  <a:lnTo>
                    <a:pt x="1110440" y="105318"/>
                  </a:lnTo>
                  <a:lnTo>
                    <a:pt x="1072489" y="114300"/>
                  </a:lnTo>
                  <a:lnTo>
                    <a:pt x="682498" y="114300"/>
                  </a:lnTo>
                  <a:lnTo>
                    <a:pt x="644544" y="123281"/>
                  </a:lnTo>
                  <a:lnTo>
                    <a:pt x="613549" y="147775"/>
                  </a:lnTo>
                  <a:lnTo>
                    <a:pt x="592651" y="184106"/>
                  </a:lnTo>
                  <a:lnTo>
                    <a:pt x="584987" y="228600"/>
                  </a:lnTo>
                  <a:lnTo>
                    <a:pt x="577325" y="184106"/>
                  </a:lnTo>
                  <a:lnTo>
                    <a:pt x="556431" y="147775"/>
                  </a:lnTo>
                  <a:lnTo>
                    <a:pt x="525440" y="123281"/>
                  </a:lnTo>
                  <a:lnTo>
                    <a:pt x="487489" y="114300"/>
                  </a:lnTo>
                  <a:lnTo>
                    <a:pt x="97497" y="114300"/>
                  </a:lnTo>
                  <a:lnTo>
                    <a:pt x="59546" y="105318"/>
                  </a:lnTo>
                  <a:lnTo>
                    <a:pt x="28555" y="80824"/>
                  </a:lnTo>
                  <a:lnTo>
                    <a:pt x="7661" y="44493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211637" y="5810503"/>
            <a:ext cx="6800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39236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Division</a:t>
            </a:r>
            <a:r>
              <a:rPr spc="-60" dirty="0"/>
              <a:t> </a:t>
            </a:r>
            <a:r>
              <a:rPr spc="-5" dirty="0"/>
              <a:t>method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9581" y="1233741"/>
            <a:ext cx="7465695" cy="3891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Assume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keys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integers,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define</a:t>
            </a:r>
            <a:endParaRPr sz="32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mod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i="1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5400" marR="43815">
              <a:lnSpc>
                <a:spcPts val="3460"/>
              </a:lnSpc>
              <a:spcBef>
                <a:spcPts val="770"/>
              </a:spcBef>
              <a:tabLst>
                <a:tab pos="1740535" algn="l"/>
                <a:tab pos="2169795" algn="l"/>
              </a:tabLst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Deficiency:	</a:t>
            </a:r>
            <a:r>
              <a:rPr sz="3200" spc="-15" dirty="0">
                <a:latin typeface="Times New Roman"/>
                <a:cs typeface="Times New Roman"/>
              </a:rPr>
              <a:t>Don’t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pick an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 has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 small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divisor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latin typeface="Times New Roman"/>
                <a:cs typeface="Times New Roman"/>
              </a:rPr>
              <a:t>.	A preponderance of keys that are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congruent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modulo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adversely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affect 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uniformity.</a:t>
            </a:r>
            <a:endParaRPr sz="3200">
              <a:latin typeface="Times New Roman"/>
              <a:cs typeface="Times New Roman"/>
            </a:endParaRPr>
          </a:p>
          <a:p>
            <a:pPr marL="25400" marR="17780">
              <a:lnSpc>
                <a:spcPts val="3460"/>
              </a:lnSpc>
              <a:spcBef>
                <a:spcPts val="1285"/>
              </a:spcBef>
              <a:tabLst>
                <a:tab pos="3686175" algn="l"/>
              </a:tabLst>
            </a:pP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Extreme</a:t>
            </a:r>
            <a:r>
              <a:rPr sz="3200" b="1" spc="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deficiency:	</a:t>
            </a:r>
            <a:r>
              <a:rPr sz="3200" spc="-5" dirty="0">
                <a:latin typeface="Times New Roman"/>
                <a:cs typeface="Times New Roman"/>
              </a:rPr>
              <a:t>If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150" i="1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spc="-5" dirty="0">
                <a:latin typeface="Times New Roman"/>
                <a:cs typeface="Times New Roman"/>
              </a:rPr>
              <a:t>then the hash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doesn’t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even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depend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bits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7065" y="5189791"/>
            <a:ext cx="709930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3525" indent="-226060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Char char="•"/>
              <a:tabLst>
                <a:tab pos="264160" algn="l"/>
              </a:tabLst>
            </a:pPr>
            <a:r>
              <a:rPr sz="3200" spc="-5" dirty="0">
                <a:latin typeface="Times New Roman"/>
                <a:cs typeface="Times New Roman"/>
              </a:rPr>
              <a:t>If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1011000111011010</a:t>
            </a:r>
            <a:r>
              <a:rPr sz="3150" spc="-44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150" spc="35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r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6</a:t>
            </a:r>
            <a:r>
              <a:rPr sz="3200" spc="-5" dirty="0">
                <a:latin typeface="Times New Roman"/>
                <a:cs typeface="Times New Roman"/>
              </a:rPr>
              <a:t>, then</a:t>
            </a:r>
            <a:endParaRPr sz="3200">
              <a:latin typeface="Times New Roman"/>
              <a:cs typeface="Times New Roman"/>
            </a:endParaRPr>
          </a:p>
          <a:p>
            <a:pPr marL="262890">
              <a:lnSpc>
                <a:spcPct val="100000"/>
              </a:lnSpc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011010</a:t>
            </a:r>
            <a:r>
              <a:rPr sz="3150" spc="-3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150" spc="-22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7970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Division</a:t>
            </a:r>
            <a:r>
              <a:rPr spc="-25" dirty="0"/>
              <a:t> </a:t>
            </a:r>
            <a:r>
              <a:rPr spc="-5" dirty="0"/>
              <a:t>method</a:t>
            </a:r>
            <a:r>
              <a:rPr spc="-20" dirty="0"/>
              <a:t> </a:t>
            </a:r>
            <a:r>
              <a:rPr spc="-5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7732" y="1268092"/>
            <a:ext cx="7550150" cy="4714240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R="67945" algn="ctr">
              <a:lnSpc>
                <a:spcPct val="100000"/>
              </a:lnSpc>
              <a:spcBef>
                <a:spcPts val="1664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mod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i="1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7145" marR="5080">
              <a:lnSpc>
                <a:spcPts val="3460"/>
              </a:lnSpc>
              <a:spcBef>
                <a:spcPts val="1995"/>
              </a:spcBef>
            </a:pPr>
            <a:r>
              <a:rPr sz="3200" spc="-5" dirty="0">
                <a:latin typeface="Times New Roman"/>
                <a:cs typeface="Times New Roman"/>
              </a:rPr>
              <a:t>Pick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prime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not too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close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power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or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not otherwise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used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prominently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computing environment.</a:t>
            </a:r>
            <a:endParaRPr sz="3200">
              <a:latin typeface="Times New Roman"/>
              <a:cs typeface="Times New Roman"/>
            </a:endParaRPr>
          </a:p>
          <a:p>
            <a:pPr marL="17145">
              <a:lnSpc>
                <a:spcPts val="3645"/>
              </a:lnSpc>
              <a:spcBef>
                <a:spcPts val="760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Annoyance:</a:t>
            </a:r>
            <a:endParaRPr sz="3200">
              <a:latin typeface="Times New Roman"/>
              <a:cs typeface="Times New Roman"/>
            </a:endParaRPr>
          </a:p>
          <a:p>
            <a:pPr marL="242570" marR="139700" indent="-226060">
              <a:lnSpc>
                <a:spcPts val="3460"/>
              </a:lnSpc>
              <a:spcBef>
                <a:spcPts val="240"/>
              </a:spcBef>
              <a:buClr>
                <a:srgbClr val="CC0000"/>
              </a:buClr>
              <a:buChar char="•"/>
              <a:tabLst>
                <a:tab pos="243204" algn="l"/>
              </a:tabLst>
            </a:pPr>
            <a:r>
              <a:rPr sz="3200" spc="-5" dirty="0">
                <a:latin typeface="Times New Roman"/>
                <a:cs typeface="Times New Roman"/>
              </a:rPr>
              <a:t>Sometimes, making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table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size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prime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inconvenient.</a:t>
            </a:r>
            <a:endParaRPr sz="3200">
              <a:latin typeface="Times New Roman"/>
              <a:cs typeface="Times New Roman"/>
            </a:endParaRPr>
          </a:p>
          <a:p>
            <a:pPr marL="12700" marR="103505">
              <a:lnSpc>
                <a:spcPts val="3460"/>
              </a:lnSpc>
              <a:spcBef>
                <a:spcPts val="705"/>
              </a:spcBef>
            </a:pPr>
            <a:r>
              <a:rPr sz="3200" spc="-5" dirty="0">
                <a:latin typeface="Times New Roman"/>
                <a:cs typeface="Times New Roman"/>
              </a:rPr>
              <a:t>But, this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method 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popular,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although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next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method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we’ll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usually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superior.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53835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Multiplication</a:t>
            </a:r>
            <a:r>
              <a:rPr spc="-50" dirty="0"/>
              <a:t> </a:t>
            </a:r>
            <a:r>
              <a:rPr spc="-5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2869" y="1418336"/>
            <a:ext cx="8123555" cy="45370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5400" marR="53340" indent="-635">
              <a:lnSpc>
                <a:spcPts val="3460"/>
              </a:lnSpc>
              <a:spcBef>
                <a:spcPts val="530"/>
              </a:spcBef>
              <a:tabLst>
                <a:tab pos="4540885" algn="l"/>
              </a:tabLst>
            </a:pPr>
            <a:r>
              <a:rPr sz="3200" spc="-5" dirty="0">
                <a:latin typeface="Times New Roman"/>
                <a:cs typeface="Times New Roman"/>
              </a:rPr>
              <a:t>Assume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all keys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integers,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i="1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150" i="1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our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computer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has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5" dirty="0">
                <a:latin typeface="Times New Roman"/>
                <a:cs typeface="Times New Roman"/>
              </a:rPr>
              <a:t>-bit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words.	Define</a:t>
            </a:r>
            <a:endParaRPr sz="32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33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·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mod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150" i="1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rsh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  <a:p>
            <a:pPr marL="25400">
              <a:lnSpc>
                <a:spcPts val="3650"/>
              </a:lnSpc>
              <a:spcBef>
                <a:spcPts val="380"/>
              </a:spcBef>
            </a:pPr>
            <a:r>
              <a:rPr sz="3200" spc="-5" dirty="0">
                <a:latin typeface="Times New Roman"/>
                <a:cs typeface="Times New Roman"/>
              </a:rPr>
              <a:t>where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rsh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“bitwise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right-shift”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operator and</a:t>
            </a:r>
            <a:endParaRPr sz="3200">
              <a:latin typeface="Times New Roman"/>
              <a:cs typeface="Times New Roman"/>
            </a:endParaRPr>
          </a:p>
          <a:p>
            <a:pPr marL="25400">
              <a:lnSpc>
                <a:spcPts val="3650"/>
              </a:lnSpc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i="1" spc="-6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odd integer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range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150" i="1" spc="15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150" spc="15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r>
              <a:rPr sz="3150" spc="390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&lt;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&lt;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2</a:t>
            </a:r>
            <a:r>
              <a:rPr sz="3150" i="1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50825" indent="-226060">
              <a:lnSpc>
                <a:spcPct val="100000"/>
              </a:lnSpc>
              <a:spcBef>
                <a:spcPts val="1350"/>
              </a:spcBef>
              <a:buClr>
                <a:srgbClr val="CC0000"/>
              </a:buClr>
              <a:buChar char="•"/>
              <a:tabLst>
                <a:tab pos="251460" algn="l"/>
              </a:tabLst>
            </a:pPr>
            <a:r>
              <a:rPr sz="3200" spc="-15" dirty="0">
                <a:latin typeface="Times New Roman"/>
                <a:cs typeface="Times New Roman"/>
              </a:rPr>
              <a:t>Don’t </a:t>
            </a:r>
            <a:r>
              <a:rPr sz="3200" spc="-5" dirty="0">
                <a:latin typeface="Times New Roman"/>
                <a:cs typeface="Times New Roman"/>
              </a:rPr>
              <a:t>pick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too close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150" i="1" spc="15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150" spc="15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r>
              <a:rPr sz="3150" spc="382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or 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150" i="1" spc="7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50825" marR="525145" indent="-226060">
              <a:lnSpc>
                <a:spcPts val="3460"/>
              </a:lnSpc>
              <a:spcBef>
                <a:spcPts val="430"/>
              </a:spcBef>
              <a:buClr>
                <a:srgbClr val="CC0000"/>
              </a:buClr>
              <a:buChar char="•"/>
              <a:tabLst>
                <a:tab pos="251460" algn="l"/>
              </a:tabLst>
            </a:pPr>
            <a:r>
              <a:rPr sz="3200" spc="-5" dirty="0">
                <a:latin typeface="Times New Roman"/>
                <a:cs typeface="Times New Roman"/>
              </a:rPr>
              <a:t>Multiplication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modulo </a:t>
            </a:r>
            <a:r>
              <a:rPr sz="3200" spc="5" dirty="0">
                <a:solidFill>
                  <a:srgbClr val="007A77"/>
                </a:solidFill>
                <a:latin typeface="Times New Roman"/>
                <a:cs typeface="Times New Roman"/>
              </a:rPr>
              <a:t>2</a:t>
            </a:r>
            <a:r>
              <a:rPr sz="3150" i="1" spc="7" baseline="25132" dirty="0">
                <a:solidFill>
                  <a:srgbClr val="007A77"/>
                </a:solidFill>
                <a:latin typeface="Times New Roman"/>
                <a:cs typeface="Times New Roman"/>
              </a:rPr>
              <a:t>w</a:t>
            </a:r>
            <a:r>
              <a:rPr sz="3150" i="1" spc="405" baseline="25132" dirty="0">
                <a:solidFill>
                  <a:srgbClr val="007A7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fast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compared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division.</a:t>
            </a:r>
            <a:endParaRPr sz="3200">
              <a:latin typeface="Times New Roman"/>
              <a:cs typeface="Times New Roman"/>
            </a:endParaRPr>
          </a:p>
          <a:p>
            <a:pPr marL="250825" indent="-226060">
              <a:lnSpc>
                <a:spcPts val="3785"/>
              </a:lnSpc>
              <a:buClr>
                <a:srgbClr val="CC0000"/>
              </a:buClr>
              <a:buChar char="•"/>
              <a:tabLst>
                <a:tab pos="251460" algn="l"/>
              </a:tabLst>
            </a:pP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rsh </a:t>
            </a:r>
            <a:r>
              <a:rPr sz="3200" spc="-5" dirty="0">
                <a:latin typeface="Times New Roman"/>
                <a:cs typeface="Times New Roman"/>
              </a:rPr>
              <a:t>operator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fast.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86512" y="3259137"/>
            <a:ext cx="2178050" cy="2325370"/>
            <a:chOff x="6386512" y="3259137"/>
            <a:chExt cx="2178050" cy="2325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6238" y="3496818"/>
              <a:ext cx="2087879" cy="20871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6238" y="3496818"/>
              <a:ext cx="617004" cy="6167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415088" y="3435351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1028700" y="0"/>
                  </a:moveTo>
                  <a:lnTo>
                    <a:pt x="980274" y="1119"/>
                  </a:lnTo>
                  <a:lnTo>
                    <a:pt x="932425" y="4445"/>
                  </a:lnTo>
                  <a:lnTo>
                    <a:pt x="885201" y="9928"/>
                  </a:lnTo>
                  <a:lnTo>
                    <a:pt x="838652" y="17519"/>
                  </a:lnTo>
                  <a:lnTo>
                    <a:pt x="792828" y="27168"/>
                  </a:lnTo>
                  <a:lnTo>
                    <a:pt x="747778" y="38826"/>
                  </a:lnTo>
                  <a:lnTo>
                    <a:pt x="703551" y="52443"/>
                  </a:lnTo>
                  <a:lnTo>
                    <a:pt x="660197" y="67971"/>
                  </a:lnTo>
                  <a:lnTo>
                    <a:pt x="617764" y="85359"/>
                  </a:lnTo>
                  <a:lnTo>
                    <a:pt x="576304" y="104558"/>
                  </a:lnTo>
                  <a:lnTo>
                    <a:pt x="535864" y="125519"/>
                  </a:lnTo>
                  <a:lnTo>
                    <a:pt x="496494" y="148192"/>
                  </a:lnTo>
                  <a:lnTo>
                    <a:pt x="458244" y="172529"/>
                  </a:lnTo>
                  <a:lnTo>
                    <a:pt x="421163" y="198479"/>
                  </a:lnTo>
                  <a:lnTo>
                    <a:pt x="385300" y="225994"/>
                  </a:lnTo>
                  <a:lnTo>
                    <a:pt x="350706" y="255023"/>
                  </a:lnTo>
                  <a:lnTo>
                    <a:pt x="317428" y="285518"/>
                  </a:lnTo>
                  <a:lnTo>
                    <a:pt x="285518" y="317428"/>
                  </a:lnTo>
                  <a:lnTo>
                    <a:pt x="255023" y="350706"/>
                  </a:lnTo>
                  <a:lnTo>
                    <a:pt x="225994" y="385300"/>
                  </a:lnTo>
                  <a:lnTo>
                    <a:pt x="198479" y="421163"/>
                  </a:lnTo>
                  <a:lnTo>
                    <a:pt x="172529" y="458244"/>
                  </a:lnTo>
                  <a:lnTo>
                    <a:pt x="148192" y="496494"/>
                  </a:lnTo>
                  <a:lnTo>
                    <a:pt x="125519" y="535864"/>
                  </a:lnTo>
                  <a:lnTo>
                    <a:pt x="104558" y="576304"/>
                  </a:lnTo>
                  <a:lnTo>
                    <a:pt x="85359" y="617764"/>
                  </a:lnTo>
                  <a:lnTo>
                    <a:pt x="67971" y="660197"/>
                  </a:lnTo>
                  <a:lnTo>
                    <a:pt x="52443" y="703551"/>
                  </a:lnTo>
                  <a:lnTo>
                    <a:pt x="38826" y="747778"/>
                  </a:lnTo>
                  <a:lnTo>
                    <a:pt x="27168" y="792828"/>
                  </a:lnTo>
                  <a:lnTo>
                    <a:pt x="17519" y="838652"/>
                  </a:lnTo>
                  <a:lnTo>
                    <a:pt x="9928" y="885201"/>
                  </a:lnTo>
                  <a:lnTo>
                    <a:pt x="4445" y="932425"/>
                  </a:lnTo>
                  <a:lnTo>
                    <a:pt x="1119" y="980274"/>
                  </a:lnTo>
                  <a:lnTo>
                    <a:pt x="0" y="1028700"/>
                  </a:lnTo>
                  <a:lnTo>
                    <a:pt x="1119" y="1077125"/>
                  </a:lnTo>
                  <a:lnTo>
                    <a:pt x="4445" y="1124974"/>
                  </a:lnTo>
                  <a:lnTo>
                    <a:pt x="9928" y="1172198"/>
                  </a:lnTo>
                  <a:lnTo>
                    <a:pt x="17519" y="1218747"/>
                  </a:lnTo>
                  <a:lnTo>
                    <a:pt x="27168" y="1264571"/>
                  </a:lnTo>
                  <a:lnTo>
                    <a:pt x="38826" y="1309621"/>
                  </a:lnTo>
                  <a:lnTo>
                    <a:pt x="52443" y="1353848"/>
                  </a:lnTo>
                  <a:lnTo>
                    <a:pt x="67971" y="1397202"/>
                  </a:lnTo>
                  <a:lnTo>
                    <a:pt x="85359" y="1439635"/>
                  </a:lnTo>
                  <a:lnTo>
                    <a:pt x="104558" y="1481095"/>
                  </a:lnTo>
                  <a:lnTo>
                    <a:pt x="125519" y="1521535"/>
                  </a:lnTo>
                  <a:lnTo>
                    <a:pt x="148192" y="1560905"/>
                  </a:lnTo>
                  <a:lnTo>
                    <a:pt x="172529" y="1599155"/>
                  </a:lnTo>
                  <a:lnTo>
                    <a:pt x="198479" y="1636236"/>
                  </a:lnTo>
                  <a:lnTo>
                    <a:pt x="225994" y="1672099"/>
                  </a:lnTo>
                  <a:lnTo>
                    <a:pt x="255023" y="1706693"/>
                  </a:lnTo>
                  <a:lnTo>
                    <a:pt x="285518" y="1739971"/>
                  </a:lnTo>
                  <a:lnTo>
                    <a:pt x="317428" y="1771881"/>
                  </a:lnTo>
                  <a:lnTo>
                    <a:pt x="350706" y="1802376"/>
                  </a:lnTo>
                  <a:lnTo>
                    <a:pt x="385300" y="1831405"/>
                  </a:lnTo>
                  <a:lnTo>
                    <a:pt x="421163" y="1858920"/>
                  </a:lnTo>
                  <a:lnTo>
                    <a:pt x="458244" y="1884870"/>
                  </a:lnTo>
                  <a:lnTo>
                    <a:pt x="496494" y="1909207"/>
                  </a:lnTo>
                  <a:lnTo>
                    <a:pt x="535864" y="1931880"/>
                  </a:lnTo>
                  <a:lnTo>
                    <a:pt x="576304" y="1952841"/>
                  </a:lnTo>
                  <a:lnTo>
                    <a:pt x="617764" y="1972040"/>
                  </a:lnTo>
                  <a:lnTo>
                    <a:pt x="660197" y="1989428"/>
                  </a:lnTo>
                  <a:lnTo>
                    <a:pt x="703551" y="2004956"/>
                  </a:lnTo>
                  <a:lnTo>
                    <a:pt x="747778" y="2018573"/>
                  </a:lnTo>
                  <a:lnTo>
                    <a:pt x="792828" y="2030231"/>
                  </a:lnTo>
                  <a:lnTo>
                    <a:pt x="838652" y="2039880"/>
                  </a:lnTo>
                  <a:lnTo>
                    <a:pt x="885201" y="2047471"/>
                  </a:lnTo>
                  <a:lnTo>
                    <a:pt x="932425" y="2052954"/>
                  </a:lnTo>
                  <a:lnTo>
                    <a:pt x="980274" y="2056280"/>
                  </a:lnTo>
                  <a:lnTo>
                    <a:pt x="1028700" y="2057400"/>
                  </a:lnTo>
                  <a:lnTo>
                    <a:pt x="1077125" y="2056280"/>
                  </a:lnTo>
                  <a:lnTo>
                    <a:pt x="1124974" y="2052954"/>
                  </a:lnTo>
                  <a:lnTo>
                    <a:pt x="1172198" y="2047471"/>
                  </a:lnTo>
                  <a:lnTo>
                    <a:pt x="1218747" y="2039880"/>
                  </a:lnTo>
                  <a:lnTo>
                    <a:pt x="1264571" y="2030231"/>
                  </a:lnTo>
                  <a:lnTo>
                    <a:pt x="1309621" y="2018573"/>
                  </a:lnTo>
                  <a:lnTo>
                    <a:pt x="1353848" y="2004956"/>
                  </a:lnTo>
                  <a:lnTo>
                    <a:pt x="1397202" y="1989428"/>
                  </a:lnTo>
                  <a:lnTo>
                    <a:pt x="1439635" y="1972040"/>
                  </a:lnTo>
                  <a:lnTo>
                    <a:pt x="1481095" y="1952841"/>
                  </a:lnTo>
                  <a:lnTo>
                    <a:pt x="1521535" y="1931880"/>
                  </a:lnTo>
                  <a:lnTo>
                    <a:pt x="1560905" y="1909207"/>
                  </a:lnTo>
                  <a:lnTo>
                    <a:pt x="1599155" y="1884870"/>
                  </a:lnTo>
                  <a:lnTo>
                    <a:pt x="1636236" y="1858920"/>
                  </a:lnTo>
                  <a:lnTo>
                    <a:pt x="1672099" y="1831405"/>
                  </a:lnTo>
                  <a:lnTo>
                    <a:pt x="1706693" y="1802376"/>
                  </a:lnTo>
                  <a:lnTo>
                    <a:pt x="1739971" y="1771881"/>
                  </a:lnTo>
                  <a:lnTo>
                    <a:pt x="1771881" y="1739971"/>
                  </a:lnTo>
                  <a:lnTo>
                    <a:pt x="1802376" y="1706693"/>
                  </a:lnTo>
                  <a:lnTo>
                    <a:pt x="1831405" y="1672099"/>
                  </a:lnTo>
                  <a:lnTo>
                    <a:pt x="1858920" y="1636236"/>
                  </a:lnTo>
                  <a:lnTo>
                    <a:pt x="1884870" y="1599155"/>
                  </a:lnTo>
                  <a:lnTo>
                    <a:pt x="1909207" y="1560905"/>
                  </a:lnTo>
                  <a:lnTo>
                    <a:pt x="1931880" y="1521535"/>
                  </a:lnTo>
                  <a:lnTo>
                    <a:pt x="1952841" y="1481095"/>
                  </a:lnTo>
                  <a:lnTo>
                    <a:pt x="1972040" y="1439635"/>
                  </a:lnTo>
                  <a:lnTo>
                    <a:pt x="1989428" y="1397202"/>
                  </a:lnTo>
                  <a:lnTo>
                    <a:pt x="2004956" y="1353848"/>
                  </a:lnTo>
                  <a:lnTo>
                    <a:pt x="2018573" y="1309621"/>
                  </a:lnTo>
                  <a:lnTo>
                    <a:pt x="2030231" y="1264571"/>
                  </a:lnTo>
                  <a:lnTo>
                    <a:pt x="2039880" y="1218747"/>
                  </a:lnTo>
                  <a:lnTo>
                    <a:pt x="2047471" y="1172198"/>
                  </a:lnTo>
                  <a:lnTo>
                    <a:pt x="2052954" y="1124974"/>
                  </a:lnTo>
                  <a:lnTo>
                    <a:pt x="2056280" y="1077125"/>
                  </a:lnTo>
                  <a:lnTo>
                    <a:pt x="2057400" y="1028700"/>
                  </a:lnTo>
                  <a:lnTo>
                    <a:pt x="2056280" y="980274"/>
                  </a:lnTo>
                  <a:lnTo>
                    <a:pt x="2052954" y="932425"/>
                  </a:lnTo>
                  <a:lnTo>
                    <a:pt x="2047471" y="885201"/>
                  </a:lnTo>
                  <a:lnTo>
                    <a:pt x="2039880" y="838652"/>
                  </a:lnTo>
                  <a:lnTo>
                    <a:pt x="2030231" y="792828"/>
                  </a:lnTo>
                  <a:lnTo>
                    <a:pt x="2018573" y="747778"/>
                  </a:lnTo>
                  <a:lnTo>
                    <a:pt x="2004956" y="703551"/>
                  </a:lnTo>
                  <a:lnTo>
                    <a:pt x="1989428" y="660197"/>
                  </a:lnTo>
                  <a:lnTo>
                    <a:pt x="1972040" y="617764"/>
                  </a:lnTo>
                  <a:lnTo>
                    <a:pt x="1952841" y="576304"/>
                  </a:lnTo>
                  <a:lnTo>
                    <a:pt x="1931880" y="535864"/>
                  </a:lnTo>
                  <a:lnTo>
                    <a:pt x="1909207" y="496494"/>
                  </a:lnTo>
                  <a:lnTo>
                    <a:pt x="1884870" y="458244"/>
                  </a:lnTo>
                  <a:lnTo>
                    <a:pt x="1858920" y="421163"/>
                  </a:lnTo>
                  <a:lnTo>
                    <a:pt x="1831405" y="385300"/>
                  </a:lnTo>
                  <a:lnTo>
                    <a:pt x="1802376" y="350706"/>
                  </a:lnTo>
                  <a:lnTo>
                    <a:pt x="1771881" y="317428"/>
                  </a:lnTo>
                  <a:lnTo>
                    <a:pt x="1739971" y="285518"/>
                  </a:lnTo>
                  <a:lnTo>
                    <a:pt x="1706693" y="255023"/>
                  </a:lnTo>
                  <a:lnTo>
                    <a:pt x="1672099" y="225994"/>
                  </a:lnTo>
                  <a:lnTo>
                    <a:pt x="1636236" y="198479"/>
                  </a:lnTo>
                  <a:lnTo>
                    <a:pt x="1599155" y="172529"/>
                  </a:lnTo>
                  <a:lnTo>
                    <a:pt x="1560905" y="148192"/>
                  </a:lnTo>
                  <a:lnTo>
                    <a:pt x="1521535" y="125519"/>
                  </a:lnTo>
                  <a:lnTo>
                    <a:pt x="1481095" y="104558"/>
                  </a:lnTo>
                  <a:lnTo>
                    <a:pt x="1439635" y="85359"/>
                  </a:lnTo>
                  <a:lnTo>
                    <a:pt x="1397202" y="67971"/>
                  </a:lnTo>
                  <a:lnTo>
                    <a:pt x="1353848" y="52443"/>
                  </a:lnTo>
                  <a:lnTo>
                    <a:pt x="1309621" y="38826"/>
                  </a:lnTo>
                  <a:lnTo>
                    <a:pt x="1264571" y="27168"/>
                  </a:lnTo>
                  <a:lnTo>
                    <a:pt x="1218747" y="17519"/>
                  </a:lnTo>
                  <a:lnTo>
                    <a:pt x="1172198" y="9928"/>
                  </a:lnTo>
                  <a:lnTo>
                    <a:pt x="1124974" y="4445"/>
                  </a:lnTo>
                  <a:lnTo>
                    <a:pt x="1077125" y="11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15088" y="3435351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0" y="1028700"/>
                  </a:moveTo>
                  <a:lnTo>
                    <a:pt x="1119" y="980274"/>
                  </a:lnTo>
                  <a:lnTo>
                    <a:pt x="4445" y="932425"/>
                  </a:lnTo>
                  <a:lnTo>
                    <a:pt x="9928" y="885201"/>
                  </a:lnTo>
                  <a:lnTo>
                    <a:pt x="17519" y="838652"/>
                  </a:lnTo>
                  <a:lnTo>
                    <a:pt x="27168" y="792828"/>
                  </a:lnTo>
                  <a:lnTo>
                    <a:pt x="38826" y="747778"/>
                  </a:lnTo>
                  <a:lnTo>
                    <a:pt x="52443" y="703551"/>
                  </a:lnTo>
                  <a:lnTo>
                    <a:pt x="67971" y="660197"/>
                  </a:lnTo>
                  <a:lnTo>
                    <a:pt x="85359" y="617764"/>
                  </a:lnTo>
                  <a:lnTo>
                    <a:pt x="104558" y="576304"/>
                  </a:lnTo>
                  <a:lnTo>
                    <a:pt x="125519" y="535864"/>
                  </a:lnTo>
                  <a:lnTo>
                    <a:pt x="148192" y="496494"/>
                  </a:lnTo>
                  <a:lnTo>
                    <a:pt x="172529" y="458244"/>
                  </a:lnTo>
                  <a:lnTo>
                    <a:pt x="198479" y="421163"/>
                  </a:lnTo>
                  <a:lnTo>
                    <a:pt x="225994" y="385300"/>
                  </a:lnTo>
                  <a:lnTo>
                    <a:pt x="255023" y="350706"/>
                  </a:lnTo>
                  <a:lnTo>
                    <a:pt x="285518" y="317428"/>
                  </a:lnTo>
                  <a:lnTo>
                    <a:pt x="317428" y="285518"/>
                  </a:lnTo>
                  <a:lnTo>
                    <a:pt x="350706" y="255023"/>
                  </a:lnTo>
                  <a:lnTo>
                    <a:pt x="385300" y="225994"/>
                  </a:lnTo>
                  <a:lnTo>
                    <a:pt x="421163" y="198479"/>
                  </a:lnTo>
                  <a:lnTo>
                    <a:pt x="458244" y="172529"/>
                  </a:lnTo>
                  <a:lnTo>
                    <a:pt x="496494" y="148192"/>
                  </a:lnTo>
                  <a:lnTo>
                    <a:pt x="535864" y="125519"/>
                  </a:lnTo>
                  <a:lnTo>
                    <a:pt x="576304" y="104558"/>
                  </a:lnTo>
                  <a:lnTo>
                    <a:pt x="617764" y="85359"/>
                  </a:lnTo>
                  <a:lnTo>
                    <a:pt x="660197" y="67971"/>
                  </a:lnTo>
                  <a:lnTo>
                    <a:pt x="703551" y="52443"/>
                  </a:lnTo>
                  <a:lnTo>
                    <a:pt x="747778" y="38826"/>
                  </a:lnTo>
                  <a:lnTo>
                    <a:pt x="792828" y="27168"/>
                  </a:lnTo>
                  <a:lnTo>
                    <a:pt x="838652" y="17519"/>
                  </a:lnTo>
                  <a:lnTo>
                    <a:pt x="885201" y="9928"/>
                  </a:lnTo>
                  <a:lnTo>
                    <a:pt x="932425" y="4445"/>
                  </a:lnTo>
                  <a:lnTo>
                    <a:pt x="980274" y="1119"/>
                  </a:lnTo>
                  <a:lnTo>
                    <a:pt x="1028700" y="0"/>
                  </a:lnTo>
                  <a:lnTo>
                    <a:pt x="1077125" y="1119"/>
                  </a:lnTo>
                  <a:lnTo>
                    <a:pt x="1124974" y="4445"/>
                  </a:lnTo>
                  <a:lnTo>
                    <a:pt x="1172198" y="9928"/>
                  </a:lnTo>
                  <a:lnTo>
                    <a:pt x="1218747" y="17519"/>
                  </a:lnTo>
                  <a:lnTo>
                    <a:pt x="1264571" y="27168"/>
                  </a:lnTo>
                  <a:lnTo>
                    <a:pt x="1309621" y="38826"/>
                  </a:lnTo>
                  <a:lnTo>
                    <a:pt x="1353848" y="52443"/>
                  </a:lnTo>
                  <a:lnTo>
                    <a:pt x="1397202" y="67971"/>
                  </a:lnTo>
                  <a:lnTo>
                    <a:pt x="1439635" y="85359"/>
                  </a:lnTo>
                  <a:lnTo>
                    <a:pt x="1481095" y="104558"/>
                  </a:lnTo>
                  <a:lnTo>
                    <a:pt x="1521535" y="125519"/>
                  </a:lnTo>
                  <a:lnTo>
                    <a:pt x="1560905" y="148192"/>
                  </a:lnTo>
                  <a:lnTo>
                    <a:pt x="1599155" y="172529"/>
                  </a:lnTo>
                  <a:lnTo>
                    <a:pt x="1636236" y="198479"/>
                  </a:lnTo>
                  <a:lnTo>
                    <a:pt x="1672099" y="225994"/>
                  </a:lnTo>
                  <a:lnTo>
                    <a:pt x="1706693" y="255023"/>
                  </a:lnTo>
                  <a:lnTo>
                    <a:pt x="1739971" y="285518"/>
                  </a:lnTo>
                  <a:lnTo>
                    <a:pt x="1771881" y="317428"/>
                  </a:lnTo>
                  <a:lnTo>
                    <a:pt x="1802376" y="350706"/>
                  </a:lnTo>
                  <a:lnTo>
                    <a:pt x="1831405" y="385300"/>
                  </a:lnTo>
                  <a:lnTo>
                    <a:pt x="1858920" y="421163"/>
                  </a:lnTo>
                  <a:lnTo>
                    <a:pt x="1884870" y="458244"/>
                  </a:lnTo>
                  <a:lnTo>
                    <a:pt x="1909207" y="496494"/>
                  </a:lnTo>
                  <a:lnTo>
                    <a:pt x="1931880" y="535864"/>
                  </a:lnTo>
                  <a:lnTo>
                    <a:pt x="1952841" y="576304"/>
                  </a:lnTo>
                  <a:lnTo>
                    <a:pt x="1972040" y="617764"/>
                  </a:lnTo>
                  <a:lnTo>
                    <a:pt x="1989428" y="660197"/>
                  </a:lnTo>
                  <a:lnTo>
                    <a:pt x="2004956" y="703551"/>
                  </a:lnTo>
                  <a:lnTo>
                    <a:pt x="2018573" y="747778"/>
                  </a:lnTo>
                  <a:lnTo>
                    <a:pt x="2030231" y="792828"/>
                  </a:lnTo>
                  <a:lnTo>
                    <a:pt x="2039880" y="838652"/>
                  </a:lnTo>
                  <a:lnTo>
                    <a:pt x="2047471" y="885201"/>
                  </a:lnTo>
                  <a:lnTo>
                    <a:pt x="2052954" y="932425"/>
                  </a:lnTo>
                  <a:lnTo>
                    <a:pt x="2056280" y="980274"/>
                  </a:lnTo>
                  <a:lnTo>
                    <a:pt x="2057400" y="1028700"/>
                  </a:lnTo>
                  <a:lnTo>
                    <a:pt x="2056280" y="1077125"/>
                  </a:lnTo>
                  <a:lnTo>
                    <a:pt x="2052954" y="1124974"/>
                  </a:lnTo>
                  <a:lnTo>
                    <a:pt x="2047471" y="1172198"/>
                  </a:lnTo>
                  <a:lnTo>
                    <a:pt x="2039880" y="1218747"/>
                  </a:lnTo>
                  <a:lnTo>
                    <a:pt x="2030231" y="1264571"/>
                  </a:lnTo>
                  <a:lnTo>
                    <a:pt x="2018573" y="1309621"/>
                  </a:lnTo>
                  <a:lnTo>
                    <a:pt x="2004956" y="1353848"/>
                  </a:lnTo>
                  <a:lnTo>
                    <a:pt x="1989428" y="1397202"/>
                  </a:lnTo>
                  <a:lnTo>
                    <a:pt x="1972040" y="1439635"/>
                  </a:lnTo>
                  <a:lnTo>
                    <a:pt x="1952841" y="1481095"/>
                  </a:lnTo>
                  <a:lnTo>
                    <a:pt x="1931880" y="1521535"/>
                  </a:lnTo>
                  <a:lnTo>
                    <a:pt x="1909207" y="1560905"/>
                  </a:lnTo>
                  <a:lnTo>
                    <a:pt x="1884870" y="1599155"/>
                  </a:lnTo>
                  <a:lnTo>
                    <a:pt x="1858920" y="1636236"/>
                  </a:lnTo>
                  <a:lnTo>
                    <a:pt x="1831405" y="1672099"/>
                  </a:lnTo>
                  <a:lnTo>
                    <a:pt x="1802376" y="1706693"/>
                  </a:lnTo>
                  <a:lnTo>
                    <a:pt x="1771881" y="1739971"/>
                  </a:lnTo>
                  <a:lnTo>
                    <a:pt x="1739971" y="1771881"/>
                  </a:lnTo>
                  <a:lnTo>
                    <a:pt x="1706693" y="1802376"/>
                  </a:lnTo>
                  <a:lnTo>
                    <a:pt x="1672099" y="1831405"/>
                  </a:lnTo>
                  <a:lnTo>
                    <a:pt x="1636236" y="1858920"/>
                  </a:lnTo>
                  <a:lnTo>
                    <a:pt x="1599155" y="1884870"/>
                  </a:lnTo>
                  <a:lnTo>
                    <a:pt x="1560905" y="1909207"/>
                  </a:lnTo>
                  <a:lnTo>
                    <a:pt x="1521535" y="1931880"/>
                  </a:lnTo>
                  <a:lnTo>
                    <a:pt x="1481095" y="1952841"/>
                  </a:lnTo>
                  <a:lnTo>
                    <a:pt x="1439635" y="1972040"/>
                  </a:lnTo>
                  <a:lnTo>
                    <a:pt x="1397202" y="1989428"/>
                  </a:lnTo>
                  <a:lnTo>
                    <a:pt x="1353848" y="2004956"/>
                  </a:lnTo>
                  <a:lnTo>
                    <a:pt x="1309621" y="2018573"/>
                  </a:lnTo>
                  <a:lnTo>
                    <a:pt x="1264571" y="2030231"/>
                  </a:lnTo>
                  <a:lnTo>
                    <a:pt x="1218747" y="2039880"/>
                  </a:lnTo>
                  <a:lnTo>
                    <a:pt x="1172198" y="2047471"/>
                  </a:lnTo>
                  <a:lnTo>
                    <a:pt x="1124974" y="2052954"/>
                  </a:lnTo>
                  <a:lnTo>
                    <a:pt x="1077125" y="2056280"/>
                  </a:lnTo>
                  <a:lnTo>
                    <a:pt x="1028700" y="2057400"/>
                  </a:lnTo>
                  <a:lnTo>
                    <a:pt x="980274" y="2056280"/>
                  </a:lnTo>
                  <a:lnTo>
                    <a:pt x="932425" y="2052954"/>
                  </a:lnTo>
                  <a:lnTo>
                    <a:pt x="885201" y="2047471"/>
                  </a:lnTo>
                  <a:lnTo>
                    <a:pt x="838652" y="2039880"/>
                  </a:lnTo>
                  <a:lnTo>
                    <a:pt x="792828" y="2030231"/>
                  </a:lnTo>
                  <a:lnTo>
                    <a:pt x="747778" y="2018573"/>
                  </a:lnTo>
                  <a:lnTo>
                    <a:pt x="703551" y="2004956"/>
                  </a:lnTo>
                  <a:lnTo>
                    <a:pt x="660197" y="1989428"/>
                  </a:lnTo>
                  <a:lnTo>
                    <a:pt x="617764" y="1972040"/>
                  </a:lnTo>
                  <a:lnTo>
                    <a:pt x="576304" y="1952841"/>
                  </a:lnTo>
                  <a:lnTo>
                    <a:pt x="535864" y="1931880"/>
                  </a:lnTo>
                  <a:lnTo>
                    <a:pt x="496494" y="1909207"/>
                  </a:lnTo>
                  <a:lnTo>
                    <a:pt x="458244" y="1884870"/>
                  </a:lnTo>
                  <a:lnTo>
                    <a:pt x="421163" y="1858920"/>
                  </a:lnTo>
                  <a:lnTo>
                    <a:pt x="385300" y="1831405"/>
                  </a:lnTo>
                  <a:lnTo>
                    <a:pt x="350706" y="1802376"/>
                  </a:lnTo>
                  <a:lnTo>
                    <a:pt x="317428" y="1771881"/>
                  </a:lnTo>
                  <a:lnTo>
                    <a:pt x="285518" y="1739971"/>
                  </a:lnTo>
                  <a:lnTo>
                    <a:pt x="255023" y="1706693"/>
                  </a:lnTo>
                  <a:lnTo>
                    <a:pt x="225994" y="1672099"/>
                  </a:lnTo>
                  <a:lnTo>
                    <a:pt x="198479" y="1636236"/>
                  </a:lnTo>
                  <a:lnTo>
                    <a:pt x="172529" y="1599155"/>
                  </a:lnTo>
                  <a:lnTo>
                    <a:pt x="148192" y="1560905"/>
                  </a:lnTo>
                  <a:lnTo>
                    <a:pt x="125519" y="1521535"/>
                  </a:lnTo>
                  <a:lnTo>
                    <a:pt x="104558" y="1481095"/>
                  </a:lnTo>
                  <a:lnTo>
                    <a:pt x="85359" y="1439635"/>
                  </a:lnTo>
                  <a:lnTo>
                    <a:pt x="67971" y="1397202"/>
                  </a:lnTo>
                  <a:lnTo>
                    <a:pt x="52443" y="1353848"/>
                  </a:lnTo>
                  <a:lnTo>
                    <a:pt x="38826" y="1309621"/>
                  </a:lnTo>
                  <a:lnTo>
                    <a:pt x="27168" y="1264571"/>
                  </a:lnTo>
                  <a:lnTo>
                    <a:pt x="17519" y="1218747"/>
                  </a:lnTo>
                  <a:lnTo>
                    <a:pt x="9928" y="1172198"/>
                  </a:lnTo>
                  <a:lnTo>
                    <a:pt x="4445" y="1124974"/>
                  </a:lnTo>
                  <a:lnTo>
                    <a:pt x="1119" y="1077125"/>
                  </a:lnTo>
                  <a:lnTo>
                    <a:pt x="0" y="10287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37438" y="3279775"/>
              <a:ext cx="0" cy="2241550"/>
            </a:xfrm>
            <a:custGeom>
              <a:avLst/>
              <a:gdLst/>
              <a:ahLst/>
              <a:cxnLst/>
              <a:rect l="l" t="t" r="r" b="b"/>
              <a:pathLst>
                <a:path h="2241550">
                  <a:moveTo>
                    <a:pt x="0" y="2044700"/>
                  </a:moveTo>
                  <a:lnTo>
                    <a:pt x="0" y="2241550"/>
                  </a:lnTo>
                </a:path>
                <a:path h="2241550">
                  <a:moveTo>
                    <a:pt x="0" y="0"/>
                  </a:moveTo>
                  <a:lnTo>
                    <a:pt x="0" y="1465262"/>
                  </a:lnTo>
                </a:path>
              </a:pathLst>
            </a:custGeom>
            <a:ln w="41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00800" y="4464051"/>
              <a:ext cx="2085975" cy="0"/>
            </a:xfrm>
            <a:custGeom>
              <a:avLst/>
              <a:gdLst/>
              <a:ahLst/>
              <a:cxnLst/>
              <a:rect l="l" t="t" r="r" b="b"/>
              <a:pathLst>
                <a:path w="2085975">
                  <a:moveTo>
                    <a:pt x="0" y="0"/>
                  </a:moveTo>
                  <a:lnTo>
                    <a:pt x="228600" y="0"/>
                  </a:lnTo>
                </a:path>
                <a:path w="2085975">
                  <a:moveTo>
                    <a:pt x="615950" y="0"/>
                  </a:moveTo>
                  <a:lnTo>
                    <a:pt x="1441450" y="0"/>
                  </a:lnTo>
                </a:path>
                <a:path w="2085975">
                  <a:moveTo>
                    <a:pt x="1828800" y="0"/>
                  </a:moveTo>
                  <a:lnTo>
                    <a:pt x="208597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16713" y="3722687"/>
              <a:ext cx="1454150" cy="1482725"/>
            </a:xfrm>
            <a:custGeom>
              <a:avLst/>
              <a:gdLst/>
              <a:ahLst/>
              <a:cxnLst/>
              <a:rect l="l" t="t" r="r" b="b"/>
              <a:pathLst>
                <a:path w="1454150" h="1482725">
                  <a:moveTo>
                    <a:pt x="0" y="0"/>
                  </a:moveTo>
                  <a:lnTo>
                    <a:pt x="1454150" y="14827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16713" y="3722687"/>
              <a:ext cx="1454150" cy="1482725"/>
            </a:xfrm>
            <a:custGeom>
              <a:avLst/>
              <a:gdLst/>
              <a:ahLst/>
              <a:cxnLst/>
              <a:rect l="l" t="t" r="r" b="b"/>
              <a:pathLst>
                <a:path w="1454150" h="1482725">
                  <a:moveTo>
                    <a:pt x="1454150" y="0"/>
                  </a:moveTo>
                  <a:lnTo>
                    <a:pt x="0" y="14827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37412" y="4745037"/>
              <a:ext cx="387350" cy="579755"/>
            </a:xfrm>
            <a:custGeom>
              <a:avLst/>
              <a:gdLst/>
              <a:ahLst/>
              <a:cxnLst/>
              <a:rect l="l" t="t" r="r" b="b"/>
              <a:pathLst>
                <a:path w="387350" h="579754">
                  <a:moveTo>
                    <a:pt x="387350" y="0"/>
                  </a:moveTo>
                  <a:lnTo>
                    <a:pt x="0" y="0"/>
                  </a:lnTo>
                  <a:lnTo>
                    <a:pt x="0" y="579437"/>
                  </a:lnTo>
                  <a:lnTo>
                    <a:pt x="387350" y="579437"/>
                  </a:lnTo>
                  <a:lnTo>
                    <a:pt x="38735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16750" y="4151320"/>
              <a:ext cx="825500" cy="640080"/>
            </a:xfrm>
            <a:custGeom>
              <a:avLst/>
              <a:gdLst/>
              <a:ahLst/>
              <a:cxnLst/>
              <a:rect l="l" t="t" r="r" b="b"/>
              <a:pathLst>
                <a:path w="825500" h="640079">
                  <a:moveTo>
                    <a:pt x="412750" y="0"/>
                  </a:moveTo>
                  <a:lnTo>
                    <a:pt x="360959" y="2492"/>
                  </a:lnTo>
                  <a:lnTo>
                    <a:pt x="311104" y="9768"/>
                  </a:lnTo>
                  <a:lnTo>
                    <a:pt x="263557" y="21530"/>
                  </a:lnTo>
                  <a:lnTo>
                    <a:pt x="218703" y="37476"/>
                  </a:lnTo>
                  <a:lnTo>
                    <a:pt x="176929" y="57308"/>
                  </a:lnTo>
                  <a:lnTo>
                    <a:pt x="138621" y="80726"/>
                  </a:lnTo>
                  <a:lnTo>
                    <a:pt x="104165" y="107430"/>
                  </a:lnTo>
                  <a:lnTo>
                    <a:pt x="73949" y="137120"/>
                  </a:lnTo>
                  <a:lnTo>
                    <a:pt x="48359" y="169496"/>
                  </a:lnTo>
                  <a:lnTo>
                    <a:pt x="27782" y="204260"/>
                  </a:lnTo>
                  <a:lnTo>
                    <a:pt x="12605" y="241110"/>
                  </a:lnTo>
                  <a:lnTo>
                    <a:pt x="3215" y="279748"/>
                  </a:lnTo>
                  <a:lnTo>
                    <a:pt x="0" y="319874"/>
                  </a:lnTo>
                  <a:lnTo>
                    <a:pt x="3215" y="360001"/>
                  </a:lnTo>
                  <a:lnTo>
                    <a:pt x="12605" y="398639"/>
                  </a:lnTo>
                  <a:lnTo>
                    <a:pt x="27783" y="435491"/>
                  </a:lnTo>
                  <a:lnTo>
                    <a:pt x="48360" y="470255"/>
                  </a:lnTo>
                  <a:lnTo>
                    <a:pt x="73951" y="502633"/>
                  </a:lnTo>
                  <a:lnTo>
                    <a:pt x="104169" y="532325"/>
                  </a:lnTo>
                  <a:lnTo>
                    <a:pt x="138627" y="559030"/>
                  </a:lnTo>
                  <a:lnTo>
                    <a:pt x="176938" y="582449"/>
                  </a:lnTo>
                  <a:lnTo>
                    <a:pt x="218715" y="602282"/>
                  </a:lnTo>
                  <a:lnTo>
                    <a:pt x="263572" y="618230"/>
                  </a:lnTo>
                  <a:lnTo>
                    <a:pt x="311121" y="629992"/>
                  </a:lnTo>
                  <a:lnTo>
                    <a:pt x="360976" y="637270"/>
                  </a:lnTo>
                  <a:lnTo>
                    <a:pt x="412750" y="639762"/>
                  </a:lnTo>
                  <a:lnTo>
                    <a:pt x="464523" y="637270"/>
                  </a:lnTo>
                  <a:lnTo>
                    <a:pt x="514378" y="629992"/>
                  </a:lnTo>
                  <a:lnTo>
                    <a:pt x="561927" y="618230"/>
                  </a:lnTo>
                  <a:lnTo>
                    <a:pt x="606784" y="602282"/>
                  </a:lnTo>
                  <a:lnTo>
                    <a:pt x="648561" y="582449"/>
                  </a:lnTo>
                  <a:lnTo>
                    <a:pt x="686872" y="559030"/>
                  </a:lnTo>
                  <a:lnTo>
                    <a:pt x="721330" y="532325"/>
                  </a:lnTo>
                  <a:lnTo>
                    <a:pt x="751548" y="502633"/>
                  </a:lnTo>
                  <a:lnTo>
                    <a:pt x="777139" y="470255"/>
                  </a:lnTo>
                  <a:lnTo>
                    <a:pt x="797716" y="435491"/>
                  </a:lnTo>
                  <a:lnTo>
                    <a:pt x="812894" y="398639"/>
                  </a:lnTo>
                  <a:lnTo>
                    <a:pt x="822284" y="360001"/>
                  </a:lnTo>
                  <a:lnTo>
                    <a:pt x="825500" y="319874"/>
                  </a:lnTo>
                  <a:lnTo>
                    <a:pt x="822283" y="279748"/>
                  </a:lnTo>
                  <a:lnTo>
                    <a:pt x="812893" y="241110"/>
                  </a:lnTo>
                  <a:lnTo>
                    <a:pt x="797715" y="204258"/>
                  </a:lnTo>
                  <a:lnTo>
                    <a:pt x="777137" y="169494"/>
                  </a:lnTo>
                  <a:lnTo>
                    <a:pt x="751544" y="137116"/>
                  </a:lnTo>
                  <a:lnTo>
                    <a:pt x="721324" y="107425"/>
                  </a:lnTo>
                  <a:lnTo>
                    <a:pt x="686864" y="80721"/>
                  </a:lnTo>
                  <a:lnTo>
                    <a:pt x="648549" y="57303"/>
                  </a:lnTo>
                  <a:lnTo>
                    <a:pt x="606768" y="37471"/>
                  </a:lnTo>
                  <a:lnTo>
                    <a:pt x="561906" y="21525"/>
                  </a:lnTo>
                  <a:lnTo>
                    <a:pt x="514349" y="9764"/>
                  </a:lnTo>
                  <a:lnTo>
                    <a:pt x="464471" y="2489"/>
                  </a:lnTo>
                  <a:lnTo>
                    <a:pt x="41275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16750" y="4151320"/>
              <a:ext cx="825500" cy="640080"/>
            </a:xfrm>
            <a:custGeom>
              <a:avLst/>
              <a:gdLst/>
              <a:ahLst/>
              <a:cxnLst/>
              <a:rect l="l" t="t" r="r" b="b"/>
              <a:pathLst>
                <a:path w="825500" h="640079">
                  <a:moveTo>
                    <a:pt x="0" y="319874"/>
                  </a:moveTo>
                  <a:lnTo>
                    <a:pt x="3215" y="279748"/>
                  </a:lnTo>
                  <a:lnTo>
                    <a:pt x="12605" y="241110"/>
                  </a:lnTo>
                  <a:lnTo>
                    <a:pt x="27783" y="204258"/>
                  </a:lnTo>
                  <a:lnTo>
                    <a:pt x="48360" y="169494"/>
                  </a:lnTo>
                  <a:lnTo>
                    <a:pt x="73951" y="137116"/>
                  </a:lnTo>
                  <a:lnTo>
                    <a:pt x="104169" y="107425"/>
                  </a:lnTo>
                  <a:lnTo>
                    <a:pt x="138627" y="80721"/>
                  </a:lnTo>
                  <a:lnTo>
                    <a:pt x="176938" y="57303"/>
                  </a:lnTo>
                  <a:lnTo>
                    <a:pt x="218715" y="37471"/>
                  </a:lnTo>
                  <a:lnTo>
                    <a:pt x="263572" y="21525"/>
                  </a:lnTo>
                  <a:lnTo>
                    <a:pt x="311121" y="9764"/>
                  </a:lnTo>
                  <a:lnTo>
                    <a:pt x="360976" y="2489"/>
                  </a:lnTo>
                  <a:lnTo>
                    <a:pt x="412750" y="0"/>
                  </a:lnTo>
                  <a:lnTo>
                    <a:pt x="464523" y="2492"/>
                  </a:lnTo>
                  <a:lnTo>
                    <a:pt x="514378" y="9768"/>
                  </a:lnTo>
                  <a:lnTo>
                    <a:pt x="561927" y="21530"/>
                  </a:lnTo>
                  <a:lnTo>
                    <a:pt x="606784" y="37476"/>
                  </a:lnTo>
                  <a:lnTo>
                    <a:pt x="648561" y="57308"/>
                  </a:lnTo>
                  <a:lnTo>
                    <a:pt x="686872" y="80726"/>
                  </a:lnTo>
                  <a:lnTo>
                    <a:pt x="721330" y="107430"/>
                  </a:lnTo>
                  <a:lnTo>
                    <a:pt x="751548" y="137120"/>
                  </a:lnTo>
                  <a:lnTo>
                    <a:pt x="777139" y="169496"/>
                  </a:lnTo>
                  <a:lnTo>
                    <a:pt x="797716" y="204260"/>
                  </a:lnTo>
                  <a:lnTo>
                    <a:pt x="812894" y="241110"/>
                  </a:lnTo>
                  <a:lnTo>
                    <a:pt x="822284" y="279748"/>
                  </a:lnTo>
                  <a:lnTo>
                    <a:pt x="825500" y="319874"/>
                  </a:lnTo>
                  <a:lnTo>
                    <a:pt x="822284" y="360001"/>
                  </a:lnTo>
                  <a:lnTo>
                    <a:pt x="812894" y="398639"/>
                  </a:lnTo>
                  <a:lnTo>
                    <a:pt x="797716" y="435491"/>
                  </a:lnTo>
                  <a:lnTo>
                    <a:pt x="777139" y="470255"/>
                  </a:lnTo>
                  <a:lnTo>
                    <a:pt x="751548" y="502633"/>
                  </a:lnTo>
                  <a:lnTo>
                    <a:pt x="721330" y="532325"/>
                  </a:lnTo>
                  <a:lnTo>
                    <a:pt x="686872" y="559030"/>
                  </a:lnTo>
                  <a:lnTo>
                    <a:pt x="648561" y="582449"/>
                  </a:lnTo>
                  <a:lnTo>
                    <a:pt x="606784" y="602282"/>
                  </a:lnTo>
                  <a:lnTo>
                    <a:pt x="561927" y="618230"/>
                  </a:lnTo>
                  <a:lnTo>
                    <a:pt x="514378" y="629992"/>
                  </a:lnTo>
                  <a:lnTo>
                    <a:pt x="464523" y="637270"/>
                  </a:lnTo>
                  <a:lnTo>
                    <a:pt x="412750" y="639762"/>
                  </a:lnTo>
                  <a:lnTo>
                    <a:pt x="360976" y="637270"/>
                  </a:lnTo>
                  <a:lnTo>
                    <a:pt x="311121" y="629992"/>
                  </a:lnTo>
                  <a:lnTo>
                    <a:pt x="263572" y="618230"/>
                  </a:lnTo>
                  <a:lnTo>
                    <a:pt x="218715" y="602282"/>
                  </a:lnTo>
                  <a:lnTo>
                    <a:pt x="176938" y="582449"/>
                  </a:lnTo>
                  <a:lnTo>
                    <a:pt x="138627" y="559030"/>
                  </a:lnTo>
                  <a:lnTo>
                    <a:pt x="104169" y="532325"/>
                  </a:lnTo>
                  <a:lnTo>
                    <a:pt x="73951" y="502633"/>
                  </a:lnTo>
                  <a:lnTo>
                    <a:pt x="48360" y="470255"/>
                  </a:lnTo>
                  <a:lnTo>
                    <a:pt x="27783" y="435491"/>
                  </a:lnTo>
                  <a:lnTo>
                    <a:pt x="12605" y="398639"/>
                  </a:lnTo>
                  <a:lnTo>
                    <a:pt x="3215" y="360001"/>
                  </a:lnTo>
                  <a:lnTo>
                    <a:pt x="0" y="319874"/>
                  </a:lnTo>
                  <a:close/>
                </a:path>
              </a:pathLst>
            </a:custGeom>
            <a:ln w="28575">
              <a:solidFill>
                <a:srgbClr val="FF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62762" y="3571874"/>
              <a:ext cx="1367155" cy="1616075"/>
            </a:xfrm>
            <a:custGeom>
              <a:avLst/>
              <a:gdLst/>
              <a:ahLst/>
              <a:cxnLst/>
              <a:rect l="l" t="t" r="r" b="b"/>
              <a:pathLst>
                <a:path w="1367154" h="1616075">
                  <a:moveTo>
                    <a:pt x="387350" y="1036637"/>
                  </a:moveTo>
                  <a:lnTo>
                    <a:pt x="0" y="1036637"/>
                  </a:lnTo>
                  <a:lnTo>
                    <a:pt x="0" y="1616075"/>
                  </a:lnTo>
                  <a:lnTo>
                    <a:pt x="387350" y="1616075"/>
                  </a:lnTo>
                  <a:lnTo>
                    <a:pt x="387350" y="1036637"/>
                  </a:lnTo>
                  <a:close/>
                </a:path>
                <a:path w="1367154" h="1616075">
                  <a:moveTo>
                    <a:pt x="774700" y="0"/>
                  </a:moveTo>
                  <a:lnTo>
                    <a:pt x="387350" y="0"/>
                  </a:lnTo>
                  <a:lnTo>
                    <a:pt x="387350" y="579437"/>
                  </a:lnTo>
                  <a:lnTo>
                    <a:pt x="774700" y="579437"/>
                  </a:lnTo>
                  <a:lnTo>
                    <a:pt x="774700" y="0"/>
                  </a:lnTo>
                  <a:close/>
                </a:path>
                <a:path w="1367154" h="1616075">
                  <a:moveTo>
                    <a:pt x="1366837" y="579437"/>
                  </a:moveTo>
                  <a:lnTo>
                    <a:pt x="979487" y="579437"/>
                  </a:lnTo>
                  <a:lnTo>
                    <a:pt x="979487" y="1036637"/>
                  </a:lnTo>
                  <a:lnTo>
                    <a:pt x="774700" y="1036637"/>
                  </a:lnTo>
                  <a:lnTo>
                    <a:pt x="774700" y="1616075"/>
                  </a:lnTo>
                  <a:lnTo>
                    <a:pt x="1162050" y="1616075"/>
                  </a:lnTo>
                  <a:lnTo>
                    <a:pt x="1162050" y="1158875"/>
                  </a:lnTo>
                  <a:lnTo>
                    <a:pt x="1366837" y="1158875"/>
                  </a:lnTo>
                  <a:lnTo>
                    <a:pt x="1366837" y="579437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921625" y="4170616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29400" y="3770312"/>
            <a:ext cx="1395730" cy="960755"/>
          </a:xfrm>
          <a:custGeom>
            <a:avLst/>
            <a:gdLst/>
            <a:ahLst/>
            <a:cxnLst/>
            <a:rect l="l" t="t" r="r" b="b"/>
            <a:pathLst>
              <a:path w="1395729" h="960754">
                <a:moveTo>
                  <a:pt x="620712" y="0"/>
                </a:moveTo>
                <a:lnTo>
                  <a:pt x="233362" y="0"/>
                </a:lnTo>
                <a:lnTo>
                  <a:pt x="233362" y="381000"/>
                </a:lnTo>
                <a:lnTo>
                  <a:pt x="0" y="381000"/>
                </a:lnTo>
                <a:lnTo>
                  <a:pt x="0" y="960437"/>
                </a:lnTo>
                <a:lnTo>
                  <a:pt x="387350" y="960437"/>
                </a:lnTo>
                <a:lnTo>
                  <a:pt x="387350" y="579437"/>
                </a:lnTo>
                <a:lnTo>
                  <a:pt x="620712" y="579437"/>
                </a:lnTo>
                <a:lnTo>
                  <a:pt x="620712" y="0"/>
                </a:lnTo>
                <a:close/>
              </a:path>
              <a:path w="1395729" h="960754">
                <a:moveTo>
                  <a:pt x="1395412" y="0"/>
                </a:moveTo>
                <a:lnTo>
                  <a:pt x="1008062" y="0"/>
                </a:lnTo>
                <a:lnTo>
                  <a:pt x="1008062" y="579437"/>
                </a:lnTo>
                <a:lnTo>
                  <a:pt x="1395412" y="579437"/>
                </a:lnTo>
                <a:lnTo>
                  <a:pt x="139541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916737" y="3789616"/>
            <a:ext cx="10541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24815" algn="l"/>
                <a:tab pos="812165" algn="l"/>
              </a:tabLst>
            </a:pPr>
            <a:r>
              <a:rPr sz="3200" spc="-5" dirty="0">
                <a:latin typeface="Times New Roman"/>
                <a:cs typeface="Times New Roman"/>
              </a:rPr>
              <a:t>7	</a:t>
            </a:r>
            <a:r>
              <a:rPr sz="4800" spc="-7" baseline="26909" dirty="0">
                <a:latin typeface="Times New Roman"/>
                <a:cs typeface="Times New Roman"/>
              </a:rPr>
              <a:t>0	</a:t>
            </a:r>
            <a:r>
              <a:rPr sz="3200" spc="-5" dirty="0"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82551" y="5688348"/>
            <a:ext cx="25660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Modular</a:t>
            </a:r>
            <a:r>
              <a:rPr sz="3200" b="1" i="1" spc="-6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wheel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Multiplication method </a:t>
            </a:r>
            <a:r>
              <a:rPr spc="-1085" dirty="0"/>
              <a:t> </a:t>
            </a:r>
            <a:r>
              <a:rPr spc="-5" dirty="0"/>
              <a:t>example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22881" y="1355413"/>
            <a:ext cx="7622540" cy="1223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 indent="1360170">
              <a:lnSpc>
                <a:spcPct val="122800"/>
              </a:lnSpc>
              <a:spcBef>
                <a:spcPts val="100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= 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·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mod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150" i="1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rsh 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r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Suppose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150" spc="7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r>
              <a:rPr sz="3150" spc="412" baseline="25132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 our computer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0533" y="2315815"/>
            <a:ext cx="5264785" cy="2354580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85"/>
              </a:spcBef>
            </a:pPr>
            <a:r>
              <a:rPr sz="3200" spc="-5" dirty="0">
                <a:latin typeface="Times New Roman"/>
                <a:cs typeface="Times New Roman"/>
              </a:rPr>
              <a:t>has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r>
              <a:rPr sz="3200" spc="-5" dirty="0">
                <a:latin typeface="Times New Roman"/>
                <a:cs typeface="Times New Roman"/>
              </a:rPr>
              <a:t>-bit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words:</a:t>
            </a:r>
            <a:endParaRPr sz="3200">
              <a:latin typeface="Times New Roman"/>
              <a:cs typeface="Times New Roman"/>
            </a:endParaRPr>
          </a:p>
          <a:p>
            <a:pPr marR="30480" algn="r">
              <a:lnSpc>
                <a:spcPct val="100000"/>
              </a:lnSpc>
              <a:spcBef>
                <a:spcPts val="1490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0 1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1 0 0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2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i="1" spc="-7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4800" i="1" spc="-104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i="1" spc="-7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4800" baseline="-20833">
              <a:latin typeface="Times New Roman"/>
              <a:cs typeface="Times New Roman"/>
            </a:endParaRPr>
          </a:p>
          <a:p>
            <a:pPr marR="90170" algn="r">
              <a:lnSpc>
                <a:spcPct val="100000"/>
              </a:lnSpc>
              <a:tabLst>
                <a:tab pos="2356485" algn="l"/>
              </a:tabLst>
            </a:pPr>
            <a:r>
              <a:rPr sz="3200" u="heavy" spc="-5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</a:t>
            </a:r>
            <a:r>
              <a:rPr sz="3200" u="heavy" spc="-5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1</a:t>
            </a:r>
            <a:r>
              <a:rPr sz="3200" u="heavy" spc="-10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heavy" spc="-5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1 0</a:t>
            </a:r>
            <a:r>
              <a:rPr sz="3200" u="heavy" spc="-10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heavy" spc="-5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1 0 1</a:t>
            </a:r>
            <a:r>
              <a:rPr sz="3200" u="heavy" spc="-10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heavy" spc="-5" dirty="0">
                <a:solidFill>
                  <a:srgbClr val="008A87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200" spc="2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i="1" spc="-7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4800" i="1" spc="-15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i="1" spc="-7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endParaRPr sz="4800" baseline="-20833">
              <a:latin typeface="Times New Roman"/>
              <a:cs typeface="Times New Roman"/>
            </a:endParaRPr>
          </a:p>
          <a:p>
            <a:pPr marL="313690">
              <a:lnSpc>
                <a:spcPct val="100000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0 0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1 0 1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0 0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1 1 0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0 1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963862" y="4640262"/>
            <a:ext cx="762000" cy="228600"/>
          </a:xfrm>
          <a:custGeom>
            <a:avLst/>
            <a:gdLst/>
            <a:ahLst/>
            <a:cxnLst/>
            <a:rect l="l" t="t" r="r" b="b"/>
            <a:pathLst>
              <a:path w="762000" h="228600">
                <a:moveTo>
                  <a:pt x="0" y="0"/>
                </a:moveTo>
                <a:lnTo>
                  <a:pt x="4990" y="44493"/>
                </a:lnTo>
                <a:lnTo>
                  <a:pt x="18600" y="80824"/>
                </a:lnTo>
                <a:lnTo>
                  <a:pt x="38785" y="105318"/>
                </a:lnTo>
                <a:lnTo>
                  <a:pt x="63500" y="114300"/>
                </a:lnTo>
                <a:lnTo>
                  <a:pt x="317500" y="114300"/>
                </a:lnTo>
                <a:lnTo>
                  <a:pt x="342214" y="123281"/>
                </a:lnTo>
                <a:lnTo>
                  <a:pt x="362399" y="147775"/>
                </a:lnTo>
                <a:lnTo>
                  <a:pt x="376009" y="184106"/>
                </a:lnTo>
                <a:lnTo>
                  <a:pt x="381000" y="228600"/>
                </a:lnTo>
                <a:lnTo>
                  <a:pt x="385990" y="184106"/>
                </a:lnTo>
                <a:lnTo>
                  <a:pt x="399600" y="147775"/>
                </a:lnTo>
                <a:lnTo>
                  <a:pt x="419785" y="123281"/>
                </a:lnTo>
                <a:lnTo>
                  <a:pt x="444500" y="114300"/>
                </a:lnTo>
                <a:lnTo>
                  <a:pt x="698500" y="114300"/>
                </a:lnTo>
                <a:lnTo>
                  <a:pt x="723214" y="105318"/>
                </a:lnTo>
                <a:lnTo>
                  <a:pt x="743399" y="80824"/>
                </a:lnTo>
                <a:lnTo>
                  <a:pt x="757009" y="44493"/>
                </a:lnTo>
                <a:lnTo>
                  <a:pt x="762000" y="0"/>
                </a:lnTo>
              </a:path>
            </a:pathLst>
          </a:custGeom>
          <a:ln w="285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004502" y="4842128"/>
            <a:ext cx="6800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12683" y="4704039"/>
            <a:ext cx="273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994653" y="3279775"/>
            <a:ext cx="2707005" cy="2406650"/>
            <a:chOff x="5994653" y="3279775"/>
            <a:chExt cx="2707005" cy="2406650"/>
          </a:xfrm>
        </p:grpSpPr>
        <p:sp>
          <p:nvSpPr>
            <p:cNvPr id="26" name="object 26"/>
            <p:cNvSpPr/>
            <p:nvPr/>
          </p:nvSpPr>
          <p:spPr>
            <a:xfrm>
              <a:off x="7431030" y="3294062"/>
              <a:ext cx="1256030" cy="1170305"/>
            </a:xfrm>
            <a:custGeom>
              <a:avLst/>
              <a:gdLst/>
              <a:ahLst/>
              <a:cxnLst/>
              <a:rect l="l" t="t" r="r" b="b"/>
              <a:pathLst>
                <a:path w="1256029" h="1170304">
                  <a:moveTo>
                    <a:pt x="0" y="0"/>
                  </a:moveTo>
                  <a:lnTo>
                    <a:pt x="50506" y="928"/>
                  </a:lnTo>
                  <a:lnTo>
                    <a:pt x="100507" y="3692"/>
                  </a:lnTo>
                  <a:lnTo>
                    <a:pt x="149964" y="8255"/>
                  </a:lnTo>
                  <a:lnTo>
                    <a:pt x="198839" y="14583"/>
                  </a:lnTo>
                  <a:lnTo>
                    <a:pt x="247096" y="22641"/>
                  </a:lnTo>
                  <a:lnTo>
                    <a:pt x="294696" y="32394"/>
                  </a:lnTo>
                  <a:lnTo>
                    <a:pt x="341603" y="43806"/>
                  </a:lnTo>
                  <a:lnTo>
                    <a:pt x="387778" y="56843"/>
                  </a:lnTo>
                  <a:lnTo>
                    <a:pt x="433185" y="71471"/>
                  </a:lnTo>
                  <a:lnTo>
                    <a:pt x="477785" y="87653"/>
                  </a:lnTo>
                  <a:lnTo>
                    <a:pt x="521541" y="105356"/>
                  </a:lnTo>
                  <a:lnTo>
                    <a:pt x="564416" y="124544"/>
                  </a:lnTo>
                  <a:lnTo>
                    <a:pt x="606372" y="145182"/>
                  </a:lnTo>
                  <a:lnTo>
                    <a:pt x="647372" y="167236"/>
                  </a:lnTo>
                  <a:lnTo>
                    <a:pt x="687378" y="190669"/>
                  </a:lnTo>
                  <a:lnTo>
                    <a:pt x="726352" y="215449"/>
                  </a:lnTo>
                  <a:lnTo>
                    <a:pt x="764258" y="241538"/>
                  </a:lnTo>
                  <a:lnTo>
                    <a:pt x="801057" y="268903"/>
                  </a:lnTo>
                  <a:lnTo>
                    <a:pt x="836712" y="297509"/>
                  </a:lnTo>
                  <a:lnTo>
                    <a:pt x="871186" y="327321"/>
                  </a:lnTo>
                  <a:lnTo>
                    <a:pt x="904440" y="358303"/>
                  </a:lnTo>
                  <a:lnTo>
                    <a:pt x="936438" y="390421"/>
                  </a:lnTo>
                  <a:lnTo>
                    <a:pt x="967142" y="423640"/>
                  </a:lnTo>
                  <a:lnTo>
                    <a:pt x="996515" y="457924"/>
                  </a:lnTo>
                  <a:lnTo>
                    <a:pt x="1024519" y="493240"/>
                  </a:lnTo>
                  <a:lnTo>
                    <a:pt x="1051116" y="529552"/>
                  </a:lnTo>
                  <a:lnTo>
                    <a:pt x="1076269" y="566825"/>
                  </a:lnTo>
                  <a:lnTo>
                    <a:pt x="1099940" y="605023"/>
                  </a:lnTo>
                  <a:lnTo>
                    <a:pt x="1122092" y="644113"/>
                  </a:lnTo>
                  <a:lnTo>
                    <a:pt x="1142688" y="684060"/>
                  </a:lnTo>
                  <a:lnTo>
                    <a:pt x="1161689" y="724827"/>
                  </a:lnTo>
                  <a:lnTo>
                    <a:pt x="1179059" y="766381"/>
                  </a:lnTo>
                  <a:lnTo>
                    <a:pt x="1194760" y="808686"/>
                  </a:lnTo>
                  <a:lnTo>
                    <a:pt x="1208754" y="851708"/>
                  </a:lnTo>
                  <a:lnTo>
                    <a:pt x="1221004" y="895412"/>
                  </a:lnTo>
                  <a:lnTo>
                    <a:pt x="1231472" y="939762"/>
                  </a:lnTo>
                  <a:lnTo>
                    <a:pt x="1240122" y="984723"/>
                  </a:lnTo>
                  <a:lnTo>
                    <a:pt x="1246914" y="1030261"/>
                  </a:lnTo>
                  <a:lnTo>
                    <a:pt x="1251812" y="1076341"/>
                  </a:lnTo>
                  <a:lnTo>
                    <a:pt x="1254778" y="1122928"/>
                  </a:lnTo>
                  <a:lnTo>
                    <a:pt x="1255776" y="1169987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16812" y="4413192"/>
              <a:ext cx="1170305" cy="1256030"/>
            </a:xfrm>
            <a:custGeom>
              <a:avLst/>
              <a:gdLst/>
              <a:ahLst/>
              <a:cxnLst/>
              <a:rect l="l" t="t" r="r" b="b"/>
              <a:pathLst>
                <a:path w="1170304" h="1256029">
                  <a:moveTo>
                    <a:pt x="1169987" y="0"/>
                  </a:moveTo>
                  <a:lnTo>
                    <a:pt x="1169058" y="50506"/>
                  </a:lnTo>
                  <a:lnTo>
                    <a:pt x="1166294" y="100507"/>
                  </a:lnTo>
                  <a:lnTo>
                    <a:pt x="1161731" y="149964"/>
                  </a:lnTo>
                  <a:lnTo>
                    <a:pt x="1155403" y="198839"/>
                  </a:lnTo>
                  <a:lnTo>
                    <a:pt x="1147346" y="247096"/>
                  </a:lnTo>
                  <a:lnTo>
                    <a:pt x="1137593" y="294696"/>
                  </a:lnTo>
                  <a:lnTo>
                    <a:pt x="1126180" y="341603"/>
                  </a:lnTo>
                  <a:lnTo>
                    <a:pt x="1113143" y="387778"/>
                  </a:lnTo>
                  <a:lnTo>
                    <a:pt x="1098516" y="433185"/>
                  </a:lnTo>
                  <a:lnTo>
                    <a:pt x="1082333" y="477785"/>
                  </a:lnTo>
                  <a:lnTo>
                    <a:pt x="1064630" y="521541"/>
                  </a:lnTo>
                  <a:lnTo>
                    <a:pt x="1045443" y="564416"/>
                  </a:lnTo>
                  <a:lnTo>
                    <a:pt x="1024804" y="606372"/>
                  </a:lnTo>
                  <a:lnTo>
                    <a:pt x="1002751" y="647372"/>
                  </a:lnTo>
                  <a:lnTo>
                    <a:pt x="979317" y="687378"/>
                  </a:lnTo>
                  <a:lnTo>
                    <a:pt x="954538" y="726352"/>
                  </a:lnTo>
                  <a:lnTo>
                    <a:pt x="928448" y="764258"/>
                  </a:lnTo>
                  <a:lnTo>
                    <a:pt x="901083" y="801057"/>
                  </a:lnTo>
                  <a:lnTo>
                    <a:pt x="872477" y="836712"/>
                  </a:lnTo>
                  <a:lnTo>
                    <a:pt x="842666" y="871186"/>
                  </a:lnTo>
                  <a:lnTo>
                    <a:pt x="811684" y="904440"/>
                  </a:lnTo>
                  <a:lnTo>
                    <a:pt x="779566" y="936438"/>
                  </a:lnTo>
                  <a:lnTo>
                    <a:pt x="746347" y="967142"/>
                  </a:lnTo>
                  <a:lnTo>
                    <a:pt x="712062" y="996515"/>
                  </a:lnTo>
                  <a:lnTo>
                    <a:pt x="676746" y="1024519"/>
                  </a:lnTo>
                  <a:lnTo>
                    <a:pt x="640435" y="1051116"/>
                  </a:lnTo>
                  <a:lnTo>
                    <a:pt x="603162" y="1076269"/>
                  </a:lnTo>
                  <a:lnTo>
                    <a:pt x="564963" y="1099940"/>
                  </a:lnTo>
                  <a:lnTo>
                    <a:pt x="525873" y="1122092"/>
                  </a:lnTo>
                  <a:lnTo>
                    <a:pt x="485927" y="1142688"/>
                  </a:lnTo>
                  <a:lnTo>
                    <a:pt x="445159" y="1161689"/>
                  </a:lnTo>
                  <a:lnTo>
                    <a:pt x="403605" y="1179059"/>
                  </a:lnTo>
                  <a:lnTo>
                    <a:pt x="361300" y="1194760"/>
                  </a:lnTo>
                  <a:lnTo>
                    <a:pt x="318278" y="1208754"/>
                  </a:lnTo>
                  <a:lnTo>
                    <a:pt x="274575" y="1221004"/>
                  </a:lnTo>
                  <a:lnTo>
                    <a:pt x="230225" y="1231472"/>
                  </a:lnTo>
                  <a:lnTo>
                    <a:pt x="185263" y="1240122"/>
                  </a:lnTo>
                  <a:lnTo>
                    <a:pt x="139725" y="1246914"/>
                  </a:lnTo>
                  <a:lnTo>
                    <a:pt x="93645" y="1251812"/>
                  </a:lnTo>
                  <a:lnTo>
                    <a:pt x="47058" y="1254778"/>
                  </a:lnTo>
                  <a:lnTo>
                    <a:pt x="0" y="1255776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60040" y="4965002"/>
              <a:ext cx="1152525" cy="707390"/>
            </a:xfrm>
            <a:custGeom>
              <a:avLst/>
              <a:gdLst/>
              <a:ahLst/>
              <a:cxnLst/>
              <a:rect l="l" t="t" r="r" b="b"/>
              <a:pathLst>
                <a:path w="1152525" h="707389">
                  <a:moveTo>
                    <a:pt x="1152067" y="707135"/>
                  </a:moveTo>
                  <a:lnTo>
                    <a:pt x="1101964" y="706208"/>
                  </a:lnTo>
                  <a:lnTo>
                    <a:pt x="1052244" y="703446"/>
                  </a:lnTo>
                  <a:lnTo>
                    <a:pt x="1002953" y="698877"/>
                  </a:lnTo>
                  <a:lnTo>
                    <a:pt x="954137" y="692532"/>
                  </a:lnTo>
                  <a:lnTo>
                    <a:pt x="905841" y="684440"/>
                  </a:lnTo>
                  <a:lnTo>
                    <a:pt x="858110" y="674629"/>
                  </a:lnTo>
                  <a:lnTo>
                    <a:pt x="810990" y="663130"/>
                  </a:lnTo>
                  <a:lnTo>
                    <a:pt x="764526" y="649972"/>
                  </a:lnTo>
                  <a:lnTo>
                    <a:pt x="718762" y="635183"/>
                  </a:lnTo>
                  <a:lnTo>
                    <a:pt x="673746" y="618794"/>
                  </a:lnTo>
                  <a:lnTo>
                    <a:pt x="629521" y="600834"/>
                  </a:lnTo>
                  <a:lnTo>
                    <a:pt x="586134" y="581331"/>
                  </a:lnTo>
                  <a:lnTo>
                    <a:pt x="543629" y="560316"/>
                  </a:lnTo>
                  <a:lnTo>
                    <a:pt x="502052" y="537817"/>
                  </a:lnTo>
                  <a:lnTo>
                    <a:pt x="461448" y="513864"/>
                  </a:lnTo>
                  <a:lnTo>
                    <a:pt x="421862" y="488486"/>
                  </a:lnTo>
                  <a:lnTo>
                    <a:pt x="383341" y="461712"/>
                  </a:lnTo>
                  <a:lnTo>
                    <a:pt x="345929" y="433573"/>
                  </a:lnTo>
                  <a:lnTo>
                    <a:pt x="309671" y="404096"/>
                  </a:lnTo>
                  <a:lnTo>
                    <a:pt x="274613" y="373312"/>
                  </a:lnTo>
                  <a:lnTo>
                    <a:pt x="240800" y="341249"/>
                  </a:lnTo>
                  <a:lnTo>
                    <a:pt x="208278" y="307938"/>
                  </a:lnTo>
                  <a:lnTo>
                    <a:pt x="177092" y="273407"/>
                  </a:lnTo>
                  <a:lnTo>
                    <a:pt x="147287" y="237685"/>
                  </a:lnTo>
                  <a:lnTo>
                    <a:pt x="118908" y="200802"/>
                  </a:lnTo>
                  <a:lnTo>
                    <a:pt x="92001" y="162788"/>
                  </a:lnTo>
                  <a:lnTo>
                    <a:pt x="66612" y="123671"/>
                  </a:lnTo>
                  <a:lnTo>
                    <a:pt x="42785" y="83481"/>
                  </a:lnTo>
                  <a:lnTo>
                    <a:pt x="20566" y="42248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331869" y="4912247"/>
              <a:ext cx="78740" cy="95885"/>
            </a:xfrm>
            <a:custGeom>
              <a:avLst/>
              <a:gdLst/>
              <a:ahLst/>
              <a:cxnLst/>
              <a:rect l="l" t="t" r="r" b="b"/>
              <a:pathLst>
                <a:path w="78739" h="95885">
                  <a:moveTo>
                    <a:pt x="5435" y="0"/>
                  </a:moveTo>
                  <a:lnTo>
                    <a:pt x="0" y="95681"/>
                  </a:lnTo>
                  <a:lnTo>
                    <a:pt x="28054" y="52476"/>
                  </a:lnTo>
                  <a:lnTo>
                    <a:pt x="78727" y="61747"/>
                  </a:lnTo>
                  <a:lnTo>
                    <a:pt x="543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94653" y="3981450"/>
              <a:ext cx="1059941" cy="1094231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6377940" y="3890962"/>
            <a:ext cx="5848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100" b="1" baseline="-21604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8100" b="1" spc="-442" baseline="-21604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282940" y="5466016"/>
            <a:ext cx="4775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161091" y="3070225"/>
            <a:ext cx="2694305" cy="2489200"/>
            <a:chOff x="6161091" y="3070225"/>
            <a:chExt cx="2694305" cy="2489200"/>
          </a:xfrm>
        </p:grpSpPr>
        <p:sp>
          <p:nvSpPr>
            <p:cNvPr id="34" name="object 34"/>
            <p:cNvSpPr/>
            <p:nvPr/>
          </p:nvSpPr>
          <p:spPr>
            <a:xfrm>
              <a:off x="6175378" y="3084512"/>
              <a:ext cx="1276985" cy="1897380"/>
            </a:xfrm>
            <a:custGeom>
              <a:avLst/>
              <a:gdLst/>
              <a:ahLst/>
              <a:cxnLst/>
              <a:rect l="l" t="t" r="r" b="b"/>
              <a:pathLst>
                <a:path w="1276984" h="1897379">
                  <a:moveTo>
                    <a:pt x="182041" y="1897062"/>
                  </a:moveTo>
                  <a:lnTo>
                    <a:pt x="155541" y="1851837"/>
                  </a:lnTo>
                  <a:lnTo>
                    <a:pt x="131055" y="1805704"/>
                  </a:lnTo>
                  <a:lnTo>
                    <a:pt x="108604" y="1758727"/>
                  </a:lnTo>
                  <a:lnTo>
                    <a:pt x="88204" y="1710968"/>
                  </a:lnTo>
                  <a:lnTo>
                    <a:pt x="69876" y="1662491"/>
                  </a:lnTo>
                  <a:lnTo>
                    <a:pt x="53636" y="1613359"/>
                  </a:lnTo>
                  <a:lnTo>
                    <a:pt x="39504" y="1563636"/>
                  </a:lnTo>
                  <a:lnTo>
                    <a:pt x="27498" y="1513385"/>
                  </a:lnTo>
                  <a:lnTo>
                    <a:pt x="17636" y="1462669"/>
                  </a:lnTo>
                  <a:lnTo>
                    <a:pt x="9936" y="1411552"/>
                  </a:lnTo>
                  <a:lnTo>
                    <a:pt x="4418" y="1360096"/>
                  </a:lnTo>
                  <a:lnTo>
                    <a:pt x="1100" y="1308365"/>
                  </a:lnTo>
                  <a:lnTo>
                    <a:pt x="0" y="1256423"/>
                  </a:lnTo>
                  <a:lnTo>
                    <a:pt x="915" y="1208913"/>
                  </a:lnTo>
                  <a:lnTo>
                    <a:pt x="3639" y="1161842"/>
                  </a:lnTo>
                  <a:lnTo>
                    <a:pt x="8139" y="1115242"/>
                  </a:lnTo>
                  <a:lnTo>
                    <a:pt x="14384" y="1069144"/>
                  </a:lnTo>
                  <a:lnTo>
                    <a:pt x="22342" y="1023579"/>
                  </a:lnTo>
                  <a:lnTo>
                    <a:pt x="31980" y="978580"/>
                  </a:lnTo>
                  <a:lnTo>
                    <a:pt x="43267" y="934178"/>
                  </a:lnTo>
                  <a:lnTo>
                    <a:pt x="56169" y="890405"/>
                  </a:lnTo>
                  <a:lnTo>
                    <a:pt x="70656" y="847292"/>
                  </a:lnTo>
                  <a:lnTo>
                    <a:pt x="86695" y="804871"/>
                  </a:lnTo>
                  <a:lnTo>
                    <a:pt x="104254" y="763173"/>
                  </a:lnTo>
                  <a:lnTo>
                    <a:pt x="123300" y="722231"/>
                  </a:lnTo>
                  <a:lnTo>
                    <a:pt x="143802" y="682075"/>
                  </a:lnTo>
                  <a:lnTo>
                    <a:pt x="165728" y="642737"/>
                  </a:lnTo>
                  <a:lnTo>
                    <a:pt x="189045" y="604250"/>
                  </a:lnTo>
                  <a:lnTo>
                    <a:pt x="213722" y="566644"/>
                  </a:lnTo>
                  <a:lnTo>
                    <a:pt x="239726" y="529951"/>
                  </a:lnTo>
                  <a:lnTo>
                    <a:pt x="267025" y="494202"/>
                  </a:lnTo>
                  <a:lnTo>
                    <a:pt x="295587" y="459431"/>
                  </a:lnTo>
                  <a:lnTo>
                    <a:pt x="325380" y="425667"/>
                  </a:lnTo>
                  <a:lnTo>
                    <a:pt x="356372" y="392942"/>
                  </a:lnTo>
                  <a:lnTo>
                    <a:pt x="388531" y="361289"/>
                  </a:lnTo>
                  <a:lnTo>
                    <a:pt x="421825" y="330739"/>
                  </a:lnTo>
                  <a:lnTo>
                    <a:pt x="456221" y="301323"/>
                  </a:lnTo>
                  <a:lnTo>
                    <a:pt x="491687" y="273073"/>
                  </a:lnTo>
                  <a:lnTo>
                    <a:pt x="528192" y="246021"/>
                  </a:lnTo>
                  <a:lnTo>
                    <a:pt x="565703" y="220198"/>
                  </a:lnTo>
                  <a:lnTo>
                    <a:pt x="604189" y="195636"/>
                  </a:lnTo>
                  <a:lnTo>
                    <a:pt x="643616" y="172366"/>
                  </a:lnTo>
                  <a:lnTo>
                    <a:pt x="683954" y="150420"/>
                  </a:lnTo>
                  <a:lnTo>
                    <a:pt x="725169" y="129830"/>
                  </a:lnTo>
                  <a:lnTo>
                    <a:pt x="767230" y="110627"/>
                  </a:lnTo>
                  <a:lnTo>
                    <a:pt x="810105" y="92844"/>
                  </a:lnTo>
                  <a:lnTo>
                    <a:pt x="853761" y="76510"/>
                  </a:lnTo>
                  <a:lnTo>
                    <a:pt x="898166" y="61659"/>
                  </a:lnTo>
                  <a:lnTo>
                    <a:pt x="943289" y="48322"/>
                  </a:lnTo>
                  <a:lnTo>
                    <a:pt x="989098" y="36530"/>
                  </a:lnTo>
                  <a:lnTo>
                    <a:pt x="1035559" y="26315"/>
                  </a:lnTo>
                  <a:lnTo>
                    <a:pt x="1082642" y="17708"/>
                  </a:lnTo>
                  <a:lnTo>
                    <a:pt x="1130313" y="10742"/>
                  </a:lnTo>
                  <a:lnTo>
                    <a:pt x="1178541" y="5447"/>
                  </a:lnTo>
                  <a:lnTo>
                    <a:pt x="1227294" y="1856"/>
                  </a:lnTo>
                  <a:lnTo>
                    <a:pt x="1276540" y="0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391334" y="3084513"/>
              <a:ext cx="1449705" cy="1351280"/>
            </a:xfrm>
            <a:custGeom>
              <a:avLst/>
              <a:gdLst/>
              <a:ahLst/>
              <a:cxnLst/>
              <a:rect l="l" t="t" r="r" b="b"/>
              <a:pathLst>
                <a:path w="1449704" h="1351279">
                  <a:moveTo>
                    <a:pt x="0" y="0"/>
                  </a:moveTo>
                  <a:lnTo>
                    <a:pt x="49830" y="783"/>
                  </a:lnTo>
                  <a:lnTo>
                    <a:pt x="99239" y="3116"/>
                  </a:lnTo>
                  <a:lnTo>
                    <a:pt x="148199" y="6974"/>
                  </a:lnTo>
                  <a:lnTo>
                    <a:pt x="196683" y="12331"/>
                  </a:lnTo>
                  <a:lnTo>
                    <a:pt x="244665" y="19163"/>
                  </a:lnTo>
                  <a:lnTo>
                    <a:pt x="292117" y="27444"/>
                  </a:lnTo>
                  <a:lnTo>
                    <a:pt x="339013" y="37150"/>
                  </a:lnTo>
                  <a:lnTo>
                    <a:pt x="385324" y="48254"/>
                  </a:lnTo>
                  <a:lnTo>
                    <a:pt x="431025" y="60732"/>
                  </a:lnTo>
                  <a:lnTo>
                    <a:pt x="476089" y="74559"/>
                  </a:lnTo>
                  <a:lnTo>
                    <a:pt x="520488" y="89709"/>
                  </a:lnTo>
                  <a:lnTo>
                    <a:pt x="564195" y="106158"/>
                  </a:lnTo>
                  <a:lnTo>
                    <a:pt x="607184" y="123880"/>
                  </a:lnTo>
                  <a:lnTo>
                    <a:pt x="649427" y="142851"/>
                  </a:lnTo>
                  <a:lnTo>
                    <a:pt x="690898" y="163044"/>
                  </a:lnTo>
                  <a:lnTo>
                    <a:pt x="731569" y="184435"/>
                  </a:lnTo>
                  <a:lnTo>
                    <a:pt x="771414" y="206999"/>
                  </a:lnTo>
                  <a:lnTo>
                    <a:pt x="810405" y="230710"/>
                  </a:lnTo>
                  <a:lnTo>
                    <a:pt x="848516" y="255544"/>
                  </a:lnTo>
                  <a:lnTo>
                    <a:pt x="885720" y="281475"/>
                  </a:lnTo>
                  <a:lnTo>
                    <a:pt x="921989" y="308478"/>
                  </a:lnTo>
                  <a:lnTo>
                    <a:pt x="957296" y="336529"/>
                  </a:lnTo>
                  <a:lnTo>
                    <a:pt x="991616" y="365601"/>
                  </a:lnTo>
                  <a:lnTo>
                    <a:pt x="1024920" y="395670"/>
                  </a:lnTo>
                  <a:lnTo>
                    <a:pt x="1057181" y="426710"/>
                  </a:lnTo>
                  <a:lnTo>
                    <a:pt x="1088373" y="458697"/>
                  </a:lnTo>
                  <a:lnTo>
                    <a:pt x="1118469" y="491605"/>
                  </a:lnTo>
                  <a:lnTo>
                    <a:pt x="1147442" y="525409"/>
                  </a:lnTo>
                  <a:lnTo>
                    <a:pt x="1175264" y="560084"/>
                  </a:lnTo>
                  <a:lnTo>
                    <a:pt x="1201910" y="595605"/>
                  </a:lnTo>
                  <a:lnTo>
                    <a:pt x="1227350" y="631947"/>
                  </a:lnTo>
                  <a:lnTo>
                    <a:pt x="1251560" y="669084"/>
                  </a:lnTo>
                  <a:lnTo>
                    <a:pt x="1274511" y="706992"/>
                  </a:lnTo>
                  <a:lnTo>
                    <a:pt x="1296178" y="745645"/>
                  </a:lnTo>
                  <a:lnTo>
                    <a:pt x="1316532" y="785018"/>
                  </a:lnTo>
                  <a:lnTo>
                    <a:pt x="1335547" y="825087"/>
                  </a:lnTo>
                  <a:lnTo>
                    <a:pt x="1353196" y="865825"/>
                  </a:lnTo>
                  <a:lnTo>
                    <a:pt x="1369451" y="907207"/>
                  </a:lnTo>
                  <a:lnTo>
                    <a:pt x="1384287" y="949210"/>
                  </a:lnTo>
                  <a:lnTo>
                    <a:pt x="1397675" y="991806"/>
                  </a:lnTo>
                  <a:lnTo>
                    <a:pt x="1409590" y="1034972"/>
                  </a:lnTo>
                  <a:lnTo>
                    <a:pt x="1420003" y="1078682"/>
                  </a:lnTo>
                  <a:lnTo>
                    <a:pt x="1428889" y="1122912"/>
                  </a:lnTo>
                  <a:lnTo>
                    <a:pt x="1436219" y="1167634"/>
                  </a:lnTo>
                  <a:lnTo>
                    <a:pt x="1441967" y="1212826"/>
                  </a:lnTo>
                  <a:lnTo>
                    <a:pt x="1446107" y="1258461"/>
                  </a:lnTo>
                  <a:lnTo>
                    <a:pt x="1448610" y="1304515"/>
                  </a:lnTo>
                  <a:lnTo>
                    <a:pt x="1449451" y="1350962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351405" y="4419533"/>
              <a:ext cx="488315" cy="1102995"/>
            </a:xfrm>
            <a:custGeom>
              <a:avLst/>
              <a:gdLst/>
              <a:ahLst/>
              <a:cxnLst/>
              <a:rect l="l" t="t" r="r" b="b"/>
              <a:pathLst>
                <a:path w="488315" h="1102995">
                  <a:moveTo>
                    <a:pt x="487794" y="0"/>
                  </a:moveTo>
                  <a:lnTo>
                    <a:pt x="486934" y="51321"/>
                  </a:lnTo>
                  <a:lnTo>
                    <a:pt x="484366" y="102369"/>
                  </a:lnTo>
                  <a:lnTo>
                    <a:pt x="480112" y="153100"/>
                  </a:lnTo>
                  <a:lnTo>
                    <a:pt x="474190" y="203471"/>
                  </a:lnTo>
                  <a:lnTo>
                    <a:pt x="466621" y="253441"/>
                  </a:lnTo>
                  <a:lnTo>
                    <a:pt x="457425" y="302966"/>
                  </a:lnTo>
                  <a:lnTo>
                    <a:pt x="446622" y="352004"/>
                  </a:lnTo>
                  <a:lnTo>
                    <a:pt x="434230" y="400512"/>
                  </a:lnTo>
                  <a:lnTo>
                    <a:pt x="420272" y="448447"/>
                  </a:lnTo>
                  <a:lnTo>
                    <a:pt x="404765" y="495766"/>
                  </a:lnTo>
                  <a:lnTo>
                    <a:pt x="387731" y="542427"/>
                  </a:lnTo>
                  <a:lnTo>
                    <a:pt x="369189" y="588388"/>
                  </a:lnTo>
                  <a:lnTo>
                    <a:pt x="349159" y="633605"/>
                  </a:lnTo>
                  <a:lnTo>
                    <a:pt x="327661" y="678035"/>
                  </a:lnTo>
                  <a:lnTo>
                    <a:pt x="304715" y="721637"/>
                  </a:lnTo>
                  <a:lnTo>
                    <a:pt x="280341" y="764367"/>
                  </a:lnTo>
                  <a:lnTo>
                    <a:pt x="254559" y="806182"/>
                  </a:lnTo>
                  <a:lnTo>
                    <a:pt x="227389" y="847040"/>
                  </a:lnTo>
                  <a:lnTo>
                    <a:pt x="198850" y="886899"/>
                  </a:lnTo>
                  <a:lnTo>
                    <a:pt x="168963" y="925715"/>
                  </a:lnTo>
                  <a:lnTo>
                    <a:pt x="137748" y="963446"/>
                  </a:lnTo>
                  <a:lnTo>
                    <a:pt x="105224" y="1000049"/>
                  </a:lnTo>
                  <a:lnTo>
                    <a:pt x="71411" y="1035482"/>
                  </a:lnTo>
                  <a:lnTo>
                    <a:pt x="36330" y="1069701"/>
                  </a:lnTo>
                  <a:lnTo>
                    <a:pt x="0" y="1102664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307033" y="5471455"/>
              <a:ext cx="93345" cy="88265"/>
            </a:xfrm>
            <a:custGeom>
              <a:avLst/>
              <a:gdLst/>
              <a:ahLst/>
              <a:cxnLst/>
              <a:rect l="l" t="t" r="r" b="b"/>
              <a:pathLst>
                <a:path w="93345" h="88264">
                  <a:moveTo>
                    <a:pt x="38201" y="0"/>
                  </a:moveTo>
                  <a:lnTo>
                    <a:pt x="0" y="87896"/>
                  </a:lnTo>
                  <a:lnTo>
                    <a:pt x="93243" y="65722"/>
                  </a:lnTo>
                  <a:lnTo>
                    <a:pt x="43815" y="51206"/>
                  </a:lnTo>
                  <a:lnTo>
                    <a:pt x="38201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94853" y="4438650"/>
              <a:ext cx="1059941" cy="1094231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6916737" y="4348162"/>
            <a:ext cx="13093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12115" algn="l"/>
                <a:tab pos="812165" algn="l"/>
              </a:tabLst>
            </a:pPr>
            <a:r>
              <a:rPr sz="3200" spc="-5" dirty="0">
                <a:latin typeface="Times New Roman"/>
                <a:cs typeface="Times New Roman"/>
              </a:rPr>
              <a:t>5	</a:t>
            </a:r>
            <a:r>
              <a:rPr sz="4800" spc="-7" baseline="-19097" dirty="0">
                <a:latin typeface="Times New Roman"/>
                <a:cs typeface="Times New Roman"/>
              </a:rPr>
              <a:t>4	</a:t>
            </a:r>
            <a:r>
              <a:rPr sz="3200" spc="-5" dirty="0">
                <a:latin typeface="Times New Roman"/>
                <a:cs typeface="Times New Roman"/>
              </a:rPr>
              <a:t>3</a:t>
            </a:r>
            <a:r>
              <a:rPr sz="3200" spc="-145" dirty="0">
                <a:latin typeface="Times New Roman"/>
                <a:cs typeface="Times New Roman"/>
              </a:rPr>
              <a:t> </a:t>
            </a:r>
            <a:r>
              <a:rPr sz="8100" b="1" baseline="-21604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endParaRPr sz="8100" baseline="-21604"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994394" y="2698241"/>
            <a:ext cx="2444750" cy="3145790"/>
            <a:chOff x="5994394" y="2698241"/>
            <a:chExt cx="2444750" cy="3145790"/>
          </a:xfrm>
        </p:grpSpPr>
        <p:sp>
          <p:nvSpPr>
            <p:cNvPr id="41" name="object 41"/>
            <p:cNvSpPr/>
            <p:nvPr/>
          </p:nvSpPr>
          <p:spPr>
            <a:xfrm>
              <a:off x="7531101" y="5451847"/>
              <a:ext cx="894080" cy="377825"/>
            </a:xfrm>
            <a:custGeom>
              <a:avLst/>
              <a:gdLst/>
              <a:ahLst/>
              <a:cxnLst/>
              <a:rect l="l" t="t" r="r" b="b"/>
              <a:pathLst>
                <a:path w="894079" h="377825">
                  <a:moveTo>
                    <a:pt x="893762" y="0"/>
                  </a:moveTo>
                  <a:lnTo>
                    <a:pt x="856785" y="35574"/>
                  </a:lnTo>
                  <a:lnTo>
                    <a:pt x="818708" y="69513"/>
                  </a:lnTo>
                  <a:lnTo>
                    <a:pt x="779579" y="101796"/>
                  </a:lnTo>
                  <a:lnTo>
                    <a:pt x="739445" y="132402"/>
                  </a:lnTo>
                  <a:lnTo>
                    <a:pt x="698355" y="161311"/>
                  </a:lnTo>
                  <a:lnTo>
                    <a:pt x="656357" y="188504"/>
                  </a:lnTo>
                  <a:lnTo>
                    <a:pt x="613499" y="213958"/>
                  </a:lnTo>
                  <a:lnTo>
                    <a:pt x="569829" y="237654"/>
                  </a:lnTo>
                  <a:lnTo>
                    <a:pt x="525396" y="259572"/>
                  </a:lnTo>
                  <a:lnTo>
                    <a:pt x="480247" y="279692"/>
                  </a:lnTo>
                  <a:lnTo>
                    <a:pt x="434431" y="297991"/>
                  </a:lnTo>
                  <a:lnTo>
                    <a:pt x="387995" y="314452"/>
                  </a:lnTo>
                  <a:lnTo>
                    <a:pt x="340989" y="329052"/>
                  </a:lnTo>
                  <a:lnTo>
                    <a:pt x="293460" y="341771"/>
                  </a:lnTo>
                  <a:lnTo>
                    <a:pt x="245456" y="352590"/>
                  </a:lnTo>
                  <a:lnTo>
                    <a:pt x="197025" y="361487"/>
                  </a:lnTo>
                  <a:lnTo>
                    <a:pt x="148216" y="368443"/>
                  </a:lnTo>
                  <a:lnTo>
                    <a:pt x="99077" y="373437"/>
                  </a:lnTo>
                  <a:lnTo>
                    <a:pt x="49655" y="376448"/>
                  </a:lnTo>
                  <a:lnTo>
                    <a:pt x="0" y="377456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008682" y="4397376"/>
              <a:ext cx="1527810" cy="1430655"/>
            </a:xfrm>
            <a:custGeom>
              <a:avLst/>
              <a:gdLst/>
              <a:ahLst/>
              <a:cxnLst/>
              <a:rect l="l" t="t" r="r" b="b"/>
              <a:pathLst>
                <a:path w="1527809" h="1430654">
                  <a:moveTo>
                    <a:pt x="1527251" y="1430337"/>
                  </a:moveTo>
                  <a:lnTo>
                    <a:pt x="1477822" y="1429602"/>
                  </a:lnTo>
                  <a:lnTo>
                    <a:pt x="1428786" y="1427412"/>
                  </a:lnTo>
                  <a:lnTo>
                    <a:pt x="1380165" y="1423790"/>
                  </a:lnTo>
                  <a:lnTo>
                    <a:pt x="1331984" y="1418757"/>
                  </a:lnTo>
                  <a:lnTo>
                    <a:pt x="1284267" y="1412335"/>
                  </a:lnTo>
                  <a:lnTo>
                    <a:pt x="1237036" y="1404547"/>
                  </a:lnTo>
                  <a:lnTo>
                    <a:pt x="1190316" y="1395416"/>
                  </a:lnTo>
                  <a:lnTo>
                    <a:pt x="1144130" y="1384962"/>
                  </a:lnTo>
                  <a:lnTo>
                    <a:pt x="1098502" y="1373209"/>
                  </a:lnTo>
                  <a:lnTo>
                    <a:pt x="1053456" y="1360178"/>
                  </a:lnTo>
                  <a:lnTo>
                    <a:pt x="1009016" y="1345893"/>
                  </a:lnTo>
                  <a:lnTo>
                    <a:pt x="965205" y="1330374"/>
                  </a:lnTo>
                  <a:lnTo>
                    <a:pt x="922046" y="1313645"/>
                  </a:lnTo>
                  <a:lnTo>
                    <a:pt x="879564" y="1295726"/>
                  </a:lnTo>
                  <a:lnTo>
                    <a:pt x="837783" y="1276642"/>
                  </a:lnTo>
                  <a:lnTo>
                    <a:pt x="796725" y="1256413"/>
                  </a:lnTo>
                  <a:lnTo>
                    <a:pt x="756415" y="1235062"/>
                  </a:lnTo>
                  <a:lnTo>
                    <a:pt x="716877" y="1212612"/>
                  </a:lnTo>
                  <a:lnTo>
                    <a:pt x="678133" y="1189083"/>
                  </a:lnTo>
                  <a:lnTo>
                    <a:pt x="640209" y="1164500"/>
                  </a:lnTo>
                  <a:lnTo>
                    <a:pt x="603127" y="1138883"/>
                  </a:lnTo>
                  <a:lnTo>
                    <a:pt x="566911" y="1112255"/>
                  </a:lnTo>
                  <a:lnTo>
                    <a:pt x="531585" y="1084638"/>
                  </a:lnTo>
                  <a:lnTo>
                    <a:pt x="497173" y="1056054"/>
                  </a:lnTo>
                  <a:lnTo>
                    <a:pt x="463698" y="1026526"/>
                  </a:lnTo>
                  <a:lnTo>
                    <a:pt x="431184" y="996076"/>
                  </a:lnTo>
                  <a:lnTo>
                    <a:pt x="399654" y="964725"/>
                  </a:lnTo>
                  <a:lnTo>
                    <a:pt x="369133" y="932497"/>
                  </a:lnTo>
                  <a:lnTo>
                    <a:pt x="339645" y="899413"/>
                  </a:lnTo>
                  <a:lnTo>
                    <a:pt x="311212" y="865496"/>
                  </a:lnTo>
                  <a:lnTo>
                    <a:pt x="283858" y="830767"/>
                  </a:lnTo>
                  <a:lnTo>
                    <a:pt x="257608" y="795249"/>
                  </a:lnTo>
                  <a:lnTo>
                    <a:pt x="232485" y="758964"/>
                  </a:lnTo>
                  <a:lnTo>
                    <a:pt x="208513" y="721935"/>
                  </a:lnTo>
                  <a:lnTo>
                    <a:pt x="185715" y="684183"/>
                  </a:lnTo>
                  <a:lnTo>
                    <a:pt x="164115" y="645730"/>
                  </a:lnTo>
                  <a:lnTo>
                    <a:pt x="143736" y="606600"/>
                  </a:lnTo>
                  <a:lnTo>
                    <a:pt x="124603" y="566814"/>
                  </a:lnTo>
                  <a:lnTo>
                    <a:pt x="106740" y="526393"/>
                  </a:lnTo>
                  <a:lnTo>
                    <a:pt x="90169" y="485362"/>
                  </a:lnTo>
                  <a:lnTo>
                    <a:pt x="74915" y="443741"/>
                  </a:lnTo>
                  <a:lnTo>
                    <a:pt x="61001" y="401553"/>
                  </a:lnTo>
                  <a:lnTo>
                    <a:pt x="48451" y="358819"/>
                  </a:lnTo>
                  <a:lnTo>
                    <a:pt x="37289" y="315564"/>
                  </a:lnTo>
                  <a:lnTo>
                    <a:pt x="27538" y="271807"/>
                  </a:lnTo>
                  <a:lnTo>
                    <a:pt x="19222" y="227572"/>
                  </a:lnTo>
                  <a:lnTo>
                    <a:pt x="12365" y="182881"/>
                  </a:lnTo>
                  <a:lnTo>
                    <a:pt x="6991" y="137756"/>
                  </a:lnTo>
                  <a:lnTo>
                    <a:pt x="3123" y="92220"/>
                  </a:lnTo>
                  <a:lnTo>
                    <a:pt x="784" y="46293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010275" y="2857496"/>
              <a:ext cx="2007870" cy="1535430"/>
            </a:xfrm>
            <a:custGeom>
              <a:avLst/>
              <a:gdLst/>
              <a:ahLst/>
              <a:cxnLst/>
              <a:rect l="l" t="t" r="r" b="b"/>
              <a:pathLst>
                <a:path w="2007870" h="1535429">
                  <a:moveTo>
                    <a:pt x="0" y="1535188"/>
                  </a:moveTo>
                  <a:lnTo>
                    <a:pt x="731" y="1485503"/>
                  </a:lnTo>
                  <a:lnTo>
                    <a:pt x="2909" y="1436212"/>
                  </a:lnTo>
                  <a:lnTo>
                    <a:pt x="6513" y="1387339"/>
                  </a:lnTo>
                  <a:lnTo>
                    <a:pt x="11519" y="1338907"/>
                  </a:lnTo>
                  <a:lnTo>
                    <a:pt x="17907" y="1290942"/>
                  </a:lnTo>
                  <a:lnTo>
                    <a:pt x="25654" y="1243466"/>
                  </a:lnTo>
                  <a:lnTo>
                    <a:pt x="34738" y="1196503"/>
                  </a:lnTo>
                  <a:lnTo>
                    <a:pt x="45137" y="1150077"/>
                  </a:lnTo>
                  <a:lnTo>
                    <a:pt x="56828" y="1104212"/>
                  </a:lnTo>
                  <a:lnTo>
                    <a:pt x="69791" y="1058932"/>
                  </a:lnTo>
                  <a:lnTo>
                    <a:pt x="84002" y="1014261"/>
                  </a:lnTo>
                  <a:lnTo>
                    <a:pt x="99439" y="970222"/>
                  </a:lnTo>
                  <a:lnTo>
                    <a:pt x="116081" y="926839"/>
                  </a:lnTo>
                  <a:lnTo>
                    <a:pt x="133905" y="884137"/>
                  </a:lnTo>
                  <a:lnTo>
                    <a:pt x="152890" y="842138"/>
                  </a:lnTo>
                  <a:lnTo>
                    <a:pt x="173013" y="800867"/>
                  </a:lnTo>
                  <a:lnTo>
                    <a:pt x="194252" y="760348"/>
                  </a:lnTo>
                  <a:lnTo>
                    <a:pt x="216585" y="720604"/>
                  </a:lnTo>
                  <a:lnTo>
                    <a:pt x="239990" y="681659"/>
                  </a:lnTo>
                  <a:lnTo>
                    <a:pt x="264446" y="643537"/>
                  </a:lnTo>
                  <a:lnTo>
                    <a:pt x="289928" y="606262"/>
                  </a:lnTo>
                  <a:lnTo>
                    <a:pt x="316417" y="569858"/>
                  </a:lnTo>
                  <a:lnTo>
                    <a:pt x="343890" y="534349"/>
                  </a:lnTo>
                  <a:lnTo>
                    <a:pt x="372324" y="499757"/>
                  </a:lnTo>
                  <a:lnTo>
                    <a:pt x="401697" y="466108"/>
                  </a:lnTo>
                  <a:lnTo>
                    <a:pt x="431988" y="433425"/>
                  </a:lnTo>
                  <a:lnTo>
                    <a:pt x="463175" y="401732"/>
                  </a:lnTo>
                  <a:lnTo>
                    <a:pt x="495234" y="371053"/>
                  </a:lnTo>
                  <a:lnTo>
                    <a:pt x="528145" y="341411"/>
                  </a:lnTo>
                  <a:lnTo>
                    <a:pt x="561885" y="312830"/>
                  </a:lnTo>
                  <a:lnTo>
                    <a:pt x="596432" y="285334"/>
                  </a:lnTo>
                  <a:lnTo>
                    <a:pt x="631764" y="258948"/>
                  </a:lnTo>
                  <a:lnTo>
                    <a:pt x="667859" y="233694"/>
                  </a:lnTo>
                  <a:lnTo>
                    <a:pt x="704695" y="209597"/>
                  </a:lnTo>
                  <a:lnTo>
                    <a:pt x="742250" y="186680"/>
                  </a:lnTo>
                  <a:lnTo>
                    <a:pt x="780501" y="164968"/>
                  </a:lnTo>
                  <a:lnTo>
                    <a:pt x="819427" y="144484"/>
                  </a:lnTo>
                  <a:lnTo>
                    <a:pt x="859005" y="125251"/>
                  </a:lnTo>
                  <a:lnTo>
                    <a:pt x="899214" y="107295"/>
                  </a:lnTo>
                  <a:lnTo>
                    <a:pt x="940031" y="90638"/>
                  </a:lnTo>
                  <a:lnTo>
                    <a:pt x="981435" y="75304"/>
                  </a:lnTo>
                  <a:lnTo>
                    <a:pt x="1023402" y="61318"/>
                  </a:lnTo>
                  <a:lnTo>
                    <a:pt x="1065912" y="48703"/>
                  </a:lnTo>
                  <a:lnTo>
                    <a:pt x="1108942" y="37483"/>
                  </a:lnTo>
                  <a:lnTo>
                    <a:pt x="1152469" y="27681"/>
                  </a:lnTo>
                  <a:lnTo>
                    <a:pt x="1196473" y="19322"/>
                  </a:lnTo>
                  <a:lnTo>
                    <a:pt x="1240930" y="12430"/>
                  </a:lnTo>
                  <a:lnTo>
                    <a:pt x="1285820" y="7027"/>
                  </a:lnTo>
                  <a:lnTo>
                    <a:pt x="1331118" y="3139"/>
                  </a:lnTo>
                  <a:lnTo>
                    <a:pt x="1376805" y="788"/>
                  </a:lnTo>
                  <a:lnTo>
                    <a:pt x="1422857" y="0"/>
                  </a:lnTo>
                  <a:lnTo>
                    <a:pt x="1473250" y="964"/>
                  </a:lnTo>
                  <a:lnTo>
                    <a:pt x="1523493" y="3848"/>
                  </a:lnTo>
                  <a:lnTo>
                    <a:pt x="1573539" y="8641"/>
                  </a:lnTo>
                  <a:lnTo>
                    <a:pt x="1623343" y="15330"/>
                  </a:lnTo>
                  <a:lnTo>
                    <a:pt x="1672859" y="23902"/>
                  </a:lnTo>
                  <a:lnTo>
                    <a:pt x="1722042" y="34347"/>
                  </a:lnTo>
                  <a:lnTo>
                    <a:pt x="1770845" y="46650"/>
                  </a:lnTo>
                  <a:lnTo>
                    <a:pt x="1819224" y="60801"/>
                  </a:lnTo>
                  <a:lnTo>
                    <a:pt x="1867132" y="76788"/>
                  </a:lnTo>
                  <a:lnTo>
                    <a:pt x="1914524" y="94597"/>
                  </a:lnTo>
                  <a:lnTo>
                    <a:pt x="1961354" y="114217"/>
                  </a:lnTo>
                  <a:lnTo>
                    <a:pt x="2007577" y="135636"/>
                  </a:lnTo>
                </a:path>
              </a:pathLst>
            </a:custGeom>
            <a:ln w="2857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973428" y="2942229"/>
              <a:ext cx="95885" cy="77470"/>
            </a:xfrm>
            <a:custGeom>
              <a:avLst/>
              <a:gdLst/>
              <a:ahLst/>
              <a:cxnLst/>
              <a:rect l="l" t="t" r="r" b="b"/>
              <a:pathLst>
                <a:path w="95884" h="77469">
                  <a:moveTo>
                    <a:pt x="39077" y="0"/>
                  </a:moveTo>
                  <a:lnTo>
                    <a:pt x="44970" y="51180"/>
                  </a:lnTo>
                  <a:lnTo>
                    <a:pt x="0" y="76301"/>
                  </a:lnTo>
                  <a:lnTo>
                    <a:pt x="95834" y="77241"/>
                  </a:lnTo>
                  <a:lnTo>
                    <a:pt x="3907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53298" y="2698241"/>
              <a:ext cx="1059941" cy="1094231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7736840" y="2454275"/>
            <a:ext cx="9518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100" b="1" baseline="-34465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8100" b="1" spc="832" baseline="-3446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Resolving collisions by open </a:t>
            </a:r>
            <a:r>
              <a:rPr spc="-1085" dirty="0"/>
              <a:t> </a:t>
            </a:r>
            <a:r>
              <a:rPr spc="-5" dirty="0"/>
              <a:t>addressing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7665" y="1575498"/>
            <a:ext cx="8394700" cy="4707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No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storage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used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outside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hash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table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itself.</a:t>
            </a:r>
            <a:endParaRPr sz="3200">
              <a:latin typeface="Times New Roman"/>
              <a:cs typeface="Times New Roman"/>
            </a:endParaRPr>
          </a:p>
          <a:p>
            <a:pPr marL="238125" marR="265430" indent="-226060">
              <a:lnSpc>
                <a:spcPts val="3460"/>
              </a:lnSpc>
              <a:spcBef>
                <a:spcPts val="434"/>
              </a:spcBef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Insertion systematically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probes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table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until an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empty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slot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found.</a:t>
            </a:r>
            <a:endParaRPr sz="3200">
              <a:latin typeface="Times New Roman"/>
              <a:cs typeface="Times New Roman"/>
            </a:endParaRPr>
          </a:p>
          <a:p>
            <a:pPr marL="238125" marR="468630" indent="-226060">
              <a:lnSpc>
                <a:spcPts val="3460"/>
              </a:lnSpc>
              <a:spcBef>
                <a:spcPts val="375"/>
              </a:spcBef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The hash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function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depends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both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key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probe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number:</a:t>
            </a:r>
            <a:endParaRPr sz="3200">
              <a:latin typeface="Times New Roman"/>
              <a:cs typeface="Times New Roman"/>
            </a:endParaRPr>
          </a:p>
          <a:p>
            <a:pPr marL="469265">
              <a:lnSpc>
                <a:spcPts val="3795"/>
              </a:lnSpc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: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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{0,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1, …,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–1}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</a:t>
            </a:r>
            <a:r>
              <a:rPr sz="3200" spc="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{0, 1,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…,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–1}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38125" indent="-226060">
              <a:lnSpc>
                <a:spcPts val="3640"/>
              </a:lnSpc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The probe sequence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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,0),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,1),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…,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–1)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</a:t>
            </a:r>
            <a:endParaRPr sz="3200">
              <a:latin typeface="Symbol"/>
              <a:cs typeface="Symbol"/>
            </a:endParaRPr>
          </a:p>
          <a:p>
            <a:pPr marL="238125">
              <a:lnSpc>
                <a:spcPts val="3640"/>
              </a:lnSpc>
            </a:pPr>
            <a:r>
              <a:rPr sz="3200" spc="-5" dirty="0">
                <a:latin typeface="Times New Roman"/>
                <a:cs typeface="Times New Roman"/>
              </a:rPr>
              <a:t>should be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permutation 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{0,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1, …,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–1}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38125" marR="5080" indent="-226060">
              <a:lnSpc>
                <a:spcPts val="3460"/>
              </a:lnSpc>
              <a:spcBef>
                <a:spcPts val="430"/>
              </a:spcBef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The table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fill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up,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deletion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difficult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(but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not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impossible).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1941" y="2469642"/>
            <a:ext cx="1239773" cy="306857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946647" y="3919515"/>
            <a:ext cx="4572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204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556250" y="2393950"/>
          <a:ext cx="1219200" cy="3047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80365">
                        <a:lnSpc>
                          <a:spcPts val="23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586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80365">
                        <a:lnSpc>
                          <a:spcPts val="23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133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80365">
                        <a:lnSpc>
                          <a:spcPts val="23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204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80365">
                        <a:lnSpc>
                          <a:spcPts val="23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481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7487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open</a:t>
            </a:r>
            <a:r>
              <a:rPr spc="-10" dirty="0"/>
              <a:t> </a:t>
            </a:r>
            <a:r>
              <a:rPr spc="-5" dirty="0"/>
              <a:t>addressing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4827" y="1638554"/>
            <a:ext cx="30772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Insert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key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496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4827" y="2513392"/>
            <a:ext cx="28695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0.</a:t>
            </a:r>
            <a:r>
              <a:rPr sz="3200" spc="-4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Probe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(496,0)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49962" y="1908429"/>
            <a:ext cx="2514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20865" y="234962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20865" y="3813428"/>
            <a:ext cx="1609725" cy="1670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collision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15"/>
              </a:spcBef>
            </a:pP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59162" y="2770187"/>
            <a:ext cx="2106930" cy="1306830"/>
            <a:chOff x="3459162" y="2770187"/>
            <a:chExt cx="2106930" cy="1306830"/>
          </a:xfrm>
        </p:grpSpPr>
        <p:sp>
          <p:nvSpPr>
            <p:cNvPr id="12" name="object 12"/>
            <p:cNvSpPr/>
            <p:nvPr/>
          </p:nvSpPr>
          <p:spPr>
            <a:xfrm>
              <a:off x="3473450" y="2784475"/>
              <a:ext cx="2044064" cy="1262380"/>
            </a:xfrm>
            <a:custGeom>
              <a:avLst/>
              <a:gdLst/>
              <a:ahLst/>
              <a:cxnLst/>
              <a:rect l="l" t="t" r="r" b="b"/>
              <a:pathLst>
                <a:path w="2044064" h="1262379">
                  <a:moveTo>
                    <a:pt x="0" y="0"/>
                  </a:moveTo>
                  <a:lnTo>
                    <a:pt x="2043696" y="1262189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70315" y="3995182"/>
              <a:ext cx="95885" cy="81915"/>
            </a:xfrm>
            <a:custGeom>
              <a:avLst/>
              <a:gdLst/>
              <a:ahLst/>
              <a:cxnLst/>
              <a:rect l="l" t="t" r="r" b="b"/>
              <a:pathLst>
                <a:path w="95885" h="81914">
                  <a:moveTo>
                    <a:pt x="45046" y="0"/>
                  </a:moveTo>
                  <a:lnTo>
                    <a:pt x="46837" y="51485"/>
                  </a:lnTo>
                  <a:lnTo>
                    <a:pt x="0" y="72936"/>
                  </a:lnTo>
                  <a:lnTo>
                    <a:pt x="95465" y="81521"/>
                  </a:lnTo>
                  <a:lnTo>
                    <a:pt x="4504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7487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open addressing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827" y="1638554"/>
            <a:ext cx="30772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Insert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key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496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827" y="2513392"/>
            <a:ext cx="2869565" cy="990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800"/>
              </a:lnSpc>
              <a:spcBef>
                <a:spcPts val="95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0.</a:t>
            </a:r>
            <a:r>
              <a:rPr sz="3200" spc="-4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Probe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(496,0)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800"/>
              </a:lnSpc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1.</a:t>
            </a:r>
            <a:r>
              <a:rPr sz="3200" spc="-4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Probe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(496,1)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1941" y="2469642"/>
            <a:ext cx="1239773" cy="306857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46647" y="3005115"/>
            <a:ext cx="4572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586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49962" y="1908429"/>
            <a:ext cx="2514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556250" y="2393950"/>
          <a:ext cx="1219200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80365">
                        <a:lnSpc>
                          <a:spcPts val="23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586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80365">
                        <a:lnSpc>
                          <a:spcPts val="23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133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80365">
                        <a:lnSpc>
                          <a:spcPts val="23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204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80365">
                        <a:lnSpc>
                          <a:spcPts val="23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481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6920865" y="234962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20865" y="5092827"/>
            <a:ext cx="550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59162" y="3126623"/>
            <a:ext cx="2106930" cy="150495"/>
            <a:chOff x="3459162" y="3126623"/>
            <a:chExt cx="2106930" cy="150495"/>
          </a:xfrm>
        </p:grpSpPr>
        <p:sp>
          <p:nvSpPr>
            <p:cNvPr id="12" name="object 12"/>
            <p:cNvSpPr/>
            <p:nvPr/>
          </p:nvSpPr>
          <p:spPr>
            <a:xfrm>
              <a:off x="3473450" y="3168116"/>
              <a:ext cx="2035810" cy="94615"/>
            </a:xfrm>
            <a:custGeom>
              <a:avLst/>
              <a:gdLst/>
              <a:ahLst/>
              <a:cxnLst/>
              <a:rect l="l" t="t" r="r" b="b"/>
              <a:pathLst>
                <a:path w="2035810" h="94614">
                  <a:moveTo>
                    <a:pt x="0" y="94195"/>
                  </a:moveTo>
                  <a:lnTo>
                    <a:pt x="2035238" y="0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78167" y="3126623"/>
              <a:ext cx="87630" cy="85725"/>
            </a:xfrm>
            <a:custGeom>
              <a:avLst/>
              <a:gdLst/>
              <a:ahLst/>
              <a:cxnLst/>
              <a:rect l="l" t="t" r="r" b="b"/>
              <a:pathLst>
                <a:path w="87629" h="85725">
                  <a:moveTo>
                    <a:pt x="0" y="0"/>
                  </a:moveTo>
                  <a:lnTo>
                    <a:pt x="30518" y="41490"/>
                  </a:lnTo>
                  <a:lnTo>
                    <a:pt x="3949" y="85623"/>
                  </a:lnTo>
                  <a:lnTo>
                    <a:pt x="87604" y="38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105205" y="2868854"/>
            <a:ext cx="14255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collision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7487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open addressing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827" y="1638554"/>
            <a:ext cx="30772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Insert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key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496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827" y="2513392"/>
            <a:ext cx="2869565" cy="1468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800"/>
              </a:lnSpc>
              <a:spcBef>
                <a:spcPts val="95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0.</a:t>
            </a:r>
            <a:r>
              <a:rPr sz="3200" spc="-4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Probe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(496,0)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760"/>
              </a:lnSpc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1.</a:t>
            </a:r>
            <a:r>
              <a:rPr sz="3200" spc="-4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Probe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(496,1)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800"/>
              </a:lnSpc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2.</a:t>
            </a:r>
            <a:r>
              <a:rPr sz="3200" spc="-4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Probe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(496,2)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1941" y="2469642"/>
            <a:ext cx="1239773" cy="306857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049962" y="1908429"/>
            <a:ext cx="2514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556250" y="2393950"/>
          <a:ext cx="1219200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80365">
                        <a:lnSpc>
                          <a:spcPts val="23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586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80365">
                        <a:lnSpc>
                          <a:spcPts val="23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133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80365">
                        <a:lnSpc>
                          <a:spcPts val="23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204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80365">
                        <a:lnSpc>
                          <a:spcPts val="23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496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80365">
                        <a:lnSpc>
                          <a:spcPts val="23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481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920865" y="234962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20865" y="4048302"/>
            <a:ext cx="1654810" cy="143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insertion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459162" y="3725862"/>
            <a:ext cx="2106930" cy="675005"/>
            <a:chOff x="3459162" y="3725862"/>
            <a:chExt cx="2106930" cy="675005"/>
          </a:xfrm>
        </p:grpSpPr>
        <p:sp>
          <p:nvSpPr>
            <p:cNvPr id="11" name="object 11"/>
            <p:cNvSpPr/>
            <p:nvPr/>
          </p:nvSpPr>
          <p:spPr>
            <a:xfrm>
              <a:off x="3473450" y="3740150"/>
              <a:ext cx="2037714" cy="628015"/>
            </a:xfrm>
            <a:custGeom>
              <a:avLst/>
              <a:gdLst/>
              <a:ahLst/>
              <a:cxnLst/>
              <a:rect l="l" t="t" r="r" b="b"/>
              <a:pathLst>
                <a:path w="2037714" h="628014">
                  <a:moveTo>
                    <a:pt x="0" y="0"/>
                  </a:moveTo>
                  <a:lnTo>
                    <a:pt x="2037702" y="627697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71229" y="4318469"/>
              <a:ext cx="94615" cy="82550"/>
            </a:xfrm>
            <a:custGeom>
              <a:avLst/>
              <a:gdLst/>
              <a:ahLst/>
              <a:cxnLst/>
              <a:rect l="l" t="t" r="r" b="b"/>
              <a:pathLst>
                <a:path w="94614" h="82550">
                  <a:moveTo>
                    <a:pt x="25234" y="0"/>
                  </a:moveTo>
                  <a:lnTo>
                    <a:pt x="39928" y="49377"/>
                  </a:lnTo>
                  <a:lnTo>
                    <a:pt x="0" y="81927"/>
                  </a:lnTo>
                  <a:lnTo>
                    <a:pt x="94551" y="66205"/>
                  </a:lnTo>
                  <a:lnTo>
                    <a:pt x="252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53498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Symbol-table</a:t>
            </a:r>
            <a:r>
              <a:rPr spc="-70" dirty="0"/>
              <a:t> </a:t>
            </a:r>
            <a:r>
              <a:rPr spc="-5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065" y="1467103"/>
            <a:ext cx="55892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Symbol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table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 </a:t>
            </a:r>
            <a:r>
              <a:rPr sz="3200" spc="-5" dirty="0">
                <a:latin typeface="Times New Roman"/>
                <a:cs typeface="Times New Roman"/>
              </a:rPr>
              <a:t>holding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records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19237" y="2492375"/>
            <a:ext cx="1647189" cy="675640"/>
            <a:chOff x="1519237" y="2492375"/>
            <a:chExt cx="1647189" cy="6756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4865" y="2567939"/>
              <a:ext cx="1458467" cy="59969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3435" y="2501646"/>
              <a:ext cx="1582673" cy="61112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524000" y="2497137"/>
              <a:ext cx="1447800" cy="560705"/>
            </a:xfrm>
            <a:custGeom>
              <a:avLst/>
              <a:gdLst/>
              <a:ahLst/>
              <a:cxnLst/>
              <a:rect l="l" t="t" r="r" b="b"/>
              <a:pathLst>
                <a:path w="1447800" h="560705">
                  <a:moveTo>
                    <a:pt x="0" y="560387"/>
                  </a:moveTo>
                  <a:lnTo>
                    <a:pt x="1447800" y="560387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560387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0" y="2497137"/>
              <a:ext cx="1447800" cy="589280"/>
            </a:xfrm>
            <a:custGeom>
              <a:avLst/>
              <a:gdLst/>
              <a:ahLst/>
              <a:cxnLst/>
              <a:rect l="l" t="t" r="r" b="b"/>
              <a:pathLst>
                <a:path w="1447800" h="589280">
                  <a:moveTo>
                    <a:pt x="0" y="0"/>
                  </a:moveTo>
                  <a:lnTo>
                    <a:pt x="1447800" y="0"/>
                  </a:lnTo>
                  <a:lnTo>
                    <a:pt x="1447800" y="588962"/>
                  </a:lnTo>
                  <a:lnTo>
                    <a:pt x="0" y="58896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38287" y="2521362"/>
            <a:ext cx="14192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336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12812" y="2482847"/>
            <a:ext cx="2446655" cy="3094990"/>
            <a:chOff x="912812" y="2482847"/>
            <a:chExt cx="2446655" cy="309499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4866" y="3128010"/>
              <a:ext cx="1458467" cy="62102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524000" y="3057525"/>
              <a:ext cx="1447800" cy="609600"/>
            </a:xfrm>
            <a:custGeom>
              <a:avLst/>
              <a:gdLst/>
              <a:ahLst/>
              <a:cxnLst/>
              <a:rect l="l" t="t" r="r" b="b"/>
              <a:pathLst>
                <a:path w="1447800" h="609600">
                  <a:moveTo>
                    <a:pt x="14478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447800" y="609600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4000" y="3057525"/>
              <a:ext cx="1447800" cy="609600"/>
            </a:xfrm>
            <a:custGeom>
              <a:avLst/>
              <a:gdLst/>
              <a:ahLst/>
              <a:cxnLst/>
              <a:rect l="l" t="t" r="r" b="b"/>
              <a:pathLst>
                <a:path w="1447800" h="609600">
                  <a:moveTo>
                    <a:pt x="0" y="0"/>
                  </a:moveTo>
                  <a:lnTo>
                    <a:pt x="1447800" y="0"/>
                  </a:lnTo>
                  <a:lnTo>
                    <a:pt x="14478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4866" y="3737610"/>
              <a:ext cx="1458467" cy="92582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524000" y="3667125"/>
              <a:ext cx="1447800" cy="914400"/>
            </a:xfrm>
            <a:custGeom>
              <a:avLst/>
              <a:gdLst/>
              <a:ahLst/>
              <a:cxnLst/>
              <a:rect l="l" t="t" r="r" b="b"/>
              <a:pathLst>
                <a:path w="1447800" h="914400">
                  <a:moveTo>
                    <a:pt x="14478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47800" y="914400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24000" y="3667125"/>
              <a:ext cx="1447800" cy="914400"/>
            </a:xfrm>
            <a:custGeom>
              <a:avLst/>
              <a:gdLst/>
              <a:ahLst/>
              <a:cxnLst/>
              <a:rect l="l" t="t" r="r" b="b"/>
              <a:pathLst>
                <a:path w="1447800" h="914400">
                  <a:moveTo>
                    <a:pt x="0" y="0"/>
                  </a:moveTo>
                  <a:lnTo>
                    <a:pt x="1447800" y="0"/>
                  </a:lnTo>
                  <a:lnTo>
                    <a:pt x="1447800" y="914400"/>
                  </a:lnTo>
                  <a:lnTo>
                    <a:pt x="0" y="914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4866" y="4652010"/>
              <a:ext cx="1458467" cy="92582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524000" y="4581525"/>
              <a:ext cx="1447800" cy="914400"/>
            </a:xfrm>
            <a:custGeom>
              <a:avLst/>
              <a:gdLst/>
              <a:ahLst/>
              <a:cxnLst/>
              <a:rect l="l" t="t" r="r" b="b"/>
              <a:pathLst>
                <a:path w="1447800" h="914400">
                  <a:moveTo>
                    <a:pt x="14478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447800" y="914400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24000" y="4581525"/>
              <a:ext cx="1447800" cy="914400"/>
            </a:xfrm>
            <a:custGeom>
              <a:avLst/>
              <a:gdLst/>
              <a:ahLst/>
              <a:cxnLst/>
              <a:rect l="l" t="t" r="r" b="b"/>
              <a:pathLst>
                <a:path w="1447800" h="914400">
                  <a:moveTo>
                    <a:pt x="0" y="0"/>
                  </a:moveTo>
                  <a:lnTo>
                    <a:pt x="1447800" y="0"/>
                  </a:lnTo>
                  <a:lnTo>
                    <a:pt x="1447800" y="914400"/>
                  </a:lnTo>
                  <a:lnTo>
                    <a:pt x="0" y="914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2812" y="2525713"/>
              <a:ext cx="552450" cy="0"/>
            </a:xfrm>
            <a:custGeom>
              <a:avLst/>
              <a:gdLst/>
              <a:ahLst/>
              <a:cxnLst/>
              <a:rect l="l" t="t" r="r" b="b"/>
              <a:pathLst>
                <a:path w="552450">
                  <a:moveTo>
                    <a:pt x="0" y="0"/>
                  </a:moveTo>
                  <a:lnTo>
                    <a:pt x="5524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36687" y="2482847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48000" y="3057525"/>
              <a:ext cx="304800" cy="2438400"/>
            </a:xfrm>
            <a:custGeom>
              <a:avLst/>
              <a:gdLst/>
              <a:ahLst/>
              <a:cxnLst/>
              <a:rect l="l" t="t" r="r" b="b"/>
              <a:pathLst>
                <a:path w="304800" h="2438400">
                  <a:moveTo>
                    <a:pt x="0" y="0"/>
                  </a:moveTo>
                  <a:lnTo>
                    <a:pt x="40512" y="7258"/>
                  </a:lnTo>
                  <a:lnTo>
                    <a:pt x="76916" y="27741"/>
                  </a:lnTo>
                  <a:lnTo>
                    <a:pt x="107761" y="59513"/>
                  </a:lnTo>
                  <a:lnTo>
                    <a:pt x="131591" y="100638"/>
                  </a:lnTo>
                  <a:lnTo>
                    <a:pt x="146955" y="149179"/>
                  </a:lnTo>
                  <a:lnTo>
                    <a:pt x="152400" y="203200"/>
                  </a:lnTo>
                  <a:lnTo>
                    <a:pt x="152400" y="1016000"/>
                  </a:lnTo>
                  <a:lnTo>
                    <a:pt x="157844" y="1070020"/>
                  </a:lnTo>
                  <a:lnTo>
                    <a:pt x="173208" y="1118561"/>
                  </a:lnTo>
                  <a:lnTo>
                    <a:pt x="197038" y="1159686"/>
                  </a:lnTo>
                  <a:lnTo>
                    <a:pt x="227883" y="1191458"/>
                  </a:lnTo>
                  <a:lnTo>
                    <a:pt x="264287" y="1211941"/>
                  </a:lnTo>
                  <a:lnTo>
                    <a:pt x="304800" y="1219200"/>
                  </a:lnTo>
                  <a:lnTo>
                    <a:pt x="264287" y="1226458"/>
                  </a:lnTo>
                  <a:lnTo>
                    <a:pt x="227883" y="1246941"/>
                  </a:lnTo>
                  <a:lnTo>
                    <a:pt x="197038" y="1278713"/>
                  </a:lnTo>
                  <a:lnTo>
                    <a:pt x="173208" y="1319838"/>
                  </a:lnTo>
                  <a:lnTo>
                    <a:pt x="157844" y="1368379"/>
                  </a:lnTo>
                  <a:lnTo>
                    <a:pt x="152400" y="1422400"/>
                  </a:lnTo>
                  <a:lnTo>
                    <a:pt x="152400" y="2235200"/>
                  </a:lnTo>
                  <a:lnTo>
                    <a:pt x="146955" y="2289220"/>
                  </a:lnTo>
                  <a:lnTo>
                    <a:pt x="131591" y="2337761"/>
                  </a:lnTo>
                  <a:lnTo>
                    <a:pt x="107761" y="2378886"/>
                  </a:lnTo>
                  <a:lnTo>
                    <a:pt x="76916" y="2410658"/>
                  </a:lnTo>
                  <a:lnTo>
                    <a:pt x="40512" y="2431141"/>
                  </a:lnTo>
                  <a:lnTo>
                    <a:pt x="0" y="2438400"/>
                  </a:lnTo>
                </a:path>
              </a:pathLst>
            </a:custGeom>
            <a:ln w="127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24000" y="2497137"/>
              <a:ext cx="1447800" cy="2999105"/>
            </a:xfrm>
            <a:custGeom>
              <a:avLst/>
              <a:gdLst/>
              <a:ahLst/>
              <a:cxnLst/>
              <a:rect l="l" t="t" r="r" b="b"/>
              <a:pathLst>
                <a:path w="1447800" h="2999104">
                  <a:moveTo>
                    <a:pt x="0" y="0"/>
                  </a:moveTo>
                  <a:lnTo>
                    <a:pt x="1447800" y="0"/>
                  </a:lnTo>
                  <a:lnTo>
                    <a:pt x="1447800" y="2998787"/>
                  </a:lnTo>
                  <a:lnTo>
                    <a:pt x="0" y="2998787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663064" y="2002027"/>
            <a:ext cx="9734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r>
              <a:rPr sz="28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ec</a:t>
            </a:r>
            <a:r>
              <a:rPr sz="2800" b="1" i="1" dirty="0">
                <a:solidFill>
                  <a:srgbClr val="CC0000"/>
                </a:solidFill>
                <a:latin typeface="Times New Roman"/>
                <a:cs typeface="Times New Roman"/>
              </a:rPr>
              <a:t>o</a:t>
            </a:r>
            <a:r>
              <a:rPr sz="28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rd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1815" y="2238629"/>
            <a:ext cx="205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31540" y="3569080"/>
            <a:ext cx="1870075" cy="12204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4"/>
              </a:spcBef>
            </a:pPr>
            <a:r>
              <a:rPr sz="2800" spc="-5" dirty="0">
                <a:latin typeface="Times New Roman"/>
                <a:cs typeface="Times New Roman"/>
              </a:rPr>
              <a:t>Other </a:t>
            </a:r>
            <a:r>
              <a:rPr sz="28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fields </a:t>
            </a:r>
            <a:r>
              <a:rPr sz="28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containing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satellite</a:t>
            </a:r>
            <a:r>
              <a:rPr sz="2800" b="1" i="1" spc="-9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CC0000"/>
                </a:solidFill>
                <a:latin typeface="Times New Roman"/>
                <a:cs typeface="Times New Roman"/>
              </a:rPr>
              <a:t>data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17540" y="2321179"/>
            <a:ext cx="2735580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Operations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NSERT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D</a:t>
            </a:r>
            <a:r>
              <a:rPr sz="2400" spc="-5" dirty="0">
                <a:latin typeface="Times New Roman"/>
                <a:cs typeface="Times New Roman"/>
              </a:rPr>
              <a:t>ELETE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238125" indent="-226060">
              <a:lnSpc>
                <a:spcPct val="100000"/>
              </a:lnSpc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EARCH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69302" y="5734303"/>
            <a:ext cx="75723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How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should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data structure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organized?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7487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open addressing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827" y="1638554"/>
            <a:ext cx="38328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Search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key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496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827" y="2513392"/>
            <a:ext cx="2869565" cy="1468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800"/>
              </a:lnSpc>
              <a:spcBef>
                <a:spcPts val="95"/>
              </a:spcBef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0.</a:t>
            </a:r>
            <a:r>
              <a:rPr sz="3200" spc="-4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Probe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(496,0)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760"/>
              </a:lnSpc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1.</a:t>
            </a:r>
            <a:r>
              <a:rPr sz="3200" spc="-4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Probe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(496,1)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800"/>
              </a:lnSpc>
            </a:pPr>
            <a:r>
              <a:rPr sz="3200" spc="-5" dirty="0">
                <a:solidFill>
                  <a:srgbClr val="CC0000"/>
                </a:solidFill>
                <a:latin typeface="Times New Roman"/>
                <a:cs typeface="Times New Roman"/>
              </a:rPr>
              <a:t>2.</a:t>
            </a:r>
            <a:r>
              <a:rPr sz="3200" spc="-4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Probe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(496,2)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1941" y="2469642"/>
            <a:ext cx="1239773" cy="306857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049962" y="1908429"/>
            <a:ext cx="2514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556250" y="2393950"/>
          <a:ext cx="1219200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80365">
                        <a:lnSpc>
                          <a:spcPts val="23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586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80365">
                        <a:lnSpc>
                          <a:spcPts val="23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133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80365">
                        <a:lnSpc>
                          <a:spcPts val="23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204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80365">
                        <a:lnSpc>
                          <a:spcPts val="23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496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80365">
                        <a:lnSpc>
                          <a:spcPts val="2300"/>
                        </a:lnSpc>
                      </a:pPr>
                      <a:r>
                        <a:rPr sz="2400" dirty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481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920865" y="234962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20865" y="5092827"/>
            <a:ext cx="550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459162" y="3725862"/>
            <a:ext cx="2106930" cy="675005"/>
            <a:chOff x="3459162" y="3725862"/>
            <a:chExt cx="2106930" cy="675005"/>
          </a:xfrm>
        </p:grpSpPr>
        <p:sp>
          <p:nvSpPr>
            <p:cNvPr id="11" name="object 11"/>
            <p:cNvSpPr/>
            <p:nvPr/>
          </p:nvSpPr>
          <p:spPr>
            <a:xfrm>
              <a:off x="3473450" y="3740150"/>
              <a:ext cx="2037714" cy="628015"/>
            </a:xfrm>
            <a:custGeom>
              <a:avLst/>
              <a:gdLst/>
              <a:ahLst/>
              <a:cxnLst/>
              <a:rect l="l" t="t" r="r" b="b"/>
              <a:pathLst>
                <a:path w="2037714" h="628014">
                  <a:moveTo>
                    <a:pt x="0" y="0"/>
                  </a:moveTo>
                  <a:lnTo>
                    <a:pt x="2037702" y="627697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71229" y="4318469"/>
              <a:ext cx="94615" cy="82550"/>
            </a:xfrm>
            <a:custGeom>
              <a:avLst/>
              <a:gdLst/>
              <a:ahLst/>
              <a:cxnLst/>
              <a:rect l="l" t="t" r="r" b="b"/>
              <a:pathLst>
                <a:path w="94614" h="82550">
                  <a:moveTo>
                    <a:pt x="25234" y="0"/>
                  </a:moveTo>
                  <a:lnTo>
                    <a:pt x="39928" y="49377"/>
                  </a:lnTo>
                  <a:lnTo>
                    <a:pt x="0" y="81927"/>
                  </a:lnTo>
                  <a:lnTo>
                    <a:pt x="94551" y="66205"/>
                  </a:lnTo>
                  <a:lnTo>
                    <a:pt x="252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459162" y="2770187"/>
            <a:ext cx="2106930" cy="1310005"/>
            <a:chOff x="3459162" y="2770187"/>
            <a:chExt cx="2106930" cy="1310005"/>
          </a:xfrm>
        </p:grpSpPr>
        <p:sp>
          <p:nvSpPr>
            <p:cNvPr id="14" name="object 14"/>
            <p:cNvSpPr/>
            <p:nvPr/>
          </p:nvSpPr>
          <p:spPr>
            <a:xfrm>
              <a:off x="3473450" y="2784475"/>
              <a:ext cx="2044064" cy="1265555"/>
            </a:xfrm>
            <a:custGeom>
              <a:avLst/>
              <a:gdLst/>
              <a:ahLst/>
              <a:cxnLst/>
              <a:rect l="l" t="t" r="r" b="b"/>
              <a:pathLst>
                <a:path w="2044064" h="1265554">
                  <a:moveTo>
                    <a:pt x="0" y="0"/>
                  </a:moveTo>
                  <a:lnTo>
                    <a:pt x="2043734" y="1265313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70323" y="3998302"/>
              <a:ext cx="95885" cy="81915"/>
            </a:xfrm>
            <a:custGeom>
              <a:avLst/>
              <a:gdLst/>
              <a:ahLst/>
              <a:cxnLst/>
              <a:rect l="l" t="t" r="r" b="b"/>
              <a:pathLst>
                <a:path w="95885" h="81914">
                  <a:moveTo>
                    <a:pt x="45135" y="0"/>
                  </a:moveTo>
                  <a:lnTo>
                    <a:pt x="46862" y="51485"/>
                  </a:lnTo>
                  <a:lnTo>
                    <a:pt x="0" y="72885"/>
                  </a:lnTo>
                  <a:lnTo>
                    <a:pt x="95453" y="81572"/>
                  </a:lnTo>
                  <a:lnTo>
                    <a:pt x="4513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73450" y="3168116"/>
              <a:ext cx="2035810" cy="94615"/>
            </a:xfrm>
            <a:custGeom>
              <a:avLst/>
              <a:gdLst/>
              <a:ahLst/>
              <a:cxnLst/>
              <a:rect l="l" t="t" r="r" b="b"/>
              <a:pathLst>
                <a:path w="2035810" h="94614">
                  <a:moveTo>
                    <a:pt x="0" y="94195"/>
                  </a:moveTo>
                  <a:lnTo>
                    <a:pt x="2035238" y="0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78167" y="3126623"/>
              <a:ext cx="87630" cy="85725"/>
            </a:xfrm>
            <a:custGeom>
              <a:avLst/>
              <a:gdLst/>
              <a:ahLst/>
              <a:cxnLst/>
              <a:rect l="l" t="t" r="r" b="b"/>
              <a:pathLst>
                <a:path w="87629" h="85725">
                  <a:moveTo>
                    <a:pt x="0" y="0"/>
                  </a:moveTo>
                  <a:lnTo>
                    <a:pt x="30518" y="41490"/>
                  </a:lnTo>
                  <a:lnTo>
                    <a:pt x="3949" y="85623"/>
                  </a:lnTo>
                  <a:lnTo>
                    <a:pt x="87604" y="38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24827" y="4313935"/>
            <a:ext cx="4499610" cy="9518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0"/>
              </a:spcBef>
            </a:pPr>
            <a:r>
              <a:rPr sz="3200" spc="-5" dirty="0">
                <a:latin typeface="Times New Roman"/>
                <a:cs typeface="Times New Roman"/>
              </a:rPr>
              <a:t>Search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uses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same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probe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sequence,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terminating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suc-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4827" y="5192023"/>
            <a:ext cx="43497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cessfully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finds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key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4827" y="5631067"/>
            <a:ext cx="80448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and unsuccessfully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encounters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empty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slot.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3535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Probing</a:t>
            </a:r>
            <a:r>
              <a:rPr spc="-65" dirty="0"/>
              <a:t> </a:t>
            </a:r>
            <a:r>
              <a:rPr spc="-5" dirty="0"/>
              <a:t>strategies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3865" y="1490280"/>
            <a:ext cx="8315325" cy="412432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80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Linear</a:t>
            </a:r>
            <a:r>
              <a:rPr sz="3200" b="1" spc="-8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probing:</a:t>
            </a:r>
            <a:endParaRPr sz="3200">
              <a:latin typeface="Times New Roman"/>
              <a:cs typeface="Times New Roman"/>
            </a:endParaRPr>
          </a:p>
          <a:p>
            <a:pPr marL="13335" marR="1049020" indent="-635" algn="just">
              <a:lnSpc>
                <a:spcPts val="3440"/>
              </a:lnSpc>
              <a:spcBef>
                <a:spcPts val="1230"/>
              </a:spcBef>
            </a:pPr>
            <a:r>
              <a:rPr sz="3200" spc="-5" dirty="0">
                <a:latin typeface="Times New Roman"/>
                <a:cs typeface="Times New Roman"/>
              </a:rPr>
              <a:t>Given an ordinary hash function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, linear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probing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uses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hash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function</a:t>
            </a:r>
            <a:endParaRPr sz="3200">
              <a:latin typeface="Times New Roman"/>
              <a:cs typeface="Times New Roman"/>
            </a:endParaRPr>
          </a:p>
          <a:p>
            <a:pPr marL="470534" algn="just">
              <a:lnSpc>
                <a:spcPct val="100000"/>
              </a:lnSpc>
              <a:spcBef>
                <a:spcPts val="73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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+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 mod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3970" marR="5080" algn="just">
              <a:lnSpc>
                <a:spcPts val="3460"/>
              </a:lnSpc>
              <a:spcBef>
                <a:spcPts val="1190"/>
              </a:spcBef>
            </a:pPr>
            <a:r>
              <a:rPr sz="3200" spc="-5" dirty="0">
                <a:latin typeface="Times New Roman"/>
                <a:cs typeface="Times New Roman"/>
              </a:rPr>
              <a:t>This method, though simple, </a:t>
            </a:r>
            <a:r>
              <a:rPr sz="3200" spc="-15" dirty="0">
                <a:latin typeface="Times New Roman"/>
                <a:cs typeface="Times New Roman"/>
              </a:rPr>
              <a:t>suffers </a:t>
            </a:r>
            <a:r>
              <a:rPr sz="3200" spc="-5" dirty="0">
                <a:latin typeface="Times New Roman"/>
                <a:cs typeface="Times New Roman"/>
              </a:rPr>
              <a:t>from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primary 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clustering</a:t>
            </a:r>
            <a:r>
              <a:rPr sz="3200" spc="-5" dirty="0">
                <a:latin typeface="Times New Roman"/>
                <a:cs typeface="Times New Roman"/>
              </a:rPr>
              <a:t>, where long runs of occupied slots build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up, increasing the average search time.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Moreover, 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long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runs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occupied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slots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tend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get </a:t>
            </a:r>
            <a:r>
              <a:rPr sz="3200" spc="-30" dirty="0">
                <a:latin typeface="Times New Roman"/>
                <a:cs typeface="Times New Roman"/>
              </a:rPr>
              <a:t>longer.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3535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Probing</a:t>
            </a:r>
            <a:r>
              <a:rPr spc="-65" dirty="0"/>
              <a:t> </a:t>
            </a:r>
            <a:r>
              <a:rPr spc="-5" dirty="0"/>
              <a:t>strategies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8465" y="1491904"/>
            <a:ext cx="8293734" cy="412242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6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Double</a:t>
            </a:r>
            <a:r>
              <a:rPr sz="3200" b="1" spc="-3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hashing</a:t>
            </a:r>
            <a:endParaRPr sz="3200">
              <a:latin typeface="Times New Roman"/>
              <a:cs typeface="Times New Roman"/>
            </a:endParaRPr>
          </a:p>
          <a:p>
            <a:pPr marL="38100" marR="30480">
              <a:lnSpc>
                <a:spcPts val="3460"/>
              </a:lnSpc>
              <a:spcBef>
                <a:spcPts val="1205"/>
              </a:spcBef>
            </a:pPr>
            <a:r>
              <a:rPr sz="3200" spc="-5" dirty="0">
                <a:latin typeface="Times New Roman"/>
                <a:cs typeface="Times New Roman"/>
              </a:rPr>
              <a:t>Given two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ordinary hash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functions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150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150" i="1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double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hashing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uses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hash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function</a:t>
            </a:r>
            <a:endParaRPr sz="320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  <a:spcBef>
                <a:spcPts val="57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150" spc="-7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350" spc="-25" dirty="0">
                <a:solidFill>
                  <a:srgbClr val="008A87"/>
                </a:solidFill>
                <a:latin typeface="Symbol"/>
                <a:cs typeface="Symbol"/>
              </a:rPr>
              <a:t></a:t>
            </a:r>
            <a:r>
              <a:rPr sz="335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150" i="1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mod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38100" marR="185420">
              <a:lnSpc>
                <a:spcPts val="3460"/>
              </a:lnSpc>
              <a:spcBef>
                <a:spcPts val="1155"/>
              </a:spcBef>
              <a:tabLst>
                <a:tab pos="6628130" algn="l"/>
              </a:tabLst>
            </a:pPr>
            <a:r>
              <a:rPr sz="3200" spc="-5" dirty="0">
                <a:latin typeface="Times New Roman"/>
                <a:cs typeface="Times New Roman"/>
              </a:rPr>
              <a:t>This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method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generally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produces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excellent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results,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but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150" i="1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must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relatively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prime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latin typeface="Times New Roman"/>
                <a:cs typeface="Times New Roman"/>
              </a:rPr>
              <a:t>.	One way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make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power 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design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150" i="1" baseline="-21164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produce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only odd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numbers.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6573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Analysis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open</a:t>
            </a:r>
            <a:r>
              <a:rPr spc="-10" dirty="0"/>
              <a:t> </a:t>
            </a:r>
            <a:r>
              <a:rPr spc="-5" dirty="0"/>
              <a:t>addressing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262" y="1619961"/>
            <a:ext cx="7601584" cy="366776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10"/>
              </a:spcBef>
            </a:pPr>
            <a:r>
              <a:rPr sz="3200" spc="-135" dirty="0">
                <a:latin typeface="Times New Roman"/>
                <a:cs typeface="Times New Roman"/>
              </a:rPr>
              <a:t>We</a:t>
            </a:r>
            <a:r>
              <a:rPr sz="3200" spc="-5" dirty="0">
                <a:latin typeface="Times New Roman"/>
                <a:cs typeface="Times New Roman"/>
              </a:rPr>
              <a:t> make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assumption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uniform hashing:</a:t>
            </a:r>
            <a:endParaRPr sz="3200">
              <a:latin typeface="Times New Roman"/>
              <a:cs typeface="Times New Roman"/>
            </a:endParaRPr>
          </a:p>
          <a:p>
            <a:pPr marL="238760" marR="46355" indent="-226060">
              <a:lnSpc>
                <a:spcPts val="3460"/>
              </a:lnSpc>
              <a:spcBef>
                <a:spcPts val="1240"/>
              </a:spcBef>
              <a:buClr>
                <a:srgbClr val="CC0000"/>
              </a:buClr>
              <a:buChar char="•"/>
              <a:tabLst>
                <a:tab pos="239395" algn="l"/>
              </a:tabLst>
            </a:pPr>
            <a:r>
              <a:rPr sz="3200" spc="-5" dirty="0">
                <a:latin typeface="Times New Roman"/>
                <a:cs typeface="Times New Roman"/>
              </a:rPr>
              <a:t>Each key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equally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likely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have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! </a:t>
            </a:r>
            <a:r>
              <a:rPr sz="3200" spc="-5" dirty="0">
                <a:latin typeface="Times New Roman"/>
                <a:cs typeface="Times New Roman"/>
              </a:rPr>
              <a:t>permutations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its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sequence.</a:t>
            </a:r>
            <a:endParaRPr sz="3200">
              <a:latin typeface="Times New Roman"/>
              <a:cs typeface="Times New Roman"/>
            </a:endParaRPr>
          </a:p>
          <a:p>
            <a:pPr marL="12700" marR="82550" indent="635">
              <a:lnSpc>
                <a:spcPct val="90100"/>
              </a:lnSpc>
              <a:spcBef>
                <a:spcPts val="2030"/>
              </a:spcBef>
              <a:tabLst>
                <a:tab pos="1891030" algn="l"/>
              </a:tabLst>
            </a:pP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Theorem.	</a:t>
            </a:r>
            <a:r>
              <a:rPr sz="3200" spc="-5" dirty="0">
                <a:latin typeface="Times New Roman"/>
                <a:cs typeface="Times New Roman"/>
              </a:rPr>
              <a:t>Given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 open-addressed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hash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table with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load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factor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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/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&lt; 1</a:t>
            </a:r>
            <a:r>
              <a:rPr sz="3200" spc="-5" dirty="0">
                <a:latin typeface="Times New Roman"/>
                <a:cs typeface="Times New Roman"/>
              </a:rPr>
              <a:t>, the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expected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number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probes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unsuccessful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search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at most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1/(1–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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9720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Proof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the</a:t>
            </a:r>
            <a:r>
              <a:rPr spc="-20" dirty="0"/>
              <a:t> </a:t>
            </a:r>
            <a:r>
              <a:rPr spc="-5" dirty="0"/>
              <a:t>theorem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9080" y="1265936"/>
            <a:ext cx="8018145" cy="4965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ts val="3650"/>
              </a:lnSpc>
              <a:spcBef>
                <a:spcPts val="95"/>
              </a:spcBef>
            </a:pPr>
            <a:r>
              <a:rPr sz="3200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Proof.</a:t>
            </a:r>
            <a:endParaRPr sz="3200">
              <a:latin typeface="Times New Roman"/>
              <a:cs typeface="Times New Roman"/>
            </a:endParaRPr>
          </a:p>
          <a:p>
            <a:pPr marL="288290" indent="-226060">
              <a:lnSpc>
                <a:spcPts val="3454"/>
              </a:lnSpc>
              <a:buClr>
                <a:srgbClr val="CC0000"/>
              </a:buClr>
              <a:buChar char="•"/>
              <a:tabLst>
                <a:tab pos="288925" algn="l"/>
              </a:tabLst>
            </a:pPr>
            <a:r>
              <a:rPr sz="3200" spc="-5" dirty="0">
                <a:latin typeface="Times New Roman"/>
                <a:cs typeface="Times New Roman"/>
              </a:rPr>
              <a:t>At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least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one probe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always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necessary.</a:t>
            </a:r>
            <a:endParaRPr sz="3200">
              <a:latin typeface="Times New Roman"/>
              <a:cs typeface="Times New Roman"/>
            </a:endParaRPr>
          </a:p>
          <a:p>
            <a:pPr marL="288290" marR="100330" indent="-226060">
              <a:lnSpc>
                <a:spcPts val="3460"/>
              </a:lnSpc>
              <a:spcBef>
                <a:spcPts val="240"/>
              </a:spcBef>
              <a:buClr>
                <a:srgbClr val="CC0000"/>
              </a:buClr>
              <a:buChar char="•"/>
              <a:tabLst>
                <a:tab pos="288925" algn="l"/>
              </a:tabLst>
            </a:pPr>
            <a:r>
              <a:rPr sz="3200" spc="-40" dirty="0">
                <a:latin typeface="Times New Roman"/>
                <a:cs typeface="Times New Roman"/>
              </a:rPr>
              <a:t>With</a:t>
            </a:r>
            <a:r>
              <a:rPr sz="3200" spc="-5" dirty="0">
                <a:latin typeface="Times New Roman"/>
                <a:cs typeface="Times New Roman"/>
              </a:rPr>
              <a:t> probability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/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latin typeface="Times New Roman"/>
                <a:cs typeface="Times New Roman"/>
              </a:rPr>
              <a:t>, 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first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hits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occupied slot,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second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necessary.</a:t>
            </a:r>
            <a:endParaRPr sz="3200">
              <a:latin typeface="Times New Roman"/>
              <a:cs typeface="Times New Roman"/>
            </a:endParaRPr>
          </a:p>
          <a:p>
            <a:pPr marL="288290" indent="-226060">
              <a:lnSpc>
                <a:spcPts val="3210"/>
              </a:lnSpc>
              <a:buClr>
                <a:srgbClr val="CC0000"/>
              </a:buClr>
              <a:buChar char="•"/>
              <a:tabLst>
                <a:tab pos="288925" algn="l"/>
              </a:tabLst>
            </a:pPr>
            <a:r>
              <a:rPr sz="3200" spc="-40" dirty="0">
                <a:latin typeface="Times New Roman"/>
                <a:cs typeface="Times New Roman"/>
              </a:rPr>
              <a:t>With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probability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–1)/(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–1)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second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probe</a:t>
            </a:r>
            <a:endParaRPr sz="3200">
              <a:latin typeface="Times New Roman"/>
              <a:cs typeface="Times New Roman"/>
            </a:endParaRPr>
          </a:p>
          <a:p>
            <a:pPr marL="288290" marR="1047750">
              <a:lnSpc>
                <a:spcPts val="3460"/>
              </a:lnSpc>
              <a:spcBef>
                <a:spcPts val="240"/>
              </a:spcBef>
            </a:pPr>
            <a:r>
              <a:rPr sz="3200" spc="-5" dirty="0">
                <a:latin typeface="Times New Roman"/>
                <a:cs typeface="Times New Roman"/>
              </a:rPr>
              <a:t>hits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occupied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slot,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 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third probe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necessary.</a:t>
            </a:r>
            <a:endParaRPr sz="3200">
              <a:latin typeface="Times New Roman"/>
              <a:cs typeface="Times New Roman"/>
            </a:endParaRPr>
          </a:p>
          <a:p>
            <a:pPr marL="288290" indent="-226060">
              <a:lnSpc>
                <a:spcPts val="3204"/>
              </a:lnSpc>
              <a:buClr>
                <a:srgbClr val="CC0000"/>
              </a:buClr>
              <a:buChar char="•"/>
              <a:tabLst>
                <a:tab pos="288925" algn="l"/>
              </a:tabLst>
            </a:pPr>
            <a:r>
              <a:rPr sz="3200" spc="-40" dirty="0">
                <a:latin typeface="Times New Roman"/>
                <a:cs typeface="Times New Roman"/>
              </a:rPr>
              <a:t>With</a:t>
            </a:r>
            <a:r>
              <a:rPr sz="3200" spc="-5" dirty="0">
                <a:latin typeface="Times New Roman"/>
                <a:cs typeface="Times New Roman"/>
              </a:rPr>
              <a:t> probability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–2)/(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–2)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third probe</a:t>
            </a:r>
            <a:endParaRPr sz="3200">
              <a:latin typeface="Times New Roman"/>
              <a:cs typeface="Times New Roman"/>
            </a:endParaRPr>
          </a:p>
          <a:p>
            <a:pPr marL="288290">
              <a:lnSpc>
                <a:spcPts val="3650"/>
              </a:lnSpc>
            </a:pPr>
            <a:r>
              <a:rPr sz="3200" spc="-5" dirty="0">
                <a:latin typeface="Times New Roman"/>
                <a:cs typeface="Times New Roman"/>
              </a:rPr>
              <a:t>hits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occupied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slot,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etc.</a:t>
            </a:r>
            <a:endParaRPr sz="3200">
              <a:latin typeface="Times New Roman"/>
              <a:cs typeface="Times New Roman"/>
            </a:endParaRPr>
          </a:p>
          <a:p>
            <a:pPr marL="63500">
              <a:lnSpc>
                <a:spcPts val="3220"/>
              </a:lnSpc>
              <a:spcBef>
                <a:spcPts val="1150"/>
              </a:spcBef>
              <a:tabLst>
                <a:tab pos="2301875" algn="l"/>
                <a:tab pos="3197225" algn="l"/>
                <a:tab pos="4669790" algn="l"/>
              </a:tabLst>
            </a:pPr>
            <a:r>
              <a:rPr sz="3200" spc="-5" dirty="0">
                <a:latin typeface="Times New Roman"/>
                <a:cs typeface="Times New Roman"/>
              </a:rPr>
              <a:t>Observe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	</a:t>
            </a:r>
            <a:r>
              <a:rPr sz="4800" i="1" u="sng" baseline="24305" dirty="0">
                <a:solidFill>
                  <a:srgbClr val="008A87"/>
                </a:solidFill>
                <a:uFill>
                  <a:solidFill>
                    <a:srgbClr val="008A87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4800" i="1" u="sng" spc="-225" baseline="24305" dirty="0">
                <a:solidFill>
                  <a:srgbClr val="008A87"/>
                </a:solidFill>
                <a:uFill>
                  <a:solidFill>
                    <a:srgbClr val="008A8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800" u="sng" baseline="24305" dirty="0">
                <a:solidFill>
                  <a:srgbClr val="008A87"/>
                </a:solidFill>
                <a:uFill>
                  <a:solidFill>
                    <a:srgbClr val="008A87"/>
                  </a:solidFill>
                </a:uFill>
                <a:latin typeface="Symbol"/>
                <a:cs typeface="Symbol"/>
              </a:rPr>
              <a:t></a:t>
            </a:r>
            <a:r>
              <a:rPr sz="4800" u="sng" spc="-390" baseline="24305" dirty="0">
                <a:solidFill>
                  <a:srgbClr val="008A87"/>
                </a:solidFill>
                <a:uFill>
                  <a:solidFill>
                    <a:srgbClr val="008A8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800" i="1" u="sng" baseline="24305" dirty="0">
                <a:solidFill>
                  <a:srgbClr val="008A87"/>
                </a:solidFill>
                <a:uFill>
                  <a:solidFill>
                    <a:srgbClr val="008A87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4800" i="1" baseline="24305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4800" baseline="3472" dirty="0">
                <a:solidFill>
                  <a:srgbClr val="008A87"/>
                </a:solidFill>
                <a:latin typeface="Symbol"/>
                <a:cs typeface="Symbol"/>
              </a:rPr>
              <a:t></a:t>
            </a:r>
            <a:r>
              <a:rPr sz="4800" u="sng" spc="585" baseline="24305" dirty="0">
                <a:solidFill>
                  <a:srgbClr val="008A87"/>
                </a:solidFill>
                <a:uFill>
                  <a:solidFill>
                    <a:srgbClr val="008A8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800" i="1" u="sng" baseline="24305" dirty="0">
                <a:solidFill>
                  <a:srgbClr val="008A87"/>
                </a:solidFill>
                <a:uFill>
                  <a:solidFill>
                    <a:srgbClr val="008A87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4800" i="1" spc="600" baseline="243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baseline="3472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4800" spc="-540" baseline="3472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5025" spc="-142" baseline="3316" dirty="0">
                <a:solidFill>
                  <a:srgbClr val="008A87"/>
                </a:solidFill>
                <a:latin typeface="Symbol"/>
                <a:cs typeface="Symbol"/>
              </a:rPr>
              <a:t></a:t>
            </a:r>
            <a:r>
              <a:rPr sz="5025" spc="-142" baseline="3316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latin typeface="Times New Roman"/>
                <a:cs typeface="Times New Roman"/>
              </a:rPr>
              <a:t>for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 1,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2,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…,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308225">
              <a:lnSpc>
                <a:spcPts val="3040"/>
              </a:lnSpc>
              <a:tabLst>
                <a:tab pos="352742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i="1" spc="-16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sz="3200" spc="-26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i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2316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Proof</a:t>
            </a:r>
            <a:r>
              <a:rPr spc="-80" dirty="0"/>
              <a:t> </a:t>
            </a:r>
            <a:r>
              <a:rPr spc="-5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9415" y="1421066"/>
            <a:ext cx="721740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Therefore, 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expected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number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probes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5813" y="2419372"/>
            <a:ext cx="5505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30" baseline="3472" dirty="0">
                <a:solidFill>
                  <a:srgbClr val="008A87"/>
                </a:solidFill>
                <a:latin typeface="Symbol"/>
                <a:cs typeface="Symbol"/>
              </a:rPr>
              <a:t></a:t>
            </a:r>
            <a:r>
              <a:rPr sz="4800" spc="330" baseline="1736" dirty="0">
                <a:solidFill>
                  <a:srgbClr val="008A87"/>
                </a:solidFill>
                <a:latin typeface="Symbol"/>
                <a:cs typeface="Symbol"/>
              </a:rPr>
              <a:t>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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5813" y="1886203"/>
            <a:ext cx="5505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30" baseline="-3472" dirty="0">
                <a:solidFill>
                  <a:srgbClr val="008A87"/>
                </a:solidFill>
                <a:latin typeface="Symbol"/>
                <a:cs typeface="Symbol"/>
              </a:rPr>
              <a:t></a:t>
            </a:r>
            <a:r>
              <a:rPr sz="4800" spc="330" baseline="-1736" dirty="0">
                <a:solidFill>
                  <a:srgbClr val="008A87"/>
                </a:solidFill>
                <a:latin typeface="Symbol"/>
                <a:cs typeface="Symbol"/>
              </a:rPr>
              <a:t>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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3116" y="2147098"/>
            <a:ext cx="720153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625600" algn="l"/>
                <a:tab pos="3289935" algn="l"/>
                <a:tab pos="3874135" algn="l"/>
                <a:tab pos="6046470" algn="l"/>
              </a:tabLst>
            </a:pP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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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4800" baseline="1736" dirty="0">
                <a:solidFill>
                  <a:srgbClr val="008A87"/>
                </a:solidFill>
                <a:latin typeface="Symbol"/>
                <a:cs typeface="Symbol"/>
              </a:rPr>
              <a:t></a:t>
            </a:r>
            <a:r>
              <a:rPr sz="4800" baseline="1736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4800" baseline="3472" dirty="0">
                <a:solidFill>
                  <a:srgbClr val="008A87"/>
                </a:solidFill>
                <a:latin typeface="Symbol"/>
                <a:cs typeface="Symbol"/>
              </a:rPr>
              <a:t></a:t>
            </a:r>
            <a:r>
              <a:rPr sz="4800" baseline="3472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4800" spc="165" baseline="3472" dirty="0">
                <a:solidFill>
                  <a:srgbClr val="008A87"/>
                </a:solidFill>
                <a:latin typeface="Symbol"/>
                <a:cs typeface="Symbol"/>
              </a:rPr>
              <a:t></a:t>
            </a:r>
            <a:r>
              <a:rPr sz="4800" spc="165" baseline="8680" dirty="0">
                <a:solidFill>
                  <a:srgbClr val="008A87"/>
                </a:solidFill>
                <a:latin typeface="Segoe UI Symbol"/>
                <a:cs typeface="Segoe UI Symbol"/>
              </a:rPr>
              <a:t></a:t>
            </a:r>
            <a:r>
              <a:rPr sz="4800" spc="165" baseline="1736" dirty="0">
                <a:solidFill>
                  <a:srgbClr val="008A87"/>
                </a:solidFill>
                <a:latin typeface="Symbol"/>
                <a:cs typeface="Symbol"/>
              </a:rPr>
              <a:t></a:t>
            </a:r>
            <a:r>
              <a:rPr sz="3200" spc="110" dirty="0">
                <a:solidFill>
                  <a:srgbClr val="008A87"/>
                </a:solidFill>
                <a:latin typeface="Symbol"/>
                <a:cs typeface="Symbol"/>
              </a:rPr>
              <a:t>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0233" y="2395802"/>
            <a:ext cx="65392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2835" algn="l"/>
                <a:tab pos="2680970" algn="l"/>
                <a:tab pos="4196715" algn="l"/>
                <a:tab pos="4929505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i="1" spc="-37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baseline="-3472" dirty="0">
                <a:solidFill>
                  <a:srgbClr val="008A87"/>
                </a:solidFill>
                <a:latin typeface="Symbol"/>
                <a:cs typeface="Symbol"/>
              </a:rPr>
              <a:t></a:t>
            </a:r>
            <a:r>
              <a:rPr sz="4800" baseline="-3472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i="1" spc="-17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sz="3200" spc="-5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14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4800" baseline="-1736" dirty="0">
                <a:solidFill>
                  <a:srgbClr val="008A87"/>
                </a:solidFill>
                <a:latin typeface="Symbol"/>
                <a:cs typeface="Symbol"/>
              </a:rPr>
              <a:t></a:t>
            </a:r>
            <a:r>
              <a:rPr sz="4800" baseline="-1736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i="1" spc="-17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sz="3200" spc="-15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409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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4800" baseline="1736" dirty="0">
                <a:solidFill>
                  <a:srgbClr val="008A87"/>
                </a:solidFill>
                <a:latin typeface="Symbol"/>
                <a:cs typeface="Symbol"/>
              </a:rPr>
              <a:t></a:t>
            </a:r>
            <a:r>
              <a:rPr sz="4800" baseline="1736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i="1" spc="-17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sz="3200" spc="-14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i="1" spc="-16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</a:t>
            </a:r>
            <a:r>
              <a:rPr sz="3200" spc="-4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45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4800" baseline="1736" dirty="0">
                <a:solidFill>
                  <a:srgbClr val="008A87"/>
                </a:solidFill>
                <a:latin typeface="Symbol"/>
                <a:cs typeface="Symbol"/>
              </a:rPr>
              <a:t></a:t>
            </a:r>
            <a:endParaRPr sz="4800" baseline="1736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3845" y="1938626"/>
            <a:ext cx="71608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118860" algn="l"/>
                <a:tab pos="6920865" algn="l"/>
              </a:tabLst>
            </a:pPr>
            <a:r>
              <a:rPr sz="4800" baseline="-19965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4800" spc="-682" baseline="-1996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baseline="-19965" dirty="0">
                <a:solidFill>
                  <a:srgbClr val="008A87"/>
                </a:solidFill>
                <a:latin typeface="Symbol"/>
                <a:cs typeface="Symbol"/>
              </a:rPr>
              <a:t></a:t>
            </a:r>
            <a:r>
              <a:rPr sz="3200" u="sng" spc="340" dirty="0">
                <a:solidFill>
                  <a:srgbClr val="008A87"/>
                </a:solidFill>
                <a:uFill>
                  <a:solidFill>
                    <a:srgbClr val="008A8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i="1" u="sng" dirty="0">
                <a:solidFill>
                  <a:srgbClr val="008A87"/>
                </a:solidFill>
                <a:uFill>
                  <a:solidFill>
                    <a:srgbClr val="008A87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22" baseline="6944" dirty="0">
                <a:solidFill>
                  <a:srgbClr val="008A87"/>
                </a:solidFill>
                <a:latin typeface="Symbol"/>
                <a:cs typeface="Symbol"/>
              </a:rPr>
              <a:t></a:t>
            </a:r>
            <a:r>
              <a:rPr sz="4800" spc="22" baseline="-19965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4800" spc="-682" baseline="-1996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baseline="-19965" dirty="0">
                <a:solidFill>
                  <a:srgbClr val="008A87"/>
                </a:solidFill>
                <a:latin typeface="Symbol"/>
                <a:cs typeface="Symbol"/>
              </a:rPr>
              <a:t></a:t>
            </a:r>
            <a:r>
              <a:rPr sz="3200" u="sng" spc="340" dirty="0">
                <a:solidFill>
                  <a:srgbClr val="008A87"/>
                </a:solidFill>
                <a:uFill>
                  <a:solidFill>
                    <a:srgbClr val="008A8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i="1" u="sng" dirty="0">
                <a:solidFill>
                  <a:srgbClr val="008A87"/>
                </a:solidFill>
                <a:uFill>
                  <a:solidFill>
                    <a:srgbClr val="008A87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3200" i="1" u="sng" spc="-155" dirty="0">
                <a:solidFill>
                  <a:srgbClr val="008A87"/>
                </a:solidFill>
                <a:uFill>
                  <a:solidFill>
                    <a:srgbClr val="008A8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sng" dirty="0">
                <a:solidFill>
                  <a:srgbClr val="008A87"/>
                </a:solidFill>
                <a:uFill>
                  <a:solidFill>
                    <a:srgbClr val="008A87"/>
                  </a:solidFill>
                </a:uFill>
                <a:latin typeface="Symbol"/>
                <a:cs typeface="Symbol"/>
              </a:rPr>
              <a:t></a:t>
            </a:r>
            <a:r>
              <a:rPr sz="3200" spc="-5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u="sng" dirty="0">
                <a:solidFill>
                  <a:srgbClr val="008A87"/>
                </a:solidFill>
                <a:uFill>
                  <a:solidFill>
                    <a:srgbClr val="008A87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200" spc="-3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22" baseline="5208" dirty="0">
                <a:solidFill>
                  <a:srgbClr val="008A87"/>
                </a:solidFill>
                <a:latin typeface="Symbol"/>
                <a:cs typeface="Symbol"/>
              </a:rPr>
              <a:t></a:t>
            </a:r>
            <a:r>
              <a:rPr sz="4800" spc="22" baseline="-19965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4800" spc="-682" baseline="-1996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baseline="-19965" dirty="0">
                <a:solidFill>
                  <a:srgbClr val="008A87"/>
                </a:solidFill>
                <a:latin typeface="Symbol"/>
                <a:cs typeface="Symbol"/>
              </a:rPr>
              <a:t></a:t>
            </a:r>
            <a:r>
              <a:rPr sz="3200" u="sng" spc="350" dirty="0">
                <a:solidFill>
                  <a:srgbClr val="008A87"/>
                </a:solidFill>
                <a:uFill>
                  <a:solidFill>
                    <a:srgbClr val="008A8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i="1" u="sng" dirty="0">
                <a:solidFill>
                  <a:srgbClr val="008A87"/>
                </a:solidFill>
                <a:uFill>
                  <a:solidFill>
                    <a:srgbClr val="008A87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3200" i="1" u="sng" spc="-160" dirty="0">
                <a:solidFill>
                  <a:srgbClr val="008A87"/>
                </a:solidFill>
                <a:uFill>
                  <a:solidFill>
                    <a:srgbClr val="008A8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sng" dirty="0">
                <a:solidFill>
                  <a:srgbClr val="008A87"/>
                </a:solidFill>
                <a:uFill>
                  <a:solidFill>
                    <a:srgbClr val="008A87"/>
                  </a:solidFill>
                </a:uFill>
                <a:latin typeface="Symbol"/>
                <a:cs typeface="Symbol"/>
              </a:rPr>
              <a:t></a:t>
            </a:r>
            <a:r>
              <a:rPr sz="3200" u="sng" spc="-145" dirty="0">
                <a:solidFill>
                  <a:srgbClr val="008A87"/>
                </a:solidFill>
                <a:uFill>
                  <a:solidFill>
                    <a:srgbClr val="008A8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sng" dirty="0">
                <a:solidFill>
                  <a:srgbClr val="008A87"/>
                </a:solidFill>
                <a:uFill>
                  <a:solidFill>
                    <a:srgbClr val="008A87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3200" spc="-6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spc="75" baseline="3472" dirty="0">
                <a:solidFill>
                  <a:srgbClr val="008A87"/>
                </a:solidFill>
                <a:latin typeface="Symbol"/>
                <a:cs typeface="Symbol"/>
              </a:rPr>
              <a:t></a:t>
            </a:r>
            <a:r>
              <a:rPr sz="4800" spc="75" baseline="-19965" dirty="0">
                <a:solidFill>
                  <a:srgbClr val="008A87"/>
                </a:solidFill>
                <a:latin typeface="Segoe UI Symbol"/>
                <a:cs typeface="Segoe UI Symbol"/>
              </a:rPr>
              <a:t></a:t>
            </a:r>
            <a:r>
              <a:rPr sz="4800" spc="75" baseline="1736" dirty="0">
                <a:solidFill>
                  <a:srgbClr val="008A87"/>
                </a:solidFill>
                <a:latin typeface="Symbol"/>
                <a:cs typeface="Symbol"/>
              </a:rPr>
              <a:t></a:t>
            </a:r>
            <a:r>
              <a:rPr sz="4800" spc="75" baseline="-19965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4800" spc="-690" baseline="-1996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800" baseline="-19965" dirty="0">
                <a:solidFill>
                  <a:srgbClr val="008A87"/>
                </a:solidFill>
                <a:latin typeface="Symbol"/>
                <a:cs typeface="Symbol"/>
              </a:rPr>
              <a:t></a:t>
            </a:r>
            <a:r>
              <a:rPr sz="3200" u="sng" dirty="0">
                <a:solidFill>
                  <a:srgbClr val="008A87"/>
                </a:solidFill>
                <a:uFill>
                  <a:solidFill>
                    <a:srgbClr val="008A87"/>
                  </a:solidFill>
                </a:uFill>
                <a:latin typeface="Times New Roman"/>
                <a:cs typeface="Times New Roman"/>
              </a:rPr>
              <a:t>	1	</a:t>
            </a:r>
            <a:r>
              <a:rPr sz="4800" baseline="1736" dirty="0">
                <a:solidFill>
                  <a:srgbClr val="008A87"/>
                </a:solidFill>
                <a:latin typeface="Symbol"/>
                <a:cs typeface="Symbol"/>
              </a:rPr>
              <a:t></a:t>
            </a:r>
            <a:endParaRPr sz="4800" baseline="1736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58680" y="4419987"/>
            <a:ext cx="281940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50" spc="-95" dirty="0">
                <a:solidFill>
                  <a:srgbClr val="008A87"/>
                </a:solidFill>
                <a:latin typeface="Symbol"/>
                <a:cs typeface="Symbol"/>
              </a:rPr>
              <a:t></a:t>
            </a:r>
            <a:endParaRPr sz="33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9061" y="4441562"/>
            <a:ext cx="2489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07710" y="4314852"/>
            <a:ext cx="4603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008A87"/>
                </a:solidFill>
                <a:latin typeface="Symbol"/>
                <a:cs typeface="Symbol"/>
              </a:rPr>
              <a:t></a:t>
            </a:r>
            <a:endParaRPr sz="48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5816" y="4060846"/>
            <a:ext cx="2794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8A87"/>
                </a:solidFill>
                <a:latin typeface="Symbol"/>
                <a:cs typeface="Symbol"/>
              </a:rPr>
              <a:t>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44607" y="5770078"/>
            <a:ext cx="796290" cy="539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-45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</a:t>
            </a:r>
            <a:r>
              <a:rPr sz="3200" spc="-459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350" spc="-95" dirty="0">
                <a:solidFill>
                  <a:srgbClr val="008A87"/>
                </a:solidFill>
                <a:latin typeface="Symbol"/>
                <a:cs typeface="Symbol"/>
              </a:rPr>
              <a:t></a:t>
            </a:r>
            <a:endParaRPr sz="33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65919" y="4987970"/>
            <a:ext cx="5410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22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2800" spc="120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28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0410" y="2814093"/>
            <a:ext cx="5361305" cy="126555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85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3200" spc="-409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-45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</a:t>
            </a:r>
            <a:r>
              <a:rPr sz="3200" spc="-4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350" spc="-95" dirty="0">
                <a:solidFill>
                  <a:srgbClr val="008A87"/>
                </a:solidFill>
                <a:latin typeface="Symbol"/>
                <a:cs typeface="Symbol"/>
              </a:rPr>
              <a:t></a:t>
            </a:r>
            <a:r>
              <a:rPr sz="3350" spc="-48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850" spc="-565" dirty="0">
                <a:solidFill>
                  <a:srgbClr val="008A87"/>
                </a:solidFill>
                <a:latin typeface="Symbol"/>
                <a:cs typeface="Symbol"/>
              </a:rPr>
              <a:t>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-45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</a:t>
            </a:r>
            <a:r>
              <a:rPr sz="3200" spc="-4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350" spc="-95" dirty="0">
                <a:solidFill>
                  <a:srgbClr val="008A87"/>
                </a:solidFill>
                <a:latin typeface="Symbol"/>
                <a:cs typeface="Symbol"/>
              </a:rPr>
              <a:t></a:t>
            </a:r>
            <a:r>
              <a:rPr sz="3350" spc="-48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850" spc="-565" dirty="0">
                <a:solidFill>
                  <a:srgbClr val="008A87"/>
                </a:solidFill>
                <a:latin typeface="Symbol"/>
                <a:cs typeface="Symbol"/>
              </a:rPr>
              <a:t>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-45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</a:t>
            </a:r>
            <a:r>
              <a:rPr sz="3200" spc="-4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350" spc="-95" dirty="0">
                <a:solidFill>
                  <a:srgbClr val="008A87"/>
                </a:solidFill>
                <a:latin typeface="Symbol"/>
                <a:cs typeface="Symbol"/>
              </a:rPr>
              <a:t></a:t>
            </a:r>
            <a:r>
              <a:rPr sz="3350" spc="-48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850" spc="-515" dirty="0">
                <a:solidFill>
                  <a:srgbClr val="008A87"/>
                </a:solidFill>
                <a:latin typeface="Symbol"/>
                <a:cs typeface="Symbol"/>
              </a:rPr>
              <a:t></a:t>
            </a:r>
            <a:r>
              <a:rPr sz="3200" spc="120" dirty="0">
                <a:solidFill>
                  <a:srgbClr val="008A87"/>
                </a:solidFill>
                <a:latin typeface="Segoe UI Symbol"/>
                <a:cs typeface="Segoe UI Symbol"/>
              </a:rPr>
              <a:t></a:t>
            </a:r>
            <a:r>
              <a:rPr sz="3850" spc="-565" dirty="0">
                <a:solidFill>
                  <a:srgbClr val="008A87"/>
                </a:solidFill>
                <a:latin typeface="Symbol"/>
                <a:cs typeface="Symbol"/>
              </a:rPr>
              <a:t>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-45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</a:t>
            </a:r>
            <a:r>
              <a:rPr sz="3200" spc="-4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350" spc="-95" dirty="0">
                <a:solidFill>
                  <a:srgbClr val="008A87"/>
                </a:solidFill>
                <a:latin typeface="Symbol"/>
                <a:cs typeface="Symbol"/>
              </a:rPr>
              <a:t></a:t>
            </a:r>
            <a:r>
              <a:rPr sz="3350" spc="-36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850" spc="-290" dirty="0">
                <a:solidFill>
                  <a:srgbClr val="008A87"/>
                </a:solidFill>
                <a:latin typeface="Symbol"/>
                <a:cs typeface="Symbol"/>
              </a:rPr>
              <a:t></a:t>
            </a:r>
            <a:r>
              <a:rPr sz="3200" spc="-105" dirty="0">
                <a:solidFill>
                  <a:srgbClr val="008A87"/>
                </a:solidFill>
                <a:latin typeface="Segoe UI Symbol"/>
                <a:cs typeface="Segoe UI Symbol"/>
              </a:rPr>
              <a:t></a:t>
            </a:r>
            <a:r>
              <a:rPr sz="3850" spc="-285" dirty="0">
                <a:solidFill>
                  <a:srgbClr val="008A87"/>
                </a:solidFill>
                <a:latin typeface="Symbol"/>
                <a:cs typeface="Symbol"/>
              </a:rPr>
              <a:t></a:t>
            </a:r>
            <a:r>
              <a:rPr sz="3850" spc="-229" dirty="0">
                <a:solidFill>
                  <a:srgbClr val="008A87"/>
                </a:solidFill>
                <a:latin typeface="Symbol"/>
                <a:cs typeface="Symbol"/>
              </a:rPr>
              <a:t></a:t>
            </a:r>
            <a:endParaRPr sz="3850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530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</a:t>
            </a:r>
            <a:r>
              <a:rPr sz="3200" spc="-409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-45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</a:t>
            </a:r>
            <a:r>
              <a:rPr sz="3200" spc="-4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350" spc="-95" dirty="0">
                <a:solidFill>
                  <a:srgbClr val="008A87"/>
                </a:solidFill>
                <a:latin typeface="Symbol"/>
                <a:cs typeface="Symbol"/>
              </a:rPr>
              <a:t></a:t>
            </a:r>
            <a:r>
              <a:rPr sz="3350" spc="1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</a:t>
            </a:r>
            <a:r>
              <a:rPr sz="3200" spc="-4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350" spc="-95" dirty="0">
                <a:solidFill>
                  <a:srgbClr val="008A87"/>
                </a:solidFill>
                <a:latin typeface="Symbol"/>
                <a:cs typeface="Symbol"/>
              </a:rPr>
              <a:t></a:t>
            </a:r>
            <a:r>
              <a:rPr sz="3350" spc="-3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200" baseline="21825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4200" spc="322" baseline="218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Symbol"/>
                <a:cs typeface="Symbol"/>
              </a:rPr>
              <a:t></a:t>
            </a:r>
            <a:r>
              <a:rPr sz="3200" spc="-4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350" spc="-95" dirty="0">
                <a:solidFill>
                  <a:srgbClr val="008A87"/>
                </a:solidFill>
                <a:latin typeface="Symbol"/>
                <a:cs typeface="Symbol"/>
              </a:rPr>
              <a:t></a:t>
            </a:r>
            <a:r>
              <a:rPr sz="3350" spc="-4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200" baseline="21825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r>
              <a:rPr sz="4200" spc="195" baseline="218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390" dirty="0">
                <a:solidFill>
                  <a:srgbClr val="008A87"/>
                </a:solidFill>
                <a:latin typeface="Symbol"/>
                <a:cs typeface="Symbol"/>
              </a:rPr>
              <a:t></a:t>
            </a:r>
            <a:r>
              <a:rPr sz="3200" dirty="0">
                <a:solidFill>
                  <a:srgbClr val="008A87"/>
                </a:solidFill>
                <a:latin typeface="Segoe UI Symbol"/>
                <a:cs typeface="Segoe UI Symbol"/>
              </a:rPr>
              <a:t>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3661" y="5334849"/>
            <a:ext cx="13550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47065" algn="l"/>
                <a:tab pos="1136015" algn="l"/>
              </a:tabLst>
            </a:pPr>
            <a:r>
              <a:rPr sz="4800" spc="-7" baseline="-19965" dirty="0">
                <a:solidFill>
                  <a:srgbClr val="008A87"/>
                </a:solidFill>
                <a:latin typeface="Symbol"/>
                <a:cs typeface="Symbol"/>
              </a:rPr>
              <a:t></a:t>
            </a:r>
            <a:r>
              <a:rPr sz="3200" u="sng" spc="-5" dirty="0">
                <a:solidFill>
                  <a:srgbClr val="008A87"/>
                </a:solidFill>
                <a:uFill>
                  <a:solidFill>
                    <a:srgbClr val="008A87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3200" u="sng" dirty="0">
                <a:solidFill>
                  <a:srgbClr val="008A87"/>
                </a:solidFill>
                <a:uFill>
                  <a:solidFill>
                    <a:srgbClr val="008A87"/>
                  </a:solidFill>
                </a:uFill>
                <a:latin typeface="Times New Roman"/>
                <a:cs typeface="Times New Roman"/>
              </a:rPr>
              <a:t>1	</a:t>
            </a:r>
            <a:r>
              <a:rPr sz="4800" spc="-7" baseline="-13020" dirty="0">
                <a:latin typeface="Times New Roman"/>
                <a:cs typeface="Times New Roman"/>
              </a:rPr>
              <a:t>.</a:t>
            </a:r>
            <a:endParaRPr sz="4800" baseline="-1302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65660" y="4350719"/>
            <a:ext cx="1244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357437" y="5634037"/>
            <a:ext cx="238125" cy="238125"/>
            <a:chOff x="2357437" y="5634037"/>
            <a:chExt cx="238125" cy="238125"/>
          </a:xfrm>
        </p:grpSpPr>
        <p:sp>
          <p:nvSpPr>
            <p:cNvPr id="19" name="object 19"/>
            <p:cNvSpPr/>
            <p:nvPr/>
          </p:nvSpPr>
          <p:spPr>
            <a:xfrm>
              <a:off x="2362200" y="5638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62200" y="5638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0"/>
                  </a:moveTo>
                  <a:lnTo>
                    <a:pt x="228600" y="0"/>
                  </a:lnTo>
                  <a:lnTo>
                    <a:pt x="2286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253865" y="4298060"/>
            <a:ext cx="3303270" cy="183007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0"/>
              </a:spcBef>
            </a:pPr>
            <a:r>
              <a:rPr sz="32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The textbook has a </a:t>
            </a:r>
            <a:r>
              <a:rPr sz="3200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35" dirty="0">
                <a:solidFill>
                  <a:srgbClr val="CC0000"/>
                </a:solidFill>
                <a:latin typeface="Times New Roman"/>
                <a:cs typeface="Times New Roman"/>
              </a:rPr>
              <a:t>more</a:t>
            </a:r>
            <a:r>
              <a:rPr sz="3200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rigorous</a:t>
            </a:r>
            <a:r>
              <a:rPr sz="32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30" dirty="0">
                <a:solidFill>
                  <a:srgbClr val="CC0000"/>
                </a:solidFill>
                <a:latin typeface="Times New Roman"/>
                <a:cs typeface="Times New Roman"/>
              </a:rPr>
              <a:t>proof </a:t>
            </a:r>
            <a:r>
              <a:rPr sz="3200" i="1" spc="-78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and an analysis of </a:t>
            </a:r>
            <a:r>
              <a:rPr sz="3200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successful</a:t>
            </a: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searches.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66211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Implications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the</a:t>
            </a:r>
            <a:r>
              <a:rPr spc="-20" dirty="0"/>
              <a:t> </a:t>
            </a:r>
            <a:r>
              <a:rPr spc="-5" dirty="0"/>
              <a:t>theorem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339" y="1759585"/>
            <a:ext cx="6945630" cy="299910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237490" marR="32384" indent="-225425">
              <a:lnSpc>
                <a:spcPts val="3440"/>
              </a:lnSpc>
              <a:spcBef>
                <a:spcPts val="545"/>
              </a:spcBef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If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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accessing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open-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addressed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hash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table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takes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time.</a:t>
            </a:r>
            <a:endParaRPr sz="3200">
              <a:latin typeface="Times New Roman"/>
              <a:cs typeface="Times New Roman"/>
            </a:endParaRPr>
          </a:p>
          <a:p>
            <a:pPr marL="238125" marR="116839" indent="-226060">
              <a:lnSpc>
                <a:spcPts val="3460"/>
              </a:lnSpc>
              <a:spcBef>
                <a:spcPts val="1155"/>
              </a:spcBef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If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table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half full, then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expected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number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probes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1/(1–0.5) = 2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238125" marR="5080" indent="-226060">
              <a:lnSpc>
                <a:spcPts val="3460"/>
              </a:lnSpc>
              <a:spcBef>
                <a:spcPts val="1145"/>
              </a:spcBef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If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table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90%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full, then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expected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number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probes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1/(1–0.9) = 10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44754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Direct-access</a:t>
            </a:r>
            <a:r>
              <a:rPr spc="-65" dirty="0"/>
              <a:t> </a:t>
            </a:r>
            <a:r>
              <a:rPr spc="-5" dirty="0"/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081" y="1418336"/>
            <a:ext cx="7207884" cy="139065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80"/>
              </a:spcBef>
              <a:tabLst>
                <a:tab pos="1513205" algn="l"/>
              </a:tabLst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3200" b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Suppose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keys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drawn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from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set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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{0, 1,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…,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–1}</a:t>
            </a:r>
            <a:r>
              <a:rPr sz="3200" spc="-5" dirty="0">
                <a:latin typeface="Times New Roman"/>
                <a:cs typeface="Times New Roman"/>
              </a:rPr>
              <a:t>, and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keys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are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distinct.	Set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up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array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[0 .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.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–1]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9342" y="3065664"/>
            <a:ext cx="10318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9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7307" y="2824413"/>
            <a:ext cx="4733290" cy="999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835"/>
              </a:lnSpc>
              <a:spcBef>
                <a:spcPts val="95"/>
              </a:spcBef>
              <a:tabLst>
                <a:tab pos="927100" algn="l"/>
              </a:tabLst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	</a:t>
            </a:r>
            <a:r>
              <a:rPr sz="3200" spc="-5" dirty="0">
                <a:latin typeface="Times New Roman"/>
                <a:cs typeface="Times New Roman"/>
              </a:rPr>
              <a:t>if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  <a:p>
            <a:pPr marL="13335">
              <a:lnSpc>
                <a:spcPts val="3835"/>
              </a:lnSpc>
              <a:tabLst>
                <a:tab pos="927735" algn="l"/>
              </a:tabLst>
            </a:pP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NIL	</a:t>
            </a:r>
            <a:r>
              <a:rPr sz="3200" spc="-5" dirty="0">
                <a:latin typeface="Times New Roman"/>
                <a:cs typeface="Times New Roman"/>
              </a:rPr>
              <a:t>otherwise.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01912" y="2925763"/>
            <a:ext cx="228600" cy="824230"/>
          </a:xfrm>
          <a:custGeom>
            <a:avLst/>
            <a:gdLst/>
            <a:ahLst/>
            <a:cxnLst/>
            <a:rect l="l" t="t" r="r" b="b"/>
            <a:pathLst>
              <a:path w="228600" h="824229">
                <a:moveTo>
                  <a:pt x="228600" y="823912"/>
                </a:moveTo>
                <a:lnTo>
                  <a:pt x="184106" y="818515"/>
                </a:lnTo>
                <a:lnTo>
                  <a:pt x="147775" y="803800"/>
                </a:lnTo>
                <a:lnTo>
                  <a:pt x="123281" y="781976"/>
                </a:lnTo>
                <a:lnTo>
                  <a:pt x="114300" y="755256"/>
                </a:lnTo>
                <a:lnTo>
                  <a:pt x="114300" y="480618"/>
                </a:lnTo>
                <a:lnTo>
                  <a:pt x="105318" y="453890"/>
                </a:lnTo>
                <a:lnTo>
                  <a:pt x="80824" y="432063"/>
                </a:lnTo>
                <a:lnTo>
                  <a:pt x="44493" y="417346"/>
                </a:lnTo>
                <a:lnTo>
                  <a:pt x="0" y="411949"/>
                </a:lnTo>
                <a:lnTo>
                  <a:pt x="44493" y="406555"/>
                </a:lnTo>
                <a:lnTo>
                  <a:pt x="80824" y="391842"/>
                </a:lnTo>
                <a:lnTo>
                  <a:pt x="105318" y="370019"/>
                </a:lnTo>
                <a:lnTo>
                  <a:pt x="114300" y="343293"/>
                </a:lnTo>
                <a:lnTo>
                  <a:pt x="114300" y="68656"/>
                </a:lnTo>
                <a:lnTo>
                  <a:pt x="123281" y="41930"/>
                </a:lnTo>
                <a:lnTo>
                  <a:pt x="147775" y="20107"/>
                </a:lnTo>
                <a:lnTo>
                  <a:pt x="184106" y="5394"/>
                </a:lnTo>
                <a:lnTo>
                  <a:pt x="228600" y="0"/>
                </a:lnTo>
              </a:path>
            </a:pathLst>
          </a:custGeom>
          <a:ln w="12700">
            <a:solidFill>
              <a:srgbClr val="008A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8190" y="3714484"/>
            <a:ext cx="7506970" cy="256603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3200" spc="-5" dirty="0">
                <a:latin typeface="Times New Roman"/>
                <a:cs typeface="Times New Roman"/>
              </a:rPr>
              <a:t>Then,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operations take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(1) </a:t>
            </a:r>
            <a:r>
              <a:rPr sz="3200" spc="-5" dirty="0">
                <a:latin typeface="Times New Roman"/>
                <a:cs typeface="Times New Roman"/>
              </a:rPr>
              <a:t>time.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50"/>
              </a:lnSpc>
              <a:spcBef>
                <a:spcPts val="975"/>
              </a:spcBef>
            </a:pP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Problem:</a:t>
            </a:r>
            <a:r>
              <a:rPr sz="3200" b="1" spc="-8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range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keys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large:</a:t>
            </a:r>
            <a:endParaRPr sz="3200">
              <a:latin typeface="Times New Roman"/>
              <a:cs typeface="Times New Roman"/>
            </a:endParaRPr>
          </a:p>
          <a:p>
            <a:pPr marL="243840" marR="5080" indent="-231775">
              <a:lnSpc>
                <a:spcPts val="3460"/>
              </a:lnSpc>
              <a:spcBef>
                <a:spcPts val="240"/>
              </a:spcBef>
              <a:buClr>
                <a:srgbClr val="CC0000"/>
              </a:buClr>
              <a:buChar char="•"/>
              <a:tabLst>
                <a:tab pos="244475" algn="l"/>
              </a:tabLst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64</a:t>
            </a:r>
            <a:r>
              <a:rPr sz="3200" spc="-5" dirty="0">
                <a:latin typeface="Times New Roman"/>
                <a:cs typeface="Times New Roman"/>
              </a:rPr>
              <a:t>-bit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numbers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(which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represent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18,446,744,073,709,551,616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different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keys),</a:t>
            </a:r>
            <a:endParaRPr sz="3200">
              <a:latin typeface="Times New Roman"/>
              <a:cs typeface="Times New Roman"/>
            </a:endParaRPr>
          </a:p>
          <a:p>
            <a:pPr marL="243840" indent="-231775">
              <a:lnSpc>
                <a:spcPts val="3400"/>
              </a:lnSpc>
              <a:buClr>
                <a:srgbClr val="CC0000"/>
              </a:buClr>
              <a:buChar char="•"/>
              <a:tabLst>
                <a:tab pos="244475" algn="l"/>
              </a:tabLst>
            </a:pPr>
            <a:r>
              <a:rPr sz="3200" spc="-5" dirty="0">
                <a:latin typeface="Times New Roman"/>
                <a:cs typeface="Times New Roman"/>
              </a:rPr>
              <a:t>character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strings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(even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larger!).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4840" y="5767415"/>
            <a:ext cx="7701915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0"/>
              </a:lnSpc>
            </a:pPr>
            <a:r>
              <a:rPr sz="3200" spc="-5" dirty="0">
                <a:latin typeface="Times New Roman"/>
                <a:cs typeface="Times New Roman"/>
              </a:rPr>
              <a:t>As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each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key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inserted,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maps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it 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slot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33400" y="2469642"/>
            <a:ext cx="8229600" cy="3949065"/>
            <a:chOff x="533400" y="2469642"/>
            <a:chExt cx="8229600" cy="39490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1941" y="2469642"/>
              <a:ext cx="1239773" cy="306857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33400" y="5545137"/>
              <a:ext cx="8229600" cy="873125"/>
            </a:xfrm>
            <a:custGeom>
              <a:avLst/>
              <a:gdLst/>
              <a:ahLst/>
              <a:cxnLst/>
              <a:rect l="l" t="t" r="r" b="b"/>
              <a:pathLst>
                <a:path w="8229600" h="873125">
                  <a:moveTo>
                    <a:pt x="8229600" y="0"/>
                  </a:moveTo>
                  <a:lnTo>
                    <a:pt x="0" y="0"/>
                  </a:lnTo>
                  <a:lnTo>
                    <a:pt x="0" y="873125"/>
                  </a:lnTo>
                  <a:lnTo>
                    <a:pt x="8229600" y="873125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556250" y="2393950"/>
          <a:ext cx="1219200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36144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Hash</a:t>
            </a:r>
            <a:r>
              <a:rPr spc="-65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2140" y="1319340"/>
            <a:ext cx="71812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Solution:</a:t>
            </a:r>
            <a:r>
              <a:rPr sz="32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Use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hash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function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map the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546" y="1734016"/>
            <a:ext cx="4328160" cy="927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554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universe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all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keys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into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554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{0,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1,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…,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–1}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79450" y="2854325"/>
            <a:ext cx="3975735" cy="2528570"/>
            <a:chOff x="679450" y="2854325"/>
            <a:chExt cx="3975735" cy="252857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142" y="2929889"/>
              <a:ext cx="3899915" cy="24528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5142" y="2929889"/>
              <a:ext cx="1227175" cy="82555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85800" y="2860675"/>
              <a:ext cx="3886200" cy="2438400"/>
            </a:xfrm>
            <a:custGeom>
              <a:avLst/>
              <a:gdLst/>
              <a:ahLst/>
              <a:cxnLst/>
              <a:rect l="l" t="t" r="r" b="b"/>
              <a:pathLst>
                <a:path w="3886200" h="2438400">
                  <a:moveTo>
                    <a:pt x="1943100" y="0"/>
                  </a:moveTo>
                  <a:lnTo>
                    <a:pt x="1884770" y="538"/>
                  </a:lnTo>
                  <a:lnTo>
                    <a:pt x="1826868" y="2145"/>
                  </a:lnTo>
                  <a:lnTo>
                    <a:pt x="1769417" y="4804"/>
                  </a:lnTo>
                  <a:lnTo>
                    <a:pt x="1712441" y="8500"/>
                  </a:lnTo>
                  <a:lnTo>
                    <a:pt x="1655964" y="13219"/>
                  </a:lnTo>
                  <a:lnTo>
                    <a:pt x="1600010" y="18945"/>
                  </a:lnTo>
                  <a:lnTo>
                    <a:pt x="1544604" y="25663"/>
                  </a:lnTo>
                  <a:lnTo>
                    <a:pt x="1489769" y="33358"/>
                  </a:lnTo>
                  <a:lnTo>
                    <a:pt x="1435529" y="42015"/>
                  </a:lnTo>
                  <a:lnTo>
                    <a:pt x="1381909" y="51620"/>
                  </a:lnTo>
                  <a:lnTo>
                    <a:pt x="1328932" y="62156"/>
                  </a:lnTo>
                  <a:lnTo>
                    <a:pt x="1276623" y="73608"/>
                  </a:lnTo>
                  <a:lnTo>
                    <a:pt x="1225005" y="85963"/>
                  </a:lnTo>
                  <a:lnTo>
                    <a:pt x="1174103" y="99203"/>
                  </a:lnTo>
                  <a:lnTo>
                    <a:pt x="1123941" y="113316"/>
                  </a:lnTo>
                  <a:lnTo>
                    <a:pt x="1074542" y="128284"/>
                  </a:lnTo>
                  <a:lnTo>
                    <a:pt x="1025931" y="144094"/>
                  </a:lnTo>
                  <a:lnTo>
                    <a:pt x="978131" y="160731"/>
                  </a:lnTo>
                  <a:lnTo>
                    <a:pt x="931168" y="178178"/>
                  </a:lnTo>
                  <a:lnTo>
                    <a:pt x="885064" y="196421"/>
                  </a:lnTo>
                  <a:lnTo>
                    <a:pt x="839845" y="215445"/>
                  </a:lnTo>
                  <a:lnTo>
                    <a:pt x="795533" y="235236"/>
                  </a:lnTo>
                  <a:lnTo>
                    <a:pt x="752153" y="255776"/>
                  </a:lnTo>
                  <a:lnTo>
                    <a:pt x="709730" y="277053"/>
                  </a:lnTo>
                  <a:lnTo>
                    <a:pt x="668286" y="299050"/>
                  </a:lnTo>
                  <a:lnTo>
                    <a:pt x="627847" y="321753"/>
                  </a:lnTo>
                  <a:lnTo>
                    <a:pt x="588436" y="345146"/>
                  </a:lnTo>
                  <a:lnTo>
                    <a:pt x="550077" y="369214"/>
                  </a:lnTo>
                  <a:lnTo>
                    <a:pt x="512794" y="393943"/>
                  </a:lnTo>
                  <a:lnTo>
                    <a:pt x="476612" y="419316"/>
                  </a:lnTo>
                  <a:lnTo>
                    <a:pt x="441554" y="445320"/>
                  </a:lnTo>
                  <a:lnTo>
                    <a:pt x="407644" y="471939"/>
                  </a:lnTo>
                  <a:lnTo>
                    <a:pt x="374907" y="499158"/>
                  </a:lnTo>
                  <a:lnTo>
                    <a:pt x="343367" y="526961"/>
                  </a:lnTo>
                  <a:lnTo>
                    <a:pt x="313047" y="555334"/>
                  </a:lnTo>
                  <a:lnTo>
                    <a:pt x="283971" y="584262"/>
                  </a:lnTo>
                  <a:lnTo>
                    <a:pt x="256165" y="613729"/>
                  </a:lnTo>
                  <a:lnTo>
                    <a:pt x="229651" y="643721"/>
                  </a:lnTo>
                  <a:lnTo>
                    <a:pt x="204454" y="674222"/>
                  </a:lnTo>
                  <a:lnTo>
                    <a:pt x="180597" y="705217"/>
                  </a:lnTo>
                  <a:lnTo>
                    <a:pt x="158106" y="736692"/>
                  </a:lnTo>
                  <a:lnTo>
                    <a:pt x="137003" y="768631"/>
                  </a:lnTo>
                  <a:lnTo>
                    <a:pt x="99061" y="833840"/>
                  </a:lnTo>
                  <a:lnTo>
                    <a:pt x="66962" y="900724"/>
                  </a:lnTo>
                  <a:lnTo>
                    <a:pt x="40901" y="969163"/>
                  </a:lnTo>
                  <a:lnTo>
                    <a:pt x="21068" y="1039036"/>
                  </a:lnTo>
                  <a:lnTo>
                    <a:pt x="7656" y="1110222"/>
                  </a:lnTo>
                  <a:lnTo>
                    <a:pt x="858" y="1182601"/>
                  </a:lnTo>
                  <a:lnTo>
                    <a:pt x="0" y="1219200"/>
                  </a:lnTo>
                  <a:lnTo>
                    <a:pt x="858" y="1255799"/>
                  </a:lnTo>
                  <a:lnTo>
                    <a:pt x="7656" y="1328179"/>
                  </a:lnTo>
                  <a:lnTo>
                    <a:pt x="21068" y="1399366"/>
                  </a:lnTo>
                  <a:lnTo>
                    <a:pt x="40900" y="1469240"/>
                  </a:lnTo>
                  <a:lnTo>
                    <a:pt x="66962" y="1537679"/>
                  </a:lnTo>
                  <a:lnTo>
                    <a:pt x="99060" y="1604564"/>
                  </a:lnTo>
                  <a:lnTo>
                    <a:pt x="137001" y="1669774"/>
                  </a:lnTo>
                  <a:lnTo>
                    <a:pt x="158104" y="1701712"/>
                  </a:lnTo>
                  <a:lnTo>
                    <a:pt x="180595" y="1733187"/>
                  </a:lnTo>
                  <a:lnTo>
                    <a:pt x="204451" y="1764183"/>
                  </a:lnTo>
                  <a:lnTo>
                    <a:pt x="229648" y="1794684"/>
                  </a:lnTo>
                  <a:lnTo>
                    <a:pt x="256162" y="1824675"/>
                  </a:lnTo>
                  <a:lnTo>
                    <a:pt x="283968" y="1854143"/>
                  </a:lnTo>
                  <a:lnTo>
                    <a:pt x="313044" y="1883070"/>
                  </a:lnTo>
                  <a:lnTo>
                    <a:pt x="343363" y="1911443"/>
                  </a:lnTo>
                  <a:lnTo>
                    <a:pt x="374904" y="1939247"/>
                  </a:lnTo>
                  <a:lnTo>
                    <a:pt x="407640" y="1966465"/>
                  </a:lnTo>
                  <a:lnTo>
                    <a:pt x="441550" y="1993084"/>
                  </a:lnTo>
                  <a:lnTo>
                    <a:pt x="476607" y="2019088"/>
                  </a:lnTo>
                  <a:lnTo>
                    <a:pt x="512789" y="2044461"/>
                  </a:lnTo>
                  <a:lnTo>
                    <a:pt x="550072" y="2069190"/>
                  </a:lnTo>
                  <a:lnTo>
                    <a:pt x="588431" y="2093258"/>
                  </a:lnTo>
                  <a:lnTo>
                    <a:pt x="627842" y="2116651"/>
                  </a:lnTo>
                  <a:lnTo>
                    <a:pt x="668281" y="2139353"/>
                  </a:lnTo>
                  <a:lnTo>
                    <a:pt x="709724" y="2161350"/>
                  </a:lnTo>
                  <a:lnTo>
                    <a:pt x="752148" y="2182626"/>
                  </a:lnTo>
                  <a:lnTo>
                    <a:pt x="795527" y="2203167"/>
                  </a:lnTo>
                  <a:lnTo>
                    <a:pt x="839839" y="2222957"/>
                  </a:lnTo>
                  <a:lnTo>
                    <a:pt x="885059" y="2241981"/>
                  </a:lnTo>
                  <a:lnTo>
                    <a:pt x="931162" y="2260224"/>
                  </a:lnTo>
                  <a:lnTo>
                    <a:pt x="978126" y="2277671"/>
                  </a:lnTo>
                  <a:lnTo>
                    <a:pt x="1025925" y="2294307"/>
                  </a:lnTo>
                  <a:lnTo>
                    <a:pt x="1074536" y="2310117"/>
                  </a:lnTo>
                  <a:lnTo>
                    <a:pt x="1123935" y="2325085"/>
                  </a:lnTo>
                  <a:lnTo>
                    <a:pt x="1174098" y="2339197"/>
                  </a:lnTo>
                  <a:lnTo>
                    <a:pt x="1225000" y="2352438"/>
                  </a:lnTo>
                  <a:lnTo>
                    <a:pt x="1276618" y="2364792"/>
                  </a:lnTo>
                  <a:lnTo>
                    <a:pt x="1328927" y="2376245"/>
                  </a:lnTo>
                  <a:lnTo>
                    <a:pt x="1381905" y="2386780"/>
                  </a:lnTo>
                  <a:lnTo>
                    <a:pt x="1435525" y="2396384"/>
                  </a:lnTo>
                  <a:lnTo>
                    <a:pt x="1489765" y="2405041"/>
                  </a:lnTo>
                  <a:lnTo>
                    <a:pt x="1544600" y="2412737"/>
                  </a:lnTo>
                  <a:lnTo>
                    <a:pt x="1600007" y="2419455"/>
                  </a:lnTo>
                  <a:lnTo>
                    <a:pt x="1655961" y="2425180"/>
                  </a:lnTo>
                  <a:lnTo>
                    <a:pt x="1712438" y="2429899"/>
                  </a:lnTo>
                  <a:lnTo>
                    <a:pt x="1769415" y="2433595"/>
                  </a:lnTo>
                  <a:lnTo>
                    <a:pt x="1826867" y="2436254"/>
                  </a:lnTo>
                  <a:lnTo>
                    <a:pt x="1884770" y="2437861"/>
                  </a:lnTo>
                  <a:lnTo>
                    <a:pt x="1943100" y="2438400"/>
                  </a:lnTo>
                  <a:lnTo>
                    <a:pt x="2001429" y="2437861"/>
                  </a:lnTo>
                  <a:lnTo>
                    <a:pt x="2059332" y="2436254"/>
                  </a:lnTo>
                  <a:lnTo>
                    <a:pt x="2116784" y="2433595"/>
                  </a:lnTo>
                  <a:lnTo>
                    <a:pt x="2173761" y="2429899"/>
                  </a:lnTo>
                  <a:lnTo>
                    <a:pt x="2230238" y="2425180"/>
                  </a:lnTo>
                  <a:lnTo>
                    <a:pt x="2286192" y="2419455"/>
                  </a:lnTo>
                  <a:lnTo>
                    <a:pt x="2341599" y="2412737"/>
                  </a:lnTo>
                  <a:lnTo>
                    <a:pt x="2396434" y="2405041"/>
                  </a:lnTo>
                  <a:lnTo>
                    <a:pt x="2450674" y="2396384"/>
                  </a:lnTo>
                  <a:lnTo>
                    <a:pt x="2504294" y="2386780"/>
                  </a:lnTo>
                  <a:lnTo>
                    <a:pt x="2557271" y="2376245"/>
                  </a:lnTo>
                  <a:lnTo>
                    <a:pt x="2609581" y="2364792"/>
                  </a:lnTo>
                  <a:lnTo>
                    <a:pt x="2661199" y="2352438"/>
                  </a:lnTo>
                  <a:lnTo>
                    <a:pt x="2712101" y="2339197"/>
                  </a:lnTo>
                  <a:lnTo>
                    <a:pt x="2762264" y="2325085"/>
                  </a:lnTo>
                  <a:lnTo>
                    <a:pt x="2811663" y="2310117"/>
                  </a:lnTo>
                  <a:lnTo>
                    <a:pt x="2860274" y="2294307"/>
                  </a:lnTo>
                  <a:lnTo>
                    <a:pt x="2908073" y="2277671"/>
                  </a:lnTo>
                  <a:lnTo>
                    <a:pt x="2955037" y="2260224"/>
                  </a:lnTo>
                  <a:lnTo>
                    <a:pt x="3001140" y="2241981"/>
                  </a:lnTo>
                  <a:lnTo>
                    <a:pt x="3046360" y="2222957"/>
                  </a:lnTo>
                  <a:lnTo>
                    <a:pt x="3090671" y="2203167"/>
                  </a:lnTo>
                  <a:lnTo>
                    <a:pt x="3134051" y="2182626"/>
                  </a:lnTo>
                  <a:lnTo>
                    <a:pt x="3176475" y="2161350"/>
                  </a:lnTo>
                  <a:lnTo>
                    <a:pt x="3217918" y="2139353"/>
                  </a:lnTo>
                  <a:lnTo>
                    <a:pt x="3258357" y="2116651"/>
                  </a:lnTo>
                  <a:lnTo>
                    <a:pt x="3297768" y="2093258"/>
                  </a:lnTo>
                  <a:lnTo>
                    <a:pt x="3336127" y="2069190"/>
                  </a:lnTo>
                  <a:lnTo>
                    <a:pt x="3373410" y="2044461"/>
                  </a:lnTo>
                  <a:lnTo>
                    <a:pt x="3409592" y="2019088"/>
                  </a:lnTo>
                  <a:lnTo>
                    <a:pt x="3444649" y="1993084"/>
                  </a:lnTo>
                  <a:lnTo>
                    <a:pt x="3478559" y="1966465"/>
                  </a:lnTo>
                  <a:lnTo>
                    <a:pt x="3511295" y="1939247"/>
                  </a:lnTo>
                  <a:lnTo>
                    <a:pt x="3542836" y="1911443"/>
                  </a:lnTo>
                  <a:lnTo>
                    <a:pt x="3573155" y="1883070"/>
                  </a:lnTo>
                  <a:lnTo>
                    <a:pt x="3602231" y="1854143"/>
                  </a:lnTo>
                  <a:lnTo>
                    <a:pt x="3630037" y="1824675"/>
                  </a:lnTo>
                  <a:lnTo>
                    <a:pt x="3656551" y="1794684"/>
                  </a:lnTo>
                  <a:lnTo>
                    <a:pt x="3681748" y="1764183"/>
                  </a:lnTo>
                  <a:lnTo>
                    <a:pt x="3705604" y="1733187"/>
                  </a:lnTo>
                  <a:lnTo>
                    <a:pt x="3728095" y="1701712"/>
                  </a:lnTo>
                  <a:lnTo>
                    <a:pt x="3749198" y="1669774"/>
                  </a:lnTo>
                  <a:lnTo>
                    <a:pt x="3787140" y="1604564"/>
                  </a:lnTo>
                  <a:lnTo>
                    <a:pt x="3819237" y="1537679"/>
                  </a:lnTo>
                  <a:lnTo>
                    <a:pt x="3845299" y="1469240"/>
                  </a:lnTo>
                  <a:lnTo>
                    <a:pt x="3865131" y="1399366"/>
                  </a:lnTo>
                  <a:lnTo>
                    <a:pt x="3878543" y="1328179"/>
                  </a:lnTo>
                  <a:lnTo>
                    <a:pt x="3885341" y="1255799"/>
                  </a:lnTo>
                  <a:lnTo>
                    <a:pt x="3886200" y="1219200"/>
                  </a:lnTo>
                  <a:lnTo>
                    <a:pt x="3885341" y="1182601"/>
                  </a:lnTo>
                  <a:lnTo>
                    <a:pt x="3878543" y="1110222"/>
                  </a:lnTo>
                  <a:lnTo>
                    <a:pt x="3865131" y="1039036"/>
                  </a:lnTo>
                  <a:lnTo>
                    <a:pt x="3845299" y="969163"/>
                  </a:lnTo>
                  <a:lnTo>
                    <a:pt x="3819237" y="900724"/>
                  </a:lnTo>
                  <a:lnTo>
                    <a:pt x="3787140" y="833840"/>
                  </a:lnTo>
                  <a:lnTo>
                    <a:pt x="3749198" y="768631"/>
                  </a:lnTo>
                  <a:lnTo>
                    <a:pt x="3728095" y="736692"/>
                  </a:lnTo>
                  <a:lnTo>
                    <a:pt x="3705604" y="705217"/>
                  </a:lnTo>
                  <a:lnTo>
                    <a:pt x="3681748" y="674222"/>
                  </a:lnTo>
                  <a:lnTo>
                    <a:pt x="3656551" y="643721"/>
                  </a:lnTo>
                  <a:lnTo>
                    <a:pt x="3630037" y="613729"/>
                  </a:lnTo>
                  <a:lnTo>
                    <a:pt x="3602231" y="584262"/>
                  </a:lnTo>
                  <a:lnTo>
                    <a:pt x="3573155" y="555334"/>
                  </a:lnTo>
                  <a:lnTo>
                    <a:pt x="3542836" y="526961"/>
                  </a:lnTo>
                  <a:lnTo>
                    <a:pt x="3511295" y="499158"/>
                  </a:lnTo>
                  <a:lnTo>
                    <a:pt x="3478559" y="471939"/>
                  </a:lnTo>
                  <a:lnTo>
                    <a:pt x="3444649" y="445320"/>
                  </a:lnTo>
                  <a:lnTo>
                    <a:pt x="3409592" y="419316"/>
                  </a:lnTo>
                  <a:lnTo>
                    <a:pt x="3373410" y="393943"/>
                  </a:lnTo>
                  <a:lnTo>
                    <a:pt x="3336127" y="369214"/>
                  </a:lnTo>
                  <a:lnTo>
                    <a:pt x="3297768" y="345146"/>
                  </a:lnTo>
                  <a:lnTo>
                    <a:pt x="3258357" y="321753"/>
                  </a:lnTo>
                  <a:lnTo>
                    <a:pt x="3217918" y="299050"/>
                  </a:lnTo>
                  <a:lnTo>
                    <a:pt x="3176475" y="277053"/>
                  </a:lnTo>
                  <a:lnTo>
                    <a:pt x="3134051" y="255776"/>
                  </a:lnTo>
                  <a:lnTo>
                    <a:pt x="3090672" y="235236"/>
                  </a:lnTo>
                  <a:lnTo>
                    <a:pt x="3046360" y="215445"/>
                  </a:lnTo>
                  <a:lnTo>
                    <a:pt x="3001140" y="196421"/>
                  </a:lnTo>
                  <a:lnTo>
                    <a:pt x="2955037" y="178178"/>
                  </a:lnTo>
                  <a:lnTo>
                    <a:pt x="2908073" y="160731"/>
                  </a:lnTo>
                  <a:lnTo>
                    <a:pt x="2860274" y="144094"/>
                  </a:lnTo>
                  <a:lnTo>
                    <a:pt x="2811663" y="128284"/>
                  </a:lnTo>
                  <a:lnTo>
                    <a:pt x="2762264" y="113316"/>
                  </a:lnTo>
                  <a:lnTo>
                    <a:pt x="2712101" y="99203"/>
                  </a:lnTo>
                  <a:lnTo>
                    <a:pt x="2661199" y="85963"/>
                  </a:lnTo>
                  <a:lnTo>
                    <a:pt x="2609581" y="73608"/>
                  </a:lnTo>
                  <a:lnTo>
                    <a:pt x="2557272" y="62156"/>
                  </a:lnTo>
                  <a:lnTo>
                    <a:pt x="2504294" y="51620"/>
                  </a:lnTo>
                  <a:lnTo>
                    <a:pt x="2450674" y="42015"/>
                  </a:lnTo>
                  <a:lnTo>
                    <a:pt x="2396434" y="33358"/>
                  </a:lnTo>
                  <a:lnTo>
                    <a:pt x="2341599" y="25663"/>
                  </a:lnTo>
                  <a:lnTo>
                    <a:pt x="2286192" y="18945"/>
                  </a:lnTo>
                  <a:lnTo>
                    <a:pt x="2230238" y="13219"/>
                  </a:lnTo>
                  <a:lnTo>
                    <a:pt x="2173761" y="8500"/>
                  </a:lnTo>
                  <a:lnTo>
                    <a:pt x="2116784" y="4804"/>
                  </a:lnTo>
                  <a:lnTo>
                    <a:pt x="2059332" y="2145"/>
                  </a:lnTo>
                  <a:lnTo>
                    <a:pt x="2001429" y="538"/>
                  </a:lnTo>
                  <a:lnTo>
                    <a:pt x="19431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5800" y="2860675"/>
              <a:ext cx="3886200" cy="2438400"/>
            </a:xfrm>
            <a:custGeom>
              <a:avLst/>
              <a:gdLst/>
              <a:ahLst/>
              <a:cxnLst/>
              <a:rect l="l" t="t" r="r" b="b"/>
              <a:pathLst>
                <a:path w="3886200" h="2438400">
                  <a:moveTo>
                    <a:pt x="0" y="1219200"/>
                  </a:moveTo>
                  <a:lnTo>
                    <a:pt x="3419" y="1146270"/>
                  </a:lnTo>
                  <a:lnTo>
                    <a:pt x="13547" y="1074472"/>
                  </a:lnTo>
                  <a:lnTo>
                    <a:pt x="30194" y="1003928"/>
                  </a:lnTo>
                  <a:lnTo>
                    <a:pt x="53165" y="934757"/>
                  </a:lnTo>
                  <a:lnTo>
                    <a:pt x="82269" y="867080"/>
                  </a:lnTo>
                  <a:lnTo>
                    <a:pt x="117313" y="801018"/>
                  </a:lnTo>
                  <a:lnTo>
                    <a:pt x="158106" y="736692"/>
                  </a:lnTo>
                  <a:lnTo>
                    <a:pt x="180597" y="705217"/>
                  </a:lnTo>
                  <a:lnTo>
                    <a:pt x="204454" y="674222"/>
                  </a:lnTo>
                  <a:lnTo>
                    <a:pt x="229651" y="643721"/>
                  </a:lnTo>
                  <a:lnTo>
                    <a:pt x="256165" y="613729"/>
                  </a:lnTo>
                  <a:lnTo>
                    <a:pt x="283971" y="584262"/>
                  </a:lnTo>
                  <a:lnTo>
                    <a:pt x="313047" y="555334"/>
                  </a:lnTo>
                  <a:lnTo>
                    <a:pt x="343367" y="526961"/>
                  </a:lnTo>
                  <a:lnTo>
                    <a:pt x="374907" y="499158"/>
                  </a:lnTo>
                  <a:lnTo>
                    <a:pt x="407644" y="471939"/>
                  </a:lnTo>
                  <a:lnTo>
                    <a:pt x="441554" y="445320"/>
                  </a:lnTo>
                  <a:lnTo>
                    <a:pt x="476612" y="419316"/>
                  </a:lnTo>
                  <a:lnTo>
                    <a:pt x="512794" y="393943"/>
                  </a:lnTo>
                  <a:lnTo>
                    <a:pt x="550077" y="369214"/>
                  </a:lnTo>
                  <a:lnTo>
                    <a:pt x="588436" y="345146"/>
                  </a:lnTo>
                  <a:lnTo>
                    <a:pt x="627847" y="321753"/>
                  </a:lnTo>
                  <a:lnTo>
                    <a:pt x="668286" y="299050"/>
                  </a:lnTo>
                  <a:lnTo>
                    <a:pt x="709730" y="277053"/>
                  </a:lnTo>
                  <a:lnTo>
                    <a:pt x="752153" y="255776"/>
                  </a:lnTo>
                  <a:lnTo>
                    <a:pt x="795533" y="235236"/>
                  </a:lnTo>
                  <a:lnTo>
                    <a:pt x="839845" y="215445"/>
                  </a:lnTo>
                  <a:lnTo>
                    <a:pt x="885064" y="196421"/>
                  </a:lnTo>
                  <a:lnTo>
                    <a:pt x="931168" y="178178"/>
                  </a:lnTo>
                  <a:lnTo>
                    <a:pt x="978131" y="160731"/>
                  </a:lnTo>
                  <a:lnTo>
                    <a:pt x="1025931" y="144094"/>
                  </a:lnTo>
                  <a:lnTo>
                    <a:pt x="1074542" y="128284"/>
                  </a:lnTo>
                  <a:lnTo>
                    <a:pt x="1123941" y="113316"/>
                  </a:lnTo>
                  <a:lnTo>
                    <a:pt x="1174103" y="99203"/>
                  </a:lnTo>
                  <a:lnTo>
                    <a:pt x="1225005" y="85963"/>
                  </a:lnTo>
                  <a:lnTo>
                    <a:pt x="1276623" y="73608"/>
                  </a:lnTo>
                  <a:lnTo>
                    <a:pt x="1328932" y="62156"/>
                  </a:lnTo>
                  <a:lnTo>
                    <a:pt x="1381909" y="51620"/>
                  </a:lnTo>
                  <a:lnTo>
                    <a:pt x="1435529" y="42015"/>
                  </a:lnTo>
                  <a:lnTo>
                    <a:pt x="1489769" y="33358"/>
                  </a:lnTo>
                  <a:lnTo>
                    <a:pt x="1544604" y="25663"/>
                  </a:lnTo>
                  <a:lnTo>
                    <a:pt x="1600010" y="18945"/>
                  </a:lnTo>
                  <a:lnTo>
                    <a:pt x="1655964" y="13219"/>
                  </a:lnTo>
                  <a:lnTo>
                    <a:pt x="1712441" y="8500"/>
                  </a:lnTo>
                  <a:lnTo>
                    <a:pt x="1769417" y="4804"/>
                  </a:lnTo>
                  <a:lnTo>
                    <a:pt x="1826868" y="2145"/>
                  </a:lnTo>
                  <a:lnTo>
                    <a:pt x="1884770" y="538"/>
                  </a:lnTo>
                  <a:lnTo>
                    <a:pt x="1943100" y="0"/>
                  </a:lnTo>
                  <a:lnTo>
                    <a:pt x="2001429" y="538"/>
                  </a:lnTo>
                  <a:lnTo>
                    <a:pt x="2059332" y="2145"/>
                  </a:lnTo>
                  <a:lnTo>
                    <a:pt x="2116784" y="4804"/>
                  </a:lnTo>
                  <a:lnTo>
                    <a:pt x="2173761" y="8500"/>
                  </a:lnTo>
                  <a:lnTo>
                    <a:pt x="2230238" y="13219"/>
                  </a:lnTo>
                  <a:lnTo>
                    <a:pt x="2286192" y="18945"/>
                  </a:lnTo>
                  <a:lnTo>
                    <a:pt x="2341599" y="25663"/>
                  </a:lnTo>
                  <a:lnTo>
                    <a:pt x="2396434" y="33358"/>
                  </a:lnTo>
                  <a:lnTo>
                    <a:pt x="2450674" y="42015"/>
                  </a:lnTo>
                  <a:lnTo>
                    <a:pt x="2504294" y="51620"/>
                  </a:lnTo>
                  <a:lnTo>
                    <a:pt x="2557272" y="62156"/>
                  </a:lnTo>
                  <a:lnTo>
                    <a:pt x="2609581" y="73608"/>
                  </a:lnTo>
                  <a:lnTo>
                    <a:pt x="2661199" y="85963"/>
                  </a:lnTo>
                  <a:lnTo>
                    <a:pt x="2712101" y="99203"/>
                  </a:lnTo>
                  <a:lnTo>
                    <a:pt x="2762264" y="113316"/>
                  </a:lnTo>
                  <a:lnTo>
                    <a:pt x="2811663" y="128284"/>
                  </a:lnTo>
                  <a:lnTo>
                    <a:pt x="2860274" y="144094"/>
                  </a:lnTo>
                  <a:lnTo>
                    <a:pt x="2908073" y="160731"/>
                  </a:lnTo>
                  <a:lnTo>
                    <a:pt x="2955037" y="178178"/>
                  </a:lnTo>
                  <a:lnTo>
                    <a:pt x="3001140" y="196421"/>
                  </a:lnTo>
                  <a:lnTo>
                    <a:pt x="3046360" y="215445"/>
                  </a:lnTo>
                  <a:lnTo>
                    <a:pt x="3090672" y="235236"/>
                  </a:lnTo>
                  <a:lnTo>
                    <a:pt x="3134051" y="255776"/>
                  </a:lnTo>
                  <a:lnTo>
                    <a:pt x="3176475" y="277053"/>
                  </a:lnTo>
                  <a:lnTo>
                    <a:pt x="3217918" y="299050"/>
                  </a:lnTo>
                  <a:lnTo>
                    <a:pt x="3258357" y="321753"/>
                  </a:lnTo>
                  <a:lnTo>
                    <a:pt x="3297768" y="345146"/>
                  </a:lnTo>
                  <a:lnTo>
                    <a:pt x="3336127" y="369214"/>
                  </a:lnTo>
                  <a:lnTo>
                    <a:pt x="3373410" y="393943"/>
                  </a:lnTo>
                  <a:lnTo>
                    <a:pt x="3409592" y="419316"/>
                  </a:lnTo>
                  <a:lnTo>
                    <a:pt x="3444649" y="445320"/>
                  </a:lnTo>
                  <a:lnTo>
                    <a:pt x="3478559" y="471939"/>
                  </a:lnTo>
                  <a:lnTo>
                    <a:pt x="3511295" y="499158"/>
                  </a:lnTo>
                  <a:lnTo>
                    <a:pt x="3542836" y="526961"/>
                  </a:lnTo>
                  <a:lnTo>
                    <a:pt x="3573155" y="555334"/>
                  </a:lnTo>
                  <a:lnTo>
                    <a:pt x="3602231" y="584262"/>
                  </a:lnTo>
                  <a:lnTo>
                    <a:pt x="3630037" y="613729"/>
                  </a:lnTo>
                  <a:lnTo>
                    <a:pt x="3656551" y="643721"/>
                  </a:lnTo>
                  <a:lnTo>
                    <a:pt x="3681748" y="674222"/>
                  </a:lnTo>
                  <a:lnTo>
                    <a:pt x="3705604" y="705217"/>
                  </a:lnTo>
                  <a:lnTo>
                    <a:pt x="3728095" y="736692"/>
                  </a:lnTo>
                  <a:lnTo>
                    <a:pt x="3749198" y="768631"/>
                  </a:lnTo>
                  <a:lnTo>
                    <a:pt x="3787140" y="833840"/>
                  </a:lnTo>
                  <a:lnTo>
                    <a:pt x="3819237" y="900724"/>
                  </a:lnTo>
                  <a:lnTo>
                    <a:pt x="3845299" y="969163"/>
                  </a:lnTo>
                  <a:lnTo>
                    <a:pt x="3865131" y="1039036"/>
                  </a:lnTo>
                  <a:lnTo>
                    <a:pt x="3878543" y="1110222"/>
                  </a:lnTo>
                  <a:lnTo>
                    <a:pt x="3885341" y="1182601"/>
                  </a:lnTo>
                  <a:lnTo>
                    <a:pt x="3886200" y="1219200"/>
                  </a:lnTo>
                  <a:lnTo>
                    <a:pt x="3885341" y="1255799"/>
                  </a:lnTo>
                  <a:lnTo>
                    <a:pt x="3882781" y="1292130"/>
                  </a:lnTo>
                  <a:lnTo>
                    <a:pt x="3872652" y="1363929"/>
                  </a:lnTo>
                  <a:lnTo>
                    <a:pt x="3856006" y="1434474"/>
                  </a:lnTo>
                  <a:lnTo>
                    <a:pt x="3833035" y="1503646"/>
                  </a:lnTo>
                  <a:lnTo>
                    <a:pt x="3803931" y="1571324"/>
                  </a:lnTo>
                  <a:lnTo>
                    <a:pt x="3768887" y="1637386"/>
                  </a:lnTo>
                  <a:lnTo>
                    <a:pt x="3728095" y="1701712"/>
                  </a:lnTo>
                  <a:lnTo>
                    <a:pt x="3705604" y="1733187"/>
                  </a:lnTo>
                  <a:lnTo>
                    <a:pt x="3681748" y="1764183"/>
                  </a:lnTo>
                  <a:lnTo>
                    <a:pt x="3656551" y="1794684"/>
                  </a:lnTo>
                  <a:lnTo>
                    <a:pt x="3630037" y="1824675"/>
                  </a:lnTo>
                  <a:lnTo>
                    <a:pt x="3602231" y="1854143"/>
                  </a:lnTo>
                  <a:lnTo>
                    <a:pt x="3573155" y="1883070"/>
                  </a:lnTo>
                  <a:lnTo>
                    <a:pt x="3542836" y="1911443"/>
                  </a:lnTo>
                  <a:lnTo>
                    <a:pt x="3511295" y="1939247"/>
                  </a:lnTo>
                  <a:lnTo>
                    <a:pt x="3478559" y="1966465"/>
                  </a:lnTo>
                  <a:lnTo>
                    <a:pt x="3444649" y="1993084"/>
                  </a:lnTo>
                  <a:lnTo>
                    <a:pt x="3409592" y="2019088"/>
                  </a:lnTo>
                  <a:lnTo>
                    <a:pt x="3373410" y="2044461"/>
                  </a:lnTo>
                  <a:lnTo>
                    <a:pt x="3336127" y="2069190"/>
                  </a:lnTo>
                  <a:lnTo>
                    <a:pt x="3297768" y="2093258"/>
                  </a:lnTo>
                  <a:lnTo>
                    <a:pt x="3258357" y="2116651"/>
                  </a:lnTo>
                  <a:lnTo>
                    <a:pt x="3217918" y="2139353"/>
                  </a:lnTo>
                  <a:lnTo>
                    <a:pt x="3176475" y="2161350"/>
                  </a:lnTo>
                  <a:lnTo>
                    <a:pt x="3134051" y="2182626"/>
                  </a:lnTo>
                  <a:lnTo>
                    <a:pt x="3090671" y="2203167"/>
                  </a:lnTo>
                  <a:lnTo>
                    <a:pt x="3046360" y="2222957"/>
                  </a:lnTo>
                  <a:lnTo>
                    <a:pt x="3001140" y="2241981"/>
                  </a:lnTo>
                  <a:lnTo>
                    <a:pt x="2955037" y="2260224"/>
                  </a:lnTo>
                  <a:lnTo>
                    <a:pt x="2908073" y="2277671"/>
                  </a:lnTo>
                  <a:lnTo>
                    <a:pt x="2860274" y="2294307"/>
                  </a:lnTo>
                  <a:lnTo>
                    <a:pt x="2811663" y="2310117"/>
                  </a:lnTo>
                  <a:lnTo>
                    <a:pt x="2762264" y="2325085"/>
                  </a:lnTo>
                  <a:lnTo>
                    <a:pt x="2712101" y="2339197"/>
                  </a:lnTo>
                  <a:lnTo>
                    <a:pt x="2661199" y="2352438"/>
                  </a:lnTo>
                  <a:lnTo>
                    <a:pt x="2609581" y="2364792"/>
                  </a:lnTo>
                  <a:lnTo>
                    <a:pt x="2557271" y="2376245"/>
                  </a:lnTo>
                  <a:lnTo>
                    <a:pt x="2504294" y="2386780"/>
                  </a:lnTo>
                  <a:lnTo>
                    <a:pt x="2450674" y="2396384"/>
                  </a:lnTo>
                  <a:lnTo>
                    <a:pt x="2396434" y="2405041"/>
                  </a:lnTo>
                  <a:lnTo>
                    <a:pt x="2341599" y="2412737"/>
                  </a:lnTo>
                  <a:lnTo>
                    <a:pt x="2286192" y="2419455"/>
                  </a:lnTo>
                  <a:lnTo>
                    <a:pt x="2230238" y="2425180"/>
                  </a:lnTo>
                  <a:lnTo>
                    <a:pt x="2173761" y="2429899"/>
                  </a:lnTo>
                  <a:lnTo>
                    <a:pt x="2116784" y="2433595"/>
                  </a:lnTo>
                  <a:lnTo>
                    <a:pt x="2059332" y="2436254"/>
                  </a:lnTo>
                  <a:lnTo>
                    <a:pt x="2001429" y="2437861"/>
                  </a:lnTo>
                  <a:lnTo>
                    <a:pt x="1943100" y="2438400"/>
                  </a:lnTo>
                  <a:lnTo>
                    <a:pt x="1884770" y="2437861"/>
                  </a:lnTo>
                  <a:lnTo>
                    <a:pt x="1826867" y="2436254"/>
                  </a:lnTo>
                  <a:lnTo>
                    <a:pt x="1769415" y="2433595"/>
                  </a:lnTo>
                  <a:lnTo>
                    <a:pt x="1712438" y="2429899"/>
                  </a:lnTo>
                  <a:lnTo>
                    <a:pt x="1655961" y="2425180"/>
                  </a:lnTo>
                  <a:lnTo>
                    <a:pt x="1600007" y="2419455"/>
                  </a:lnTo>
                  <a:lnTo>
                    <a:pt x="1544600" y="2412737"/>
                  </a:lnTo>
                  <a:lnTo>
                    <a:pt x="1489765" y="2405041"/>
                  </a:lnTo>
                  <a:lnTo>
                    <a:pt x="1435525" y="2396384"/>
                  </a:lnTo>
                  <a:lnTo>
                    <a:pt x="1381905" y="2386780"/>
                  </a:lnTo>
                  <a:lnTo>
                    <a:pt x="1328927" y="2376245"/>
                  </a:lnTo>
                  <a:lnTo>
                    <a:pt x="1276618" y="2364792"/>
                  </a:lnTo>
                  <a:lnTo>
                    <a:pt x="1225000" y="2352438"/>
                  </a:lnTo>
                  <a:lnTo>
                    <a:pt x="1174098" y="2339197"/>
                  </a:lnTo>
                  <a:lnTo>
                    <a:pt x="1123935" y="2325085"/>
                  </a:lnTo>
                  <a:lnTo>
                    <a:pt x="1074536" y="2310117"/>
                  </a:lnTo>
                  <a:lnTo>
                    <a:pt x="1025925" y="2294307"/>
                  </a:lnTo>
                  <a:lnTo>
                    <a:pt x="978126" y="2277671"/>
                  </a:lnTo>
                  <a:lnTo>
                    <a:pt x="931162" y="2260224"/>
                  </a:lnTo>
                  <a:lnTo>
                    <a:pt x="885059" y="2241981"/>
                  </a:lnTo>
                  <a:lnTo>
                    <a:pt x="839839" y="2222957"/>
                  </a:lnTo>
                  <a:lnTo>
                    <a:pt x="795527" y="2203167"/>
                  </a:lnTo>
                  <a:lnTo>
                    <a:pt x="752148" y="2182626"/>
                  </a:lnTo>
                  <a:lnTo>
                    <a:pt x="709724" y="2161350"/>
                  </a:lnTo>
                  <a:lnTo>
                    <a:pt x="668281" y="2139353"/>
                  </a:lnTo>
                  <a:lnTo>
                    <a:pt x="627842" y="2116651"/>
                  </a:lnTo>
                  <a:lnTo>
                    <a:pt x="588431" y="2093258"/>
                  </a:lnTo>
                  <a:lnTo>
                    <a:pt x="550072" y="2069190"/>
                  </a:lnTo>
                  <a:lnTo>
                    <a:pt x="512789" y="2044461"/>
                  </a:lnTo>
                  <a:lnTo>
                    <a:pt x="476607" y="2019088"/>
                  </a:lnTo>
                  <a:lnTo>
                    <a:pt x="441550" y="1993084"/>
                  </a:lnTo>
                  <a:lnTo>
                    <a:pt x="407640" y="1966465"/>
                  </a:lnTo>
                  <a:lnTo>
                    <a:pt x="374904" y="1939247"/>
                  </a:lnTo>
                  <a:lnTo>
                    <a:pt x="343363" y="1911443"/>
                  </a:lnTo>
                  <a:lnTo>
                    <a:pt x="313044" y="1883070"/>
                  </a:lnTo>
                  <a:lnTo>
                    <a:pt x="283968" y="1854143"/>
                  </a:lnTo>
                  <a:lnTo>
                    <a:pt x="256162" y="1824675"/>
                  </a:lnTo>
                  <a:lnTo>
                    <a:pt x="229648" y="1794684"/>
                  </a:lnTo>
                  <a:lnTo>
                    <a:pt x="204451" y="1764183"/>
                  </a:lnTo>
                  <a:lnTo>
                    <a:pt x="180595" y="1733187"/>
                  </a:lnTo>
                  <a:lnTo>
                    <a:pt x="158104" y="1701712"/>
                  </a:lnTo>
                  <a:lnTo>
                    <a:pt x="137001" y="1669774"/>
                  </a:lnTo>
                  <a:lnTo>
                    <a:pt x="99060" y="1604564"/>
                  </a:lnTo>
                  <a:lnTo>
                    <a:pt x="66962" y="1537679"/>
                  </a:lnTo>
                  <a:lnTo>
                    <a:pt x="40900" y="1469240"/>
                  </a:lnTo>
                  <a:lnTo>
                    <a:pt x="21068" y="1399366"/>
                  </a:lnTo>
                  <a:lnTo>
                    <a:pt x="7656" y="1328179"/>
                  </a:lnTo>
                  <a:lnTo>
                    <a:pt x="858" y="1255799"/>
                  </a:lnTo>
                  <a:lnTo>
                    <a:pt x="0" y="1219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441575" y="4800790"/>
            <a:ext cx="2825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289050" y="2968632"/>
            <a:ext cx="2593975" cy="1741805"/>
            <a:chOff x="1289050" y="2968632"/>
            <a:chExt cx="2593975" cy="1741805"/>
          </a:xfrm>
        </p:grpSpPr>
        <p:sp>
          <p:nvSpPr>
            <p:cNvPr id="17" name="object 17"/>
            <p:cNvSpPr/>
            <p:nvPr/>
          </p:nvSpPr>
          <p:spPr>
            <a:xfrm>
              <a:off x="1295400" y="2974982"/>
              <a:ext cx="2581275" cy="1729105"/>
            </a:xfrm>
            <a:custGeom>
              <a:avLst/>
              <a:gdLst/>
              <a:ahLst/>
              <a:cxnLst/>
              <a:rect l="l" t="t" r="r" b="b"/>
              <a:pathLst>
                <a:path w="2581275" h="1729104">
                  <a:moveTo>
                    <a:pt x="1290637" y="0"/>
                  </a:moveTo>
                  <a:lnTo>
                    <a:pt x="1233147" y="842"/>
                  </a:lnTo>
                  <a:lnTo>
                    <a:pt x="1176301" y="3345"/>
                  </a:lnTo>
                  <a:lnTo>
                    <a:pt x="1120151" y="7474"/>
                  </a:lnTo>
                  <a:lnTo>
                    <a:pt x="1064750" y="13194"/>
                  </a:lnTo>
                  <a:lnTo>
                    <a:pt x="1010151" y="20469"/>
                  </a:lnTo>
                  <a:lnTo>
                    <a:pt x="956405" y="29265"/>
                  </a:lnTo>
                  <a:lnTo>
                    <a:pt x="903566" y="39546"/>
                  </a:lnTo>
                  <a:lnTo>
                    <a:pt x="851685" y="51277"/>
                  </a:lnTo>
                  <a:lnTo>
                    <a:pt x="800816" y="64423"/>
                  </a:lnTo>
                  <a:lnTo>
                    <a:pt x="751010" y="78949"/>
                  </a:lnTo>
                  <a:lnTo>
                    <a:pt x="702320" y="94820"/>
                  </a:lnTo>
                  <a:lnTo>
                    <a:pt x="654799" y="112001"/>
                  </a:lnTo>
                  <a:lnTo>
                    <a:pt x="608499" y="130456"/>
                  </a:lnTo>
                  <a:lnTo>
                    <a:pt x="563472" y="150150"/>
                  </a:lnTo>
                  <a:lnTo>
                    <a:pt x="519771" y="171049"/>
                  </a:lnTo>
                  <a:lnTo>
                    <a:pt x="477449" y="193117"/>
                  </a:lnTo>
                  <a:lnTo>
                    <a:pt x="436558" y="216319"/>
                  </a:lnTo>
                  <a:lnTo>
                    <a:pt x="397150" y="240619"/>
                  </a:lnTo>
                  <a:lnTo>
                    <a:pt x="359277" y="265984"/>
                  </a:lnTo>
                  <a:lnTo>
                    <a:pt x="322993" y="292377"/>
                  </a:lnTo>
                  <a:lnTo>
                    <a:pt x="288350" y="319763"/>
                  </a:lnTo>
                  <a:lnTo>
                    <a:pt x="255400" y="348108"/>
                  </a:lnTo>
                  <a:lnTo>
                    <a:pt x="224195" y="377376"/>
                  </a:lnTo>
                  <a:lnTo>
                    <a:pt x="194789" y="407532"/>
                  </a:lnTo>
                  <a:lnTo>
                    <a:pt x="167233" y="438541"/>
                  </a:lnTo>
                  <a:lnTo>
                    <a:pt x="141580" y="470367"/>
                  </a:lnTo>
                  <a:lnTo>
                    <a:pt x="117882" y="502977"/>
                  </a:lnTo>
                  <a:lnTo>
                    <a:pt x="96193" y="536334"/>
                  </a:lnTo>
                  <a:lnTo>
                    <a:pt x="76564" y="570403"/>
                  </a:lnTo>
                  <a:lnTo>
                    <a:pt x="59047" y="605149"/>
                  </a:lnTo>
                  <a:lnTo>
                    <a:pt x="43696" y="640538"/>
                  </a:lnTo>
                  <a:lnTo>
                    <a:pt x="30563" y="676534"/>
                  </a:lnTo>
                  <a:lnTo>
                    <a:pt x="19700" y="713101"/>
                  </a:lnTo>
                  <a:lnTo>
                    <a:pt x="4995" y="787811"/>
                  </a:lnTo>
                  <a:lnTo>
                    <a:pt x="1257" y="825883"/>
                  </a:lnTo>
                  <a:lnTo>
                    <a:pt x="0" y="864387"/>
                  </a:lnTo>
                  <a:lnTo>
                    <a:pt x="1257" y="902891"/>
                  </a:lnTo>
                  <a:lnTo>
                    <a:pt x="4995" y="940963"/>
                  </a:lnTo>
                  <a:lnTo>
                    <a:pt x="11160" y="978569"/>
                  </a:lnTo>
                  <a:lnTo>
                    <a:pt x="30563" y="1052241"/>
                  </a:lnTo>
                  <a:lnTo>
                    <a:pt x="43696" y="1088237"/>
                  </a:lnTo>
                  <a:lnTo>
                    <a:pt x="59047" y="1123626"/>
                  </a:lnTo>
                  <a:lnTo>
                    <a:pt x="76564" y="1158373"/>
                  </a:lnTo>
                  <a:lnTo>
                    <a:pt x="96193" y="1192442"/>
                  </a:lnTo>
                  <a:lnTo>
                    <a:pt x="117882" y="1225799"/>
                  </a:lnTo>
                  <a:lnTo>
                    <a:pt x="141580" y="1258409"/>
                  </a:lnTo>
                  <a:lnTo>
                    <a:pt x="167233" y="1290236"/>
                  </a:lnTo>
                  <a:lnTo>
                    <a:pt x="194789" y="1321246"/>
                  </a:lnTo>
                  <a:lnTo>
                    <a:pt x="224195" y="1351402"/>
                  </a:lnTo>
                  <a:lnTo>
                    <a:pt x="255400" y="1380670"/>
                  </a:lnTo>
                  <a:lnTo>
                    <a:pt x="288350" y="1409016"/>
                  </a:lnTo>
                  <a:lnTo>
                    <a:pt x="322993" y="1436403"/>
                  </a:lnTo>
                  <a:lnTo>
                    <a:pt x="359277" y="1462796"/>
                  </a:lnTo>
                  <a:lnTo>
                    <a:pt x="397150" y="1488161"/>
                  </a:lnTo>
                  <a:lnTo>
                    <a:pt x="436558" y="1512462"/>
                  </a:lnTo>
                  <a:lnTo>
                    <a:pt x="477449" y="1535665"/>
                  </a:lnTo>
                  <a:lnTo>
                    <a:pt x="519771" y="1557733"/>
                  </a:lnTo>
                  <a:lnTo>
                    <a:pt x="563472" y="1578632"/>
                  </a:lnTo>
                  <a:lnTo>
                    <a:pt x="608499" y="1598327"/>
                  </a:lnTo>
                  <a:lnTo>
                    <a:pt x="654799" y="1616783"/>
                  </a:lnTo>
                  <a:lnTo>
                    <a:pt x="702320" y="1633964"/>
                  </a:lnTo>
                  <a:lnTo>
                    <a:pt x="751010" y="1649835"/>
                  </a:lnTo>
                  <a:lnTo>
                    <a:pt x="800816" y="1664362"/>
                  </a:lnTo>
                  <a:lnTo>
                    <a:pt x="851685" y="1677508"/>
                  </a:lnTo>
                  <a:lnTo>
                    <a:pt x="903566" y="1689240"/>
                  </a:lnTo>
                  <a:lnTo>
                    <a:pt x="956405" y="1699521"/>
                  </a:lnTo>
                  <a:lnTo>
                    <a:pt x="1010151" y="1708317"/>
                  </a:lnTo>
                  <a:lnTo>
                    <a:pt x="1064750" y="1715593"/>
                  </a:lnTo>
                  <a:lnTo>
                    <a:pt x="1120151" y="1721312"/>
                  </a:lnTo>
                  <a:lnTo>
                    <a:pt x="1176301" y="1725442"/>
                  </a:lnTo>
                  <a:lnTo>
                    <a:pt x="1233147" y="1727945"/>
                  </a:lnTo>
                  <a:lnTo>
                    <a:pt x="1290637" y="1728787"/>
                  </a:lnTo>
                  <a:lnTo>
                    <a:pt x="1348127" y="1727945"/>
                  </a:lnTo>
                  <a:lnTo>
                    <a:pt x="1404973" y="1725442"/>
                  </a:lnTo>
                  <a:lnTo>
                    <a:pt x="1461123" y="1721312"/>
                  </a:lnTo>
                  <a:lnTo>
                    <a:pt x="1516524" y="1715593"/>
                  </a:lnTo>
                  <a:lnTo>
                    <a:pt x="1571123" y="1708317"/>
                  </a:lnTo>
                  <a:lnTo>
                    <a:pt x="1624869" y="1699521"/>
                  </a:lnTo>
                  <a:lnTo>
                    <a:pt x="1677708" y="1689240"/>
                  </a:lnTo>
                  <a:lnTo>
                    <a:pt x="1729589" y="1677508"/>
                  </a:lnTo>
                  <a:lnTo>
                    <a:pt x="1780458" y="1664362"/>
                  </a:lnTo>
                  <a:lnTo>
                    <a:pt x="1830264" y="1649835"/>
                  </a:lnTo>
                  <a:lnTo>
                    <a:pt x="1878954" y="1633964"/>
                  </a:lnTo>
                  <a:lnTo>
                    <a:pt x="1926475" y="1616783"/>
                  </a:lnTo>
                  <a:lnTo>
                    <a:pt x="1972775" y="1598327"/>
                  </a:lnTo>
                  <a:lnTo>
                    <a:pt x="2017802" y="1578632"/>
                  </a:lnTo>
                  <a:lnTo>
                    <a:pt x="2061503" y="1557733"/>
                  </a:lnTo>
                  <a:lnTo>
                    <a:pt x="2103825" y="1535665"/>
                  </a:lnTo>
                  <a:lnTo>
                    <a:pt x="2144716" y="1512462"/>
                  </a:lnTo>
                  <a:lnTo>
                    <a:pt x="2184124" y="1488161"/>
                  </a:lnTo>
                  <a:lnTo>
                    <a:pt x="2221997" y="1462796"/>
                  </a:lnTo>
                  <a:lnTo>
                    <a:pt x="2258281" y="1436403"/>
                  </a:lnTo>
                  <a:lnTo>
                    <a:pt x="2292924" y="1409016"/>
                  </a:lnTo>
                  <a:lnTo>
                    <a:pt x="2325874" y="1380670"/>
                  </a:lnTo>
                  <a:lnTo>
                    <a:pt x="2357079" y="1351402"/>
                  </a:lnTo>
                  <a:lnTo>
                    <a:pt x="2386485" y="1321246"/>
                  </a:lnTo>
                  <a:lnTo>
                    <a:pt x="2414041" y="1290236"/>
                  </a:lnTo>
                  <a:lnTo>
                    <a:pt x="2439694" y="1258409"/>
                  </a:lnTo>
                  <a:lnTo>
                    <a:pt x="2463392" y="1225799"/>
                  </a:lnTo>
                  <a:lnTo>
                    <a:pt x="2485081" y="1192442"/>
                  </a:lnTo>
                  <a:lnTo>
                    <a:pt x="2504710" y="1158373"/>
                  </a:lnTo>
                  <a:lnTo>
                    <a:pt x="2522227" y="1123626"/>
                  </a:lnTo>
                  <a:lnTo>
                    <a:pt x="2537578" y="1088237"/>
                  </a:lnTo>
                  <a:lnTo>
                    <a:pt x="2550711" y="1052241"/>
                  </a:lnTo>
                  <a:lnTo>
                    <a:pt x="2561574" y="1015673"/>
                  </a:lnTo>
                  <a:lnTo>
                    <a:pt x="2576279" y="940963"/>
                  </a:lnTo>
                  <a:lnTo>
                    <a:pt x="2580017" y="902891"/>
                  </a:lnTo>
                  <a:lnTo>
                    <a:pt x="2581275" y="864387"/>
                  </a:lnTo>
                  <a:lnTo>
                    <a:pt x="2580017" y="825883"/>
                  </a:lnTo>
                  <a:lnTo>
                    <a:pt x="2576279" y="787811"/>
                  </a:lnTo>
                  <a:lnTo>
                    <a:pt x="2570114" y="750205"/>
                  </a:lnTo>
                  <a:lnTo>
                    <a:pt x="2550711" y="676534"/>
                  </a:lnTo>
                  <a:lnTo>
                    <a:pt x="2537578" y="640538"/>
                  </a:lnTo>
                  <a:lnTo>
                    <a:pt x="2522227" y="605149"/>
                  </a:lnTo>
                  <a:lnTo>
                    <a:pt x="2504710" y="570403"/>
                  </a:lnTo>
                  <a:lnTo>
                    <a:pt x="2485081" y="536334"/>
                  </a:lnTo>
                  <a:lnTo>
                    <a:pt x="2463392" y="502977"/>
                  </a:lnTo>
                  <a:lnTo>
                    <a:pt x="2439694" y="470367"/>
                  </a:lnTo>
                  <a:lnTo>
                    <a:pt x="2414041" y="438541"/>
                  </a:lnTo>
                  <a:lnTo>
                    <a:pt x="2386485" y="407532"/>
                  </a:lnTo>
                  <a:lnTo>
                    <a:pt x="2357079" y="377376"/>
                  </a:lnTo>
                  <a:lnTo>
                    <a:pt x="2325874" y="348108"/>
                  </a:lnTo>
                  <a:lnTo>
                    <a:pt x="2292924" y="319763"/>
                  </a:lnTo>
                  <a:lnTo>
                    <a:pt x="2258281" y="292377"/>
                  </a:lnTo>
                  <a:lnTo>
                    <a:pt x="2221997" y="265984"/>
                  </a:lnTo>
                  <a:lnTo>
                    <a:pt x="2184124" y="240619"/>
                  </a:lnTo>
                  <a:lnTo>
                    <a:pt x="2144716" y="216319"/>
                  </a:lnTo>
                  <a:lnTo>
                    <a:pt x="2103825" y="193117"/>
                  </a:lnTo>
                  <a:lnTo>
                    <a:pt x="2061503" y="171049"/>
                  </a:lnTo>
                  <a:lnTo>
                    <a:pt x="2017802" y="150150"/>
                  </a:lnTo>
                  <a:lnTo>
                    <a:pt x="1972775" y="130456"/>
                  </a:lnTo>
                  <a:lnTo>
                    <a:pt x="1926475" y="112001"/>
                  </a:lnTo>
                  <a:lnTo>
                    <a:pt x="1878954" y="94820"/>
                  </a:lnTo>
                  <a:lnTo>
                    <a:pt x="1830264" y="78949"/>
                  </a:lnTo>
                  <a:lnTo>
                    <a:pt x="1780458" y="64423"/>
                  </a:lnTo>
                  <a:lnTo>
                    <a:pt x="1729589" y="51277"/>
                  </a:lnTo>
                  <a:lnTo>
                    <a:pt x="1677708" y="39546"/>
                  </a:lnTo>
                  <a:lnTo>
                    <a:pt x="1624869" y="29265"/>
                  </a:lnTo>
                  <a:lnTo>
                    <a:pt x="1571123" y="20469"/>
                  </a:lnTo>
                  <a:lnTo>
                    <a:pt x="1516524" y="13194"/>
                  </a:lnTo>
                  <a:lnTo>
                    <a:pt x="1461123" y="7474"/>
                  </a:lnTo>
                  <a:lnTo>
                    <a:pt x="1404973" y="3345"/>
                  </a:lnTo>
                  <a:lnTo>
                    <a:pt x="1348127" y="842"/>
                  </a:lnTo>
                  <a:lnTo>
                    <a:pt x="1290637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95400" y="2974982"/>
              <a:ext cx="2581275" cy="1729105"/>
            </a:xfrm>
            <a:custGeom>
              <a:avLst/>
              <a:gdLst/>
              <a:ahLst/>
              <a:cxnLst/>
              <a:rect l="l" t="t" r="r" b="b"/>
              <a:pathLst>
                <a:path w="2581275" h="1729104">
                  <a:moveTo>
                    <a:pt x="0" y="864387"/>
                  </a:moveTo>
                  <a:lnTo>
                    <a:pt x="1257" y="825883"/>
                  </a:lnTo>
                  <a:lnTo>
                    <a:pt x="4995" y="787811"/>
                  </a:lnTo>
                  <a:lnTo>
                    <a:pt x="11160" y="750205"/>
                  </a:lnTo>
                  <a:lnTo>
                    <a:pt x="30563" y="676534"/>
                  </a:lnTo>
                  <a:lnTo>
                    <a:pt x="43696" y="640538"/>
                  </a:lnTo>
                  <a:lnTo>
                    <a:pt x="59047" y="605149"/>
                  </a:lnTo>
                  <a:lnTo>
                    <a:pt x="76564" y="570403"/>
                  </a:lnTo>
                  <a:lnTo>
                    <a:pt x="96193" y="536334"/>
                  </a:lnTo>
                  <a:lnTo>
                    <a:pt x="117882" y="502977"/>
                  </a:lnTo>
                  <a:lnTo>
                    <a:pt x="141580" y="470367"/>
                  </a:lnTo>
                  <a:lnTo>
                    <a:pt x="167233" y="438541"/>
                  </a:lnTo>
                  <a:lnTo>
                    <a:pt x="194789" y="407532"/>
                  </a:lnTo>
                  <a:lnTo>
                    <a:pt x="224195" y="377376"/>
                  </a:lnTo>
                  <a:lnTo>
                    <a:pt x="255400" y="348108"/>
                  </a:lnTo>
                  <a:lnTo>
                    <a:pt x="288350" y="319763"/>
                  </a:lnTo>
                  <a:lnTo>
                    <a:pt x="322993" y="292377"/>
                  </a:lnTo>
                  <a:lnTo>
                    <a:pt x="359277" y="265984"/>
                  </a:lnTo>
                  <a:lnTo>
                    <a:pt x="397150" y="240619"/>
                  </a:lnTo>
                  <a:lnTo>
                    <a:pt x="436558" y="216319"/>
                  </a:lnTo>
                  <a:lnTo>
                    <a:pt x="477449" y="193117"/>
                  </a:lnTo>
                  <a:lnTo>
                    <a:pt x="519771" y="171049"/>
                  </a:lnTo>
                  <a:lnTo>
                    <a:pt x="563472" y="150150"/>
                  </a:lnTo>
                  <a:lnTo>
                    <a:pt x="608499" y="130456"/>
                  </a:lnTo>
                  <a:lnTo>
                    <a:pt x="654799" y="112001"/>
                  </a:lnTo>
                  <a:lnTo>
                    <a:pt x="702320" y="94820"/>
                  </a:lnTo>
                  <a:lnTo>
                    <a:pt x="751010" y="78949"/>
                  </a:lnTo>
                  <a:lnTo>
                    <a:pt x="800816" y="64423"/>
                  </a:lnTo>
                  <a:lnTo>
                    <a:pt x="851685" y="51277"/>
                  </a:lnTo>
                  <a:lnTo>
                    <a:pt x="903566" y="39546"/>
                  </a:lnTo>
                  <a:lnTo>
                    <a:pt x="956405" y="29265"/>
                  </a:lnTo>
                  <a:lnTo>
                    <a:pt x="1010151" y="20469"/>
                  </a:lnTo>
                  <a:lnTo>
                    <a:pt x="1064750" y="13194"/>
                  </a:lnTo>
                  <a:lnTo>
                    <a:pt x="1120151" y="7474"/>
                  </a:lnTo>
                  <a:lnTo>
                    <a:pt x="1176301" y="3345"/>
                  </a:lnTo>
                  <a:lnTo>
                    <a:pt x="1233147" y="842"/>
                  </a:lnTo>
                  <a:lnTo>
                    <a:pt x="1290637" y="0"/>
                  </a:lnTo>
                  <a:lnTo>
                    <a:pt x="1348127" y="842"/>
                  </a:lnTo>
                  <a:lnTo>
                    <a:pt x="1404973" y="3345"/>
                  </a:lnTo>
                  <a:lnTo>
                    <a:pt x="1461123" y="7474"/>
                  </a:lnTo>
                  <a:lnTo>
                    <a:pt x="1516524" y="13194"/>
                  </a:lnTo>
                  <a:lnTo>
                    <a:pt x="1571123" y="20469"/>
                  </a:lnTo>
                  <a:lnTo>
                    <a:pt x="1624869" y="29265"/>
                  </a:lnTo>
                  <a:lnTo>
                    <a:pt x="1677708" y="39546"/>
                  </a:lnTo>
                  <a:lnTo>
                    <a:pt x="1729589" y="51277"/>
                  </a:lnTo>
                  <a:lnTo>
                    <a:pt x="1780458" y="64423"/>
                  </a:lnTo>
                  <a:lnTo>
                    <a:pt x="1830264" y="78949"/>
                  </a:lnTo>
                  <a:lnTo>
                    <a:pt x="1878954" y="94820"/>
                  </a:lnTo>
                  <a:lnTo>
                    <a:pt x="1926475" y="112001"/>
                  </a:lnTo>
                  <a:lnTo>
                    <a:pt x="1972775" y="130456"/>
                  </a:lnTo>
                  <a:lnTo>
                    <a:pt x="2017802" y="150150"/>
                  </a:lnTo>
                  <a:lnTo>
                    <a:pt x="2061503" y="171049"/>
                  </a:lnTo>
                  <a:lnTo>
                    <a:pt x="2103825" y="193117"/>
                  </a:lnTo>
                  <a:lnTo>
                    <a:pt x="2144716" y="216319"/>
                  </a:lnTo>
                  <a:lnTo>
                    <a:pt x="2184124" y="240619"/>
                  </a:lnTo>
                  <a:lnTo>
                    <a:pt x="2221997" y="265984"/>
                  </a:lnTo>
                  <a:lnTo>
                    <a:pt x="2258281" y="292377"/>
                  </a:lnTo>
                  <a:lnTo>
                    <a:pt x="2292924" y="319763"/>
                  </a:lnTo>
                  <a:lnTo>
                    <a:pt x="2325874" y="348108"/>
                  </a:lnTo>
                  <a:lnTo>
                    <a:pt x="2357079" y="377376"/>
                  </a:lnTo>
                  <a:lnTo>
                    <a:pt x="2386485" y="407532"/>
                  </a:lnTo>
                  <a:lnTo>
                    <a:pt x="2414041" y="438541"/>
                  </a:lnTo>
                  <a:lnTo>
                    <a:pt x="2439694" y="470367"/>
                  </a:lnTo>
                  <a:lnTo>
                    <a:pt x="2463392" y="502977"/>
                  </a:lnTo>
                  <a:lnTo>
                    <a:pt x="2485081" y="536334"/>
                  </a:lnTo>
                  <a:lnTo>
                    <a:pt x="2504710" y="570403"/>
                  </a:lnTo>
                  <a:lnTo>
                    <a:pt x="2522227" y="605149"/>
                  </a:lnTo>
                  <a:lnTo>
                    <a:pt x="2537578" y="640538"/>
                  </a:lnTo>
                  <a:lnTo>
                    <a:pt x="2550711" y="676534"/>
                  </a:lnTo>
                  <a:lnTo>
                    <a:pt x="2561574" y="713101"/>
                  </a:lnTo>
                  <a:lnTo>
                    <a:pt x="2576279" y="787811"/>
                  </a:lnTo>
                  <a:lnTo>
                    <a:pt x="2580017" y="825883"/>
                  </a:lnTo>
                  <a:lnTo>
                    <a:pt x="2581275" y="864387"/>
                  </a:lnTo>
                  <a:lnTo>
                    <a:pt x="2580017" y="902891"/>
                  </a:lnTo>
                  <a:lnTo>
                    <a:pt x="2576279" y="940963"/>
                  </a:lnTo>
                  <a:lnTo>
                    <a:pt x="2570114" y="978569"/>
                  </a:lnTo>
                  <a:lnTo>
                    <a:pt x="2550711" y="1052241"/>
                  </a:lnTo>
                  <a:lnTo>
                    <a:pt x="2537578" y="1088237"/>
                  </a:lnTo>
                  <a:lnTo>
                    <a:pt x="2522227" y="1123626"/>
                  </a:lnTo>
                  <a:lnTo>
                    <a:pt x="2504710" y="1158373"/>
                  </a:lnTo>
                  <a:lnTo>
                    <a:pt x="2485081" y="1192442"/>
                  </a:lnTo>
                  <a:lnTo>
                    <a:pt x="2463392" y="1225799"/>
                  </a:lnTo>
                  <a:lnTo>
                    <a:pt x="2439694" y="1258409"/>
                  </a:lnTo>
                  <a:lnTo>
                    <a:pt x="2414041" y="1290236"/>
                  </a:lnTo>
                  <a:lnTo>
                    <a:pt x="2386485" y="1321246"/>
                  </a:lnTo>
                  <a:lnTo>
                    <a:pt x="2357079" y="1351402"/>
                  </a:lnTo>
                  <a:lnTo>
                    <a:pt x="2325874" y="1380670"/>
                  </a:lnTo>
                  <a:lnTo>
                    <a:pt x="2292924" y="1409016"/>
                  </a:lnTo>
                  <a:lnTo>
                    <a:pt x="2258281" y="1436403"/>
                  </a:lnTo>
                  <a:lnTo>
                    <a:pt x="2221997" y="1462796"/>
                  </a:lnTo>
                  <a:lnTo>
                    <a:pt x="2184124" y="1488161"/>
                  </a:lnTo>
                  <a:lnTo>
                    <a:pt x="2144716" y="1512462"/>
                  </a:lnTo>
                  <a:lnTo>
                    <a:pt x="2103825" y="1535665"/>
                  </a:lnTo>
                  <a:lnTo>
                    <a:pt x="2061503" y="1557733"/>
                  </a:lnTo>
                  <a:lnTo>
                    <a:pt x="2017802" y="1578632"/>
                  </a:lnTo>
                  <a:lnTo>
                    <a:pt x="1972775" y="1598327"/>
                  </a:lnTo>
                  <a:lnTo>
                    <a:pt x="1926475" y="1616783"/>
                  </a:lnTo>
                  <a:lnTo>
                    <a:pt x="1878954" y="1633964"/>
                  </a:lnTo>
                  <a:lnTo>
                    <a:pt x="1830264" y="1649835"/>
                  </a:lnTo>
                  <a:lnTo>
                    <a:pt x="1780458" y="1664362"/>
                  </a:lnTo>
                  <a:lnTo>
                    <a:pt x="1729589" y="1677508"/>
                  </a:lnTo>
                  <a:lnTo>
                    <a:pt x="1677708" y="1689240"/>
                  </a:lnTo>
                  <a:lnTo>
                    <a:pt x="1624869" y="1699521"/>
                  </a:lnTo>
                  <a:lnTo>
                    <a:pt x="1571123" y="1708317"/>
                  </a:lnTo>
                  <a:lnTo>
                    <a:pt x="1516524" y="1715593"/>
                  </a:lnTo>
                  <a:lnTo>
                    <a:pt x="1461123" y="1721312"/>
                  </a:lnTo>
                  <a:lnTo>
                    <a:pt x="1404973" y="1725442"/>
                  </a:lnTo>
                  <a:lnTo>
                    <a:pt x="1348127" y="1727945"/>
                  </a:lnTo>
                  <a:lnTo>
                    <a:pt x="1290637" y="1728787"/>
                  </a:lnTo>
                  <a:lnTo>
                    <a:pt x="1233147" y="1727945"/>
                  </a:lnTo>
                  <a:lnTo>
                    <a:pt x="1176301" y="1725442"/>
                  </a:lnTo>
                  <a:lnTo>
                    <a:pt x="1120151" y="1721312"/>
                  </a:lnTo>
                  <a:lnTo>
                    <a:pt x="1064750" y="1715593"/>
                  </a:lnTo>
                  <a:lnTo>
                    <a:pt x="1010151" y="1708317"/>
                  </a:lnTo>
                  <a:lnTo>
                    <a:pt x="956405" y="1699521"/>
                  </a:lnTo>
                  <a:lnTo>
                    <a:pt x="903566" y="1689240"/>
                  </a:lnTo>
                  <a:lnTo>
                    <a:pt x="851685" y="1677508"/>
                  </a:lnTo>
                  <a:lnTo>
                    <a:pt x="800816" y="1664362"/>
                  </a:lnTo>
                  <a:lnTo>
                    <a:pt x="751010" y="1649835"/>
                  </a:lnTo>
                  <a:lnTo>
                    <a:pt x="702320" y="1633964"/>
                  </a:lnTo>
                  <a:lnTo>
                    <a:pt x="654799" y="1616783"/>
                  </a:lnTo>
                  <a:lnTo>
                    <a:pt x="608499" y="1598327"/>
                  </a:lnTo>
                  <a:lnTo>
                    <a:pt x="563472" y="1578632"/>
                  </a:lnTo>
                  <a:lnTo>
                    <a:pt x="519771" y="1557733"/>
                  </a:lnTo>
                  <a:lnTo>
                    <a:pt x="477449" y="1535665"/>
                  </a:lnTo>
                  <a:lnTo>
                    <a:pt x="436558" y="1512462"/>
                  </a:lnTo>
                  <a:lnTo>
                    <a:pt x="397150" y="1488161"/>
                  </a:lnTo>
                  <a:lnTo>
                    <a:pt x="359277" y="1462796"/>
                  </a:lnTo>
                  <a:lnTo>
                    <a:pt x="322993" y="1436403"/>
                  </a:lnTo>
                  <a:lnTo>
                    <a:pt x="288350" y="1409016"/>
                  </a:lnTo>
                  <a:lnTo>
                    <a:pt x="255400" y="1380670"/>
                  </a:lnTo>
                  <a:lnTo>
                    <a:pt x="224195" y="1351402"/>
                  </a:lnTo>
                  <a:lnTo>
                    <a:pt x="194789" y="1321246"/>
                  </a:lnTo>
                  <a:lnTo>
                    <a:pt x="167233" y="1290236"/>
                  </a:lnTo>
                  <a:lnTo>
                    <a:pt x="141580" y="1258409"/>
                  </a:lnTo>
                  <a:lnTo>
                    <a:pt x="117882" y="1225799"/>
                  </a:lnTo>
                  <a:lnTo>
                    <a:pt x="96193" y="1192442"/>
                  </a:lnTo>
                  <a:lnTo>
                    <a:pt x="76564" y="1158373"/>
                  </a:lnTo>
                  <a:lnTo>
                    <a:pt x="59047" y="1123626"/>
                  </a:lnTo>
                  <a:lnTo>
                    <a:pt x="43696" y="1088237"/>
                  </a:lnTo>
                  <a:lnTo>
                    <a:pt x="30563" y="1052241"/>
                  </a:lnTo>
                  <a:lnTo>
                    <a:pt x="19700" y="1015673"/>
                  </a:lnTo>
                  <a:lnTo>
                    <a:pt x="4995" y="940963"/>
                  </a:lnTo>
                  <a:lnTo>
                    <a:pt x="1257" y="902891"/>
                  </a:lnTo>
                  <a:lnTo>
                    <a:pt x="0" y="8643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636712" y="3476878"/>
            <a:ext cx="228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605087" y="3126002"/>
            <a:ext cx="2961005" cy="196850"/>
            <a:chOff x="2605087" y="3126002"/>
            <a:chExt cx="2961005" cy="196850"/>
          </a:xfrm>
        </p:grpSpPr>
        <p:sp>
          <p:nvSpPr>
            <p:cNvPr id="21" name="object 21"/>
            <p:cNvSpPr/>
            <p:nvPr/>
          </p:nvSpPr>
          <p:spPr>
            <a:xfrm>
              <a:off x="2647950" y="3167710"/>
              <a:ext cx="2861310" cy="112395"/>
            </a:xfrm>
            <a:custGeom>
              <a:avLst/>
              <a:gdLst/>
              <a:ahLst/>
              <a:cxnLst/>
              <a:rect l="l" t="t" r="r" b="b"/>
              <a:pathLst>
                <a:path w="2861310" h="112395">
                  <a:moveTo>
                    <a:pt x="0" y="112064"/>
                  </a:moveTo>
                  <a:lnTo>
                    <a:pt x="2860713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78442" y="3126002"/>
              <a:ext cx="87630" cy="85725"/>
            </a:xfrm>
            <a:custGeom>
              <a:avLst/>
              <a:gdLst/>
              <a:ahLst/>
              <a:cxnLst/>
              <a:rect l="l" t="t" r="r" b="b"/>
              <a:pathLst>
                <a:path w="87629" h="85725">
                  <a:moveTo>
                    <a:pt x="0" y="0"/>
                  </a:moveTo>
                  <a:lnTo>
                    <a:pt x="30225" y="41706"/>
                  </a:lnTo>
                  <a:lnTo>
                    <a:pt x="3352" y="85648"/>
                  </a:lnTo>
                  <a:lnTo>
                    <a:pt x="87337" y="39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05087" y="3236912"/>
              <a:ext cx="85725" cy="85725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984248" y="4026027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19883" y="4202810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282825" y="4041078"/>
            <a:ext cx="3282950" cy="234315"/>
            <a:chOff x="2282825" y="4041078"/>
            <a:chExt cx="3282950" cy="234315"/>
          </a:xfrm>
        </p:grpSpPr>
        <p:sp>
          <p:nvSpPr>
            <p:cNvPr id="27" name="object 27"/>
            <p:cNvSpPr/>
            <p:nvPr/>
          </p:nvSpPr>
          <p:spPr>
            <a:xfrm>
              <a:off x="2325687" y="4082554"/>
              <a:ext cx="3183255" cy="149860"/>
            </a:xfrm>
            <a:custGeom>
              <a:avLst/>
              <a:gdLst/>
              <a:ahLst/>
              <a:cxnLst/>
              <a:rect l="l" t="t" r="r" b="b"/>
              <a:pathLst>
                <a:path w="3183254" h="149860">
                  <a:moveTo>
                    <a:pt x="0" y="149720"/>
                  </a:moveTo>
                  <a:lnTo>
                    <a:pt x="3183001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78132" y="4041078"/>
              <a:ext cx="88265" cy="85725"/>
            </a:xfrm>
            <a:custGeom>
              <a:avLst/>
              <a:gdLst/>
              <a:ahLst/>
              <a:cxnLst/>
              <a:rect l="l" t="t" r="r" b="b"/>
              <a:pathLst>
                <a:path w="88264" h="85725">
                  <a:moveTo>
                    <a:pt x="0" y="0"/>
                  </a:moveTo>
                  <a:lnTo>
                    <a:pt x="30556" y="41478"/>
                  </a:lnTo>
                  <a:lnTo>
                    <a:pt x="4025" y="85636"/>
                  </a:lnTo>
                  <a:lnTo>
                    <a:pt x="87642" y="387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82825" y="4189412"/>
              <a:ext cx="85725" cy="85725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2760535" y="4178427"/>
            <a:ext cx="313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400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2400" baseline="-20833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084512" y="4341812"/>
            <a:ext cx="2481580" cy="379730"/>
            <a:chOff x="3084512" y="4341812"/>
            <a:chExt cx="2481580" cy="379730"/>
          </a:xfrm>
        </p:grpSpPr>
        <p:sp>
          <p:nvSpPr>
            <p:cNvPr id="32" name="object 32"/>
            <p:cNvSpPr/>
            <p:nvPr/>
          </p:nvSpPr>
          <p:spPr>
            <a:xfrm>
              <a:off x="3127375" y="4384675"/>
              <a:ext cx="2381885" cy="297815"/>
            </a:xfrm>
            <a:custGeom>
              <a:avLst/>
              <a:gdLst/>
              <a:ahLst/>
              <a:cxnLst/>
              <a:rect l="l" t="t" r="r" b="b"/>
              <a:pathLst>
                <a:path w="2381885" h="297814">
                  <a:moveTo>
                    <a:pt x="0" y="0"/>
                  </a:moveTo>
                  <a:lnTo>
                    <a:pt x="2381694" y="297713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75399" y="4636308"/>
              <a:ext cx="90805" cy="85090"/>
            </a:xfrm>
            <a:custGeom>
              <a:avLst/>
              <a:gdLst/>
              <a:ahLst/>
              <a:cxnLst/>
              <a:rect l="l" t="t" r="r" b="b"/>
              <a:pathLst>
                <a:path w="90804" h="85089">
                  <a:moveTo>
                    <a:pt x="10629" y="0"/>
                  </a:moveTo>
                  <a:lnTo>
                    <a:pt x="33667" y="46075"/>
                  </a:lnTo>
                  <a:lnTo>
                    <a:pt x="0" y="85064"/>
                  </a:lnTo>
                  <a:lnTo>
                    <a:pt x="90373" y="53162"/>
                  </a:lnTo>
                  <a:lnTo>
                    <a:pt x="106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84512" y="4341812"/>
              <a:ext cx="85725" cy="85725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281110" y="3073527"/>
            <a:ext cx="372745" cy="1038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400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2400" baseline="-20833">
              <a:latin typeface="Times New Roman"/>
              <a:cs typeface="Times New Roman"/>
            </a:endParaRPr>
          </a:p>
          <a:p>
            <a:pPr marL="96520">
              <a:lnSpc>
                <a:spcPct val="100000"/>
              </a:lnSpc>
              <a:spcBef>
                <a:spcPts val="2220"/>
              </a:spcBef>
            </a:pP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400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400" baseline="-20833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663825" y="3441476"/>
            <a:ext cx="2901950" cy="528955"/>
            <a:chOff x="2663825" y="3441476"/>
            <a:chExt cx="2901950" cy="528955"/>
          </a:xfrm>
        </p:grpSpPr>
        <p:sp>
          <p:nvSpPr>
            <p:cNvPr id="37" name="object 37"/>
            <p:cNvSpPr/>
            <p:nvPr/>
          </p:nvSpPr>
          <p:spPr>
            <a:xfrm>
              <a:off x="2706687" y="3479304"/>
              <a:ext cx="2802890" cy="448309"/>
            </a:xfrm>
            <a:custGeom>
              <a:avLst/>
              <a:gdLst/>
              <a:ahLst/>
              <a:cxnLst/>
              <a:rect l="l" t="t" r="r" b="b"/>
              <a:pathLst>
                <a:path w="2802890" h="448310">
                  <a:moveTo>
                    <a:pt x="0" y="448170"/>
                  </a:moveTo>
                  <a:lnTo>
                    <a:pt x="2802648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74352" y="3441476"/>
              <a:ext cx="91440" cy="85090"/>
            </a:xfrm>
            <a:custGeom>
              <a:avLst/>
              <a:gdLst/>
              <a:ahLst/>
              <a:cxnLst/>
              <a:rect l="l" t="t" r="r" b="b"/>
              <a:pathLst>
                <a:path w="91439" h="85089">
                  <a:moveTo>
                    <a:pt x="0" y="0"/>
                  </a:moveTo>
                  <a:lnTo>
                    <a:pt x="34988" y="37820"/>
                  </a:lnTo>
                  <a:lnTo>
                    <a:pt x="13538" y="84658"/>
                  </a:lnTo>
                  <a:lnTo>
                    <a:pt x="91427" y="28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3825" y="3884612"/>
              <a:ext cx="85725" cy="85725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2720848" y="3403727"/>
            <a:ext cx="313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400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2400" baseline="-20833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044825" y="3567112"/>
            <a:ext cx="2520950" cy="539115"/>
            <a:chOff x="3044825" y="3567112"/>
            <a:chExt cx="2520950" cy="539115"/>
          </a:xfrm>
        </p:grpSpPr>
        <p:sp>
          <p:nvSpPr>
            <p:cNvPr id="42" name="object 42"/>
            <p:cNvSpPr/>
            <p:nvPr/>
          </p:nvSpPr>
          <p:spPr>
            <a:xfrm>
              <a:off x="3087687" y="3609975"/>
              <a:ext cx="2422525" cy="459740"/>
            </a:xfrm>
            <a:custGeom>
              <a:avLst/>
              <a:gdLst/>
              <a:ahLst/>
              <a:cxnLst/>
              <a:rect l="l" t="t" r="r" b="b"/>
              <a:pathLst>
                <a:path w="2422525" h="459739">
                  <a:moveTo>
                    <a:pt x="0" y="0"/>
                  </a:moveTo>
                  <a:lnTo>
                    <a:pt x="2421940" y="459257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473557" y="4021790"/>
              <a:ext cx="92710" cy="84455"/>
            </a:xfrm>
            <a:custGeom>
              <a:avLst/>
              <a:gdLst/>
              <a:ahLst/>
              <a:cxnLst/>
              <a:rect l="l" t="t" r="r" b="b"/>
              <a:pathLst>
                <a:path w="92710" h="84454">
                  <a:moveTo>
                    <a:pt x="15976" y="0"/>
                  </a:moveTo>
                  <a:lnTo>
                    <a:pt x="36067" y="47434"/>
                  </a:lnTo>
                  <a:lnTo>
                    <a:pt x="0" y="84226"/>
                  </a:lnTo>
                  <a:lnTo>
                    <a:pt x="92214" y="58089"/>
                  </a:lnTo>
                  <a:lnTo>
                    <a:pt x="15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44825" y="3567112"/>
              <a:ext cx="85725" cy="85725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612140" y="5466905"/>
            <a:ext cx="7874634" cy="90360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 marR="5080">
              <a:lnSpc>
                <a:spcPts val="3070"/>
              </a:lnSpc>
              <a:spcBef>
                <a:spcPts val="840"/>
              </a:spcBef>
            </a:pPr>
            <a:r>
              <a:rPr sz="3200" spc="-5" dirty="0">
                <a:latin typeface="Times New Roman"/>
                <a:cs typeface="Times New Roman"/>
              </a:rPr>
              <a:t>When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record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inserted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maps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already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occupied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slot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, 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collision </a:t>
            </a:r>
            <a:r>
              <a:rPr sz="3200" spc="-5" dirty="0">
                <a:latin typeface="Times New Roman"/>
                <a:cs typeface="Times New Roman"/>
              </a:rPr>
              <a:t>occurs.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049622" y="1908660"/>
            <a:ext cx="2514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895465" y="2349627"/>
            <a:ext cx="1584960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ts val="2640"/>
              </a:lnSpc>
              <a:spcBef>
                <a:spcPts val="1920"/>
              </a:spcBef>
            </a:pP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400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ts val="2640"/>
              </a:lnSpc>
            </a:pP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400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38100" marR="30480">
              <a:lnSpc>
                <a:spcPct val="166700"/>
              </a:lnSpc>
            </a:pP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400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400" spc="-6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400" spc="-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400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2400" spc="-58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400" baseline="-20833" dirty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928369" marR="5080">
              <a:lnSpc>
                <a:spcPct val="80000"/>
              </a:lnSpc>
              <a:spcBef>
                <a:spcPts val="1150"/>
              </a:spcBef>
            </a:pPr>
            <a:r>
              <a:rPr spc="-5" dirty="0"/>
              <a:t>Resolving collisions by </a:t>
            </a:r>
            <a:r>
              <a:rPr spc="-1085" dirty="0"/>
              <a:t> </a:t>
            </a:r>
            <a:r>
              <a:rPr spc="-5" dirty="0"/>
              <a:t>chaining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68362" y="2486025"/>
            <a:ext cx="1315720" cy="3143885"/>
            <a:chOff x="868362" y="2486025"/>
            <a:chExt cx="1315720" cy="31438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4118" y="2561843"/>
              <a:ext cx="1239773" cy="306781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77887" y="2495549"/>
              <a:ext cx="1219200" cy="3048000"/>
            </a:xfrm>
            <a:custGeom>
              <a:avLst/>
              <a:gdLst/>
              <a:ahLst/>
              <a:cxnLst/>
              <a:rect l="l" t="t" r="r" b="b"/>
              <a:pathLst>
                <a:path w="1219200" h="3048000">
                  <a:moveTo>
                    <a:pt x="1219200" y="1165225"/>
                  </a:moveTo>
                  <a:lnTo>
                    <a:pt x="0" y="1165225"/>
                  </a:lnTo>
                  <a:lnTo>
                    <a:pt x="0" y="3048000"/>
                  </a:lnTo>
                  <a:lnTo>
                    <a:pt x="1219200" y="3048000"/>
                  </a:lnTo>
                  <a:lnTo>
                    <a:pt x="1219200" y="1165225"/>
                  </a:lnTo>
                  <a:close/>
                </a:path>
                <a:path w="1219200" h="3048000">
                  <a:moveTo>
                    <a:pt x="1219200" y="0"/>
                  </a:moveTo>
                  <a:lnTo>
                    <a:pt x="0" y="0"/>
                  </a:lnTo>
                  <a:lnTo>
                    <a:pt x="0" y="631825"/>
                  </a:lnTo>
                  <a:lnTo>
                    <a:pt x="1219200" y="631825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7887" y="2495550"/>
              <a:ext cx="1219200" cy="3048000"/>
            </a:xfrm>
            <a:custGeom>
              <a:avLst/>
              <a:gdLst/>
              <a:ahLst/>
              <a:cxnLst/>
              <a:rect l="l" t="t" r="r" b="b"/>
              <a:pathLst>
                <a:path w="1219200" h="3048000">
                  <a:moveTo>
                    <a:pt x="0" y="0"/>
                  </a:moveTo>
                  <a:lnTo>
                    <a:pt x="1219200" y="0"/>
                  </a:lnTo>
                  <a:lnTo>
                    <a:pt x="1219200" y="3048000"/>
                  </a:lnTo>
                  <a:lnTo>
                    <a:pt x="0" y="304800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7887" y="3127375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12192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219200" y="53340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7887" y="3127375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0"/>
                  </a:moveTo>
                  <a:lnTo>
                    <a:pt x="1219200" y="0"/>
                  </a:lnTo>
                  <a:lnTo>
                    <a:pt x="12192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583179" y="4975352"/>
            <a:ext cx="3062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(49)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4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(86)</a:t>
            </a:r>
            <a:r>
              <a:rPr sz="24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h</a:t>
            </a:r>
            <a:r>
              <a:rPr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(52) </a:t>
            </a:r>
            <a:r>
              <a:rPr sz="240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4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6265" y="1494536"/>
            <a:ext cx="6675120" cy="1019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Char char="•"/>
              <a:tabLst>
                <a:tab pos="238760" algn="l"/>
              </a:tabLst>
            </a:pPr>
            <a:r>
              <a:rPr sz="3200" spc="-5" dirty="0">
                <a:latin typeface="Times New Roman"/>
                <a:cs typeface="Times New Roman"/>
              </a:rPr>
              <a:t>Link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records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 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same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slot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into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list.</a:t>
            </a:r>
            <a:endParaRPr sz="3200">
              <a:latin typeface="Times New Roman"/>
              <a:cs typeface="Times New Roman"/>
            </a:endParaRPr>
          </a:p>
          <a:p>
            <a:pPr marL="969010">
              <a:lnSpc>
                <a:spcPct val="100000"/>
              </a:lnSpc>
              <a:spcBef>
                <a:spcPts val="145"/>
              </a:spcBef>
            </a:pP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68362" y="2486025"/>
            <a:ext cx="2616835" cy="3067050"/>
            <a:chOff x="868362" y="2486025"/>
            <a:chExt cx="2616835" cy="3067050"/>
          </a:xfrm>
        </p:grpSpPr>
        <p:sp>
          <p:nvSpPr>
            <p:cNvPr id="12" name="object 12"/>
            <p:cNvSpPr/>
            <p:nvPr/>
          </p:nvSpPr>
          <p:spPr>
            <a:xfrm>
              <a:off x="877887" y="2495550"/>
              <a:ext cx="1219200" cy="3048000"/>
            </a:xfrm>
            <a:custGeom>
              <a:avLst/>
              <a:gdLst/>
              <a:ahLst/>
              <a:cxnLst/>
              <a:rect l="l" t="t" r="r" b="b"/>
              <a:pathLst>
                <a:path w="1219200" h="3048000">
                  <a:moveTo>
                    <a:pt x="0" y="0"/>
                  </a:moveTo>
                  <a:lnTo>
                    <a:pt x="1219200" y="0"/>
                  </a:lnTo>
                  <a:lnTo>
                    <a:pt x="1219200" y="3048000"/>
                  </a:lnTo>
                  <a:lnTo>
                    <a:pt x="0" y="304800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87487" y="3395662"/>
              <a:ext cx="933450" cy="0"/>
            </a:xfrm>
            <a:custGeom>
              <a:avLst/>
              <a:gdLst/>
              <a:ahLst/>
              <a:cxnLst/>
              <a:rect l="l" t="t" r="r" b="b"/>
              <a:pathLst>
                <a:path w="933450">
                  <a:moveTo>
                    <a:pt x="0" y="0"/>
                  </a:moveTo>
                  <a:lnTo>
                    <a:pt x="9334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92362" y="3352797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4625" y="3352800"/>
              <a:ext cx="85725" cy="857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44317" y="3190494"/>
              <a:ext cx="782573" cy="49606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478087" y="3124200"/>
              <a:ext cx="762000" cy="476250"/>
            </a:xfrm>
            <a:custGeom>
              <a:avLst/>
              <a:gdLst/>
              <a:ahLst/>
              <a:cxnLst/>
              <a:rect l="l" t="t" r="r" b="b"/>
              <a:pathLst>
                <a:path w="762000" h="476250">
                  <a:moveTo>
                    <a:pt x="76200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00" y="47625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78087" y="3124200"/>
              <a:ext cx="762000" cy="476250"/>
            </a:xfrm>
            <a:custGeom>
              <a:avLst/>
              <a:gdLst/>
              <a:ahLst/>
              <a:cxnLst/>
              <a:rect l="l" t="t" r="r" b="b"/>
              <a:pathLst>
                <a:path w="762000" h="476250">
                  <a:moveTo>
                    <a:pt x="0" y="0"/>
                  </a:moveTo>
                  <a:lnTo>
                    <a:pt x="762000" y="0"/>
                  </a:lnTo>
                  <a:lnTo>
                    <a:pt x="762000" y="47625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44317" y="3666744"/>
              <a:ext cx="782573" cy="49606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87167" y="3547872"/>
              <a:ext cx="997457" cy="61112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478087" y="3600450"/>
              <a:ext cx="762000" cy="476250"/>
            </a:xfrm>
            <a:custGeom>
              <a:avLst/>
              <a:gdLst/>
              <a:ahLst/>
              <a:cxnLst/>
              <a:rect l="l" t="t" r="r" b="b"/>
              <a:pathLst>
                <a:path w="762000" h="476250">
                  <a:moveTo>
                    <a:pt x="76200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00" y="47625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12140" y="3189414"/>
            <a:ext cx="110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78087" y="3600450"/>
            <a:ext cx="762000" cy="47625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7165">
              <a:lnSpc>
                <a:spcPts val="3685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49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468562" y="3114675"/>
            <a:ext cx="2083435" cy="1524635"/>
            <a:chOff x="2468562" y="3114675"/>
            <a:chExt cx="2083435" cy="1524635"/>
          </a:xfrm>
        </p:grpSpPr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44318" y="4142994"/>
              <a:ext cx="782573" cy="49606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478087" y="4076700"/>
              <a:ext cx="762000" cy="476250"/>
            </a:xfrm>
            <a:custGeom>
              <a:avLst/>
              <a:gdLst/>
              <a:ahLst/>
              <a:cxnLst/>
              <a:rect l="l" t="t" r="r" b="b"/>
              <a:pathLst>
                <a:path w="762000" h="476250">
                  <a:moveTo>
                    <a:pt x="76200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00" y="47625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78087" y="4076700"/>
              <a:ext cx="762000" cy="476250"/>
            </a:xfrm>
            <a:custGeom>
              <a:avLst/>
              <a:gdLst/>
              <a:ahLst/>
              <a:cxnLst/>
              <a:rect l="l" t="t" r="r" b="b"/>
              <a:pathLst>
                <a:path w="762000" h="476250">
                  <a:moveTo>
                    <a:pt x="0" y="0"/>
                  </a:moveTo>
                  <a:lnTo>
                    <a:pt x="762000" y="0"/>
                  </a:lnTo>
                  <a:lnTo>
                    <a:pt x="762000" y="47625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59087" y="3394075"/>
              <a:ext cx="628650" cy="0"/>
            </a:xfrm>
            <a:custGeom>
              <a:avLst/>
              <a:gdLst/>
              <a:ahLst/>
              <a:cxnLst/>
              <a:rect l="l" t="t" r="r" b="b"/>
              <a:pathLst>
                <a:path w="628650">
                  <a:moveTo>
                    <a:pt x="0" y="0"/>
                  </a:moveTo>
                  <a:lnTo>
                    <a:pt x="6286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59162" y="3351209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6225" y="3351212"/>
              <a:ext cx="85725" cy="8572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1117" y="3190493"/>
              <a:ext cx="782573" cy="49606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544887" y="3124200"/>
              <a:ext cx="762000" cy="476250"/>
            </a:xfrm>
            <a:custGeom>
              <a:avLst/>
              <a:gdLst/>
              <a:ahLst/>
              <a:cxnLst/>
              <a:rect l="l" t="t" r="r" b="b"/>
              <a:pathLst>
                <a:path w="762000" h="476250">
                  <a:moveTo>
                    <a:pt x="76200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00" y="47625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44887" y="3124200"/>
              <a:ext cx="762000" cy="476250"/>
            </a:xfrm>
            <a:custGeom>
              <a:avLst/>
              <a:gdLst/>
              <a:ahLst/>
              <a:cxnLst/>
              <a:rect l="l" t="t" r="r" b="b"/>
              <a:pathLst>
                <a:path w="762000" h="476250">
                  <a:moveTo>
                    <a:pt x="0" y="0"/>
                  </a:moveTo>
                  <a:lnTo>
                    <a:pt x="762000" y="0"/>
                  </a:lnTo>
                  <a:lnTo>
                    <a:pt x="762000" y="47625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1117" y="3666744"/>
              <a:ext cx="782573" cy="49606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53967" y="3547872"/>
              <a:ext cx="997457" cy="61112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544887" y="3600450"/>
              <a:ext cx="762000" cy="476250"/>
            </a:xfrm>
            <a:custGeom>
              <a:avLst/>
              <a:gdLst/>
              <a:ahLst/>
              <a:cxnLst/>
              <a:rect l="l" t="t" r="r" b="b"/>
              <a:pathLst>
                <a:path w="762000" h="476250">
                  <a:moveTo>
                    <a:pt x="76200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00" y="47625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544887" y="3600450"/>
            <a:ext cx="762000" cy="47625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7165">
              <a:lnSpc>
                <a:spcPts val="3685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86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535362" y="3114675"/>
            <a:ext cx="2083435" cy="1524635"/>
            <a:chOff x="3535362" y="3114675"/>
            <a:chExt cx="2083435" cy="1524635"/>
          </a:xfrm>
        </p:grpSpPr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1118" y="4142994"/>
              <a:ext cx="782573" cy="49606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544887" y="4076700"/>
              <a:ext cx="762000" cy="476250"/>
            </a:xfrm>
            <a:custGeom>
              <a:avLst/>
              <a:gdLst/>
              <a:ahLst/>
              <a:cxnLst/>
              <a:rect l="l" t="t" r="r" b="b"/>
              <a:pathLst>
                <a:path w="762000" h="476250">
                  <a:moveTo>
                    <a:pt x="76200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00" y="47625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544887" y="4076700"/>
              <a:ext cx="762000" cy="476250"/>
            </a:xfrm>
            <a:custGeom>
              <a:avLst/>
              <a:gdLst/>
              <a:ahLst/>
              <a:cxnLst/>
              <a:rect l="l" t="t" r="r" b="b"/>
              <a:pathLst>
                <a:path w="762000" h="476250">
                  <a:moveTo>
                    <a:pt x="0" y="0"/>
                  </a:moveTo>
                  <a:lnTo>
                    <a:pt x="762000" y="0"/>
                  </a:lnTo>
                  <a:lnTo>
                    <a:pt x="762000" y="47625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925887" y="3394075"/>
              <a:ext cx="628650" cy="0"/>
            </a:xfrm>
            <a:custGeom>
              <a:avLst/>
              <a:gdLst/>
              <a:ahLst/>
              <a:cxnLst/>
              <a:rect l="l" t="t" r="r" b="b"/>
              <a:pathLst>
                <a:path w="628650">
                  <a:moveTo>
                    <a:pt x="0" y="0"/>
                  </a:moveTo>
                  <a:lnTo>
                    <a:pt x="6286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25962" y="3351209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28575" y="42862"/>
                  </a:ln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3025" y="3351212"/>
              <a:ext cx="85725" cy="8572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7917" y="3190493"/>
              <a:ext cx="782573" cy="496061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611687" y="3124200"/>
              <a:ext cx="762000" cy="476250"/>
            </a:xfrm>
            <a:custGeom>
              <a:avLst/>
              <a:gdLst/>
              <a:ahLst/>
              <a:cxnLst/>
              <a:rect l="l" t="t" r="r" b="b"/>
              <a:pathLst>
                <a:path w="762000" h="476250">
                  <a:moveTo>
                    <a:pt x="76200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00" y="47625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611687" y="3124200"/>
              <a:ext cx="762000" cy="476250"/>
            </a:xfrm>
            <a:custGeom>
              <a:avLst/>
              <a:gdLst/>
              <a:ahLst/>
              <a:cxnLst/>
              <a:rect l="l" t="t" r="r" b="b"/>
              <a:pathLst>
                <a:path w="762000" h="476250">
                  <a:moveTo>
                    <a:pt x="0" y="0"/>
                  </a:moveTo>
                  <a:lnTo>
                    <a:pt x="762000" y="0"/>
                  </a:lnTo>
                  <a:lnTo>
                    <a:pt x="762000" y="47625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7917" y="3666744"/>
              <a:ext cx="782573" cy="49606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20767" y="3547872"/>
              <a:ext cx="997457" cy="611123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4611687" y="3600450"/>
              <a:ext cx="762000" cy="476250"/>
            </a:xfrm>
            <a:custGeom>
              <a:avLst/>
              <a:gdLst/>
              <a:ahLst/>
              <a:cxnLst/>
              <a:rect l="l" t="t" r="r" b="b"/>
              <a:pathLst>
                <a:path w="762000" h="476250">
                  <a:moveTo>
                    <a:pt x="76200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00" y="47625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4611687" y="3600450"/>
            <a:ext cx="762000" cy="47625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7165">
              <a:lnSpc>
                <a:spcPts val="3685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52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4597400" y="3113087"/>
            <a:ext cx="863600" cy="1526540"/>
            <a:chOff x="4597400" y="3113087"/>
            <a:chExt cx="863600" cy="1526540"/>
          </a:xfrm>
        </p:grpSpPr>
        <p:pic>
          <p:nvPicPr>
            <p:cNvPr id="53" name="object 5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7918" y="4142994"/>
              <a:ext cx="782573" cy="496061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4611687" y="4076700"/>
              <a:ext cx="762000" cy="476250"/>
            </a:xfrm>
            <a:custGeom>
              <a:avLst/>
              <a:gdLst/>
              <a:ahLst/>
              <a:cxnLst/>
              <a:rect l="l" t="t" r="r" b="b"/>
              <a:pathLst>
                <a:path w="762000" h="476250">
                  <a:moveTo>
                    <a:pt x="76200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762000" y="47625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611687" y="4076700"/>
              <a:ext cx="762000" cy="476250"/>
            </a:xfrm>
            <a:custGeom>
              <a:avLst/>
              <a:gdLst/>
              <a:ahLst/>
              <a:cxnLst/>
              <a:rect l="l" t="t" r="r" b="b"/>
              <a:pathLst>
                <a:path w="762000" h="476250">
                  <a:moveTo>
                    <a:pt x="0" y="0"/>
                  </a:moveTo>
                  <a:lnTo>
                    <a:pt x="762000" y="0"/>
                  </a:lnTo>
                  <a:lnTo>
                    <a:pt x="762000" y="47625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611687" y="3127375"/>
              <a:ext cx="762000" cy="473075"/>
            </a:xfrm>
            <a:custGeom>
              <a:avLst/>
              <a:gdLst/>
              <a:ahLst/>
              <a:cxnLst/>
              <a:rect l="l" t="t" r="r" b="b"/>
              <a:pathLst>
                <a:path w="762000" h="473075">
                  <a:moveTo>
                    <a:pt x="0" y="473075"/>
                  </a:moveTo>
                  <a:lnTo>
                    <a:pt x="76200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5946140" y="2417318"/>
            <a:ext cx="2567940" cy="2660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i="1" spc="-55" dirty="0">
                <a:solidFill>
                  <a:srgbClr val="CC0000"/>
                </a:solidFill>
                <a:latin typeface="Times New Roman"/>
                <a:cs typeface="Times New Roman"/>
              </a:rPr>
              <a:t>Worst</a:t>
            </a: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case:</a:t>
            </a:r>
            <a:endParaRPr sz="3200">
              <a:latin typeface="Times New Roman"/>
              <a:cs typeface="Times New Roman"/>
            </a:endParaRPr>
          </a:p>
          <a:p>
            <a:pPr marL="247015" marR="211454" indent="-234950">
              <a:lnSpc>
                <a:spcPts val="3070"/>
              </a:lnSpc>
              <a:spcBef>
                <a:spcPts val="745"/>
              </a:spcBef>
              <a:buClr>
                <a:srgbClr val="CC0000"/>
              </a:buClr>
              <a:buChar char="•"/>
              <a:tabLst>
                <a:tab pos="247650" algn="l"/>
              </a:tabLst>
            </a:pPr>
            <a:r>
              <a:rPr sz="3200" spc="-5" dirty="0">
                <a:latin typeface="Times New Roman"/>
                <a:cs typeface="Times New Roman"/>
              </a:rPr>
              <a:t>Every key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hashes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same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slot.</a:t>
            </a:r>
            <a:endParaRPr sz="3200">
              <a:latin typeface="Times New Roman"/>
              <a:cs typeface="Times New Roman"/>
            </a:endParaRPr>
          </a:p>
          <a:p>
            <a:pPr marL="247015" indent="-234950">
              <a:lnSpc>
                <a:spcPts val="3460"/>
              </a:lnSpc>
              <a:spcBef>
                <a:spcPts val="30"/>
              </a:spcBef>
              <a:buClr>
                <a:srgbClr val="CC0000"/>
              </a:buClr>
              <a:buChar char="•"/>
              <a:tabLst>
                <a:tab pos="247650" algn="l"/>
              </a:tabLst>
            </a:pPr>
            <a:r>
              <a:rPr sz="3200" spc="-5" dirty="0">
                <a:latin typeface="Times New Roman"/>
                <a:cs typeface="Times New Roman"/>
              </a:rPr>
              <a:t>Access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time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endParaRPr sz="3200">
              <a:latin typeface="Times New Roman"/>
              <a:cs typeface="Times New Roman"/>
            </a:endParaRPr>
          </a:p>
          <a:p>
            <a:pPr marL="247015">
              <a:lnSpc>
                <a:spcPts val="3460"/>
              </a:lnSpc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if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327913"/>
            <a:ext cx="72961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Average-case</a:t>
            </a:r>
            <a:r>
              <a:rPr sz="4000" spc="-20" dirty="0"/>
              <a:t> </a:t>
            </a:r>
            <a:r>
              <a:rPr sz="4000" spc="-5" dirty="0"/>
              <a:t>analysis</a:t>
            </a:r>
            <a:r>
              <a:rPr sz="4000" spc="5" dirty="0"/>
              <a:t> </a:t>
            </a:r>
            <a:r>
              <a:rPr sz="4000" dirty="0"/>
              <a:t>of</a:t>
            </a:r>
            <a:r>
              <a:rPr sz="4000" spc="10" dirty="0"/>
              <a:t> </a:t>
            </a:r>
            <a:r>
              <a:rPr sz="4000" spc="-5" dirty="0"/>
              <a:t>chaining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48665" y="1418336"/>
            <a:ext cx="7666990" cy="493585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476884" indent="-635">
              <a:lnSpc>
                <a:spcPts val="3460"/>
              </a:lnSpc>
              <a:spcBef>
                <a:spcPts val="530"/>
              </a:spcBef>
            </a:pPr>
            <a:r>
              <a:rPr sz="3200" spc="-135" dirty="0">
                <a:latin typeface="Times New Roman"/>
                <a:cs typeface="Times New Roman"/>
              </a:rPr>
              <a:t>We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make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assumption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simple</a:t>
            </a:r>
            <a:r>
              <a:rPr sz="32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uniform </a:t>
            </a:r>
            <a:r>
              <a:rPr sz="3200" b="1" i="1" spc="-78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hashing:</a:t>
            </a:r>
            <a:endParaRPr sz="3200">
              <a:latin typeface="Times New Roman"/>
              <a:cs typeface="Times New Roman"/>
            </a:endParaRPr>
          </a:p>
          <a:p>
            <a:pPr marL="238125" marR="5080" indent="-226060">
              <a:lnSpc>
                <a:spcPct val="89900"/>
              </a:lnSpc>
              <a:spcBef>
                <a:spcPts val="245"/>
              </a:spcBef>
              <a:buClr>
                <a:srgbClr val="CC0000"/>
              </a:buClr>
              <a:buChar char="•"/>
              <a:tabLst>
                <a:tab pos="238760" algn="l"/>
                <a:tab pos="2921635" algn="l"/>
              </a:tabLst>
            </a:pPr>
            <a:r>
              <a:rPr sz="3200" spc="-5" dirty="0">
                <a:latin typeface="Times New Roman"/>
                <a:cs typeface="Times New Roman"/>
              </a:rPr>
              <a:t>Each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key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i="1" spc="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</a:t>
            </a:r>
            <a:r>
              <a:rPr sz="3200" spc="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S	</a:t>
            </a:r>
            <a:r>
              <a:rPr sz="3200" spc="-5" dirty="0">
                <a:latin typeface="Times New Roman"/>
                <a:cs typeface="Times New Roman"/>
              </a:rPr>
              <a:t>is equally likely to be hashed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 any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slot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 table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independent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where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other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keys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hashed.</a:t>
            </a:r>
            <a:endParaRPr sz="3200">
              <a:latin typeface="Times New Roman"/>
              <a:cs typeface="Times New Roman"/>
            </a:endParaRPr>
          </a:p>
          <a:p>
            <a:pPr marL="12700" marR="385445" indent="-635">
              <a:lnSpc>
                <a:spcPts val="3460"/>
              </a:lnSpc>
              <a:spcBef>
                <a:spcPts val="1230"/>
              </a:spcBef>
            </a:pPr>
            <a:r>
              <a:rPr sz="3200" spc="-5" dirty="0">
                <a:latin typeface="Times New Roman"/>
                <a:cs typeface="Times New Roman"/>
              </a:rPr>
              <a:t>Let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number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keys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table,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let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 </a:t>
            </a:r>
            <a:r>
              <a:rPr sz="3200" spc="-5" dirty="0">
                <a:latin typeface="Times New Roman"/>
                <a:cs typeface="Times New Roman"/>
              </a:rPr>
              <a:t>be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number 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slots.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200" spc="-5" dirty="0">
                <a:latin typeface="Times New Roman"/>
                <a:cs typeface="Times New Roman"/>
              </a:rPr>
              <a:t>Define 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load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factor</a:t>
            </a:r>
            <a:r>
              <a:rPr sz="32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</a:t>
            </a:r>
            <a:endParaRPr sz="3200">
              <a:latin typeface="Times New Roman"/>
              <a:cs typeface="Times New Roman"/>
            </a:endParaRPr>
          </a:p>
          <a:p>
            <a:pPr marL="1040765">
              <a:lnSpc>
                <a:spcPts val="3835"/>
              </a:lnSpc>
              <a:spcBef>
                <a:spcPts val="10"/>
              </a:spcBef>
            </a:pP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</a:t>
            </a:r>
            <a:r>
              <a:rPr sz="3200" spc="3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3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/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endParaRPr sz="3200">
              <a:latin typeface="Times New Roman"/>
              <a:cs typeface="Times New Roman"/>
            </a:endParaRPr>
          </a:p>
          <a:p>
            <a:pPr marL="1441450">
              <a:lnSpc>
                <a:spcPts val="3835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average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number of keys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slot.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27400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Search</a:t>
            </a:r>
            <a:r>
              <a:rPr spc="-85" dirty="0"/>
              <a:t> </a:t>
            </a:r>
            <a:r>
              <a:rPr spc="-5" dirty="0"/>
              <a:t>cost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39" y="1342136"/>
            <a:ext cx="6355080" cy="1392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5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expected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time for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unsuccessful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460"/>
              </a:lnSpc>
            </a:pPr>
            <a:r>
              <a:rPr sz="3200" spc="-5" dirty="0">
                <a:latin typeface="Times New Roman"/>
                <a:cs typeface="Times New Roman"/>
              </a:rPr>
              <a:t>search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 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record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given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key is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54"/>
              </a:lnSpc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3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(1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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27400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Search</a:t>
            </a:r>
            <a:r>
              <a:rPr spc="-85" dirty="0"/>
              <a:t> </a:t>
            </a:r>
            <a:r>
              <a:rPr spc="-5" dirty="0"/>
              <a:t>cost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39" y="1342136"/>
            <a:ext cx="6355080" cy="951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5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expected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time for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unsuccessful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50"/>
              </a:lnSpc>
            </a:pPr>
            <a:r>
              <a:rPr sz="3200" spc="-5" dirty="0">
                <a:latin typeface="Times New Roman"/>
                <a:cs typeface="Times New Roman"/>
              </a:rPr>
              <a:t>search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 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record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given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key is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539" y="2221442"/>
            <a:ext cx="19196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(1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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1739" y="3122294"/>
            <a:ext cx="2830195" cy="81534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 marR="5080">
              <a:lnSpc>
                <a:spcPts val="2860"/>
              </a:lnSpc>
              <a:spcBef>
                <a:spcPts val="610"/>
              </a:spcBef>
            </a:pPr>
            <a:r>
              <a:rPr sz="2800" i="1" dirty="0">
                <a:latin typeface="Times New Roman"/>
                <a:cs typeface="Times New Roman"/>
              </a:rPr>
              <a:t>apply</a:t>
            </a:r>
            <a:r>
              <a:rPr sz="2800" i="1" spc="-6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hash</a:t>
            </a:r>
            <a:r>
              <a:rPr sz="2800" i="1" spc="-4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function </a:t>
            </a:r>
            <a:r>
              <a:rPr sz="2800" i="1" spc="-68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and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access</a:t>
            </a:r>
            <a:r>
              <a:rPr sz="2800" i="1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slot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45782" y="2325181"/>
            <a:ext cx="982980" cy="81534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 marR="5080">
              <a:lnSpc>
                <a:spcPts val="2860"/>
              </a:lnSpc>
              <a:spcBef>
                <a:spcPts val="610"/>
              </a:spcBef>
            </a:pPr>
            <a:r>
              <a:rPr sz="2800" i="1" spc="-20" dirty="0">
                <a:latin typeface="Times New Roman"/>
                <a:cs typeface="Times New Roman"/>
              </a:rPr>
              <a:t>search </a:t>
            </a:r>
            <a:r>
              <a:rPr sz="2800" i="1" spc="-68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the</a:t>
            </a:r>
            <a:r>
              <a:rPr sz="2800" i="1" spc="-12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list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08203" y="2676530"/>
            <a:ext cx="611505" cy="503555"/>
            <a:chOff x="2108203" y="2676530"/>
            <a:chExt cx="611505" cy="503555"/>
          </a:xfrm>
        </p:grpSpPr>
        <p:sp>
          <p:nvSpPr>
            <p:cNvPr id="8" name="object 8"/>
            <p:cNvSpPr/>
            <p:nvPr/>
          </p:nvSpPr>
          <p:spPr>
            <a:xfrm>
              <a:off x="2152408" y="2712745"/>
              <a:ext cx="553085" cy="452755"/>
            </a:xfrm>
            <a:custGeom>
              <a:avLst/>
              <a:gdLst/>
              <a:ahLst/>
              <a:cxnLst/>
              <a:rect l="l" t="t" r="r" b="b"/>
              <a:pathLst>
                <a:path w="553085" h="452755">
                  <a:moveTo>
                    <a:pt x="552691" y="452729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08203" y="2676530"/>
              <a:ext cx="93980" cy="87630"/>
            </a:xfrm>
            <a:custGeom>
              <a:avLst/>
              <a:gdLst/>
              <a:ahLst/>
              <a:cxnLst/>
              <a:rect l="l" t="t" r="r" b="b"/>
              <a:pathLst>
                <a:path w="93980" h="87630">
                  <a:moveTo>
                    <a:pt x="0" y="0"/>
                  </a:moveTo>
                  <a:lnTo>
                    <a:pt x="39154" y="87477"/>
                  </a:lnTo>
                  <a:lnTo>
                    <a:pt x="44208" y="36207"/>
                  </a:lnTo>
                  <a:lnTo>
                    <a:pt x="93471" y="21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855912" y="2514965"/>
            <a:ext cx="1425575" cy="277495"/>
            <a:chOff x="2855912" y="2514965"/>
            <a:chExt cx="1425575" cy="277495"/>
          </a:xfrm>
        </p:grpSpPr>
        <p:sp>
          <p:nvSpPr>
            <p:cNvPr id="11" name="object 11"/>
            <p:cNvSpPr/>
            <p:nvPr/>
          </p:nvSpPr>
          <p:spPr>
            <a:xfrm>
              <a:off x="2912287" y="2552560"/>
              <a:ext cx="1355090" cy="226060"/>
            </a:xfrm>
            <a:custGeom>
              <a:avLst/>
              <a:gdLst/>
              <a:ahLst/>
              <a:cxnLst/>
              <a:rect l="l" t="t" r="r" b="b"/>
              <a:pathLst>
                <a:path w="1355089" h="226060">
                  <a:moveTo>
                    <a:pt x="1354912" y="225564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55912" y="2514965"/>
              <a:ext cx="92075" cy="85090"/>
            </a:xfrm>
            <a:custGeom>
              <a:avLst/>
              <a:gdLst/>
              <a:ahLst/>
              <a:cxnLst/>
              <a:rect l="l" t="t" r="r" b="b"/>
              <a:pathLst>
                <a:path w="92075" h="85089">
                  <a:moveTo>
                    <a:pt x="91605" y="0"/>
                  </a:moveTo>
                  <a:lnTo>
                    <a:pt x="0" y="28206"/>
                  </a:lnTo>
                  <a:lnTo>
                    <a:pt x="77520" y="84569"/>
                  </a:lnTo>
                  <a:lnTo>
                    <a:pt x="56375" y="37591"/>
                  </a:lnTo>
                  <a:lnTo>
                    <a:pt x="9160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39" y="289813"/>
            <a:ext cx="27400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Search</a:t>
            </a:r>
            <a:r>
              <a:rPr spc="-85" dirty="0"/>
              <a:t> </a:t>
            </a:r>
            <a:r>
              <a:rPr spc="-5" dirty="0"/>
              <a:t>cost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39" y="1342136"/>
            <a:ext cx="6355080" cy="951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650"/>
              </a:lnSpc>
              <a:spcBef>
                <a:spcPts val="95"/>
              </a:spcBef>
            </a:pP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expected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time for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unsuccessful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650"/>
              </a:lnSpc>
            </a:pPr>
            <a:r>
              <a:rPr sz="3200" spc="-5" dirty="0">
                <a:latin typeface="Times New Roman"/>
                <a:cs typeface="Times New Roman"/>
              </a:rPr>
              <a:t>search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 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record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given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key is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539" y="2221442"/>
            <a:ext cx="19196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4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(1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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5782" y="2325181"/>
            <a:ext cx="982980" cy="81534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 marR="5080">
              <a:lnSpc>
                <a:spcPts val="2860"/>
              </a:lnSpc>
              <a:spcBef>
                <a:spcPts val="610"/>
              </a:spcBef>
            </a:pPr>
            <a:r>
              <a:rPr sz="2800" i="1" spc="-20" dirty="0">
                <a:latin typeface="Times New Roman"/>
                <a:cs typeface="Times New Roman"/>
              </a:rPr>
              <a:t>search </a:t>
            </a:r>
            <a:r>
              <a:rPr sz="2800" i="1" spc="-68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the</a:t>
            </a:r>
            <a:r>
              <a:rPr sz="2800" i="1" spc="-12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list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108203" y="2676530"/>
            <a:ext cx="611505" cy="503555"/>
            <a:chOff x="2108203" y="2676530"/>
            <a:chExt cx="611505" cy="503555"/>
          </a:xfrm>
        </p:grpSpPr>
        <p:sp>
          <p:nvSpPr>
            <p:cNvPr id="7" name="object 7"/>
            <p:cNvSpPr/>
            <p:nvPr/>
          </p:nvSpPr>
          <p:spPr>
            <a:xfrm>
              <a:off x="2152408" y="2712745"/>
              <a:ext cx="553085" cy="452755"/>
            </a:xfrm>
            <a:custGeom>
              <a:avLst/>
              <a:gdLst/>
              <a:ahLst/>
              <a:cxnLst/>
              <a:rect l="l" t="t" r="r" b="b"/>
              <a:pathLst>
                <a:path w="553085" h="452755">
                  <a:moveTo>
                    <a:pt x="552691" y="452729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08203" y="2676530"/>
              <a:ext cx="93980" cy="87630"/>
            </a:xfrm>
            <a:custGeom>
              <a:avLst/>
              <a:gdLst/>
              <a:ahLst/>
              <a:cxnLst/>
              <a:rect l="l" t="t" r="r" b="b"/>
              <a:pathLst>
                <a:path w="93980" h="87630">
                  <a:moveTo>
                    <a:pt x="0" y="0"/>
                  </a:moveTo>
                  <a:lnTo>
                    <a:pt x="39154" y="87477"/>
                  </a:lnTo>
                  <a:lnTo>
                    <a:pt x="44208" y="36207"/>
                  </a:lnTo>
                  <a:lnTo>
                    <a:pt x="93471" y="21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855912" y="2514965"/>
            <a:ext cx="1425575" cy="277495"/>
            <a:chOff x="2855912" y="2514965"/>
            <a:chExt cx="1425575" cy="277495"/>
          </a:xfrm>
        </p:grpSpPr>
        <p:sp>
          <p:nvSpPr>
            <p:cNvPr id="10" name="object 10"/>
            <p:cNvSpPr/>
            <p:nvPr/>
          </p:nvSpPr>
          <p:spPr>
            <a:xfrm>
              <a:off x="2912287" y="2552560"/>
              <a:ext cx="1355090" cy="226060"/>
            </a:xfrm>
            <a:custGeom>
              <a:avLst/>
              <a:gdLst/>
              <a:ahLst/>
              <a:cxnLst/>
              <a:rect l="l" t="t" r="r" b="b"/>
              <a:pathLst>
                <a:path w="1355089" h="226060">
                  <a:moveTo>
                    <a:pt x="1354912" y="225564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55912" y="2514965"/>
              <a:ext cx="92075" cy="85090"/>
            </a:xfrm>
            <a:custGeom>
              <a:avLst/>
              <a:gdLst/>
              <a:ahLst/>
              <a:cxnLst/>
              <a:rect l="l" t="t" r="r" b="b"/>
              <a:pathLst>
                <a:path w="92075" h="85089">
                  <a:moveTo>
                    <a:pt x="91605" y="0"/>
                  </a:moveTo>
                  <a:lnTo>
                    <a:pt x="0" y="28206"/>
                  </a:lnTo>
                  <a:lnTo>
                    <a:pt x="77520" y="84569"/>
                  </a:lnTo>
                  <a:lnTo>
                    <a:pt x="56375" y="37591"/>
                  </a:lnTo>
                  <a:lnTo>
                    <a:pt x="9160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44727" y="3122294"/>
            <a:ext cx="6717665" cy="184213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89535" marR="3815079">
              <a:lnSpc>
                <a:spcPts val="2860"/>
              </a:lnSpc>
              <a:spcBef>
                <a:spcPts val="610"/>
              </a:spcBef>
            </a:pPr>
            <a:r>
              <a:rPr sz="2800" i="1" dirty="0">
                <a:latin typeface="Times New Roman"/>
                <a:cs typeface="Times New Roman"/>
              </a:rPr>
              <a:t>apply</a:t>
            </a:r>
            <a:r>
              <a:rPr sz="2800" i="1" spc="-6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hash</a:t>
            </a:r>
            <a:r>
              <a:rPr sz="2800" i="1" spc="-4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function </a:t>
            </a:r>
            <a:r>
              <a:rPr sz="2800" i="1" spc="-68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and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access</a:t>
            </a:r>
            <a:r>
              <a:rPr sz="2800" i="1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slot</a:t>
            </a:r>
            <a:endParaRPr sz="2800">
              <a:latin typeface="Times New Roman"/>
              <a:cs typeface="Times New Roman"/>
            </a:endParaRPr>
          </a:p>
          <a:p>
            <a:pPr marL="12700" marR="5080" indent="635">
              <a:lnSpc>
                <a:spcPts val="3440"/>
              </a:lnSpc>
              <a:spcBef>
                <a:spcPts val="1235"/>
              </a:spcBef>
            </a:pPr>
            <a:r>
              <a:rPr sz="3200" spc="-5" dirty="0">
                <a:latin typeface="Times New Roman"/>
                <a:cs typeface="Times New Roman"/>
              </a:rPr>
              <a:t>Expected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search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time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(1) </a:t>
            </a:r>
            <a:r>
              <a:rPr sz="3200" spc="-5" dirty="0">
                <a:latin typeface="Times New Roman"/>
                <a:cs typeface="Times New Roman"/>
              </a:rPr>
              <a:t>if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Symbol"/>
                <a:cs typeface="Symbol"/>
              </a:rPr>
              <a:t>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=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(1)</a:t>
            </a:r>
            <a:r>
              <a:rPr sz="3200" spc="-5" dirty="0">
                <a:latin typeface="Times New Roman"/>
                <a:cs typeface="Times New Roman"/>
              </a:rPr>
              <a:t>,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equivalently,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</TotalTime>
  <Words>1840</Words>
  <Application>Microsoft Office PowerPoint</Application>
  <PresentationFormat>On-screen Show (4:3)</PresentationFormat>
  <Paragraphs>245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Segoe UI Symbol</vt:lpstr>
      <vt:lpstr>Symbol</vt:lpstr>
      <vt:lpstr>Times New Roman</vt:lpstr>
      <vt:lpstr>Office Theme</vt:lpstr>
      <vt:lpstr>PowerPoint Presentation</vt:lpstr>
      <vt:lpstr>Symbol-table problem</vt:lpstr>
      <vt:lpstr>Direct-access table</vt:lpstr>
      <vt:lpstr>Hash functions</vt:lpstr>
      <vt:lpstr>Resolving collisions by  chaining</vt:lpstr>
      <vt:lpstr>Average-case analysis of chaining</vt:lpstr>
      <vt:lpstr>Search cost</vt:lpstr>
      <vt:lpstr>Search cost</vt:lpstr>
      <vt:lpstr>Search cost</vt:lpstr>
      <vt:lpstr>Search cost</vt:lpstr>
      <vt:lpstr>Choosing a hash function</vt:lpstr>
      <vt:lpstr>Division method</vt:lpstr>
      <vt:lpstr>Division method (continued)</vt:lpstr>
      <vt:lpstr>Multiplication method</vt:lpstr>
      <vt:lpstr>Multiplication method  example</vt:lpstr>
      <vt:lpstr>Resolving collisions by open  addressing</vt:lpstr>
      <vt:lpstr>Example of open addressing</vt:lpstr>
      <vt:lpstr>Example of open addressing</vt:lpstr>
      <vt:lpstr>Example of open addressing</vt:lpstr>
      <vt:lpstr>Example of open addressing</vt:lpstr>
      <vt:lpstr>Probing strategies</vt:lpstr>
      <vt:lpstr>Probing strategies</vt:lpstr>
      <vt:lpstr>Analysis of open addressing</vt:lpstr>
      <vt:lpstr>Proof of the theorem</vt:lpstr>
      <vt:lpstr>Proof (continued)</vt:lpstr>
      <vt:lpstr>Implications of the theorem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Yeshwant Singh</dc:creator>
  <cp:lastModifiedBy>Yeshwant Singh</cp:lastModifiedBy>
  <cp:revision>2</cp:revision>
  <dcterms:created xsi:type="dcterms:W3CDTF">2023-08-27T17:10:42Z</dcterms:created>
  <dcterms:modified xsi:type="dcterms:W3CDTF">2023-10-27T06:41:06Z</dcterms:modified>
</cp:coreProperties>
</file>