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68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3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77358" y="1697736"/>
            <a:ext cx="3088640" cy="396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L1.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6387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4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2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18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14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8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FC2A-EB26-4CE9-B839-5F1D8A327BB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D643-26D8-4B7B-976B-4313742D3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2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76200"/>
            <a:ext cx="1143000" cy="1447800"/>
          </a:xfrm>
          <a:custGeom>
            <a:avLst/>
            <a:gdLst/>
            <a:ahLst/>
            <a:cxnLst/>
            <a:rect l="l" t="t" r="r" b="b"/>
            <a:pathLst>
              <a:path w="1143000" h="1447800">
                <a:moveTo>
                  <a:pt x="1143000" y="0"/>
                </a:moveTo>
                <a:lnTo>
                  <a:pt x="0" y="0"/>
                </a:lnTo>
                <a:lnTo>
                  <a:pt x="0" y="1447800"/>
                </a:lnTo>
                <a:lnTo>
                  <a:pt x="1143000" y="14478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6276" y="1458912"/>
            <a:ext cx="76200" cy="3940175"/>
          </a:xfrm>
          <a:custGeom>
            <a:avLst/>
            <a:gdLst/>
            <a:ahLst/>
            <a:cxnLst/>
            <a:rect l="l" t="t" r="r" b="b"/>
            <a:pathLst>
              <a:path w="76200" h="3940175">
                <a:moveTo>
                  <a:pt x="12700" y="0"/>
                </a:moveTo>
                <a:lnTo>
                  <a:pt x="0" y="0"/>
                </a:lnTo>
                <a:lnTo>
                  <a:pt x="0" y="3940175"/>
                </a:lnTo>
                <a:lnTo>
                  <a:pt x="12700" y="3940175"/>
                </a:lnTo>
                <a:lnTo>
                  <a:pt x="12700" y="0"/>
                </a:lnTo>
                <a:close/>
              </a:path>
              <a:path w="76200" h="3940175">
                <a:moveTo>
                  <a:pt x="50800" y="0"/>
                </a:moveTo>
                <a:lnTo>
                  <a:pt x="25400" y="0"/>
                </a:lnTo>
                <a:lnTo>
                  <a:pt x="25400" y="3940175"/>
                </a:lnTo>
                <a:lnTo>
                  <a:pt x="50800" y="3940175"/>
                </a:lnTo>
                <a:lnTo>
                  <a:pt x="50800" y="0"/>
                </a:lnTo>
                <a:close/>
              </a:path>
              <a:path w="76200" h="3940175">
                <a:moveTo>
                  <a:pt x="76200" y="0"/>
                </a:moveTo>
                <a:lnTo>
                  <a:pt x="63500" y="0"/>
                </a:lnTo>
                <a:lnTo>
                  <a:pt x="63500" y="3940175"/>
                </a:lnTo>
                <a:lnTo>
                  <a:pt x="76200" y="39401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182" y="772921"/>
            <a:ext cx="7617506" cy="4824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339">
              <a:lnSpc>
                <a:spcPct val="100000"/>
              </a:lnSpc>
              <a:spcBef>
                <a:spcPts val="284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8</a:t>
            </a:r>
            <a:endParaRPr sz="3600" dirty="0">
              <a:latin typeface="Times New Roman"/>
              <a:cs typeface="Times New Roman"/>
            </a:endParaRPr>
          </a:p>
          <a:p>
            <a:pPr marL="1704339">
              <a:lnSpc>
                <a:spcPct val="10000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Hashing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II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Universal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hashing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Universality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theorem</a:t>
            </a:r>
            <a:endParaRPr sz="3200" dirty="0">
              <a:latin typeface="Times New Roman"/>
              <a:cs typeface="Times New Roman"/>
            </a:endParaRPr>
          </a:p>
          <a:p>
            <a:pPr marL="1932939" marR="5080" indent="-228600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Constructing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set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universal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functions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Perfect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hashing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 marR="1291590" algn="ctr">
              <a:lnSpc>
                <a:spcPct val="100000"/>
              </a:lnSpc>
              <a:spcBef>
                <a:spcPts val="290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		Dr. Yeshwant Singh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5638802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1943100" y="0"/>
                </a:moveTo>
                <a:lnTo>
                  <a:pt x="114300" y="0"/>
                </a:lnTo>
                <a:lnTo>
                  <a:pt x="69812" y="8981"/>
                </a:lnTo>
                <a:lnTo>
                  <a:pt x="33480" y="33475"/>
                </a:lnTo>
                <a:lnTo>
                  <a:pt x="8983" y="69806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943100" y="685800"/>
                </a:lnTo>
                <a:lnTo>
                  <a:pt x="1987587" y="676816"/>
                </a:lnTo>
                <a:lnTo>
                  <a:pt x="2023919" y="652319"/>
                </a:lnTo>
                <a:lnTo>
                  <a:pt x="2048416" y="615987"/>
                </a:lnTo>
                <a:lnTo>
                  <a:pt x="2057400" y="571500"/>
                </a:lnTo>
                <a:lnTo>
                  <a:pt x="2057400" y="114300"/>
                </a:lnTo>
                <a:lnTo>
                  <a:pt x="2048416" y="69806"/>
                </a:lnTo>
                <a:lnTo>
                  <a:pt x="2023919" y="33475"/>
                </a:lnTo>
                <a:lnTo>
                  <a:pt x="1987587" y="8981"/>
                </a:lnTo>
                <a:lnTo>
                  <a:pt x="1943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8790" y="5542026"/>
            <a:ext cx="18561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REMEMBER  THIS!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05566" y="5908451"/>
            <a:ext cx="358775" cy="85725"/>
            <a:chOff x="6405566" y="5908451"/>
            <a:chExt cx="358775" cy="85725"/>
          </a:xfrm>
        </p:grpSpPr>
        <p:sp>
          <p:nvSpPr>
            <p:cNvPr id="5" name="object 5"/>
            <p:cNvSpPr/>
            <p:nvPr/>
          </p:nvSpPr>
          <p:spPr>
            <a:xfrm>
              <a:off x="6462536" y="5930899"/>
              <a:ext cx="287655" cy="22860"/>
            </a:xfrm>
            <a:custGeom>
              <a:avLst/>
              <a:gdLst/>
              <a:ahLst/>
              <a:cxnLst/>
              <a:rect l="l" t="t" r="r" b="b"/>
              <a:pathLst>
                <a:path w="287654" h="22860">
                  <a:moveTo>
                    <a:pt x="-14287" y="11264"/>
                  </a:moveTo>
                  <a:lnTo>
                    <a:pt x="301802" y="11264"/>
                  </a:lnTo>
                </a:path>
              </a:pathLst>
            </a:custGeom>
            <a:ln w="51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5566" y="5908451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82105" y="0"/>
                  </a:moveTo>
                  <a:lnTo>
                    <a:pt x="0" y="49441"/>
                  </a:lnTo>
                  <a:lnTo>
                    <a:pt x="88811" y="85471"/>
                  </a:lnTo>
                  <a:lnTo>
                    <a:pt x="56972" y="44970"/>
                  </a:lnTo>
                  <a:lnTo>
                    <a:pt x="82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664" y="77557"/>
            <a:ext cx="8672946" cy="124438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Constructing a set of </a:t>
            </a:r>
            <a:r>
              <a:rPr dirty="0"/>
              <a:t> </a:t>
            </a:r>
            <a:r>
              <a:rPr spc="-5" dirty="0"/>
              <a:t>universal</a:t>
            </a:r>
            <a:r>
              <a:rPr lang="en-US" spc="-25" dirty="0"/>
              <a:t> </a:t>
            </a:r>
            <a:r>
              <a:rPr spc="-5" dirty="0"/>
              <a:t>hash</a:t>
            </a:r>
            <a:r>
              <a:rPr spc="-2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9490" y="1342136"/>
            <a:ext cx="7995920" cy="341820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5400" marR="17780">
              <a:lnSpc>
                <a:spcPct val="90200"/>
              </a:lnSpc>
              <a:spcBef>
                <a:spcPts val="475"/>
              </a:spcBef>
              <a:tabLst>
                <a:tab pos="2801620" algn="l"/>
              </a:tabLst>
            </a:pP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prime.	Decompose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+ 1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digits, each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value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{0,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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where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i="1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150" i="1" spc="41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5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Randomized</a:t>
            </a:r>
            <a:r>
              <a:rPr sz="32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strategy:</a:t>
            </a:r>
            <a:endParaRPr sz="3200" dirty="0">
              <a:latin typeface="Times New Roman"/>
              <a:cs typeface="Times New Roman"/>
            </a:endParaRPr>
          </a:p>
          <a:p>
            <a:pPr marL="25400" marR="310515" indent="-635">
              <a:lnSpc>
                <a:spcPts val="3440"/>
              </a:lnSpc>
              <a:spcBef>
                <a:spcPts val="844"/>
              </a:spcBef>
            </a:pPr>
            <a:r>
              <a:rPr sz="3200" spc="-5" dirty="0">
                <a:latin typeface="Times New Roman"/>
                <a:cs typeface="Times New Roman"/>
              </a:rPr>
              <a:t>Pick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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150" i="1" spc="39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chosen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randomly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{0, 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R="2371090" algn="ctr">
              <a:lnSpc>
                <a:spcPct val="100000"/>
              </a:lnSpc>
              <a:spcBef>
                <a:spcPts val="75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0426" y="4889463"/>
            <a:ext cx="407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245" algn="l"/>
              </a:tabLst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i	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6598" y="488946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4249" y="4559288"/>
            <a:ext cx="460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6627" y="5232337"/>
            <a:ext cx="45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3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4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290" y="4686278"/>
            <a:ext cx="2509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9050" algn="l"/>
                <a:tab pos="1682114" algn="l"/>
              </a:tabLst>
            </a:pPr>
            <a:r>
              <a:rPr sz="3200" spc="-5" dirty="0">
                <a:latin typeface="Times New Roman"/>
                <a:cs typeface="Times New Roman"/>
              </a:rPr>
              <a:t>De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ine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	</a:t>
            </a:r>
            <a:r>
              <a:rPr sz="3200" spc="8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-5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3181" y="4697444"/>
            <a:ext cx="1943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4800" i="1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4800" i="1" spc="60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k	</a:t>
            </a:r>
            <a:r>
              <a:rPr sz="4800" spc="-135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4800" spc="22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4800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800" spc="-405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4800" i="1" spc="-517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0958" y="5900102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290" y="5664701"/>
            <a:ext cx="35953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How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H</a:t>
            </a:r>
            <a:r>
              <a:rPr sz="3200" spc="290" dirty="0">
                <a:solidFill>
                  <a:srgbClr val="008A8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i="1" spc="2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1137" y="5663019"/>
            <a:ext cx="1938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|H</a:t>
            </a:r>
            <a:r>
              <a:rPr sz="3200" spc="-4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 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i="1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3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150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59224" y="4490107"/>
            <a:ext cx="212471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Dot</a:t>
            </a:r>
            <a:r>
              <a:rPr sz="3200" b="1" i="1" spc="-8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product, </a:t>
            </a:r>
            <a:r>
              <a:rPr sz="3200" b="1" i="1" spc="-78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modulo</a:t>
            </a:r>
            <a:r>
              <a:rPr sz="3200" b="1" i="1" spc="-3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Universality of dot-product </a:t>
            </a:r>
            <a:r>
              <a:rPr spc="-1085" dirty="0"/>
              <a:t> </a:t>
            </a:r>
            <a:r>
              <a:rPr spc="-5" dirty="0"/>
              <a:t>hash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045" y="1411492"/>
            <a:ext cx="7893050" cy="349186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50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H</a:t>
            </a:r>
            <a:r>
              <a:rPr sz="3200" spc="295" dirty="0">
                <a:solidFill>
                  <a:srgbClr val="008A8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universal.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  <a:spcBef>
                <a:spcPts val="1450"/>
              </a:spcBef>
              <a:tabLst>
                <a:tab pos="1240155" algn="l"/>
                <a:tab pos="3532504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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  <a:p>
            <a:pPr marL="25400" marR="17780" indent="-635">
              <a:lnSpc>
                <a:spcPts val="3440"/>
              </a:lnSpc>
              <a:spcBef>
                <a:spcPts val="254"/>
              </a:spcBef>
              <a:tabLst>
                <a:tab pos="5154295" algn="l"/>
              </a:tabLst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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keys.	Thus,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differ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 position, wlog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position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295"/>
              </a:lnSpc>
              <a:tabLst>
                <a:tab pos="3780154" algn="l"/>
              </a:tabLst>
            </a:pPr>
            <a:r>
              <a:rPr sz="3200" spc="-5" dirty="0">
                <a:latin typeface="Times New Roman"/>
                <a:cs typeface="Times New Roman"/>
              </a:rPr>
              <a:t>For how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i="1" spc="40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H	</a:t>
            </a:r>
            <a:r>
              <a:rPr sz="3200" spc="-5" dirty="0">
                <a:latin typeface="Times New Roman"/>
                <a:cs typeface="Times New Roman"/>
              </a:rPr>
              <a:t>do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 </a:t>
            </a:r>
            <a:r>
              <a:rPr sz="3200" spc="-5" dirty="0">
                <a:latin typeface="Times New Roman"/>
                <a:cs typeface="Times New Roman"/>
              </a:rPr>
              <a:t>collide?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630"/>
              </a:spcBef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implies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7396" y="5276880"/>
            <a:ext cx="1550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9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3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9351" y="4953002"/>
            <a:ext cx="2755265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ts val="1889"/>
              </a:lnSpc>
              <a:spcBef>
                <a:spcPts val="100"/>
              </a:spcBef>
              <a:tabLst>
                <a:tab pos="1743075" algn="l"/>
              </a:tabLst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	r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ts val="4770"/>
              </a:lnSpc>
              <a:tabLst>
                <a:tab pos="1280160" algn="l"/>
              </a:tabLst>
            </a:pP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155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34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</a:t>
            </a:r>
            <a:r>
              <a:rPr sz="3200" spc="-1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155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12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600" baseline="-18518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135"/>
              </a:spcBef>
              <a:tabLst>
                <a:tab pos="1593850" algn="l"/>
              </a:tabLst>
            </a:pPr>
            <a:r>
              <a:rPr sz="2400" i="1" spc="5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5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5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i="1" spc="5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5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5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231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8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327" y="1289680"/>
            <a:ext cx="3623310" cy="9556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3200" spc="-20" dirty="0">
                <a:latin typeface="Times New Roman"/>
                <a:cs typeface="Times New Roman"/>
              </a:rPr>
              <a:t>Equivalently,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  <a:p>
            <a:pPr marR="292735" algn="ctr">
              <a:lnSpc>
                <a:spcPct val="100000"/>
              </a:lnSpc>
              <a:spcBef>
                <a:spcPts val="259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4134" y="2171678"/>
            <a:ext cx="1374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9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3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4250" y="1968493"/>
            <a:ext cx="285559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14145" algn="l"/>
              </a:tabLst>
            </a:pP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155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</a:t>
            </a:r>
            <a:r>
              <a:rPr sz="3200" spc="-1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135"/>
              </a:spcBef>
            </a:pPr>
            <a:r>
              <a:rPr sz="2400" i="1" spc="5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5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5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327" y="3097466"/>
            <a:ext cx="365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3721" y="3678215"/>
            <a:ext cx="1593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9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3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786" y="3360741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583" y="3475030"/>
            <a:ext cx="5108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67125" algn="l"/>
              </a:tabLst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600" spc="-40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155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7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</a:t>
            </a:r>
            <a:r>
              <a:rPr sz="3200" spc="-1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2605" y="5277061"/>
            <a:ext cx="1612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9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3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2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2953" y="4953002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8224" y="5067293"/>
            <a:ext cx="475551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2176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600" spc="-39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</a:t>
            </a:r>
            <a:r>
              <a:rPr sz="3200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16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7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791845" algn="ctr">
              <a:lnSpc>
                <a:spcPct val="100000"/>
              </a:lnSpc>
              <a:spcBef>
                <a:spcPts val="135"/>
              </a:spcBef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327" y="4224174"/>
            <a:ext cx="302958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04" algn="r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which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implies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1201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Fact</a:t>
            </a:r>
            <a:r>
              <a:rPr spc="-30" dirty="0"/>
              <a:t> </a:t>
            </a:r>
            <a:r>
              <a:rPr spc="-5" dirty="0"/>
              <a:t>from</a:t>
            </a:r>
            <a:r>
              <a:rPr spc="-25" dirty="0"/>
              <a:t> </a:t>
            </a:r>
            <a:r>
              <a:rPr spc="-5" dirty="0"/>
              <a:t>number</a:t>
            </a:r>
            <a:r>
              <a:rPr spc="-15" dirty="0"/>
              <a:t> </a:t>
            </a:r>
            <a:r>
              <a:rPr spc="-5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2738" y="1467103"/>
            <a:ext cx="7475220" cy="41554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0800" marR="43180">
              <a:lnSpc>
                <a:spcPct val="92800"/>
              </a:lnSpc>
              <a:spcBef>
                <a:spcPts val="375"/>
              </a:spcBef>
              <a:tabLst>
                <a:tab pos="1927860" algn="l"/>
                <a:tab pos="470535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prime.	For any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00" dirty="0">
                <a:solidFill>
                  <a:srgbClr val="008A87"/>
                </a:solidFill>
                <a:latin typeface="Arial MT"/>
                <a:cs typeface="Arial MT"/>
              </a:rPr>
              <a:t>Z</a:t>
            </a:r>
            <a:r>
              <a:rPr sz="3150" i="1" spc="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150" i="1" spc="15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, there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unique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150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150" spc="40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150" i="1" spc="14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150" i="1" spc="-76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1977389">
              <a:lnSpc>
                <a:spcPts val="3470"/>
              </a:lnSpc>
              <a:tabLst>
                <a:tab pos="404114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150" spc="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150" spc="41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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(mod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92278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21155" marR="5417185">
              <a:lnSpc>
                <a:spcPct val="125099"/>
              </a:lnSpc>
              <a:spcBef>
                <a:spcPts val="107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6493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3712" y="4556152"/>
          <a:ext cx="3808729" cy="1189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7509">
                <a:tc>
                  <a:txBody>
                    <a:bodyPr/>
                    <a:lstStyle/>
                    <a:p>
                      <a:pPr marR="194945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C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286000" y="5173662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1706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</a:t>
            </a:r>
            <a:r>
              <a:rPr spc="-25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proof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2605" y="1924001"/>
            <a:ext cx="153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spc="-135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4800" spc="22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4800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800" spc="-450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52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4800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800" spc="-487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2953" y="1595440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224" y="1709731"/>
            <a:ext cx="4755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2176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600" spc="-39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</a:t>
            </a:r>
            <a:r>
              <a:rPr sz="3200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16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7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238503"/>
            <a:ext cx="1427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" y="2458873"/>
            <a:ext cx="83045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01394" algn="ctr">
              <a:lnSpc>
                <a:spcPts val="2835"/>
              </a:lnSpc>
              <a:spcBef>
                <a:spcPts val="100"/>
              </a:spcBef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 marR="30480" indent="-635">
              <a:lnSpc>
                <a:spcPts val="3440"/>
              </a:lnSpc>
              <a:spcBef>
                <a:spcPts val="400"/>
              </a:spcBef>
            </a:pPr>
            <a:r>
              <a:rPr sz="3200" spc="-5" dirty="0">
                <a:latin typeface="Times New Roman"/>
                <a:cs typeface="Times New Roman"/>
              </a:rPr>
              <a:t>and since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150" spc="40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, 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inverse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150" spc="41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150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150" spc="39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 implies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7836" y="4165579"/>
            <a:ext cx="149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9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3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17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800" spc="-7" baseline="-2604" dirty="0">
                <a:latin typeface="Times New Roman"/>
                <a:cs typeface="Times New Roman"/>
              </a:rPr>
              <a:t>.</a:t>
            </a:r>
            <a:endParaRPr sz="4800" baseline="-260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2814" y="3848101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6397" y="4125144"/>
            <a:ext cx="322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9677" y="471153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3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18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9574" y="4596332"/>
            <a:ext cx="2884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5895" algn="l"/>
              </a:tabLst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9574" y="3875837"/>
            <a:ext cx="2884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5895" algn="l"/>
              </a:tabLst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718" y="3963206"/>
            <a:ext cx="5416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4510" algn="l"/>
                <a:tab pos="270764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</a:t>
            </a:r>
            <a:r>
              <a:rPr sz="3200" spc="-1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562" baseline="4340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2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16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29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800" baseline="4340" dirty="0">
                <a:solidFill>
                  <a:srgbClr val="008A87"/>
                </a:solidFill>
                <a:latin typeface="Symbol"/>
                <a:cs typeface="Symbol"/>
              </a:rPr>
              <a:t></a:t>
            </a:r>
            <a:r>
              <a:rPr sz="4800" spc="-494" baseline="43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</a:t>
            </a:r>
            <a:r>
              <a:rPr sz="3200" spc="-3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600" spc="-39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359" y="5250631"/>
            <a:ext cx="749554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 marR="304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Thus, for any choices of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exactly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 choice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150" spc="39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causes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collide.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3205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75" dirty="0"/>
              <a:t> </a:t>
            </a:r>
            <a:r>
              <a:rPr spc="-5" dirty="0"/>
              <a:t>(completed)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1251740"/>
            <a:ext cx="7930515" cy="225298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57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Q.</a:t>
            </a:r>
            <a:r>
              <a:rPr sz="3200" b="1" i="1" spc="-3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How many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4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spc="-6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’s</a:t>
            </a:r>
            <a:r>
              <a:rPr sz="3200" spc="-5" dirty="0">
                <a:latin typeface="Times New Roman"/>
                <a:cs typeface="Times New Roman"/>
              </a:rPr>
              <a:t> cause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collide?</a:t>
            </a:r>
            <a:endParaRPr sz="3200">
              <a:latin typeface="Times New Roman"/>
              <a:cs typeface="Times New Roman"/>
            </a:endParaRPr>
          </a:p>
          <a:p>
            <a:pPr marL="495300" marR="30480" indent="-457200" algn="just">
              <a:lnSpc>
                <a:spcPts val="3460"/>
              </a:lnSpc>
              <a:spcBef>
                <a:spcPts val="190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A. </a:t>
            </a:r>
            <a:r>
              <a:rPr sz="3200" spc="-5" dirty="0">
                <a:latin typeface="Times New Roman"/>
                <a:cs typeface="Times New Roman"/>
              </a:rPr>
              <a:t>There are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choices for each of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i="1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 once these are chosen, exactly one choice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150" spc="39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causes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collide,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namely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0053" y="3632198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0201" y="3658807"/>
            <a:ext cx="18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450" y="3645801"/>
            <a:ext cx="373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r>
              <a:rPr sz="4800" spc="-7" baseline="-1736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endParaRPr sz="4800" baseline="-1736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8193" y="3807630"/>
            <a:ext cx="574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spc="-2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21701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endParaRPr sz="4800" baseline="21701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450" y="4394148"/>
            <a:ext cx="3076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4060" algn="l"/>
                <a:tab pos="2907030" algn="l"/>
              </a:tabLst>
            </a:pPr>
            <a:r>
              <a:rPr sz="3200" spc="270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4800" spc="-7" baseline="1736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4800" spc="-7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i="1" spc="12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18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4800" spc="-7" baseline="1736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endParaRPr sz="4800" baseline="1736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08" y="3746506"/>
            <a:ext cx="5607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3875" algn="l"/>
                <a:tab pos="2898140" algn="l"/>
              </a:tabLst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spc="-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1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405" baseline="6076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r>
              <a:rPr sz="4800" spc="555" baseline="4340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2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spc="-7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170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spc="-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spc="-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spc="-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29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800" spc="-7" baseline="4340" dirty="0">
                <a:solidFill>
                  <a:srgbClr val="008A87"/>
                </a:solidFill>
                <a:latin typeface="Symbol"/>
                <a:cs typeface="Symbol"/>
              </a:rPr>
              <a:t></a:t>
            </a:r>
            <a:r>
              <a:rPr sz="4800" spc="-502" baseline="43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</a:t>
            </a:r>
            <a:r>
              <a:rPr sz="3200" spc="-3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29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4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spc="-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600" spc="-39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1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spc="-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9900" y="3956023"/>
            <a:ext cx="1497330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640"/>
              </a:lnSpc>
              <a:spcBef>
                <a:spcPts val="100"/>
              </a:spcBef>
            </a:pPr>
            <a:r>
              <a:rPr sz="4800" spc="-7" baseline="6944" dirty="0">
                <a:solidFill>
                  <a:srgbClr val="008A87"/>
                </a:solidFill>
                <a:latin typeface="Symbol"/>
                <a:cs typeface="Symbol"/>
              </a:rPr>
              <a:t></a:t>
            </a:r>
            <a:r>
              <a:rPr sz="4800" spc="-577" baseline="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9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2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64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70650" y="5632450"/>
            <a:ext cx="317500" cy="317500"/>
            <a:chOff x="6470650" y="5632450"/>
            <a:chExt cx="317500" cy="317500"/>
          </a:xfrm>
        </p:grpSpPr>
        <p:sp>
          <p:nvSpPr>
            <p:cNvPr id="12" name="object 12"/>
            <p:cNvSpPr/>
            <p:nvPr/>
          </p:nvSpPr>
          <p:spPr>
            <a:xfrm>
              <a:off x="6477000" y="5638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7000" y="5638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31360" y="5075935"/>
            <a:ext cx="7079615" cy="93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59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Thus,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 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4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spc="-6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’s</a:t>
            </a:r>
            <a:r>
              <a:rPr sz="3200" spc="-5" dirty="0">
                <a:latin typeface="Times New Roman"/>
                <a:cs typeface="Times New Roman"/>
              </a:rPr>
              <a:t> that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cause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ts val="3590"/>
              </a:lnSpc>
            </a:pPr>
            <a:r>
              <a:rPr sz="3200" spc="-5" dirty="0">
                <a:latin typeface="Times New Roman"/>
                <a:cs typeface="Times New Roman"/>
              </a:rPr>
              <a:t>to collide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i="1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150" i="1" spc="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i="1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i="1" spc="-38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H</a:t>
            </a:r>
            <a:r>
              <a:rPr sz="3200" spc="-505" dirty="0">
                <a:solidFill>
                  <a:srgbClr val="008A8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7318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Perfect</a:t>
            </a:r>
            <a:r>
              <a:rPr spc="-80" dirty="0"/>
              <a:t> </a:t>
            </a:r>
            <a:r>
              <a:rPr spc="-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4986"/>
            <a:ext cx="7440930" cy="13925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Given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construct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static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 of size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such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EARCH</a:t>
            </a:r>
            <a:r>
              <a:rPr sz="2400" spc="1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takes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1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the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worst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831" y="2866136"/>
            <a:ext cx="2339340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1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Two-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240"/>
              </a:spcBef>
            </a:pPr>
            <a:r>
              <a:rPr sz="3200" spc="-5" dirty="0">
                <a:latin typeface="Times New Roman"/>
                <a:cs typeface="Times New Roman"/>
              </a:rPr>
              <a:t>level scheme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universal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hashing at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levels.</a:t>
            </a:r>
            <a:endParaRPr sz="3200">
              <a:latin typeface="Times New Roman"/>
              <a:cs typeface="Times New Roman"/>
            </a:endParaRPr>
          </a:p>
          <a:p>
            <a:pPr marL="12700" marR="140335">
              <a:lnSpc>
                <a:spcPts val="3460"/>
              </a:lnSpc>
              <a:spcBef>
                <a:spcPts val="71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No</a:t>
            </a:r>
            <a:r>
              <a:rPr sz="3200" b="1" i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collisions </a:t>
            </a:r>
            <a:r>
              <a:rPr sz="3200" b="1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at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level 2!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52465" y="5478017"/>
            <a:ext cx="3656329" cy="471170"/>
            <a:chOff x="5252465" y="5478017"/>
            <a:chExt cx="3656329" cy="4711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2465" y="5557265"/>
              <a:ext cx="391667" cy="3916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3465" y="5557265"/>
              <a:ext cx="391667" cy="3916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3257" y="5478017"/>
              <a:ext cx="748283" cy="4587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4465" y="5557265"/>
              <a:ext cx="391667" cy="3916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5465" y="5557265"/>
              <a:ext cx="391667" cy="3916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5257" y="5478017"/>
              <a:ext cx="748271" cy="4587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5557265"/>
              <a:ext cx="391667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7465" y="5557265"/>
              <a:ext cx="391667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465" y="5557265"/>
              <a:ext cx="391667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9465" y="5557265"/>
              <a:ext cx="391667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0465" y="5557265"/>
              <a:ext cx="391667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0257" y="5478017"/>
              <a:ext cx="748282" cy="458723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112258" y="4716017"/>
            <a:ext cx="748665" cy="471170"/>
            <a:chOff x="5112258" y="4716017"/>
            <a:chExt cx="748665" cy="47117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2466" y="4795265"/>
              <a:ext cx="391667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2258" y="4716017"/>
              <a:ext cx="748271" cy="45872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81600" y="4724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1600" y="4724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06872" y="470865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6837" y="3573017"/>
            <a:ext cx="1445895" cy="471170"/>
            <a:chOff x="5176837" y="3573017"/>
            <a:chExt cx="1445895" cy="47117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2465" y="3652265"/>
              <a:ext cx="391667" cy="3916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81600" y="3581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81600" y="3581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3466" y="3652265"/>
              <a:ext cx="391667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258" y="3573017"/>
              <a:ext cx="748283" cy="4587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62600" y="3581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2600" y="3581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4466" y="3652265"/>
              <a:ext cx="391667" cy="3916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4258" y="3573017"/>
              <a:ext cx="748282" cy="45872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943600" y="3581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3600" y="3581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87872" y="3565652"/>
            <a:ext cx="71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27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319837" y="3576637"/>
            <a:ext cx="467359" cy="467359"/>
            <a:chOff x="6319837" y="3576637"/>
            <a:chExt cx="467359" cy="467359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5465" y="3652265"/>
              <a:ext cx="391667" cy="39166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324600" y="3581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24600" y="3581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5181600" y="3276600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0" y="228600"/>
                </a:moveTo>
                <a:lnTo>
                  <a:pt x="9980" y="184106"/>
                </a:lnTo>
                <a:lnTo>
                  <a:pt x="37196" y="147775"/>
                </a:lnTo>
                <a:lnTo>
                  <a:pt x="77565" y="123281"/>
                </a:lnTo>
                <a:lnTo>
                  <a:pt x="127000" y="114300"/>
                </a:lnTo>
                <a:lnTo>
                  <a:pt x="635000" y="114300"/>
                </a:lnTo>
                <a:lnTo>
                  <a:pt x="684434" y="105318"/>
                </a:lnTo>
                <a:lnTo>
                  <a:pt x="724803" y="80824"/>
                </a:lnTo>
                <a:lnTo>
                  <a:pt x="752019" y="44493"/>
                </a:lnTo>
                <a:lnTo>
                  <a:pt x="762000" y="0"/>
                </a:lnTo>
                <a:lnTo>
                  <a:pt x="771980" y="44493"/>
                </a:lnTo>
                <a:lnTo>
                  <a:pt x="799196" y="80824"/>
                </a:lnTo>
                <a:lnTo>
                  <a:pt x="839565" y="105318"/>
                </a:lnTo>
                <a:lnTo>
                  <a:pt x="889000" y="114300"/>
                </a:lnTo>
                <a:lnTo>
                  <a:pt x="1397000" y="114300"/>
                </a:lnTo>
                <a:lnTo>
                  <a:pt x="1446434" y="123281"/>
                </a:lnTo>
                <a:lnTo>
                  <a:pt x="1486803" y="147775"/>
                </a:lnTo>
                <a:lnTo>
                  <a:pt x="1514019" y="184106"/>
                </a:lnTo>
                <a:lnTo>
                  <a:pt x="1524000" y="22860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34940" y="42895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00437" y="3195637"/>
            <a:ext cx="5116830" cy="2221230"/>
            <a:chOff x="3500437" y="3195637"/>
            <a:chExt cx="5116830" cy="2221230"/>
          </a:xfrm>
        </p:grpSpPr>
        <p:sp>
          <p:nvSpPr>
            <p:cNvPr id="44" name="object 44"/>
            <p:cNvSpPr/>
            <p:nvPr/>
          </p:nvSpPr>
          <p:spPr>
            <a:xfrm>
              <a:off x="5181600" y="5181600"/>
              <a:ext cx="3429000" cy="228600"/>
            </a:xfrm>
            <a:custGeom>
              <a:avLst/>
              <a:gdLst/>
              <a:ahLst/>
              <a:cxnLst/>
              <a:rect l="l" t="t" r="r" b="b"/>
              <a:pathLst>
                <a:path w="3429000" h="228600">
                  <a:moveTo>
                    <a:pt x="0" y="228600"/>
                  </a:moveTo>
                  <a:lnTo>
                    <a:pt x="29044" y="178331"/>
                  </a:lnTo>
                  <a:lnTo>
                    <a:pt x="62777" y="157108"/>
                  </a:lnTo>
                  <a:lnTo>
                    <a:pt x="107030" y="139408"/>
                  </a:lnTo>
                  <a:lnTo>
                    <a:pt x="160086" y="125916"/>
                  </a:lnTo>
                  <a:lnTo>
                    <a:pt x="220231" y="117318"/>
                  </a:lnTo>
                  <a:lnTo>
                    <a:pt x="285750" y="114300"/>
                  </a:lnTo>
                  <a:lnTo>
                    <a:pt x="1428750" y="114300"/>
                  </a:lnTo>
                  <a:lnTo>
                    <a:pt x="1494268" y="111281"/>
                  </a:lnTo>
                  <a:lnTo>
                    <a:pt x="1554413" y="102683"/>
                  </a:lnTo>
                  <a:lnTo>
                    <a:pt x="1607469" y="89191"/>
                  </a:lnTo>
                  <a:lnTo>
                    <a:pt x="1651722" y="71491"/>
                  </a:lnTo>
                  <a:lnTo>
                    <a:pt x="1685455" y="50268"/>
                  </a:lnTo>
                  <a:lnTo>
                    <a:pt x="1714500" y="0"/>
                  </a:lnTo>
                  <a:lnTo>
                    <a:pt x="1722047" y="26209"/>
                  </a:lnTo>
                  <a:lnTo>
                    <a:pt x="1777277" y="71491"/>
                  </a:lnTo>
                  <a:lnTo>
                    <a:pt x="1821530" y="89191"/>
                  </a:lnTo>
                  <a:lnTo>
                    <a:pt x="1874586" y="102683"/>
                  </a:lnTo>
                  <a:lnTo>
                    <a:pt x="1934731" y="111281"/>
                  </a:lnTo>
                  <a:lnTo>
                    <a:pt x="2000250" y="114300"/>
                  </a:lnTo>
                  <a:lnTo>
                    <a:pt x="3143250" y="114300"/>
                  </a:lnTo>
                  <a:lnTo>
                    <a:pt x="3208768" y="117318"/>
                  </a:lnTo>
                  <a:lnTo>
                    <a:pt x="3268913" y="125916"/>
                  </a:lnTo>
                  <a:lnTo>
                    <a:pt x="3321969" y="139408"/>
                  </a:lnTo>
                  <a:lnTo>
                    <a:pt x="3366222" y="157108"/>
                  </a:lnTo>
                  <a:lnTo>
                    <a:pt x="3399955" y="178331"/>
                  </a:lnTo>
                  <a:lnTo>
                    <a:pt x="3429000" y="228600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065" y="3271265"/>
              <a:ext cx="391667" cy="39166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505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05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066" y="3271265"/>
              <a:ext cx="391667" cy="39166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886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6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066" y="3271265"/>
              <a:ext cx="391667" cy="39166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267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67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065" y="3652266"/>
              <a:ext cx="391667" cy="39166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2058" y="3573018"/>
              <a:ext cx="595883" cy="45872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505200" y="3581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05200" y="3581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066" y="3652266"/>
              <a:ext cx="391667" cy="39166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6858" y="3573018"/>
              <a:ext cx="748283" cy="45872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886200" y="3581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86200" y="3581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066" y="3652266"/>
              <a:ext cx="391667" cy="39166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267200" y="3581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67200" y="3581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065" y="4033266"/>
              <a:ext cx="391667" cy="39166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5052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052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066" y="4033266"/>
              <a:ext cx="391667" cy="39166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8862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862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066" y="4033266"/>
              <a:ext cx="391667" cy="39166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672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672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065" y="4414266"/>
              <a:ext cx="391667" cy="39166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505200" y="4343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05200" y="4343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066" y="4414266"/>
              <a:ext cx="391667" cy="391667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886200" y="4343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86200" y="4343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066" y="4414266"/>
              <a:ext cx="391667" cy="39166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267200" y="4343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67200" y="4343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065" y="4795266"/>
              <a:ext cx="391667" cy="39166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2058" y="4716017"/>
              <a:ext cx="595883" cy="458723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3505200" y="4724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05200" y="4724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066" y="4795266"/>
              <a:ext cx="391667" cy="39166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6858" y="4716017"/>
              <a:ext cx="748283" cy="45872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886200" y="4724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86200" y="4724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777865" y="28417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171112" y="3184652"/>
            <a:ext cx="107061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7675" algn="l"/>
                <a:tab pos="752475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	4	31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7675" algn="l"/>
                <a:tab pos="752475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	1	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3152062" y="5486400"/>
          <a:ext cx="5458460" cy="862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  <a:tabLst>
                          <a:tab pos="466725" algn="l"/>
                        </a:tabLst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	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890905" algn="ctr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82">
                <a:tc>
                  <a:txBody>
                    <a:bodyPr/>
                    <a:lstStyle/>
                    <a:p>
                      <a:pPr marL="443865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85825" algn="ctr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4" name="object 94"/>
          <p:cNvGrpSpPr/>
          <p:nvPr/>
        </p:nvGrpSpPr>
        <p:grpSpPr>
          <a:xfrm>
            <a:off x="3500437" y="4719637"/>
            <a:ext cx="1229360" cy="1229360"/>
            <a:chOff x="3500437" y="4719637"/>
            <a:chExt cx="1229360" cy="1229360"/>
          </a:xfrm>
        </p:grpSpPr>
        <p:pic>
          <p:nvPicPr>
            <p:cNvPr id="95" name="object 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066" y="4795265"/>
              <a:ext cx="391667" cy="391667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267200" y="4724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267200" y="4724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065" y="5176266"/>
              <a:ext cx="391667" cy="391667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5052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052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066" y="5176266"/>
              <a:ext cx="391667" cy="39166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8862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862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066" y="5176266"/>
              <a:ext cx="391667" cy="391667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2672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2672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065" y="5557266"/>
              <a:ext cx="391667" cy="39166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2058" y="5478018"/>
              <a:ext cx="595883" cy="45872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066" y="5557266"/>
              <a:ext cx="391667" cy="39166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6858" y="5478018"/>
              <a:ext cx="748283" cy="458723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4402137" y="5634034"/>
            <a:ext cx="779780" cy="85725"/>
            <a:chOff x="4402137" y="5634034"/>
            <a:chExt cx="779780" cy="85725"/>
          </a:xfrm>
        </p:grpSpPr>
        <p:sp>
          <p:nvSpPr>
            <p:cNvPr id="112" name="object 112"/>
            <p:cNvSpPr/>
            <p:nvPr/>
          </p:nvSpPr>
          <p:spPr>
            <a:xfrm>
              <a:off x="4445000" y="5676899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95875" y="56340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2137" y="5634037"/>
              <a:ext cx="85725" cy="85725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3495675" y="3190875"/>
            <a:ext cx="3219450" cy="2758440"/>
            <a:chOff x="3495675" y="3190875"/>
            <a:chExt cx="3219450" cy="2758440"/>
          </a:xfrm>
        </p:grpSpPr>
        <p:sp>
          <p:nvSpPr>
            <p:cNvPr id="116" name="object 116"/>
            <p:cNvSpPr/>
            <p:nvPr/>
          </p:nvSpPr>
          <p:spPr>
            <a:xfrm>
              <a:off x="3505200" y="3200400"/>
              <a:ext cx="2057400" cy="1905000"/>
            </a:xfrm>
            <a:custGeom>
              <a:avLst/>
              <a:gdLst/>
              <a:ahLst/>
              <a:cxnLst/>
              <a:rect l="l" t="t" r="r" b="b"/>
              <a:pathLst>
                <a:path w="2057400" h="1905000">
                  <a:moveTo>
                    <a:pt x="1676400" y="1524000"/>
                  </a:moveTo>
                  <a:lnTo>
                    <a:pt x="2057400" y="1524000"/>
                  </a:lnTo>
                  <a:lnTo>
                    <a:pt x="2057400" y="1905000"/>
                  </a:lnTo>
                  <a:lnTo>
                    <a:pt x="1676400" y="1905000"/>
                  </a:lnTo>
                  <a:lnTo>
                    <a:pt x="1676400" y="1524000"/>
                  </a:lnTo>
                  <a:close/>
                </a:path>
                <a:path w="2057400" h="1905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  <a:path w="2057400" h="1905000">
                  <a:moveTo>
                    <a:pt x="0" y="381000"/>
                  </a:moveTo>
                  <a:lnTo>
                    <a:pt x="1143000" y="381000"/>
                  </a:lnTo>
                  <a:lnTo>
                    <a:pt x="1143000" y="762000"/>
                  </a:lnTo>
                  <a:lnTo>
                    <a:pt x="0" y="762000"/>
                  </a:lnTo>
                  <a:lnTo>
                    <a:pt x="0" y="381000"/>
                  </a:lnTo>
                  <a:close/>
                </a:path>
                <a:path w="2057400" h="1905000">
                  <a:moveTo>
                    <a:pt x="0" y="762000"/>
                  </a:moveTo>
                  <a:lnTo>
                    <a:pt x="1143000" y="762000"/>
                  </a:lnTo>
                  <a:lnTo>
                    <a:pt x="1143000" y="1143000"/>
                  </a:lnTo>
                  <a:lnTo>
                    <a:pt x="0" y="1143000"/>
                  </a:lnTo>
                  <a:lnTo>
                    <a:pt x="0" y="762000"/>
                  </a:lnTo>
                  <a:close/>
                </a:path>
                <a:path w="2057400" h="1905000">
                  <a:moveTo>
                    <a:pt x="0" y="1143000"/>
                  </a:moveTo>
                  <a:lnTo>
                    <a:pt x="1143000" y="1143000"/>
                  </a:lnTo>
                  <a:lnTo>
                    <a:pt x="1143000" y="1524000"/>
                  </a:lnTo>
                  <a:lnTo>
                    <a:pt x="0" y="1524000"/>
                  </a:lnTo>
                  <a:lnTo>
                    <a:pt x="0" y="1143000"/>
                  </a:lnTo>
                  <a:close/>
                </a:path>
                <a:path w="2057400" h="1905000">
                  <a:moveTo>
                    <a:pt x="0" y="1524000"/>
                  </a:moveTo>
                  <a:lnTo>
                    <a:pt x="1143000" y="1524000"/>
                  </a:lnTo>
                  <a:lnTo>
                    <a:pt x="1143000" y="1905000"/>
                  </a:lnTo>
                  <a:lnTo>
                    <a:pt x="0" y="1905000"/>
                  </a:lnTo>
                  <a:lnTo>
                    <a:pt x="0" y="152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066" y="5557266"/>
              <a:ext cx="391667" cy="391667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505200" y="51054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445000" y="491490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095875" y="48720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2137" y="4872037"/>
              <a:ext cx="85725" cy="85725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419600" y="377190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81600" y="35814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0"/>
                  </a:moveTo>
                  <a:lnTo>
                    <a:pt x="1524000" y="0"/>
                  </a:lnTo>
                  <a:lnTo>
                    <a:pt x="152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70475" y="37290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76737" y="3729037"/>
              <a:ext cx="85725" cy="85725"/>
            </a:xfrm>
            <a:prstGeom prst="rect">
              <a:avLst/>
            </a:prstGeom>
          </p:spPr>
        </p:pic>
      </p:grpSp>
      <p:sp>
        <p:nvSpPr>
          <p:cNvPr id="126" name="object 126"/>
          <p:cNvSpPr txBox="1"/>
          <p:nvPr/>
        </p:nvSpPr>
        <p:spPr>
          <a:xfrm>
            <a:off x="5996914" y="4137279"/>
            <a:ext cx="26035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31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(14)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31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(27)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1914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025265" y="273062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050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Collisions</a:t>
            </a:r>
            <a:r>
              <a:rPr spc="-20" dirty="0"/>
              <a:t> </a:t>
            </a:r>
            <a:r>
              <a:rPr spc="-5" dirty="0"/>
              <a:t>at</a:t>
            </a:r>
            <a:r>
              <a:rPr spc="-25" dirty="0"/>
              <a:t> </a:t>
            </a:r>
            <a:r>
              <a:rPr spc="-5" dirty="0"/>
              <a:t>level</a:t>
            </a:r>
            <a:r>
              <a:rPr spc="-1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886" y="1175257"/>
            <a:ext cx="8104505" cy="23564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5400" marR="17780">
              <a:lnSpc>
                <a:spcPct val="91000"/>
              </a:lnSpc>
              <a:spcBef>
                <a:spcPts val="440"/>
              </a:spcBef>
              <a:tabLst>
                <a:tab pos="592391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 </a:t>
            </a: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H</a:t>
            </a:r>
            <a:r>
              <a:rPr sz="3200" dirty="0">
                <a:solidFill>
                  <a:srgbClr val="008A8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 a class of universal hash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size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.	</a:t>
            </a:r>
            <a:r>
              <a:rPr sz="3200" spc="-5" dirty="0">
                <a:latin typeface="Times New Roman"/>
                <a:cs typeface="Times New Roman"/>
              </a:rPr>
              <a:t>Then, if we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random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3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expected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collisions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most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95"/>
              </a:spcBef>
              <a:tabLst>
                <a:tab pos="124015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definition 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universality,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992" y="3457523"/>
            <a:ext cx="77933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probability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collide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4909" y="3909314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885" y="4335403"/>
            <a:ext cx="750252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possibly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collide,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collisions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992" y="3660810"/>
            <a:ext cx="754634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16654" algn="l"/>
              </a:tabLst>
            </a:pPr>
            <a:r>
              <a:rPr sz="3200" spc="-5" dirty="0">
                <a:latin typeface="Times New Roman"/>
                <a:cs typeface="Times New Roman"/>
              </a:rPr>
              <a:t>under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1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2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Si</a:t>
            </a:r>
            <a:r>
              <a:rPr sz="3200" spc="-5" dirty="0">
                <a:latin typeface="Times New Roman"/>
                <a:cs typeface="Times New Roman"/>
              </a:rPr>
              <a:t>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5050" spc="-630" dirty="0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sz="5050" spc="-3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5050" spc="-630" dirty="0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r>
              <a:rPr sz="5050" spc="-4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</a:t>
            </a:r>
            <a:r>
              <a:rPr sz="3200" spc="-10" dirty="0">
                <a:latin typeface="Times New Roman"/>
                <a:cs typeface="Times New Roman"/>
              </a:rPr>
              <a:t>ir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0671" y="421357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9083" y="387072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001" y="576421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2717" y="5499406"/>
            <a:ext cx="620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2717" y="5874111"/>
            <a:ext cx="620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1229" y="5662615"/>
            <a:ext cx="452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112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400" spc="7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8653" y="5805429"/>
            <a:ext cx="4469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8810" algn="l"/>
                <a:tab pos="2223135" algn="l"/>
                <a:tab pos="4253230" algn="l"/>
              </a:tabLst>
            </a:pP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	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	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7317" y="5252311"/>
            <a:ext cx="4933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04950" algn="l"/>
                <a:tab pos="1950085" algn="l"/>
                <a:tab pos="4039870" algn="l"/>
                <a:tab pos="4478020" algn="l"/>
              </a:tabLst>
            </a:pPr>
            <a:r>
              <a:rPr sz="4800" baseline="1736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r>
              <a:rPr sz="4800" spc="-637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375" baseline="868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4800" baseline="1736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r>
              <a:rPr sz="4800" spc="-494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32118" dirty="0">
                <a:solidFill>
                  <a:srgbClr val="008A87"/>
                </a:solidFill>
                <a:latin typeface="Symbol"/>
                <a:cs typeface="Symbol"/>
              </a:rPr>
              <a:t></a:t>
            </a:r>
            <a:r>
              <a:rPr sz="4800" spc="-382" baseline="-321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u="sng" spc="67" baseline="-12152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baseline="-12152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800" u="sng" spc="75" baseline="-12152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spc="-7" baseline="-12152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baseline="-32118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4800" spc="-7" baseline="-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u="sng" spc="4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00" u="sng" spc="90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200" i="1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00" i="1" u="sng" spc="-15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Symbol"/>
                <a:cs typeface="Symbol"/>
              </a:rPr>
              <a:t></a:t>
            </a:r>
            <a:r>
              <a:rPr sz="3200" spc="-5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u="sng" spc="-250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00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3200" spc="-2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32118" dirty="0">
                <a:solidFill>
                  <a:srgbClr val="008A87"/>
                </a:solidFill>
                <a:latin typeface="Symbol"/>
                <a:cs typeface="Symbol"/>
              </a:rPr>
              <a:t></a:t>
            </a:r>
            <a:r>
              <a:rPr sz="4800" spc="-382" baseline="-321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u="sng" spc="67" baseline="-12152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baseline="-12152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800" u="sng" spc="75" baseline="-12152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spc="-7" baseline="-12152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baseline="-32118" dirty="0">
                <a:solidFill>
                  <a:srgbClr val="008A87"/>
                </a:solidFill>
                <a:latin typeface="Symbol"/>
                <a:cs typeface="Symbol"/>
              </a:rPr>
              <a:t></a:t>
            </a:r>
            <a:r>
              <a:rPr sz="4800" spc="-7" baseline="-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u="sng" baseline="-12152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800" spc="120" baseline="-1215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-26909" dirty="0">
                <a:latin typeface="Times New Roman"/>
                <a:cs typeface="Times New Roman"/>
              </a:rPr>
              <a:t>.</a:t>
            </a:r>
            <a:endParaRPr sz="4800" baseline="-26909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42150" y="5632450"/>
            <a:ext cx="317500" cy="317500"/>
            <a:chOff x="7042150" y="5632450"/>
            <a:chExt cx="317500" cy="317500"/>
          </a:xfrm>
        </p:grpSpPr>
        <p:sp>
          <p:nvSpPr>
            <p:cNvPr id="17" name="object 17"/>
            <p:cNvSpPr/>
            <p:nvPr/>
          </p:nvSpPr>
          <p:spPr>
            <a:xfrm>
              <a:off x="7048500" y="5638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8500" y="5638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271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</a:t>
            </a:r>
            <a:r>
              <a:rPr spc="-20" dirty="0"/>
              <a:t> </a:t>
            </a:r>
            <a:r>
              <a:rPr spc="-5" dirty="0"/>
              <a:t>collisions at</a:t>
            </a:r>
            <a:r>
              <a:rPr spc="-25" dirty="0"/>
              <a:t> </a:t>
            </a:r>
            <a:r>
              <a:rPr spc="-5" dirty="0"/>
              <a:t>level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586" y="1265936"/>
            <a:ext cx="7365365" cy="50031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259715">
              <a:lnSpc>
                <a:spcPts val="3460"/>
              </a:lnSpc>
              <a:spcBef>
                <a:spcPts val="530"/>
              </a:spcBef>
              <a:tabLst>
                <a:tab pos="1972945" algn="l"/>
              </a:tabLst>
            </a:pPr>
            <a:r>
              <a:rPr sz="32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spc="-5" dirty="0">
                <a:latin typeface="Times New Roman"/>
                <a:cs typeface="Times New Roman"/>
              </a:rPr>
              <a:t>The probability of no collisions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at least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5080" indent="-635">
              <a:lnSpc>
                <a:spcPts val="3460"/>
              </a:lnSpc>
              <a:spcBef>
                <a:spcPts val="1330"/>
              </a:spcBef>
              <a:tabLst>
                <a:tab pos="1226820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3200" spc="-2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b="1" i="1" spc="-35" dirty="0">
                <a:solidFill>
                  <a:srgbClr val="CC0000"/>
                </a:solidFill>
                <a:latin typeface="Times New Roman"/>
                <a:cs typeface="Times New Roman"/>
              </a:rPr>
              <a:t>Markov’s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inequality </a:t>
            </a:r>
            <a:r>
              <a:rPr sz="3200" spc="-5" dirty="0">
                <a:latin typeface="Times New Roman"/>
                <a:cs typeface="Times New Roman"/>
              </a:rPr>
              <a:t>says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nonnegative random variable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, 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  <a:p>
            <a:pPr marL="2199640">
              <a:lnSpc>
                <a:spcPct val="100000"/>
              </a:lnSpc>
              <a:spcBef>
                <a:spcPts val="34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Pr{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335" marR="97790">
              <a:lnSpc>
                <a:spcPts val="3460"/>
              </a:lnSpc>
              <a:spcBef>
                <a:spcPts val="805"/>
              </a:spcBef>
            </a:pPr>
            <a:r>
              <a:rPr sz="3200" spc="-5" dirty="0">
                <a:latin typeface="Times New Roman"/>
                <a:cs typeface="Times New Roman"/>
              </a:rPr>
              <a:t>Applying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inequality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probability 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or more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collisions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539750" marR="85090" indent="-349885">
              <a:lnSpc>
                <a:spcPts val="3340"/>
              </a:lnSpc>
              <a:spcBef>
                <a:spcPts val="1535"/>
              </a:spcBef>
            </a:pPr>
            <a:r>
              <a:rPr sz="3200" i="1" spc="-5" dirty="0">
                <a:latin typeface="Times New Roman"/>
                <a:cs typeface="Times New Roman"/>
              </a:rPr>
              <a:t>Thus,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just by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testing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random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hash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functions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in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350" spc="135" dirty="0">
                <a:solidFill>
                  <a:srgbClr val="008A87"/>
                </a:solidFill>
                <a:latin typeface="Arial MT"/>
                <a:cs typeface="Arial MT"/>
              </a:rPr>
              <a:t>H</a:t>
            </a:r>
            <a:r>
              <a:rPr sz="3200" i="1" spc="135" dirty="0">
                <a:latin typeface="Times New Roman"/>
                <a:cs typeface="Times New Roman"/>
              </a:rPr>
              <a:t>,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we’ll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quickly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find one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that works.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7850" y="4813300"/>
            <a:ext cx="317500" cy="317500"/>
            <a:chOff x="3117850" y="4813300"/>
            <a:chExt cx="317500" cy="317500"/>
          </a:xfrm>
        </p:grpSpPr>
        <p:sp>
          <p:nvSpPr>
            <p:cNvPr id="5" name="object 5"/>
            <p:cNvSpPr/>
            <p:nvPr/>
          </p:nvSpPr>
          <p:spPr>
            <a:xfrm>
              <a:off x="3124200" y="48196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4200" y="48196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5281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265936"/>
            <a:ext cx="7881620" cy="22688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400" marR="17780">
              <a:lnSpc>
                <a:spcPts val="3460"/>
              </a:lnSpc>
              <a:spcBef>
                <a:spcPts val="530"/>
              </a:spcBef>
              <a:tabLst>
                <a:tab pos="3851910" algn="l"/>
              </a:tabLst>
            </a:pP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level-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and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150" i="1" spc="40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random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variable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hash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By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150" i="1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150" spc="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spc="37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slots 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level-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total storage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required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two-level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scheme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therefore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596" y="38774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626" y="412101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5238" y="4027649"/>
            <a:ext cx="181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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5238" y="4348276"/>
            <a:ext cx="181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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5238" y="3627780"/>
            <a:ext cx="181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5142" y="3627780"/>
            <a:ext cx="181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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4173" y="3692530"/>
            <a:ext cx="3373754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854200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-14756" dirty="0">
                <a:solidFill>
                  <a:srgbClr val="008A87"/>
                </a:solidFill>
                <a:latin typeface="Symbol"/>
                <a:cs typeface="Symbol"/>
              </a:rPr>
              <a:t></a:t>
            </a:r>
            <a:r>
              <a:rPr sz="7200" spc="-7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950" spc="-5" dirty="0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	</a:t>
            </a:r>
            <a:r>
              <a:rPr sz="4950" spc="-595" dirty="0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r>
              <a:rPr sz="4950" spc="4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1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4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4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4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4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2639" y="3600451"/>
            <a:ext cx="553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7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spc="-18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142" y="4362296"/>
            <a:ext cx="653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aseline="1736" dirty="0">
                <a:solidFill>
                  <a:srgbClr val="008A87"/>
                </a:solidFill>
                <a:latin typeface="Symbol"/>
                <a:cs typeface="Symbol"/>
              </a:rPr>
              <a:t></a:t>
            </a:r>
            <a:r>
              <a:rPr sz="4800" spc="-675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13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4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7590" y="3937253"/>
            <a:ext cx="127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280" y="4904287"/>
            <a:ext cx="8067675" cy="1391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since the analysis is identical to the analysis from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recitation of the expected running time of bucket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probability bound,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apply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Markov.)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414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weakness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831" y="1265936"/>
            <a:ext cx="7028815" cy="51066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443230" indent="-635" algn="just">
              <a:lnSpc>
                <a:spcPts val="3460"/>
              </a:lnSpc>
              <a:spcBef>
                <a:spcPts val="530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Problem: </a:t>
            </a:r>
            <a:r>
              <a:rPr sz="3200" spc="-5" dirty="0">
                <a:latin typeface="Times New Roman"/>
                <a:cs typeface="Times New Roman"/>
              </a:rPr>
              <a:t>For any hash 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latin typeface="Times New Roman"/>
                <a:cs typeface="Times New Roman"/>
              </a:rPr>
              <a:t>, a set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keys exists that can cause the average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access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skyrocket.</a:t>
            </a:r>
            <a:endParaRPr sz="3200">
              <a:latin typeface="Times New Roman"/>
              <a:cs typeface="Times New Roman"/>
            </a:endParaRPr>
          </a:p>
          <a:p>
            <a:pPr marL="243840" indent="-231775" algn="just">
              <a:lnSpc>
                <a:spcPts val="3215"/>
              </a:lnSpc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adversary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pick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  <a:p>
            <a:pPr marL="243840" algn="just">
              <a:lnSpc>
                <a:spcPts val="3654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450"/>
              </a:lnSpc>
              <a:spcBef>
                <a:spcPts val="153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Choose the hash function at random,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independently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keys.</a:t>
            </a:r>
            <a:endParaRPr sz="3200">
              <a:latin typeface="Times New Roman"/>
              <a:cs typeface="Times New Roman"/>
            </a:endParaRPr>
          </a:p>
          <a:p>
            <a:pPr marL="243840" marR="315595" indent="-231775">
              <a:lnSpc>
                <a:spcPts val="3460"/>
              </a:lnSpc>
              <a:spcBef>
                <a:spcPts val="114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Even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 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adversary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your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code,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 she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keys,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 she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doesn’t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know exactly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 hash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chosen.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3275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Universal</a:t>
            </a:r>
            <a:r>
              <a:rPr spc="-70" dirty="0"/>
              <a:t> </a:t>
            </a:r>
            <a:r>
              <a:rPr spc="-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89736"/>
            <a:ext cx="7564755" cy="22542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ct val="89300"/>
              </a:lnSpc>
              <a:spcBef>
                <a:spcPts val="505"/>
              </a:spcBef>
              <a:tabLst>
                <a:tab pos="545465" algn="l"/>
                <a:tab pos="1065530" algn="l"/>
                <a:tab pos="2052320" algn="l"/>
                <a:tab pos="600646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Definition.	</a:t>
            </a: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universe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keys,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H	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finite collection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functions,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mapping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{0,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5" dirty="0">
                <a:latin typeface="Times New Roman"/>
                <a:cs typeface="Times New Roman"/>
              </a:rPr>
              <a:t>.	</a:t>
            </a: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spc="6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say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H	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universal</a:t>
            </a:r>
            <a:r>
              <a:rPr sz="3200" b="1" i="1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)}| ≤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|H</a:t>
            </a:r>
            <a:r>
              <a:rPr sz="3200" spc="-4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spc="-5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693" y="3628258"/>
            <a:ext cx="3422650" cy="2254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35242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That is, the chance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 collision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between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5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≤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 choose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</a:pPr>
            <a:r>
              <a:rPr sz="3200" spc="-5" dirty="0">
                <a:latin typeface="Times New Roman"/>
                <a:cs typeface="Times New Roman"/>
              </a:rPr>
              <a:t>randomly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19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19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35775" y="3719512"/>
            <a:ext cx="1781175" cy="2311400"/>
            <a:chOff x="6835775" y="3719512"/>
            <a:chExt cx="1781175" cy="2311400"/>
          </a:xfrm>
        </p:grpSpPr>
        <p:sp>
          <p:nvSpPr>
            <p:cNvPr id="6" name="object 6"/>
            <p:cNvSpPr/>
            <p:nvPr/>
          </p:nvSpPr>
          <p:spPr>
            <a:xfrm>
              <a:off x="6850062" y="3733800"/>
              <a:ext cx="1752600" cy="1733550"/>
            </a:xfrm>
            <a:custGeom>
              <a:avLst/>
              <a:gdLst/>
              <a:ahLst/>
              <a:cxnLst/>
              <a:rect l="l" t="t" r="r" b="b"/>
              <a:pathLst>
                <a:path w="1752600" h="1733550">
                  <a:moveTo>
                    <a:pt x="0" y="1733550"/>
                  </a:moveTo>
                  <a:lnTo>
                    <a:pt x="1752600" y="173355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173355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0062" y="3733800"/>
              <a:ext cx="1752600" cy="2282825"/>
            </a:xfrm>
            <a:custGeom>
              <a:avLst/>
              <a:gdLst/>
              <a:ahLst/>
              <a:cxnLst/>
              <a:rect l="l" t="t" r="r" b="b"/>
              <a:pathLst>
                <a:path w="1752600" h="2282825">
                  <a:moveTo>
                    <a:pt x="0" y="0"/>
                  </a:moveTo>
                  <a:lnTo>
                    <a:pt x="1752600" y="0"/>
                  </a:lnTo>
                  <a:lnTo>
                    <a:pt x="1752600" y="2282825"/>
                  </a:lnTo>
                  <a:lnTo>
                    <a:pt x="0" y="22828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64350" y="4031678"/>
            <a:ext cx="1724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35775" y="3719512"/>
            <a:ext cx="1781175" cy="2311400"/>
            <a:chOff x="6835775" y="3719512"/>
            <a:chExt cx="1781175" cy="2311400"/>
          </a:xfrm>
        </p:grpSpPr>
        <p:sp>
          <p:nvSpPr>
            <p:cNvPr id="10" name="object 10"/>
            <p:cNvSpPr/>
            <p:nvPr/>
          </p:nvSpPr>
          <p:spPr>
            <a:xfrm>
              <a:off x="6850062" y="5467350"/>
              <a:ext cx="1752600" cy="549275"/>
            </a:xfrm>
            <a:custGeom>
              <a:avLst/>
              <a:gdLst/>
              <a:ahLst/>
              <a:cxnLst/>
              <a:rect l="l" t="t" r="r" b="b"/>
              <a:pathLst>
                <a:path w="1752600" h="549275">
                  <a:moveTo>
                    <a:pt x="1752600" y="0"/>
                  </a:moveTo>
                  <a:lnTo>
                    <a:pt x="0" y="0"/>
                  </a:lnTo>
                  <a:lnTo>
                    <a:pt x="0" y="549275"/>
                  </a:lnTo>
                  <a:lnTo>
                    <a:pt x="1752600" y="549275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0062" y="5467350"/>
              <a:ext cx="1752600" cy="549275"/>
            </a:xfrm>
            <a:custGeom>
              <a:avLst/>
              <a:gdLst/>
              <a:ahLst/>
              <a:cxnLst/>
              <a:rect l="l" t="t" r="r" b="b"/>
              <a:pathLst>
                <a:path w="1752600" h="549275">
                  <a:moveTo>
                    <a:pt x="0" y="0"/>
                  </a:moveTo>
                  <a:lnTo>
                    <a:pt x="1752600" y="0"/>
                  </a:lnTo>
                  <a:lnTo>
                    <a:pt x="1752600" y="549275"/>
                  </a:lnTo>
                  <a:lnTo>
                    <a:pt x="0" y="54927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062" y="3733800"/>
              <a:ext cx="1752600" cy="2282825"/>
            </a:xfrm>
            <a:custGeom>
              <a:avLst/>
              <a:gdLst/>
              <a:ahLst/>
              <a:cxnLst/>
              <a:rect l="l" t="t" r="r" b="b"/>
              <a:pathLst>
                <a:path w="1752600" h="2282825">
                  <a:moveTo>
                    <a:pt x="0" y="0"/>
                  </a:moveTo>
                  <a:lnTo>
                    <a:pt x="1752600" y="0"/>
                  </a:lnTo>
                  <a:lnTo>
                    <a:pt x="1752600" y="2282825"/>
                  </a:lnTo>
                  <a:lnTo>
                    <a:pt x="0" y="22828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61815" y="4073715"/>
            <a:ext cx="23463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)}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21326" y="4557712"/>
            <a:ext cx="2059305" cy="1473200"/>
            <a:chOff x="5521326" y="4557712"/>
            <a:chExt cx="2059305" cy="1473200"/>
          </a:xfrm>
        </p:grpSpPr>
        <p:sp>
          <p:nvSpPr>
            <p:cNvPr id="15" name="object 15"/>
            <p:cNvSpPr/>
            <p:nvPr/>
          </p:nvSpPr>
          <p:spPr>
            <a:xfrm>
              <a:off x="5535613" y="4572000"/>
              <a:ext cx="1995170" cy="1110615"/>
            </a:xfrm>
            <a:custGeom>
              <a:avLst/>
              <a:gdLst/>
              <a:ahLst/>
              <a:cxnLst/>
              <a:rect l="l" t="t" r="r" b="b"/>
              <a:pathLst>
                <a:path w="1995170" h="1110614">
                  <a:moveTo>
                    <a:pt x="0" y="0"/>
                  </a:moveTo>
                  <a:lnTo>
                    <a:pt x="1994763" y="1110437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84558" y="5631092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41706" y="0"/>
                  </a:moveTo>
                  <a:lnTo>
                    <a:pt x="45821" y="51346"/>
                  </a:lnTo>
                  <a:lnTo>
                    <a:pt x="0" y="74891"/>
                  </a:lnTo>
                  <a:lnTo>
                    <a:pt x="95757" y="79146"/>
                  </a:lnTo>
                  <a:lnTo>
                    <a:pt x="4170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2876" y="5467350"/>
              <a:ext cx="281305" cy="549275"/>
            </a:xfrm>
            <a:custGeom>
              <a:avLst/>
              <a:gdLst/>
              <a:ahLst/>
              <a:cxnLst/>
              <a:rect l="l" t="t" r="r" b="b"/>
              <a:pathLst>
                <a:path w="281304" h="549275">
                  <a:moveTo>
                    <a:pt x="280987" y="549275"/>
                  </a:moveTo>
                  <a:lnTo>
                    <a:pt x="226298" y="545677"/>
                  </a:lnTo>
                  <a:lnTo>
                    <a:pt x="181638" y="535866"/>
                  </a:lnTo>
                  <a:lnTo>
                    <a:pt x="151528" y="521317"/>
                  </a:lnTo>
                  <a:lnTo>
                    <a:pt x="140487" y="503504"/>
                  </a:lnTo>
                  <a:lnTo>
                    <a:pt x="140487" y="320408"/>
                  </a:lnTo>
                  <a:lnTo>
                    <a:pt x="129448" y="302594"/>
                  </a:lnTo>
                  <a:lnTo>
                    <a:pt x="99342" y="288045"/>
                  </a:lnTo>
                  <a:lnTo>
                    <a:pt x="54687" y="278235"/>
                  </a:lnTo>
                  <a:lnTo>
                    <a:pt x="0" y="274637"/>
                  </a:lnTo>
                  <a:lnTo>
                    <a:pt x="54687" y="271039"/>
                  </a:lnTo>
                  <a:lnTo>
                    <a:pt x="99342" y="261229"/>
                  </a:lnTo>
                  <a:lnTo>
                    <a:pt x="129448" y="246680"/>
                  </a:lnTo>
                  <a:lnTo>
                    <a:pt x="140487" y="228866"/>
                  </a:lnTo>
                  <a:lnTo>
                    <a:pt x="140487" y="45770"/>
                  </a:lnTo>
                  <a:lnTo>
                    <a:pt x="151528" y="27957"/>
                  </a:lnTo>
                  <a:lnTo>
                    <a:pt x="181638" y="13408"/>
                  </a:lnTo>
                  <a:lnTo>
                    <a:pt x="226298" y="3597"/>
                  </a:lnTo>
                  <a:lnTo>
                    <a:pt x="280987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7874" y="5756276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12700">
              <a:solidFill>
                <a:srgbClr val="008A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61050" y="5125097"/>
            <a:ext cx="531495" cy="10763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|H</a:t>
            </a:r>
            <a:r>
              <a:rPr sz="3200" spc="-4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32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2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459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Universality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spc="-5" dirty="0"/>
              <a:t>good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02066"/>
            <a:ext cx="7371080" cy="3104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89760" algn="l"/>
                <a:tab pos="311721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hash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chosen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(uniformly)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random from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universal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H </a:t>
            </a:r>
            <a:r>
              <a:rPr sz="3200" spc="-869" dirty="0">
                <a:solidFill>
                  <a:srgbClr val="008A8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functions.	Suppose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latin typeface="Times New Roman"/>
                <a:cs typeface="Times New Roman"/>
              </a:rPr>
              <a:t>is used to hash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arbitrary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 key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  <a:p>
            <a:pPr marL="1504950">
              <a:lnSpc>
                <a:spcPct val="100000"/>
              </a:lnSpc>
              <a:spcBef>
                <a:spcPts val="120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[#collisions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with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87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740" y="1418336"/>
            <a:ext cx="7670165" cy="1391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400" marR="17780" indent="-635" algn="just">
              <a:lnSpc>
                <a:spcPts val="3460"/>
              </a:lnSpc>
              <a:spcBef>
                <a:spcPts val="530"/>
              </a:spcBef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be the random variable denoting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total number of collisions of keys 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4153" y="2934525"/>
            <a:ext cx="828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800" i="1" spc="7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1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xy</a:t>
            </a:r>
            <a:r>
              <a:rPr sz="2100" i="1" spc="2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4800" baseline="138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3595" y="2591066"/>
            <a:ext cx="26663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355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9950" y="2686050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304800" y="838200"/>
                </a:moveTo>
                <a:lnTo>
                  <a:pt x="245481" y="832711"/>
                </a:lnTo>
                <a:lnTo>
                  <a:pt x="197038" y="817743"/>
                </a:lnTo>
                <a:lnTo>
                  <a:pt x="164377" y="795541"/>
                </a:lnTo>
                <a:lnTo>
                  <a:pt x="152400" y="768350"/>
                </a:lnTo>
                <a:lnTo>
                  <a:pt x="152400" y="488950"/>
                </a:lnTo>
                <a:lnTo>
                  <a:pt x="140422" y="461758"/>
                </a:lnTo>
                <a:lnTo>
                  <a:pt x="107761" y="439556"/>
                </a:lnTo>
                <a:lnTo>
                  <a:pt x="59318" y="424588"/>
                </a:lnTo>
                <a:lnTo>
                  <a:pt x="0" y="419100"/>
                </a:lnTo>
                <a:lnTo>
                  <a:pt x="59318" y="413611"/>
                </a:lnTo>
                <a:lnTo>
                  <a:pt x="107761" y="398643"/>
                </a:lnTo>
                <a:lnTo>
                  <a:pt x="140422" y="376441"/>
                </a:lnTo>
                <a:lnTo>
                  <a:pt x="152400" y="349250"/>
                </a:lnTo>
                <a:lnTo>
                  <a:pt x="152400" y="69850"/>
                </a:lnTo>
                <a:lnTo>
                  <a:pt x="164377" y="42658"/>
                </a:lnTo>
                <a:lnTo>
                  <a:pt x="197038" y="20456"/>
                </a:lnTo>
                <a:lnTo>
                  <a:pt x="245481" y="5488"/>
                </a:lnTo>
                <a:lnTo>
                  <a:pt x="304800" y="0"/>
                </a:lnTo>
              </a:path>
            </a:pathLst>
          </a:custGeom>
          <a:ln w="1905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040" y="3987779"/>
            <a:ext cx="4768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43635" algn="l"/>
                <a:tab pos="4506595" algn="l"/>
              </a:tabLst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Note: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xy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i="1" spc="7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112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x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7324" y="3881429"/>
            <a:ext cx="1667510" cy="1039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>
              <a:lnSpc>
                <a:spcPts val="5430"/>
              </a:lnSpc>
              <a:spcBef>
                <a:spcPts val="100"/>
              </a:spcBef>
            </a:pPr>
            <a:r>
              <a:rPr sz="7200" spc="-7" baseline="231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52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60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00" i="1" spc="40" dirty="0">
                <a:solidFill>
                  <a:srgbClr val="008A87"/>
                </a:solidFill>
                <a:latin typeface="Times New Roman"/>
                <a:cs typeface="Times New Roman"/>
              </a:rPr>
              <a:t>xy</a:t>
            </a:r>
            <a:r>
              <a:rPr sz="2400" i="1" spc="2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3888" dirty="0">
                <a:latin typeface="Times New Roman"/>
                <a:cs typeface="Times New Roman"/>
              </a:rPr>
              <a:t>.</a:t>
            </a:r>
            <a:endParaRPr sz="4800" baseline="13888">
              <a:latin typeface="Times New Roman"/>
              <a:cs typeface="Times New Roman"/>
            </a:endParaRPr>
          </a:p>
          <a:p>
            <a:pPr marL="38100">
              <a:lnSpc>
                <a:spcPts val="2550"/>
              </a:lnSpc>
            </a:pPr>
            <a:r>
              <a:rPr sz="2400" i="1" spc="-12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231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8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460" y="2118278"/>
            <a:ext cx="23367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00" spc="-914" baseline="-9548" dirty="0">
                <a:solidFill>
                  <a:srgbClr val="008A87"/>
                </a:solidFill>
                <a:latin typeface="Symbol"/>
                <a:cs typeface="Symbol"/>
              </a:rPr>
              <a:t></a:t>
            </a:r>
            <a:r>
              <a:rPr sz="3200" spc="-610" dirty="0">
                <a:solidFill>
                  <a:srgbClr val="008A87"/>
                </a:solidFill>
                <a:latin typeface="Symbol"/>
                <a:cs typeface="Symbol"/>
              </a:rPr>
              <a:t>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265" y="1336700"/>
            <a:ext cx="18224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1635" algn="l"/>
              </a:tabLst>
            </a:pP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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865" y="2140286"/>
            <a:ext cx="13855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00" spc="-1845" baseline="-6944" dirty="0">
                <a:solidFill>
                  <a:srgbClr val="008A87"/>
                </a:solidFill>
                <a:latin typeface="Symbol"/>
                <a:cs typeface="Symbol"/>
              </a:rPr>
              <a:t></a:t>
            </a:r>
            <a:r>
              <a:rPr sz="4800" spc="15" baseline="2604" dirty="0">
                <a:solidFill>
                  <a:srgbClr val="008A87"/>
                </a:solidFill>
                <a:latin typeface="Symbol"/>
                <a:cs typeface="Symbol"/>
              </a:rPr>
              <a:t></a:t>
            </a:r>
            <a:r>
              <a:rPr sz="4800" spc="-727" baseline="260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0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4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2188" y="1589620"/>
            <a:ext cx="1365885" cy="763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275" spc="-15" baseline="2290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75" spc="112" baseline="22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19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i="1" spc="-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15" baseline="7812" dirty="0">
                <a:solidFill>
                  <a:srgbClr val="008A87"/>
                </a:solidFill>
                <a:latin typeface="Symbol"/>
                <a:cs typeface="Symbol"/>
              </a:rPr>
              <a:t></a:t>
            </a:r>
            <a:endParaRPr sz="4800" baseline="7812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056" y="1692070"/>
            <a:ext cx="19323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17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spc="-3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A87"/>
                </a:solidFill>
                <a:latin typeface="Symbol"/>
                <a:cs typeface="Symbol"/>
              </a:rPr>
              <a:t></a:t>
            </a:r>
            <a:endParaRPr sz="4800" baseline="-6944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5865" y="1697736"/>
            <a:ext cx="301244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38125" marR="5080" indent="-226060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60" dirty="0">
                <a:latin typeface="Times New Roman"/>
                <a:cs typeface="Times New Roman"/>
              </a:rPr>
              <a:t>Take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expectation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sides.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231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8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460" y="2115132"/>
            <a:ext cx="23367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00" spc="-914" baseline="-9548" dirty="0">
                <a:solidFill>
                  <a:srgbClr val="008A87"/>
                </a:solidFill>
                <a:latin typeface="Symbol"/>
                <a:cs typeface="Symbol"/>
              </a:rPr>
              <a:t></a:t>
            </a:r>
            <a:r>
              <a:rPr sz="3200" spc="-610" dirty="0">
                <a:solidFill>
                  <a:srgbClr val="008A87"/>
                </a:solidFill>
                <a:latin typeface="Symbol"/>
                <a:cs typeface="Symbol"/>
              </a:rPr>
              <a:t>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265" y="1333901"/>
            <a:ext cx="18224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1635" algn="l"/>
              </a:tabLst>
            </a:pP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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865" y="2137134"/>
            <a:ext cx="13855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00" spc="-1845" baseline="-6944" dirty="0">
                <a:solidFill>
                  <a:srgbClr val="008A87"/>
                </a:solidFill>
                <a:latin typeface="Symbol"/>
                <a:cs typeface="Symbol"/>
              </a:rPr>
              <a:t></a:t>
            </a:r>
            <a:r>
              <a:rPr sz="4800" spc="15" baseline="2604" dirty="0">
                <a:solidFill>
                  <a:srgbClr val="008A87"/>
                </a:solidFill>
                <a:latin typeface="Symbol"/>
                <a:cs typeface="Symbol"/>
              </a:rPr>
              <a:t></a:t>
            </a:r>
            <a:r>
              <a:rPr sz="4800" spc="-727" baseline="260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0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4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0816" y="2603553"/>
            <a:ext cx="2447925" cy="1149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711200" algn="l"/>
              </a:tabLst>
            </a:pP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7200" spc="37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35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4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13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3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spc="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spc="-284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400685">
              <a:lnSpc>
                <a:spcPct val="100000"/>
              </a:lnSpc>
              <a:spcBef>
                <a:spcPts val="170"/>
              </a:spcBef>
            </a:pPr>
            <a:r>
              <a:rPr sz="24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0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4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2188" y="1586711"/>
            <a:ext cx="1365885" cy="763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7200" spc="37" baseline="231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127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19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i="1" spc="-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15" baseline="7812" dirty="0">
                <a:solidFill>
                  <a:srgbClr val="008A87"/>
                </a:solidFill>
                <a:latin typeface="Symbol"/>
                <a:cs typeface="Symbol"/>
              </a:rPr>
              <a:t></a:t>
            </a:r>
            <a:endParaRPr sz="4800" baseline="781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056" y="1689115"/>
            <a:ext cx="19323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17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spc="-3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A87"/>
                </a:solidFill>
                <a:latin typeface="Symbol"/>
                <a:cs typeface="Symbol"/>
              </a:rPr>
              <a:t></a:t>
            </a:r>
            <a:endParaRPr sz="4800" baseline="-694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5865" y="1697736"/>
            <a:ext cx="3012440" cy="206628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38125" marR="5080" indent="-226060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60" dirty="0">
                <a:latin typeface="Times New Roman"/>
                <a:cs typeface="Times New Roman"/>
              </a:rPr>
              <a:t>Take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expectation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sides.</a:t>
            </a:r>
            <a:endParaRPr sz="3200">
              <a:latin typeface="Times New Roman"/>
              <a:cs typeface="Times New Roman"/>
            </a:endParaRPr>
          </a:p>
          <a:p>
            <a:pPr marL="238125" marR="788670" indent="-226060">
              <a:lnSpc>
                <a:spcPts val="3460"/>
              </a:lnSpc>
              <a:spcBef>
                <a:spcPts val="185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Linearity 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ti</a:t>
            </a:r>
            <a:r>
              <a:rPr sz="3200" spc="-5" dirty="0">
                <a:latin typeface="Times New Roman"/>
                <a:cs typeface="Times New Roman"/>
              </a:rPr>
              <a:t>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231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8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462" y="2112491"/>
            <a:ext cx="23367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00" spc="-914" baseline="-9548" dirty="0">
                <a:solidFill>
                  <a:srgbClr val="008A87"/>
                </a:solidFill>
                <a:latin typeface="Symbol"/>
                <a:cs typeface="Symbol"/>
              </a:rPr>
              <a:t></a:t>
            </a:r>
            <a:r>
              <a:rPr sz="3200" spc="-610" dirty="0">
                <a:solidFill>
                  <a:srgbClr val="008A87"/>
                </a:solidFill>
                <a:latin typeface="Symbol"/>
                <a:cs typeface="Symbol"/>
              </a:rPr>
              <a:t>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268" y="1331097"/>
            <a:ext cx="18224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1635" algn="l"/>
              </a:tabLst>
            </a:pP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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868" y="2134490"/>
            <a:ext cx="13855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00" spc="-1845" baseline="2604" dirty="0">
                <a:solidFill>
                  <a:srgbClr val="008A87"/>
                </a:solidFill>
                <a:latin typeface="Symbol"/>
                <a:cs typeface="Symbol"/>
              </a:rPr>
              <a:t></a:t>
            </a:r>
            <a:r>
              <a:rPr sz="4800" spc="15" baseline="-6944" dirty="0">
                <a:solidFill>
                  <a:srgbClr val="008A87"/>
                </a:solidFill>
                <a:latin typeface="Symbol"/>
                <a:cs typeface="Symbol"/>
              </a:rPr>
              <a:t></a:t>
            </a:r>
            <a:r>
              <a:rPr sz="4800" spc="-727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0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4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8118" y="2601013"/>
            <a:ext cx="2473325" cy="2256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  <a:tabLst>
                <a:tab pos="723900" algn="l"/>
              </a:tabLst>
            </a:pP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7200" spc="37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35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4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13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3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spc="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spc="-284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413384">
              <a:lnSpc>
                <a:spcPts val="2835"/>
              </a:lnSpc>
              <a:spcBef>
                <a:spcPts val="170"/>
              </a:spcBef>
            </a:pPr>
            <a:r>
              <a:rPr sz="24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0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4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ts val="5715"/>
              </a:lnSpc>
              <a:tabLst>
                <a:tab pos="723900" algn="l"/>
              </a:tabLst>
            </a:pP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7200" spc="37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32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1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170"/>
              </a:spcBef>
            </a:pPr>
            <a:r>
              <a:rPr sz="24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0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4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2188" y="1583955"/>
            <a:ext cx="1365885" cy="763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7200" spc="37" baseline="231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127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19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i="1" spc="-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15" baseline="7812" dirty="0">
                <a:solidFill>
                  <a:srgbClr val="008A87"/>
                </a:solidFill>
                <a:latin typeface="Symbol"/>
                <a:cs typeface="Symbol"/>
              </a:rPr>
              <a:t></a:t>
            </a:r>
            <a:endParaRPr sz="4800" baseline="781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064" y="1686378"/>
            <a:ext cx="19323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17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spc="-3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A87"/>
                </a:solidFill>
                <a:latin typeface="Symbol"/>
                <a:cs typeface="Symbol"/>
              </a:rPr>
              <a:t></a:t>
            </a:r>
            <a:endParaRPr sz="4800" baseline="-694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0465" y="1697736"/>
            <a:ext cx="3063240" cy="27508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63525" marR="30480" indent="-226060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3200" spc="-60" dirty="0">
                <a:latin typeface="Times New Roman"/>
                <a:cs typeface="Times New Roman"/>
              </a:rPr>
              <a:t>Take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expectation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sides.</a:t>
            </a:r>
            <a:endParaRPr sz="3200">
              <a:latin typeface="Times New Roman"/>
              <a:cs typeface="Times New Roman"/>
            </a:endParaRPr>
          </a:p>
          <a:p>
            <a:pPr marL="263525" marR="814069" indent="-226060">
              <a:lnSpc>
                <a:spcPts val="3460"/>
              </a:lnSpc>
              <a:spcBef>
                <a:spcPts val="1855"/>
              </a:spcBef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3200" spc="-5" dirty="0">
                <a:latin typeface="Times New Roman"/>
                <a:cs typeface="Times New Roman"/>
              </a:rPr>
              <a:t>Linearity 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ti</a:t>
            </a:r>
            <a:r>
              <a:rPr sz="3200" spc="-5" dirty="0">
                <a:latin typeface="Times New Roman"/>
                <a:cs typeface="Times New Roman"/>
              </a:rPr>
              <a:t>on.</a:t>
            </a:r>
            <a:endParaRPr sz="3200">
              <a:latin typeface="Times New Roman"/>
              <a:cs typeface="Times New Roman"/>
            </a:endParaRPr>
          </a:p>
          <a:p>
            <a:pPr marL="263525" indent="-226060">
              <a:lnSpc>
                <a:spcPct val="100000"/>
              </a:lnSpc>
              <a:spcBef>
                <a:spcPts val="1495"/>
              </a:spcBef>
              <a:buClr>
                <a:srgbClr val="CC0000"/>
              </a:buClr>
              <a:buFont typeface="Times New Roman"/>
              <a:buChar char="•"/>
              <a:tabLst>
                <a:tab pos="264160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xy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231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8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459" y="2120841"/>
            <a:ext cx="23367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00" spc="-914" baseline="-9548" dirty="0">
                <a:solidFill>
                  <a:srgbClr val="008A87"/>
                </a:solidFill>
                <a:latin typeface="Symbol"/>
                <a:cs typeface="Symbol"/>
              </a:rPr>
              <a:t></a:t>
            </a:r>
            <a:r>
              <a:rPr sz="3200" spc="-610" dirty="0">
                <a:solidFill>
                  <a:srgbClr val="008A87"/>
                </a:solidFill>
                <a:latin typeface="Symbol"/>
                <a:cs typeface="Symbol"/>
              </a:rPr>
              <a:t>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264" y="1339508"/>
            <a:ext cx="18224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1635" algn="l"/>
              </a:tabLst>
            </a:pP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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056" y="1694763"/>
            <a:ext cx="19323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17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spc="-3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A87"/>
                </a:solidFill>
                <a:latin typeface="Symbol"/>
                <a:cs typeface="Symbol"/>
              </a:rPr>
              <a:t></a:t>
            </a:r>
            <a:endParaRPr sz="4800" baseline="-694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2186" y="1592348"/>
            <a:ext cx="1365885" cy="763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7200" spc="37" baseline="231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127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19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i="1" spc="-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15" baseline="7812" dirty="0">
                <a:solidFill>
                  <a:srgbClr val="008A87"/>
                </a:solidFill>
                <a:latin typeface="Symbol"/>
                <a:cs typeface="Symbol"/>
              </a:rPr>
              <a:t></a:t>
            </a:r>
            <a:endParaRPr sz="4800" baseline="7812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864" y="2142842"/>
            <a:ext cx="13855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00" spc="-1845" baseline="-6944" dirty="0">
                <a:solidFill>
                  <a:srgbClr val="008A87"/>
                </a:solidFill>
                <a:latin typeface="Symbol"/>
                <a:cs typeface="Symbol"/>
              </a:rPr>
              <a:t></a:t>
            </a:r>
            <a:r>
              <a:rPr sz="4800" spc="15" baseline="2604" dirty="0">
                <a:solidFill>
                  <a:srgbClr val="008A87"/>
                </a:solidFill>
                <a:latin typeface="Symbol"/>
                <a:cs typeface="Symbol"/>
              </a:rPr>
              <a:t></a:t>
            </a:r>
            <a:r>
              <a:rPr sz="4800" spc="-727" baseline="260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0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4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0015" y="2609325"/>
            <a:ext cx="2549525" cy="33705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5"/>
              </a:spcBef>
              <a:tabLst>
                <a:tab pos="762000" algn="l"/>
              </a:tabLst>
            </a:pP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7200" spc="37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35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4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13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3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600" i="1" spc="7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600" i="1" spc="-284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451484">
              <a:lnSpc>
                <a:spcPts val="2835"/>
              </a:lnSpc>
              <a:spcBef>
                <a:spcPts val="170"/>
              </a:spcBef>
            </a:pPr>
            <a:r>
              <a:rPr sz="24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0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4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ts val="5715"/>
              </a:lnSpc>
              <a:tabLst>
                <a:tab pos="762000" algn="l"/>
              </a:tabLst>
            </a:pP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7200" spc="37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32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1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170"/>
              </a:spcBef>
            </a:pPr>
            <a:r>
              <a:rPr sz="24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30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2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14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ts val="3760"/>
              </a:lnSpc>
              <a:spcBef>
                <a:spcPts val="1250"/>
              </a:spcBef>
            </a:pPr>
            <a:r>
              <a:rPr sz="4800" spc="15" baseline="-20833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4800" spc="7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u="sng" spc="10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00" i="1" u="sng" spc="-14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spc="10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Symbol"/>
                <a:cs typeface="Symbol"/>
              </a:rPr>
              <a:t></a:t>
            </a:r>
            <a:r>
              <a:rPr sz="3200" spc="-5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u="sng" spc="10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00" spc="-1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-21701" dirty="0">
                <a:latin typeface="Times New Roman"/>
                <a:cs typeface="Times New Roman"/>
              </a:rPr>
              <a:t>.</a:t>
            </a:r>
            <a:endParaRPr sz="4800" baseline="-21701">
              <a:latin typeface="Times New Roman"/>
              <a:cs typeface="Times New Roman"/>
            </a:endParaRPr>
          </a:p>
          <a:p>
            <a:pPr marL="645160">
              <a:lnSpc>
                <a:spcPts val="3760"/>
              </a:lnSpc>
            </a:pP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76225" marR="43180" indent="-225425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76860" algn="l"/>
              </a:tabLst>
            </a:pPr>
            <a:r>
              <a:rPr spc="-60" dirty="0"/>
              <a:t>Take</a:t>
            </a:r>
            <a:r>
              <a:rPr spc="-55" dirty="0"/>
              <a:t> </a:t>
            </a:r>
            <a:r>
              <a:rPr spc="-5" dirty="0"/>
              <a:t>expectation </a:t>
            </a:r>
            <a:r>
              <a:rPr spc="-78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both</a:t>
            </a:r>
            <a:r>
              <a:rPr spc="-15" dirty="0"/>
              <a:t> </a:t>
            </a:r>
            <a:r>
              <a:rPr spc="-5" dirty="0"/>
              <a:t>sides.</a:t>
            </a:r>
          </a:p>
          <a:p>
            <a:pPr marL="275590" marR="827405" indent="-225425">
              <a:lnSpc>
                <a:spcPts val="3460"/>
              </a:lnSpc>
              <a:spcBef>
                <a:spcPts val="1855"/>
              </a:spcBef>
              <a:buClr>
                <a:srgbClr val="CC0000"/>
              </a:buClr>
              <a:buChar char="•"/>
              <a:tabLst>
                <a:tab pos="276225" algn="l"/>
              </a:tabLst>
            </a:pPr>
            <a:r>
              <a:rPr spc="-5" dirty="0"/>
              <a:t>Linearity of </a:t>
            </a:r>
            <a:r>
              <a:rPr spc="-785" dirty="0"/>
              <a:t> </a:t>
            </a:r>
            <a:r>
              <a:rPr spc="-5" dirty="0"/>
              <a:t>expec</a:t>
            </a:r>
            <a:r>
              <a:rPr spc="-10" dirty="0"/>
              <a:t>t</a:t>
            </a:r>
            <a:r>
              <a:rPr spc="-5" dirty="0"/>
              <a:t>a</a:t>
            </a:r>
            <a:r>
              <a:rPr spc="-10" dirty="0"/>
              <a:t>ti</a:t>
            </a:r>
            <a:r>
              <a:rPr spc="-5" dirty="0"/>
              <a:t>on.</a:t>
            </a:r>
          </a:p>
          <a:p>
            <a:pPr marL="275590" indent="-225425">
              <a:lnSpc>
                <a:spcPct val="100000"/>
              </a:lnSpc>
              <a:spcBef>
                <a:spcPts val="1495"/>
              </a:spcBef>
              <a:buClr>
                <a:srgbClr val="CC0000"/>
              </a:buClr>
              <a:buFont typeface="Times New Roman"/>
              <a:buChar char="•"/>
              <a:tabLst>
                <a:tab pos="276225" algn="l"/>
              </a:tabLst>
            </a:pPr>
            <a:r>
              <a:rPr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008A87"/>
                </a:solidFill>
              </a:rPr>
              <a:t>[</a:t>
            </a:r>
            <a:r>
              <a:rPr i="1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xy</a:t>
            </a:r>
            <a:r>
              <a:rPr sz="3200" dirty="0">
                <a:solidFill>
                  <a:srgbClr val="008A87"/>
                </a:solidFill>
              </a:rPr>
              <a:t>]</a:t>
            </a:r>
            <a:r>
              <a:rPr sz="3200" spc="-25" dirty="0">
                <a:solidFill>
                  <a:srgbClr val="008A87"/>
                </a:solidFill>
              </a:rPr>
              <a:t> </a:t>
            </a:r>
            <a:r>
              <a:rPr sz="3200" spc="-5" dirty="0">
                <a:solidFill>
                  <a:srgbClr val="008A87"/>
                </a:solidFill>
              </a:rPr>
              <a:t>=</a:t>
            </a:r>
            <a:r>
              <a:rPr sz="3200" spc="-25" dirty="0">
                <a:solidFill>
                  <a:srgbClr val="008A87"/>
                </a:solidFill>
              </a:rPr>
              <a:t> </a:t>
            </a:r>
            <a:r>
              <a:rPr sz="3200" spc="-5" dirty="0">
                <a:solidFill>
                  <a:srgbClr val="008A87"/>
                </a:solidFill>
              </a:rPr>
              <a:t>1/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Times New Roman"/>
              <a:buChar char="•"/>
            </a:pPr>
            <a:endParaRPr sz="4950">
              <a:latin typeface="Times New Roman"/>
              <a:cs typeface="Times New Roman"/>
            </a:endParaRPr>
          </a:p>
          <a:p>
            <a:pPr marL="292100" indent="-22606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Char char="•"/>
              <a:tabLst>
                <a:tab pos="292735" algn="l"/>
              </a:tabLst>
            </a:pPr>
            <a:r>
              <a:rPr spc="-5" dirty="0"/>
              <a:t>Algebra.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270250" y="5338762"/>
            <a:ext cx="317500" cy="317500"/>
            <a:chOff x="3270250" y="5338762"/>
            <a:chExt cx="317500" cy="317500"/>
          </a:xfrm>
        </p:grpSpPr>
        <p:sp>
          <p:nvSpPr>
            <p:cNvPr id="11" name="object 11"/>
            <p:cNvSpPr/>
            <p:nvPr/>
          </p:nvSpPr>
          <p:spPr>
            <a:xfrm>
              <a:off x="3276600" y="534511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6600" y="534511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1687</Words>
  <Application>Microsoft Office PowerPoint</Application>
  <PresentationFormat>On-screen Show (4:3)</PresentationFormat>
  <Paragraphs>238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MT</vt:lpstr>
      <vt:lpstr>Calibri</vt:lpstr>
      <vt:lpstr>Calibri Light</vt:lpstr>
      <vt:lpstr>Symbol</vt:lpstr>
      <vt:lpstr>Times New Roman</vt:lpstr>
      <vt:lpstr>Office Theme</vt:lpstr>
      <vt:lpstr>PowerPoint Presentation</vt:lpstr>
      <vt:lpstr>A weakness of hashing</vt:lpstr>
      <vt:lpstr>Universal hashing</vt:lpstr>
      <vt:lpstr>Universality is good</vt:lpstr>
      <vt:lpstr>Proof of theorem</vt:lpstr>
      <vt:lpstr>Proof (continued)</vt:lpstr>
      <vt:lpstr>Proof (continued)</vt:lpstr>
      <vt:lpstr>Proof (continued)</vt:lpstr>
      <vt:lpstr>Proof (continued)</vt:lpstr>
      <vt:lpstr>Constructing a set of  universal hash functions</vt:lpstr>
      <vt:lpstr>Universality of dot-product  hash functions</vt:lpstr>
      <vt:lpstr>Proof (continued)</vt:lpstr>
      <vt:lpstr>Fact from number theory</vt:lpstr>
      <vt:lpstr>Back to the proof</vt:lpstr>
      <vt:lpstr>Proof (completed)</vt:lpstr>
      <vt:lpstr>Perfect hashing</vt:lpstr>
      <vt:lpstr>Collisions at level 2</vt:lpstr>
      <vt:lpstr>No collisions at level 2</vt:lpstr>
      <vt:lpstr>Analysis of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1</cp:revision>
  <dcterms:created xsi:type="dcterms:W3CDTF">2023-08-27T17:15:58Z</dcterms:created>
  <dcterms:modified xsi:type="dcterms:W3CDTF">2023-08-27T17:28:48Z</dcterms:modified>
</cp:coreProperties>
</file>