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40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4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42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43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44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45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46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95" r:id="rId4"/>
    <p:sldId id="296" r:id="rId5"/>
    <p:sldId id="298" r:id="rId6"/>
    <p:sldId id="300" r:id="rId7"/>
    <p:sldId id="302" r:id="rId8"/>
    <p:sldId id="303" r:id="rId9"/>
    <p:sldId id="301" r:id="rId10"/>
    <p:sldId id="304" r:id="rId11"/>
    <p:sldId id="305" r:id="rId12"/>
    <p:sldId id="306" r:id="rId13"/>
    <p:sldId id="299" r:id="rId14"/>
    <p:sldId id="266" r:id="rId15"/>
    <p:sldId id="297" r:id="rId16"/>
    <p:sldId id="262" r:id="rId17"/>
    <p:sldId id="265" r:id="rId18"/>
    <p:sldId id="267" r:id="rId19"/>
    <p:sldId id="307" r:id="rId20"/>
    <p:sldId id="268" r:id="rId21"/>
    <p:sldId id="269" r:id="rId22"/>
    <p:sldId id="309" r:id="rId23"/>
    <p:sldId id="310" r:id="rId24"/>
    <p:sldId id="308" r:id="rId25"/>
    <p:sldId id="311" r:id="rId26"/>
    <p:sldId id="271" r:id="rId27"/>
    <p:sldId id="273" r:id="rId28"/>
    <p:sldId id="272" r:id="rId29"/>
    <p:sldId id="274" r:id="rId30"/>
    <p:sldId id="275" r:id="rId31"/>
    <p:sldId id="276" r:id="rId32"/>
    <p:sldId id="277" r:id="rId33"/>
    <p:sldId id="278" r:id="rId34"/>
    <p:sldId id="261" r:id="rId35"/>
    <p:sldId id="259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0"/>
    </p:embeddedFont>
    <p:embeddedFont>
      <p:font typeface="Helvetica" panose="020B060402020202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501D9A0A-8C08-4851-8435-F8CE90BF2121}">
      <dgm:prSet/>
      <dgm:spPr/>
      <dgm:t>
        <a:bodyPr/>
        <a:lstStyle/>
        <a:p>
          <a:endParaRPr lang="en-SG" dirty="0">
            <a:solidFill>
              <a:schemeClr val="tx1"/>
            </a:solidFill>
          </a:endParaRPr>
        </a:p>
      </dgm:t>
    </dgm:pt>
    <dgm:pt modelId="{73762564-EC0E-4FC3-8C65-6D2D2B6B2E37}" type="parTrans" cxnId="{5D8C3284-3CD5-4786-A0CD-752711882154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D2A9D75-D845-402E-9A5D-5248CBE7DDE6}" type="sibTrans" cxnId="{5D8C3284-3CD5-4786-A0CD-752711882154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12734F-7692-4D31-97CB-4FFD22190D0D}" type="pres">
      <dgm:prSet presAssocID="{FC51F4C4-32AB-4A1D-B3CA-DF67ED389A65}" presName="parTxOnlySpace" presStyleCnt="0"/>
      <dgm:spPr/>
    </dgm:pt>
    <dgm:pt modelId="{28807248-0B69-4CBE-A15F-6796E1FD4A0F}" type="pres">
      <dgm:prSet presAssocID="{501D9A0A-8C08-4851-8435-F8CE90BF212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D65400-3440-42A6-91B3-36B7DF8CCCFC}" type="presOf" srcId="{501D9A0A-8C08-4851-8435-F8CE90BF2121}" destId="{28807248-0B69-4CBE-A15F-6796E1FD4A0F}" srcOrd="0" destOrd="0" presId="urn:microsoft.com/office/officeart/2005/8/layout/chevron1"/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5D8C3284-3CD5-4786-A0CD-752711882154}" srcId="{17D47AB4-FDD3-4F03-9664-14B3582639F9}" destId="{501D9A0A-8C08-4851-8435-F8CE90BF2121}" srcOrd="3" destOrd="0" parTransId="{73762564-EC0E-4FC3-8C65-6D2D2B6B2E37}" sibTransId="{BD2A9D75-D845-402E-9A5D-5248CBE7DD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  <dgm:cxn modelId="{452A4FFC-B296-40FF-BA32-8FAA4F62ACC1}" type="presParOf" srcId="{B5291BC6-6E1E-4E61-9E1F-9F3F9DF06129}" destId="{2512734F-7692-4D31-97CB-4FFD22190D0D}" srcOrd="5" destOrd="0" presId="urn:microsoft.com/office/officeart/2005/8/layout/chevron1"/>
    <dgm:cxn modelId="{D8E2C9A6-04EC-4562-B555-1C49CB812775}" type="presParOf" srcId="{B5291BC6-6E1E-4E61-9E1F-9F3F9DF06129}" destId="{28807248-0B69-4CBE-A15F-6796E1FD4A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Multivariate</a:t>
          </a: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Statistic</a:t>
          </a: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D47AB4-FDD3-4F03-9664-14B3582639F9}" type="doc">
      <dgm:prSet loTypeId="urn:microsoft.com/office/officeart/2005/8/layout/chevron1" loCatId="process" qsTypeId="urn:microsoft.com/office/officeart/2005/8/quickstyle/3d4" qsCatId="3D" csTypeId="urn:microsoft.com/office/officeart/2005/8/colors/accent1_5" csCatId="accent1" phldr="1"/>
      <dgm:spPr/>
    </dgm:pt>
    <dgm:pt modelId="{B1B57C45-F87E-4200-9D90-A6748575939D}">
      <dgm:prSet phldrT="[Text]"/>
      <dgm:spPr/>
      <dgm:t>
        <a:bodyPr/>
        <a:lstStyle/>
        <a:p>
          <a:r>
            <a:rPr lang="en-SG" dirty="0">
              <a:solidFill>
                <a:schemeClr val="bg1"/>
              </a:solidFill>
            </a:rPr>
            <a:t>Univariate</a:t>
          </a:r>
        </a:p>
      </dgm:t>
    </dgm:pt>
    <dgm:pt modelId="{09CB4F8B-4A98-4D6E-8C74-75DEC325C5B9}" type="par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1AAF5DD-D5BA-4478-A813-6CBC8D322BF0}" type="sibTrans" cxnId="{3D58A962-3C3A-4EC3-93C0-3676A990513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C698137-9715-45C9-9C84-AEDBE5A15DC9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Multivariate</a:t>
          </a:r>
          <a:endParaRPr lang="en-SG" dirty="0">
            <a:solidFill>
              <a:schemeClr val="tx1"/>
            </a:solidFill>
          </a:endParaRPr>
        </a:p>
      </dgm:t>
    </dgm:pt>
    <dgm:pt modelId="{B16589AD-98A2-42C5-908B-F49C84EA9AA6}" type="par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ECE5F6F-2390-4863-9CD4-492DA9FDD4E6}" type="sibTrans" cxnId="{9591C16C-E608-4ED0-8B32-2AAF3EDBE861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47A78D-B4C2-464B-ABE7-80EC2463C2EB}">
      <dgm:prSet/>
      <dgm:spPr/>
      <dgm:t>
        <a:bodyPr/>
        <a:lstStyle/>
        <a:p>
          <a:r>
            <a:rPr lang="en-SG">
              <a:solidFill>
                <a:schemeClr val="tx1"/>
              </a:solidFill>
            </a:rPr>
            <a:t>Statistic</a:t>
          </a:r>
          <a:endParaRPr lang="en-SG" dirty="0">
            <a:solidFill>
              <a:schemeClr val="tx1"/>
            </a:solidFill>
          </a:endParaRPr>
        </a:p>
      </dgm:t>
    </dgm:pt>
    <dgm:pt modelId="{08C2FFB2-A32F-4594-9CE3-A0C2394CC5D9}" type="par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FC51F4C4-32AB-4A1D-B3CA-DF67ED389A65}" type="sibTrans" cxnId="{BC648144-A2A5-4B00-9BE1-AA8BEA9D38CB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B5291BC6-6E1E-4E61-9E1F-9F3F9DF06129}" type="pres">
      <dgm:prSet presAssocID="{17D47AB4-FDD3-4F03-9664-14B3582639F9}" presName="Name0" presStyleCnt="0">
        <dgm:presLayoutVars>
          <dgm:dir/>
          <dgm:animLvl val="lvl"/>
          <dgm:resizeHandles val="exact"/>
        </dgm:presLayoutVars>
      </dgm:prSet>
      <dgm:spPr/>
    </dgm:pt>
    <dgm:pt modelId="{DA2B10D2-A6A4-4A3F-9FF5-D3DC3CAE0009}" type="pres">
      <dgm:prSet presAssocID="{B1B57C45-F87E-4200-9D90-A674857593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A7B8E2-52F0-4D44-AF7C-79756882432D}" type="pres">
      <dgm:prSet presAssocID="{F1AAF5DD-D5BA-4478-A813-6CBC8D322BF0}" presName="parTxOnlySpace" presStyleCnt="0"/>
      <dgm:spPr/>
    </dgm:pt>
    <dgm:pt modelId="{04BC1B5C-4F53-456F-9B40-CC771C8084CF}" type="pres">
      <dgm:prSet presAssocID="{2C698137-9715-45C9-9C84-AEDBE5A15DC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D9EF3D4-6E75-47B5-BB48-3168D1F61A82}" type="pres">
      <dgm:prSet presAssocID="{0ECE5F6F-2390-4863-9CD4-492DA9FDD4E6}" presName="parTxOnlySpace" presStyleCnt="0"/>
      <dgm:spPr/>
    </dgm:pt>
    <dgm:pt modelId="{64AE2CE3-7F9E-46E1-8ECA-AFDFBB06143C}" type="pres">
      <dgm:prSet presAssocID="{DB47A78D-B4C2-464B-ABE7-80EC2463C2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F51904-A0D8-44BF-BBFA-8D7A22E1AC4E}" type="presOf" srcId="{17D47AB4-FDD3-4F03-9664-14B3582639F9}" destId="{B5291BC6-6E1E-4E61-9E1F-9F3F9DF06129}" srcOrd="0" destOrd="0" presId="urn:microsoft.com/office/officeart/2005/8/layout/chevron1"/>
    <dgm:cxn modelId="{3D58A962-3C3A-4EC3-93C0-3676A9905138}" srcId="{17D47AB4-FDD3-4F03-9664-14B3582639F9}" destId="{B1B57C45-F87E-4200-9D90-A6748575939D}" srcOrd="0" destOrd="0" parTransId="{09CB4F8B-4A98-4D6E-8C74-75DEC325C5B9}" sibTransId="{F1AAF5DD-D5BA-4478-A813-6CBC8D322BF0}"/>
    <dgm:cxn modelId="{336AEE63-E070-4C9D-87C3-008DC9FA1D36}" type="presOf" srcId="{B1B57C45-F87E-4200-9D90-A6748575939D}" destId="{DA2B10D2-A6A4-4A3F-9FF5-D3DC3CAE0009}" srcOrd="0" destOrd="0" presId="urn:microsoft.com/office/officeart/2005/8/layout/chevron1"/>
    <dgm:cxn modelId="{BC648144-A2A5-4B00-9BE1-AA8BEA9D38CB}" srcId="{17D47AB4-FDD3-4F03-9664-14B3582639F9}" destId="{DB47A78D-B4C2-464B-ABE7-80EC2463C2EB}" srcOrd="2" destOrd="0" parTransId="{08C2FFB2-A32F-4594-9CE3-A0C2394CC5D9}" sibTransId="{FC51F4C4-32AB-4A1D-B3CA-DF67ED389A65}"/>
    <dgm:cxn modelId="{9591C16C-E608-4ED0-8B32-2AAF3EDBE861}" srcId="{17D47AB4-FDD3-4F03-9664-14B3582639F9}" destId="{2C698137-9715-45C9-9C84-AEDBE5A15DC9}" srcOrd="1" destOrd="0" parTransId="{B16589AD-98A2-42C5-908B-F49C84EA9AA6}" sibTransId="{0ECE5F6F-2390-4863-9CD4-492DA9FDD4E6}"/>
    <dgm:cxn modelId="{D082BAAB-4A9C-4512-945E-D66C83F489E3}" type="presOf" srcId="{2C698137-9715-45C9-9C84-AEDBE5A15DC9}" destId="{04BC1B5C-4F53-456F-9B40-CC771C8084CF}" srcOrd="0" destOrd="0" presId="urn:microsoft.com/office/officeart/2005/8/layout/chevron1"/>
    <dgm:cxn modelId="{089311CC-5296-4B63-A221-CB7C1FDF2457}" type="presOf" srcId="{DB47A78D-B4C2-464B-ABE7-80EC2463C2EB}" destId="{64AE2CE3-7F9E-46E1-8ECA-AFDFBB06143C}" srcOrd="0" destOrd="0" presId="urn:microsoft.com/office/officeart/2005/8/layout/chevron1"/>
    <dgm:cxn modelId="{92E6A878-9984-4836-8259-A2C0C25B9EC4}" type="presParOf" srcId="{B5291BC6-6E1E-4E61-9E1F-9F3F9DF06129}" destId="{DA2B10D2-A6A4-4A3F-9FF5-D3DC3CAE0009}" srcOrd="0" destOrd="0" presId="urn:microsoft.com/office/officeart/2005/8/layout/chevron1"/>
    <dgm:cxn modelId="{B4B9CF78-1859-44A4-9A64-283AE3AADEA5}" type="presParOf" srcId="{B5291BC6-6E1E-4E61-9E1F-9F3F9DF06129}" destId="{5CA7B8E2-52F0-4D44-AF7C-79756882432D}" srcOrd="1" destOrd="0" presId="urn:microsoft.com/office/officeart/2005/8/layout/chevron1"/>
    <dgm:cxn modelId="{2858E39E-83EA-4E43-8A8C-87097BDE60C5}" type="presParOf" srcId="{B5291BC6-6E1E-4E61-9E1F-9F3F9DF06129}" destId="{04BC1B5C-4F53-456F-9B40-CC771C8084CF}" srcOrd="2" destOrd="0" presId="urn:microsoft.com/office/officeart/2005/8/layout/chevron1"/>
    <dgm:cxn modelId="{154F62B8-1D76-433F-BBE9-5DEF1893BB02}" type="presParOf" srcId="{B5291BC6-6E1E-4E61-9E1F-9F3F9DF06129}" destId="{9D9EF3D4-6E75-47B5-BB48-3168D1F61A82}" srcOrd="3" destOrd="0" presId="urn:microsoft.com/office/officeart/2005/8/layout/chevron1"/>
    <dgm:cxn modelId="{E73F5EA4-4E22-40C3-BCC2-572D766935E6}" type="presParOf" srcId="{B5291BC6-6E1E-4E61-9E1F-9F3F9DF06129}" destId="{64AE2CE3-7F9E-46E1-8ECA-AFDFBB06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4241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9573" y="0"/>
        <a:ext cx="2198394" cy="270664"/>
      </dsp:txXfrm>
    </dsp:sp>
    <dsp:sp modelId="{04BC1B5C-4F53-456F-9B40-CC771C8084CF}">
      <dsp:nvSpPr>
        <dsp:cNvPr id="0" name=""/>
        <dsp:cNvSpPr/>
      </dsp:nvSpPr>
      <dsp:spPr>
        <a:xfrm>
          <a:off x="2226394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2361726" y="0"/>
        <a:ext cx="2198394" cy="270664"/>
      </dsp:txXfrm>
    </dsp:sp>
    <dsp:sp modelId="{64AE2CE3-7F9E-46E1-8ECA-AFDFBB06143C}">
      <dsp:nvSpPr>
        <dsp:cNvPr id="0" name=""/>
        <dsp:cNvSpPr/>
      </dsp:nvSpPr>
      <dsp:spPr>
        <a:xfrm>
          <a:off x="4448547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4583879" y="0"/>
        <a:ext cx="2198394" cy="270664"/>
      </dsp:txXfrm>
    </dsp:sp>
    <dsp:sp modelId="{28807248-0B69-4CBE-A15F-6796E1FD4A0F}">
      <dsp:nvSpPr>
        <dsp:cNvPr id="0" name=""/>
        <dsp:cNvSpPr/>
      </dsp:nvSpPr>
      <dsp:spPr>
        <a:xfrm>
          <a:off x="6670699" y="0"/>
          <a:ext cx="2469058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 dirty="0">
            <a:solidFill>
              <a:schemeClr val="tx1"/>
            </a:solidFill>
          </a:endParaRPr>
        </a:p>
      </dsp:txBody>
      <dsp:txXfrm>
        <a:off x="6806031" y="0"/>
        <a:ext cx="2198394" cy="2706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Multivariate</a:t>
          </a: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tx1"/>
              </a:solidFill>
            </a:rPr>
            <a:t>Statistic</a:t>
          </a:r>
        </a:p>
      </dsp:txBody>
      <dsp:txXfrm>
        <a:off x="6012852" y="0"/>
        <a:ext cx="2993136" cy="270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B10D2-A6A4-4A3F-9FF5-D3DC3CAE0009}">
      <dsp:nvSpPr>
        <dsp:cNvPr id="0" name=""/>
        <dsp:cNvSpPr/>
      </dsp:nvSpPr>
      <dsp:spPr>
        <a:xfrm>
          <a:off x="2678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>
              <a:solidFill>
                <a:schemeClr val="bg1"/>
              </a:solidFill>
            </a:rPr>
            <a:t>Univariate</a:t>
          </a:r>
        </a:p>
      </dsp:txBody>
      <dsp:txXfrm>
        <a:off x="138010" y="0"/>
        <a:ext cx="2993136" cy="270664"/>
      </dsp:txXfrm>
    </dsp:sp>
    <dsp:sp modelId="{04BC1B5C-4F53-456F-9B40-CC771C8084CF}">
      <dsp:nvSpPr>
        <dsp:cNvPr id="0" name=""/>
        <dsp:cNvSpPr/>
      </dsp:nvSpPr>
      <dsp:spPr>
        <a:xfrm>
          <a:off x="2940099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Multivariate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3075431" y="0"/>
        <a:ext cx="2993136" cy="270664"/>
      </dsp:txXfrm>
    </dsp:sp>
    <dsp:sp modelId="{64AE2CE3-7F9E-46E1-8ECA-AFDFBB06143C}">
      <dsp:nvSpPr>
        <dsp:cNvPr id="0" name=""/>
        <dsp:cNvSpPr/>
      </dsp:nvSpPr>
      <dsp:spPr>
        <a:xfrm>
          <a:off x="5877520" y="0"/>
          <a:ext cx="3263800" cy="27066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>
              <a:solidFill>
                <a:schemeClr val="tx1"/>
              </a:solidFill>
            </a:rPr>
            <a:t>Statistic</a:t>
          </a:r>
          <a:endParaRPr lang="en-SG" sz="1700" kern="1200" dirty="0">
            <a:solidFill>
              <a:schemeClr val="tx1"/>
            </a:solidFill>
          </a:endParaRPr>
        </a:p>
      </dsp:txBody>
      <dsp:txXfrm>
        <a:off x="6012852" y="0"/>
        <a:ext cx="2993136" cy="270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BF272-EDFB-406E-AB7B-1252F2A5D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7E48-A378-46BD-A28E-44368CE5A4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F1B3-D6CB-45CD-A97E-1CD65B8482FB}" type="datetimeFigureOut">
              <a:rPr lang="en-SG" smtClean="0"/>
              <a:t>7/2/2024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192D-D7C8-44F5-9356-0951875D8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AAEB-F5CE-4E1B-B87C-9217E8078E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A7B3-F321-4A76-9509-C707CC213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9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34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48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757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93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434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419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992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8605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817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561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01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236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P(H) – probability of raining. </a:t>
            </a:r>
          </a:p>
        </p:txBody>
      </p:sp>
    </p:spTree>
    <p:extLst>
      <p:ext uri="{BB962C8B-B14F-4D97-AF65-F5344CB8AC3E}">
        <p14:creationId xmlns:p14="http://schemas.microsoft.com/office/powerpoint/2010/main" val="2453639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2594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sz="1100" b="0" i="0" u="none" strike="noStrike" baseline="0" dirty="0">
                <a:latin typeface="+mj-lt"/>
              </a:rPr>
              <a:t>positive semi definite matrix – all eigenvalues are non-negative</a:t>
            </a:r>
            <a:endParaRPr lang="en-SG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12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D = di</a:t>
            </a:r>
          </a:p>
        </p:txBody>
      </p:sp>
    </p:spTree>
    <p:extLst>
      <p:ext uri="{BB962C8B-B14F-4D97-AF65-F5344CB8AC3E}">
        <p14:creationId xmlns:p14="http://schemas.microsoft.com/office/powerpoint/2010/main" val="2732000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D = di</a:t>
            </a:r>
          </a:p>
        </p:txBody>
      </p:sp>
    </p:spTree>
    <p:extLst>
      <p:ext uri="{BB962C8B-B14F-4D97-AF65-F5344CB8AC3E}">
        <p14:creationId xmlns:p14="http://schemas.microsoft.com/office/powerpoint/2010/main" val="2065279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Full covariance matrix, diagonal CM</a:t>
            </a:r>
          </a:p>
        </p:txBody>
      </p:sp>
    </p:spTree>
    <p:extLst>
      <p:ext uri="{BB962C8B-B14F-4D97-AF65-F5344CB8AC3E}">
        <p14:creationId xmlns:p14="http://schemas.microsoft.com/office/powerpoint/2010/main" val="277064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16061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6444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25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256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94739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58616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This function wants to stretch and shift the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44494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775195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3249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8984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Capital pi notation</a:t>
            </a:r>
          </a:p>
          <a:p>
            <a:pPr marL="158750" indent="0">
              <a:buNone/>
            </a:pPr>
            <a:r>
              <a:rPr lang="en-SG" dirty="0"/>
              <a:t>N – number of throw</a:t>
            </a:r>
          </a:p>
        </p:txBody>
      </p:sp>
    </p:spTree>
    <p:extLst>
      <p:ext uri="{BB962C8B-B14F-4D97-AF65-F5344CB8AC3E}">
        <p14:creationId xmlns:p14="http://schemas.microsoft.com/office/powerpoint/2010/main" val="18077238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8253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3561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829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sz="1000" dirty="0">
                <a:latin typeface="+mj-lt"/>
              </a:rPr>
              <a:t>We belief that </a:t>
            </a:r>
            <a:r>
              <a:rPr lang="en-US" sz="1000" dirty="0">
                <a:latin typeface="+mj-lt"/>
              </a:rPr>
              <a:t>the coin is equally likely to land heads or tails on the next toss</a:t>
            </a:r>
            <a:r>
              <a:rPr lang="en-SG" sz="1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204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7111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5325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5590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9678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61434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5971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05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23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118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706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09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8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146;p27">
            <a:extLst>
              <a:ext uri="{FF2B5EF4-FFF2-40B4-BE49-F238E27FC236}">
                <a16:creationId xmlns:a16="http://schemas.microsoft.com/office/drawing/2014/main" id="{85920486-24E9-4B8F-8953-AEAE273FF6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41565" y="-106878"/>
            <a:ext cx="9280567" cy="131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3.png"/><Relationship Id="rId9" Type="http://schemas.microsoft.com/office/2007/relationships/diagramDrawing" Target="../diagrams/drawing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diagramDrawing" Target="../diagrams/drawing3.xml"/><Relationship Id="rId3" Type="http://schemas.openxmlformats.org/officeDocument/2006/relationships/image" Target="../media/image610.png"/><Relationship Id="rId7" Type="http://schemas.openxmlformats.org/officeDocument/2006/relationships/image" Target="../media/image27.png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25.png"/><Relationship Id="rId10" Type="http://schemas.openxmlformats.org/officeDocument/2006/relationships/diagramLayout" Target="../diagrams/layout3.xml"/><Relationship Id="rId4" Type="http://schemas.openxmlformats.org/officeDocument/2006/relationships/image" Target="../media/image24.png"/><Relationship Id="rId9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9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0.png"/><Relationship Id="rId9" Type="http://schemas.microsoft.com/office/2007/relationships/diagramDrawing" Target="../diagrams/drawing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diagramColors" Target="../diagrams/colors5.xml"/><Relationship Id="rId5" Type="http://schemas.openxmlformats.org/officeDocument/2006/relationships/image" Target="../media/image33.png"/><Relationship Id="rId10" Type="http://schemas.openxmlformats.org/officeDocument/2006/relationships/diagramQuickStyle" Target="../diagrams/quickStyle5.xml"/><Relationship Id="rId4" Type="http://schemas.openxmlformats.org/officeDocument/2006/relationships/image" Target="../media/image32.png"/><Relationship Id="rId9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35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37.png"/><Relationship Id="rId10" Type="http://schemas.microsoft.com/office/2007/relationships/diagramDrawing" Target="../diagrams/drawing6.xml"/><Relationship Id="rId4" Type="http://schemas.openxmlformats.org/officeDocument/2006/relationships/image" Target="../media/image36.png"/><Relationship Id="rId9" Type="http://schemas.openxmlformats.org/officeDocument/2006/relationships/diagramColors" Target="../diagrams/colors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9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0.png"/><Relationship Id="rId9" Type="http://schemas.microsoft.com/office/2007/relationships/diagramDrawing" Target="../diagrams/drawing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diagramColors" Target="../diagrams/colors12.xml"/><Relationship Id="rId5" Type="http://schemas.openxmlformats.org/officeDocument/2006/relationships/image" Target="../media/image45.png"/><Relationship Id="rId10" Type="http://schemas.openxmlformats.org/officeDocument/2006/relationships/diagramQuickStyle" Target="../diagrams/quickStyle12.xml"/><Relationship Id="rId4" Type="http://schemas.openxmlformats.org/officeDocument/2006/relationships/image" Target="../media/image44.png"/><Relationship Id="rId9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50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51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52.png"/><Relationship Id="rId9" Type="http://schemas.microsoft.com/office/2007/relationships/diagramDrawing" Target="../diagrams/drawing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52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5.xml"/><Relationship Id="rId5" Type="http://schemas.openxmlformats.org/officeDocument/2006/relationships/image" Target="../media/image54.png"/><Relationship Id="rId10" Type="http://schemas.microsoft.com/office/2007/relationships/diagramDrawing" Target="../diagrams/drawing15.xml"/><Relationship Id="rId4" Type="http://schemas.openxmlformats.org/officeDocument/2006/relationships/image" Target="../media/image53.png"/><Relationship Id="rId9" Type="http://schemas.openxmlformats.org/officeDocument/2006/relationships/diagramColors" Target="../diagrams/colors15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55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56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57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58.png"/><Relationship Id="rId9" Type="http://schemas.microsoft.com/office/2007/relationships/diagramDrawing" Target="../diagrams/drawing1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59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9.xml"/><Relationship Id="rId5" Type="http://schemas.openxmlformats.org/officeDocument/2006/relationships/image" Target="../media/image61.png"/><Relationship Id="rId10" Type="http://schemas.microsoft.com/office/2007/relationships/diagramDrawing" Target="../diagrams/drawing19.xml"/><Relationship Id="rId4" Type="http://schemas.openxmlformats.org/officeDocument/2006/relationships/image" Target="../media/image60.png"/><Relationship Id="rId9" Type="http://schemas.openxmlformats.org/officeDocument/2006/relationships/diagramColors" Target="../diagrams/colors19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62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63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64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65.png"/><Relationship Id="rId7" Type="http://schemas.openxmlformats.org/officeDocument/2006/relationships/diagramQuickStyle" Target="../diagrams/quickStyle2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66.png"/><Relationship Id="rId9" Type="http://schemas.microsoft.com/office/2007/relationships/diagramDrawing" Target="../diagrams/drawing23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67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68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69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70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71.png"/><Relationship Id="rId7" Type="http://schemas.openxmlformats.org/officeDocument/2006/relationships/diagramQuickStyle" Target="../diagrams/quickStyle2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4" Type="http://schemas.openxmlformats.org/officeDocument/2006/relationships/image" Target="../media/image72.png"/><Relationship Id="rId9" Type="http://schemas.microsoft.com/office/2007/relationships/diagramDrawing" Target="../diagrams/drawing2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9.xml"/><Relationship Id="rId3" Type="http://schemas.openxmlformats.org/officeDocument/2006/relationships/image" Target="../media/image73.png"/><Relationship Id="rId7" Type="http://schemas.openxmlformats.org/officeDocument/2006/relationships/diagramLayout" Target="../diagrams/layout2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9.xml"/><Relationship Id="rId5" Type="http://schemas.openxmlformats.org/officeDocument/2006/relationships/image" Target="../media/image75.png"/><Relationship Id="rId10" Type="http://schemas.microsoft.com/office/2007/relationships/diagramDrawing" Target="../diagrams/drawing29.xml"/><Relationship Id="rId4" Type="http://schemas.openxmlformats.org/officeDocument/2006/relationships/image" Target="../media/image74.png"/><Relationship Id="rId9" Type="http://schemas.openxmlformats.org/officeDocument/2006/relationships/diagramColors" Target="../diagrams/colors2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microsoft.com/office/2007/relationships/diagramDrawing" Target="../diagrams/drawing30.xml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diagramColors" Target="../diagrams/colors3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diagramQuickStyle" Target="../diagrams/quickStyle30.xml"/><Relationship Id="rId5" Type="http://schemas.openxmlformats.org/officeDocument/2006/relationships/image" Target="../media/image78.png"/><Relationship Id="rId10" Type="http://schemas.openxmlformats.org/officeDocument/2006/relationships/diagramLayout" Target="../diagrams/layout30.xml"/><Relationship Id="rId4" Type="http://schemas.openxmlformats.org/officeDocument/2006/relationships/image" Target="../media/image77.png"/><Relationship Id="rId9" Type="http://schemas.openxmlformats.org/officeDocument/2006/relationships/diagramData" Target="../diagrams/data30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image" Target="../media/image76.png"/><Relationship Id="rId7" Type="http://schemas.openxmlformats.org/officeDocument/2006/relationships/diagramColors" Target="../diagrams/colors3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1.xml"/><Relationship Id="rId5" Type="http://schemas.openxmlformats.org/officeDocument/2006/relationships/diagramLayout" Target="../diagrams/layout31.xml"/><Relationship Id="rId4" Type="http://schemas.openxmlformats.org/officeDocument/2006/relationships/diagramData" Target="../diagrams/data31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2.xml"/><Relationship Id="rId3" Type="http://schemas.openxmlformats.org/officeDocument/2006/relationships/image" Target="../media/image82.png"/><Relationship Id="rId7" Type="http://schemas.openxmlformats.org/officeDocument/2006/relationships/diagramColors" Target="../diagrams/colors3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2.xml"/><Relationship Id="rId5" Type="http://schemas.openxmlformats.org/officeDocument/2006/relationships/diagramLayout" Target="../diagrams/layout32.xml"/><Relationship Id="rId4" Type="http://schemas.openxmlformats.org/officeDocument/2006/relationships/diagramData" Target="../diagrams/data32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3.xml"/><Relationship Id="rId3" Type="http://schemas.openxmlformats.org/officeDocument/2006/relationships/image" Target="../media/image83.png"/><Relationship Id="rId7" Type="http://schemas.openxmlformats.org/officeDocument/2006/relationships/diagramColors" Target="../diagrams/colors3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3.xml"/><Relationship Id="rId5" Type="http://schemas.openxmlformats.org/officeDocument/2006/relationships/diagramLayout" Target="../diagrams/layout33.xml"/><Relationship Id="rId4" Type="http://schemas.openxmlformats.org/officeDocument/2006/relationships/diagramData" Target="../diagrams/data33.xml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4.xml"/><Relationship Id="rId3" Type="http://schemas.openxmlformats.org/officeDocument/2006/relationships/image" Target="../media/image84.png"/><Relationship Id="rId7" Type="http://schemas.openxmlformats.org/officeDocument/2006/relationships/diagramColors" Target="../diagrams/colors3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4.xml"/><Relationship Id="rId5" Type="http://schemas.openxmlformats.org/officeDocument/2006/relationships/diagramLayout" Target="../diagrams/layout34.xml"/><Relationship Id="rId4" Type="http://schemas.openxmlformats.org/officeDocument/2006/relationships/diagramData" Target="../diagrams/data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easurable_space" TargetMode="External"/><Relationship Id="rId5" Type="http://schemas.openxmlformats.org/officeDocument/2006/relationships/hyperlink" Target="https://en.wikipedia.org/wiki/Outcome_(probability)" TargetMode="External"/><Relationship Id="rId4" Type="http://schemas.openxmlformats.org/officeDocument/2006/relationships/hyperlink" Target="https://en.wikipedia.org/wiki/Randomnes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SG" sz="3600" b="0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Chapter 2 </a:t>
            </a:r>
            <a:r>
              <a:rPr lang="en-SG" sz="3600" b="0" i="0" u="none" strike="noStrike" cap="none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– </a:t>
            </a:r>
            <a:r>
              <a:rPr lang="en-SG" sz="360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Foundation I</a:t>
            </a:r>
            <a:endParaRPr lang="en-SG" sz="1100" dirty="0">
              <a:latin typeface="+mj-l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13012" y="342661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Yeshwant Singh</a:t>
            </a:r>
            <a:endParaRPr lang="fr-FR" sz="1100" dirty="0">
              <a:latin typeface="+mj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 b="0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yeshwant.singh@ddn.upes.ac.in</a:t>
            </a:r>
            <a:endParaRPr lang="fr-FR" sz="21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fr-FR" sz="21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SoCS</a:t>
            </a:r>
            <a:r>
              <a:rPr lang="fr-FR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UPES, Dehradun</a:t>
            </a:r>
            <a:endParaRPr lang="fr-FR" sz="1100" dirty="0">
              <a:latin typeface="+mj-l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1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Bernoulli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5291-87AB-0359-25DF-12E6CFA91FCC}"/>
              </a:ext>
            </a:extLst>
          </p:cNvPr>
          <p:cNvSpPr txBox="1"/>
          <p:nvPr/>
        </p:nvSpPr>
        <p:spPr>
          <a:xfrm>
            <a:off x="702944" y="1268044"/>
            <a:ext cx="781240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random variable follows a Bernoulli distribution if it only has two possible outcomes: 0 or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For example, suppose we flip a coin one time. Let the probability that it lands on heads be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 This means the probability that it lands on tails is 1-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Thus, we could write: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D3D3D"/>
              </a:solidFill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In this case, random variable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follows a Bernoulli distribution. It can only take on two possible values.</a:t>
            </a: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Now, if we flip a coin multiple times then the sum of the Bernoulli random variables will follow a Binomial distribution.</a:t>
            </a: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</p:txBody>
      </p:sp>
      <p:pic>
        <p:nvPicPr>
          <p:cNvPr id="1028" name="Picture 4" descr="Bernoulli pdf">
            <a:extLst>
              <a:ext uri="{FF2B5EF4-FFF2-40B4-BE49-F238E27FC236}">
                <a16:creationId xmlns:a16="http://schemas.microsoft.com/office/drawing/2014/main" id="{C0CBB8F6-C030-0F1A-3296-66EBE8C1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03" y="2445812"/>
            <a:ext cx="2814637" cy="8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91FB6-F20F-2307-A9F5-B6FD24766CDE}"/>
              </a:ext>
            </a:extLst>
          </p:cNvPr>
          <p:cNvSpPr txBox="1"/>
          <p:nvPr/>
        </p:nvSpPr>
        <p:spPr>
          <a:xfrm>
            <a:off x="-27624" y="4897279"/>
            <a:ext cx="4636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/>
              <a:t>https://www.statology.org/bernoulli-vs-binomial/</a:t>
            </a:r>
          </a:p>
        </p:txBody>
      </p:sp>
    </p:spTree>
    <p:extLst>
      <p:ext uri="{BB962C8B-B14F-4D97-AF65-F5344CB8AC3E}">
        <p14:creationId xmlns:p14="http://schemas.microsoft.com/office/powerpoint/2010/main" val="411656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45291-87AB-0359-25DF-12E6CFA91FCC}"/>
                  </a:ext>
                </a:extLst>
              </p:cNvPr>
              <p:cNvSpPr txBox="1"/>
              <p:nvPr/>
            </p:nvSpPr>
            <p:spPr>
              <a:xfrm>
                <a:off x="4198620" y="1405545"/>
                <a:ext cx="4537709" cy="1195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If a random variable 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X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 follows a Binomial distribution, then the probability that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X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 = 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k</a:t>
                </a:r>
                <a:r>
                  <a:rPr lang="en-US" dirty="0">
                    <a:latin typeface="Helvetica" panose="020B0604020202020204" pitchFamily="34" charset="0"/>
                  </a:rPr>
                  <a:t>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successes can be found by the following formula: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l-PL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l-PL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pl-PL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b="1" i="1" baseline="-25000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l-PL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l-PL" b="1" i="1" baseline="-25000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l-PL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pl-PL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pl-PL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pl-PL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l-PL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SG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SG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1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0" i="0" dirty="0">
                  <a:solidFill>
                    <a:srgbClr val="3D3D3D"/>
                  </a:solidFill>
                  <a:effectLst/>
                  <a:latin typeface="+mj-lt"/>
                </a:endParaRPr>
              </a:p>
              <a:p>
                <a:endParaRPr lang="en-US" b="0" i="0" dirty="0">
                  <a:solidFill>
                    <a:srgbClr val="3D3D3D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45291-87AB-0359-25DF-12E6CFA91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20" y="1405545"/>
                <a:ext cx="4537709" cy="1195840"/>
              </a:xfrm>
              <a:prstGeom prst="rect">
                <a:avLst/>
              </a:prstGeom>
              <a:blipFill>
                <a:blip r:embed="rId3"/>
                <a:stretch>
                  <a:fillRect l="-403" t="-10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7A91FB6-F20F-2307-A9F5-B6FD24766CDE}"/>
              </a:ext>
            </a:extLst>
          </p:cNvPr>
          <p:cNvSpPr txBox="1"/>
          <p:nvPr/>
        </p:nvSpPr>
        <p:spPr>
          <a:xfrm>
            <a:off x="-27624" y="4897279"/>
            <a:ext cx="4636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/>
              <a:t>https://www.statology.org/bernoulli-vs-binomial/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38925-34B2-384C-090B-B200E718B3BC}"/>
              </a:ext>
            </a:extLst>
          </p:cNvPr>
          <p:cNvSpPr txBox="1"/>
          <p:nvPr/>
        </p:nvSpPr>
        <p:spPr>
          <a:xfrm>
            <a:off x="4312920" y="3038720"/>
            <a:ext cx="36728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tabLst>
                <a:tab pos="358775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n: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	number of trials</a:t>
            </a: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algn="l" fontAlgn="base">
              <a:tabLst>
                <a:tab pos="358775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k: 	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number of successes</a:t>
            </a: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algn="l" fontAlgn="base">
              <a:tabLst>
                <a:tab pos="358775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p: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	probability of success on a given trial</a:t>
            </a:r>
            <a:endParaRPr lang="en-US" b="0" i="0" dirty="0">
              <a:solidFill>
                <a:srgbClr val="3D3D3D"/>
              </a:solidFill>
              <a:effectLst/>
              <a:latin typeface="+mj-lt"/>
            </a:endParaRPr>
          </a:p>
          <a:p>
            <a:pPr algn="l" fontAlgn="base">
              <a:tabLst>
                <a:tab pos="358775" algn="l"/>
              </a:tabLst>
            </a:pPr>
            <a:r>
              <a:rPr lang="en-US" b="1" i="0" baseline="-25000" dirty="0" err="1">
                <a:solidFill>
                  <a:srgbClr val="000000"/>
                </a:solidFill>
                <a:effectLst/>
                <a:latin typeface="+mj-lt"/>
              </a:rPr>
              <a:t>n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+mj-lt"/>
              </a:rPr>
              <a:t>C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number of ways to obtain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successes in </a:t>
            </a:r>
            <a:r>
              <a:rPr lang="en-US" b="0" i="1" dirty="0">
                <a:solidFill>
                  <a:srgbClr val="000000"/>
                </a:solidFill>
                <a:effectLst/>
                <a:latin typeface="+mj-lt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trials</a:t>
            </a:r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A9CEF-98C3-DC65-C966-CB81A6BB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1" y="1405545"/>
            <a:ext cx="3292859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2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Multinomial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5291-87AB-0359-25DF-12E6CFA91FCC}"/>
              </a:ext>
            </a:extLst>
          </p:cNvPr>
          <p:cNvSpPr txBox="1"/>
          <p:nvPr/>
        </p:nvSpPr>
        <p:spPr>
          <a:xfrm>
            <a:off x="702944" y="1268044"/>
            <a:ext cx="781240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600" b="1" i="0" dirty="0">
                <a:solidFill>
                  <a:srgbClr val="000000"/>
                </a:solidFill>
                <a:effectLst/>
                <a:latin typeface="+mj-lt"/>
              </a:rPr>
              <a:t>Bernoulli distribution: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SG" sz="1600" b="0" i="1" dirty="0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= 2 outcomes, </a:t>
            </a:r>
            <a:r>
              <a:rPr lang="en-SG" sz="1600" b="0" i="1" dirty="0">
                <a:solidFill>
                  <a:srgbClr val="000000"/>
                </a:solidFill>
                <a:effectLst/>
                <a:latin typeface="+mj-lt"/>
              </a:rPr>
              <a:t>n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= 1 trial</a:t>
            </a:r>
            <a:endParaRPr lang="en-SG" sz="1600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285750" indent="-28575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600" b="1" i="0" dirty="0">
                <a:solidFill>
                  <a:srgbClr val="000000"/>
                </a:solidFill>
                <a:effectLst/>
                <a:latin typeface="+mj-lt"/>
              </a:rPr>
              <a:t>Binomial distribution: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SG" sz="1600" b="0" i="1" dirty="0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= 2 outcomes, n ≥ 1 trial</a:t>
            </a:r>
            <a:endParaRPr lang="en-SG" sz="1600" b="0" i="0" dirty="0">
              <a:solidFill>
                <a:srgbClr val="3D3D3D"/>
              </a:solidFill>
              <a:effectLst/>
              <a:latin typeface="+mj-lt"/>
            </a:endParaRPr>
          </a:p>
          <a:p>
            <a:pPr marL="285750" indent="-28575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1600" b="1" i="0" dirty="0">
                <a:solidFill>
                  <a:srgbClr val="000000"/>
                </a:solidFill>
                <a:effectLst/>
                <a:latin typeface="+mj-lt"/>
              </a:rPr>
              <a:t>Multinomial distribution: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SG" sz="1600" b="0" i="1" dirty="0">
                <a:solidFill>
                  <a:srgbClr val="000000"/>
                </a:solidFill>
                <a:effectLst/>
                <a:latin typeface="+mj-lt"/>
              </a:rPr>
              <a:t>K</a:t>
            </a:r>
            <a:r>
              <a:rPr lang="en-SG" sz="1600" b="0" i="0" dirty="0">
                <a:solidFill>
                  <a:srgbClr val="000000"/>
                </a:solidFill>
                <a:effectLst/>
                <a:latin typeface="+mj-lt"/>
              </a:rPr>
              <a:t> ≥ 2 outcomes, n ≥ trials</a:t>
            </a:r>
            <a:endParaRPr lang="en-SG" sz="1600" b="0" i="0" dirty="0">
              <a:solidFill>
                <a:srgbClr val="3D3D3D"/>
              </a:solidFill>
              <a:effectLst/>
              <a:latin typeface="+mj-lt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6856B05-485C-B82B-C74A-F3731EE13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53698"/>
              </p:ext>
            </p:extLst>
          </p:nvPr>
        </p:nvGraphicFramePr>
        <p:xfrm>
          <a:off x="1315403" y="2513973"/>
          <a:ext cx="5821680" cy="1991360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2910840">
                  <a:extLst>
                    <a:ext uri="{9D8B030D-6E8A-4147-A177-3AD203B41FA5}">
                      <a16:colId xmlns:a16="http://schemas.microsoft.com/office/drawing/2014/main" val="884712274"/>
                    </a:ext>
                  </a:extLst>
                </a:gridCol>
                <a:gridCol w="2910840">
                  <a:extLst>
                    <a:ext uri="{9D8B030D-6E8A-4147-A177-3AD203B41FA5}">
                      <a16:colId xmlns:a16="http://schemas.microsoft.com/office/drawing/2014/main" val="93272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Binomial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Multinomial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3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E.g. Coin Toss (H/T)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E.g. weather (sunny/windy/gloomy)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2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Sigmoid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Softmax</a:t>
                      </a:r>
                      <a:r>
                        <a:rPr lang="en-SG" dirty="0"/>
                        <a:t> function – ensure total probability across all class equal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2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9038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48B5D7-EDF5-20EB-97F6-658A98F0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17" y="3875457"/>
            <a:ext cx="1144073" cy="480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8D38A-70C7-9C1E-55D4-C6007967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298" y="3875456"/>
            <a:ext cx="1369098" cy="480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3A02E-9BAD-2CC4-A79E-89F97C67AA13}"/>
              </a:ext>
            </a:extLst>
          </p:cNvPr>
          <p:cNvSpPr txBox="1"/>
          <p:nvPr/>
        </p:nvSpPr>
        <p:spPr>
          <a:xfrm>
            <a:off x="-64770" y="4912668"/>
            <a:ext cx="46367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dirty="0"/>
              <a:t>https://deepai.org/machine-learning-glossary-and-terms/softmax-layer</a:t>
            </a:r>
          </a:p>
        </p:txBody>
      </p:sp>
    </p:spTree>
    <p:extLst>
      <p:ext uri="{BB962C8B-B14F-4D97-AF65-F5344CB8AC3E}">
        <p14:creationId xmlns:p14="http://schemas.microsoft.com/office/powerpoint/2010/main" val="397134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Univariate Gaussian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2124F-74E2-24FA-CD3F-C04C6B183F21}"/>
              </a:ext>
            </a:extLst>
          </p:cNvPr>
          <p:cNvSpPr txBox="1"/>
          <p:nvPr/>
        </p:nvSpPr>
        <p:spPr>
          <a:xfrm>
            <a:off x="628649" y="1389549"/>
            <a:ext cx="8101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Defined by two parameters, </a:t>
            </a:r>
            <a:r>
              <a:rPr lang="en-US" b="1" dirty="0"/>
              <a:t>mean μ,</a:t>
            </a:r>
            <a:r>
              <a:rPr lang="en-US" dirty="0"/>
              <a:t> which is expected value of the distribution and </a:t>
            </a:r>
            <a:r>
              <a:rPr lang="en-US" b="1" dirty="0"/>
              <a:t>standard deviation σ </a:t>
            </a:r>
            <a:r>
              <a:rPr lang="en-US" dirty="0"/>
              <a:t>which corresponds to the expected squared deviation from the mean.</a:t>
            </a:r>
            <a:endParaRPr lang="en-SG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8B78F9E-8BBA-1782-DCF6-DAED224C99E6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1692C56-BA48-5A1E-2C51-3BFED5ADDE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653"/>
          <a:stretch/>
        </p:blipFill>
        <p:spPr>
          <a:xfrm>
            <a:off x="1760220" y="2133204"/>
            <a:ext cx="5097780" cy="2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Fun Facts of Gaussian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209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The fundamental nature of this distribution and its main properties were noted by Laplac</a:t>
            </a:r>
            <a:r>
              <a:rPr lang="en-US" sz="1800" dirty="0">
                <a:latin typeface="+mj-lt"/>
              </a:rPr>
              <a:t>e </a:t>
            </a:r>
            <a:r>
              <a:rPr lang="en-US" sz="1800" b="0" i="0" u="none" strike="noStrike" baseline="0" dirty="0">
                <a:latin typeface="+mj-lt"/>
              </a:rPr>
              <a:t>when Gauss was six years old</a:t>
            </a:r>
            <a:r>
              <a:rPr lang="en-US" sz="1800" dirty="0">
                <a:latin typeface="+mj-lt"/>
              </a:rPr>
              <a:t>. </a:t>
            </a:r>
          </a:p>
          <a:p>
            <a:pPr algn="l"/>
            <a:endParaRPr lang="en-US" sz="1800" dirty="0">
              <a:latin typeface="+mj-lt"/>
            </a:endParaRPr>
          </a:p>
          <a:p>
            <a:pPr algn="l"/>
            <a:r>
              <a:rPr lang="en-US" sz="1800" b="0" i="0" u="none" strike="noStrike" baseline="0" dirty="0">
                <a:latin typeface="+mj-lt"/>
              </a:rPr>
              <a:t>Gauss popularized the use of the </a:t>
            </a:r>
            <a:r>
              <a:rPr lang="en-SG" sz="1800" b="0" i="0" u="none" strike="noStrike" baseline="0" dirty="0">
                <a:latin typeface="+mj-lt"/>
              </a:rPr>
              <a:t>distribution in the 1800s, </a:t>
            </a:r>
            <a:r>
              <a:rPr lang="en-US" sz="1800" b="0" i="0" u="none" strike="noStrike" baseline="0" dirty="0">
                <a:latin typeface="+mj-lt"/>
              </a:rPr>
              <a:t>and the term “Gaussian” is now widely used in science and engineering</a:t>
            </a:r>
            <a:endParaRPr lang="en-S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98052-0237-4CD5-9450-9480FBA78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9" y="3058386"/>
            <a:ext cx="1384101" cy="1621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651D6-B8B3-46F5-B9F4-4DD144D2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721" y="3058386"/>
            <a:ext cx="1274423" cy="16219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49EAAA-5971-4F16-9536-D8893F1C99A9}"/>
              </a:ext>
            </a:extLst>
          </p:cNvPr>
          <p:cNvSpPr txBox="1"/>
          <p:nvPr/>
        </p:nvSpPr>
        <p:spPr>
          <a:xfrm>
            <a:off x="1869243" y="4680379"/>
            <a:ext cx="976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u="none" strike="noStrike" baseline="0" dirty="0">
                <a:latin typeface="+mj-lt"/>
              </a:rPr>
              <a:t>Laplace</a:t>
            </a:r>
            <a:endParaRPr lang="en-SG" sz="1050" i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961EE-FAFA-4E86-8C2D-3ADEB046B160}"/>
              </a:ext>
            </a:extLst>
          </p:cNvPr>
          <p:cNvSpPr txBox="1"/>
          <p:nvPr/>
        </p:nvSpPr>
        <p:spPr>
          <a:xfrm>
            <a:off x="5642026" y="4680379"/>
            <a:ext cx="883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u="none" strike="noStrike" baseline="0" dirty="0">
                <a:latin typeface="+mj-lt"/>
              </a:rPr>
              <a:t>Gauss</a:t>
            </a:r>
            <a:endParaRPr lang="en-SG" sz="1050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84455-A89C-4873-A5FE-112C7539C643}"/>
              </a:ext>
            </a:extLst>
          </p:cNvPr>
          <p:cNvSpPr txBox="1"/>
          <p:nvPr/>
        </p:nvSpPr>
        <p:spPr>
          <a:xfrm>
            <a:off x="0" y="4928056"/>
            <a:ext cx="1543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/>
              <a:t>Image taken from Wikipedia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59A77E3-D606-4872-BFBF-493F8C72B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71470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779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Univariate 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874D5C-3590-4815-AB1C-EB87AD78F866}"/>
                  </a:ext>
                </a:extLst>
              </p:cNvPr>
              <p:cNvSpPr txBox="1"/>
              <p:nvPr/>
            </p:nvSpPr>
            <p:spPr>
              <a:xfrm>
                <a:off x="498762" y="1268044"/>
                <a:ext cx="8237913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400" b="0" i="0" u="none" strike="noStrike" baseline="0" dirty="0">
                    <a:latin typeface="+mj-lt"/>
                  </a:rPr>
                  <a:t>The most widely used distribution of real-valued random variables is the Gaussian distribution,</a:t>
                </a:r>
              </a:p>
              <a:p>
                <a:pPr algn="l"/>
                <a:r>
                  <a:rPr lang="en-US" sz="1400" b="0" i="0" u="none" strike="noStrike" baseline="0" dirty="0">
                    <a:latin typeface="+mj-lt"/>
                  </a:rPr>
                  <a:t>also called the normal distribution.</a:t>
                </a: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r>
                  <a:rPr lang="en-US" dirty="0">
                    <a:latin typeface="+mj-lt"/>
                  </a:rPr>
                  <a:t>The following shows the cumulative distribution function (</a:t>
                </a:r>
                <a:r>
                  <a:rPr lang="en-US" dirty="0" err="1">
                    <a:latin typeface="+mj-lt"/>
                  </a:rPr>
                  <a:t>cdf</a:t>
                </a:r>
                <a:r>
                  <a:rPr lang="en-US" dirty="0">
                    <a:latin typeface="+mj-lt"/>
                  </a:rPr>
                  <a:t>) of a continuous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r>
                  <a:rPr lang="en-US" dirty="0">
                    <a:latin typeface="+mj-lt"/>
                  </a:rPr>
                  <a:t>The following shows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j-lt"/>
                  </a:rPr>
                  <a:t> is given as following. </a:t>
                </a: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endParaRPr lang="en-US" dirty="0">
                  <a:latin typeface="+mj-lt"/>
                </a:endParaRPr>
              </a:p>
              <a:p>
                <a:pPr algn="l"/>
                <a:r>
                  <a:rPr lang="en-US" dirty="0" err="1">
                    <a:latin typeface="+mj-lt"/>
                  </a:rPr>
                  <a:t>Cdf</a:t>
                </a:r>
                <a:r>
                  <a:rPr lang="en-US" dirty="0">
                    <a:latin typeface="+mj-lt"/>
                  </a:rPr>
                  <a:t> of Gaussian is defined as </a:t>
                </a:r>
              </a:p>
              <a:p>
                <a:pPr algn="l"/>
                <a:endParaRPr lang="en-SG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874D5C-3590-4815-AB1C-EB87AD78F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2" y="1268044"/>
                <a:ext cx="8237913" cy="3108543"/>
              </a:xfrm>
              <a:prstGeom prst="rect">
                <a:avLst/>
              </a:prstGeom>
              <a:blipFill>
                <a:blip r:embed="rId3"/>
                <a:stretch>
                  <a:fillRect l="-222" t="-3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BADF537-22EB-4ED7-B343-A0DF9F15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13" y="2222151"/>
            <a:ext cx="2152998" cy="5341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7E2A10-E1DB-4C6F-A42F-F4795B5F3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13" y="3252179"/>
            <a:ext cx="2829445" cy="525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6536C1-143F-4C17-9F29-13F9456C4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915" y="4190792"/>
            <a:ext cx="5156316" cy="678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920283-9915-4789-A238-63699B3E2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098" y="4321032"/>
            <a:ext cx="1817661" cy="5486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C96EE6-785D-4714-B5A5-29F9754A01EB}"/>
              </a:ext>
            </a:extLst>
          </p:cNvPr>
          <p:cNvSpPr txBox="1"/>
          <p:nvPr/>
        </p:nvSpPr>
        <p:spPr>
          <a:xfrm>
            <a:off x="6278881" y="4250901"/>
            <a:ext cx="30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FD47A-E1FD-4035-8545-E548BE37AE12}"/>
              </a:ext>
            </a:extLst>
          </p:cNvPr>
          <p:cNvSpPr txBox="1"/>
          <p:nvPr/>
        </p:nvSpPr>
        <p:spPr>
          <a:xfrm>
            <a:off x="1027661" y="4740427"/>
            <a:ext cx="684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7BD430-667B-42E4-9A7D-9C3F45DC6BBD}"/>
              </a:ext>
            </a:extLst>
          </p:cNvPr>
          <p:cNvSpPr txBox="1"/>
          <p:nvPr/>
        </p:nvSpPr>
        <p:spPr>
          <a:xfrm>
            <a:off x="1942061" y="4740427"/>
            <a:ext cx="93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F7DE2B-C2C7-4836-9921-EA9785E4F357}"/>
              </a:ext>
            </a:extLst>
          </p:cNvPr>
          <p:cNvCxnSpPr/>
          <p:nvPr/>
        </p:nvCxnSpPr>
        <p:spPr>
          <a:xfrm flipV="1">
            <a:off x="1488153" y="4649256"/>
            <a:ext cx="254056" cy="18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6A52B8-15E8-4E8A-93F6-046889B26AA2}"/>
              </a:ext>
            </a:extLst>
          </p:cNvPr>
          <p:cNvCxnSpPr>
            <a:cxnSpLocks/>
          </p:cNvCxnSpPr>
          <p:nvPr/>
        </p:nvCxnSpPr>
        <p:spPr>
          <a:xfrm flipH="1" flipV="1">
            <a:off x="2048568" y="4606748"/>
            <a:ext cx="189634" cy="21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4F8FE32-88E0-4789-9CCC-ECBC1284B2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4107" y="4040813"/>
            <a:ext cx="1297686" cy="345129"/>
          </a:xfrm>
          <a:prstGeom prst="rect">
            <a:avLst/>
          </a:prstGeom>
        </p:spPr>
      </p:pic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834E762-533C-40C8-AA57-E8A4095B3E63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1034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Gaussian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379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The most widely used distribution of real-valued random variables is the Gaussian distribution,</a:t>
            </a:r>
          </a:p>
          <a:p>
            <a:pPr algn="l"/>
            <a:r>
              <a:rPr lang="en-US" sz="1400" b="0" i="0" u="none" strike="noStrike" baseline="0" dirty="0">
                <a:latin typeface="+mj-lt"/>
              </a:rPr>
              <a:t>also called the normal distribution.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1400" b="0" i="0" u="none" strike="noStrike" baseline="0" dirty="0">
                <a:latin typeface="+mj-lt"/>
              </a:rPr>
              <a:t>Probability distribution function (pdf) of Gaussian is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5625D-B87D-4AD1-AEBD-3F92A6089FF9}"/>
              </a:ext>
            </a:extLst>
          </p:cNvPr>
          <p:cNvGrpSpPr/>
          <p:nvPr/>
        </p:nvGrpSpPr>
        <p:grpSpPr>
          <a:xfrm>
            <a:off x="2512647" y="2170846"/>
            <a:ext cx="5731584" cy="1173212"/>
            <a:chOff x="2081050" y="2371285"/>
            <a:chExt cx="5731584" cy="1173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A9984A-BCC8-4E1D-ACBB-228413A2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061" y="2371285"/>
              <a:ext cx="3560404" cy="79455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D28246-B99F-4DC9-8421-EA70E854FD9E}"/>
                </a:ext>
              </a:extLst>
            </p:cNvPr>
            <p:cNvSpPr txBox="1"/>
            <p:nvPr/>
          </p:nvSpPr>
          <p:spPr>
            <a:xfrm>
              <a:off x="2081050" y="3013264"/>
              <a:ext cx="68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mean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F2410F-FF8F-4C67-8AE8-916796E69F9E}"/>
                </a:ext>
              </a:extLst>
            </p:cNvPr>
            <p:cNvSpPr txBox="1"/>
            <p:nvPr/>
          </p:nvSpPr>
          <p:spPr>
            <a:xfrm>
              <a:off x="2995450" y="3013264"/>
              <a:ext cx="9328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variance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381E6E-053B-4693-ADE1-828F97161AFB}"/>
                </a:ext>
              </a:extLst>
            </p:cNvPr>
            <p:cNvCxnSpPr/>
            <p:nvPr/>
          </p:nvCxnSpPr>
          <p:spPr>
            <a:xfrm flipV="1">
              <a:off x="2541542" y="2922093"/>
              <a:ext cx="254056" cy="18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BE293B-3821-44CF-9715-2B103DF5C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1957" y="2879585"/>
              <a:ext cx="189634" cy="210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E85F66-20DF-47F8-9807-5A5D567A3123}"/>
                </a:ext>
              </a:extLst>
            </p:cNvPr>
            <p:cNvSpPr txBox="1"/>
            <p:nvPr/>
          </p:nvSpPr>
          <p:spPr>
            <a:xfrm>
              <a:off x="4019578" y="3236720"/>
              <a:ext cx="37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Normalization – ensure area under curve = 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9353AB-40BB-421D-8D71-A26DD7D2C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6085" y="3103041"/>
              <a:ext cx="189634" cy="210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5C0544A1-52C4-4607-88D6-7CD8E6722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75" r="1749" b="11272"/>
          <a:stretch/>
        </p:blipFill>
        <p:spPr>
          <a:xfrm>
            <a:off x="3385572" y="3280388"/>
            <a:ext cx="2039892" cy="1749054"/>
          </a:xfrm>
          <a:prstGeom prst="rect">
            <a:avLst/>
          </a:prstGeom>
        </p:spPr>
      </p:pic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4E1D4F17-3739-4C33-9B14-A04A38F85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78737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771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Gaussian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379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Mean of </a:t>
            </a:r>
            <a:r>
              <a:rPr lang="en-US" dirty="0">
                <a:latin typeface="+mj-lt"/>
              </a:rPr>
              <a:t>pdf </a:t>
            </a:r>
            <a:r>
              <a:rPr lang="en-US" sz="1400" b="0" i="0" u="none" strike="noStrike" baseline="0" dirty="0">
                <a:latin typeface="+mj-lt"/>
              </a:rPr>
              <a:t>of Gaussian is = 0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57241-B5FD-4C7D-9D2D-8B6F9FE7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45" y="1606340"/>
            <a:ext cx="2423655" cy="800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39FE0B-E570-45F2-9D8E-287605F6952F}"/>
              </a:ext>
            </a:extLst>
          </p:cNvPr>
          <p:cNvSpPr txBox="1"/>
          <p:nvPr/>
        </p:nvSpPr>
        <p:spPr>
          <a:xfrm>
            <a:off x="498762" y="2662612"/>
            <a:ext cx="82379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Variance of </a:t>
            </a:r>
            <a:r>
              <a:rPr lang="en-US" dirty="0">
                <a:latin typeface="+mj-lt"/>
              </a:rPr>
              <a:t>pdf </a:t>
            </a:r>
            <a:r>
              <a:rPr lang="en-US" sz="1400" b="0" i="0" u="none" strike="noStrike" baseline="0" dirty="0">
                <a:latin typeface="+mj-lt"/>
              </a:rPr>
              <a:t>of Gaussian is = Spread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72B61-D214-4038-B154-6ED836FF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2" y="3192127"/>
            <a:ext cx="5659282" cy="96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716B7-81E3-4328-B5AC-57396D41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2" y="4310194"/>
            <a:ext cx="1749328" cy="431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8492C2-F2B3-4876-B9FD-893CA5529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036" y="1291050"/>
            <a:ext cx="2577202" cy="16363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33E57A-6A19-4F90-B0E3-6DC303F7D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57" y="3302374"/>
            <a:ext cx="2447004" cy="15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955BE8B-66CB-483C-A5C8-441292B02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643434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3256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Dirac delta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4D5C-3590-4815-AB1C-EB87AD78F866}"/>
              </a:ext>
            </a:extLst>
          </p:cNvPr>
          <p:cNvSpPr txBox="1"/>
          <p:nvPr/>
        </p:nvSpPr>
        <p:spPr>
          <a:xfrm>
            <a:off x="498762" y="1268044"/>
            <a:ext cx="822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800" b="0" i="0" u="none" strike="noStrike" baseline="0" dirty="0">
                <a:latin typeface="+mj-lt"/>
              </a:rPr>
              <a:t>When variance of Gaussian goe</a:t>
            </a:r>
            <a:r>
              <a:rPr lang="en-SG" sz="1800" dirty="0">
                <a:latin typeface="+mj-lt"/>
              </a:rPr>
              <a:t>s to zero, the distribution becomes narrower.  </a:t>
            </a:r>
            <a:endParaRPr lang="en-SG" dirty="0">
              <a:latin typeface="+mj-lt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41A54B1-E9BA-4662-9623-61222BA3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0" y="1805644"/>
            <a:ext cx="3834310" cy="247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C0FBAE-A1C3-A840-E81E-26CF33219DED}"/>
              </a:ext>
            </a:extLst>
          </p:cNvPr>
          <p:cNvGrpSpPr/>
          <p:nvPr/>
        </p:nvGrpSpPr>
        <p:grpSpPr>
          <a:xfrm>
            <a:off x="4609240" y="1636169"/>
            <a:ext cx="4036343" cy="3498409"/>
            <a:chOff x="4609240" y="1636169"/>
            <a:chExt cx="4036343" cy="34984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75D978-85F0-4720-B9C7-FB9C57F2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3020" y="1636169"/>
              <a:ext cx="3912563" cy="242224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7A821C-9397-4640-960D-CE4122E1C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7429" y="4422590"/>
              <a:ext cx="2523744" cy="71198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959635-F979-4D5A-A267-4541D45E6D08}"/>
                </a:ext>
              </a:extLst>
            </p:cNvPr>
            <p:cNvSpPr txBox="1"/>
            <p:nvPr/>
          </p:nvSpPr>
          <p:spPr>
            <a:xfrm>
              <a:off x="4609240" y="4169664"/>
              <a:ext cx="17908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SG" sz="1800" b="0" i="0" u="none" strike="noStrike" baseline="0" dirty="0">
                  <a:latin typeface="+mj-lt"/>
                </a:rPr>
                <a:t>Sifting Property</a:t>
              </a:r>
              <a:endParaRPr lang="en-SG" dirty="0">
                <a:latin typeface="+mj-lt"/>
              </a:endParaRPr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BAB5AA-66CB-4695-8C2A-84E084FAA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90443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44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Other Univariate Distributions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BBAB5AA-66CB-4695-8C2A-84E084FAAAA9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4FED41-5A78-AFF9-4B43-049788A7A367}"/>
              </a:ext>
            </a:extLst>
          </p:cNvPr>
          <p:cNvSpPr txBox="1"/>
          <p:nvPr/>
        </p:nvSpPr>
        <p:spPr>
          <a:xfrm>
            <a:off x="498762" y="1336624"/>
            <a:ext cx="82209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baseline="0" dirty="0">
                <a:latin typeface="+mj-lt"/>
              </a:rPr>
              <a:t>Student t-distribution – hypothesis testing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800" dirty="0">
                <a:latin typeface="+mj-lt"/>
              </a:rPr>
              <a:t>Cauchy distribution – useful for Bayesian modelling (heavy tails)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baseline="0" dirty="0">
                <a:latin typeface="+mj-lt"/>
              </a:rPr>
              <a:t>Laplace distr</a:t>
            </a:r>
            <a:r>
              <a:rPr lang="en-SG" sz="1800" dirty="0">
                <a:latin typeface="+mj-lt"/>
              </a:rPr>
              <a:t>ibution – has heavy tails, used in robust linear regression and sparse linear regression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800" b="0" i="0" u="none" strike="noStrike" baseline="0" dirty="0">
                <a:latin typeface="+mj-lt"/>
              </a:rPr>
              <a:t>Beta distribution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800" dirty="0">
                <a:latin typeface="+mj-lt"/>
              </a:rPr>
              <a:t>Gamma distribution </a:t>
            </a:r>
          </a:p>
          <a:p>
            <a:pPr marL="715963" lvl="8" indent="-2857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25475" algn="l"/>
              </a:tabLst>
            </a:pPr>
            <a:r>
              <a:rPr lang="en-SG" sz="1600" b="0" i="0" u="none" strike="noStrike" baseline="0" dirty="0">
                <a:latin typeface="+mj-lt"/>
              </a:rPr>
              <a:t>Exponential distribution </a:t>
            </a:r>
          </a:p>
          <a:p>
            <a:pPr marL="715963" lvl="6" indent="-2857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25475" algn="l"/>
              </a:tabLst>
            </a:pPr>
            <a:r>
              <a:rPr lang="en-SG" sz="1600" dirty="0">
                <a:latin typeface="+mj-lt"/>
              </a:rPr>
              <a:t>Chi-square distribution – used in hypothesis testing</a:t>
            </a:r>
          </a:p>
          <a:p>
            <a:pPr marL="715963" lvl="6" indent="-2857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25475" algn="l"/>
              </a:tabLst>
            </a:pPr>
            <a:r>
              <a:rPr lang="en-SG" sz="1600" b="0" i="0" u="none" strike="noStrike" baseline="0" dirty="0">
                <a:latin typeface="+mj-lt"/>
              </a:rPr>
              <a:t>Inverse </a:t>
            </a:r>
            <a:r>
              <a:rPr lang="en-SG" sz="1800" b="0" i="0" u="none" strike="noStrike" baseline="0" dirty="0">
                <a:latin typeface="+mj-lt"/>
              </a:rPr>
              <a:t>gamma distribution  </a:t>
            </a:r>
          </a:p>
          <a:p>
            <a:pPr marL="285750" lvl="5" indent="-2857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25475" algn="l"/>
              </a:tabLst>
            </a:pPr>
            <a:r>
              <a:rPr lang="en-SG" sz="1800" dirty="0">
                <a:latin typeface="+mj-lt"/>
              </a:rPr>
              <a:t>Empirical distribution </a:t>
            </a:r>
            <a:endParaRPr lang="en-SG" sz="1800" b="0" i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0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Basic Probability Theory </a:t>
            </a:r>
          </a:p>
          <a:p>
            <a:pPr lvl="1"/>
            <a:r>
              <a:rPr lang="en-SG" dirty="0"/>
              <a:t>Univariate Models</a:t>
            </a:r>
          </a:p>
          <a:p>
            <a:pPr lvl="1"/>
            <a:r>
              <a:rPr lang="en-SG" dirty="0"/>
              <a:t>Multivariate Models</a:t>
            </a:r>
          </a:p>
          <a:p>
            <a:r>
              <a:rPr lang="en-SG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31587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Central Limit Theorem 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3D61B-F0FC-4A85-BAEE-7772C06B0AD8}"/>
              </a:ext>
            </a:extLst>
          </p:cNvPr>
          <p:cNvSpPr txBox="1"/>
          <p:nvPr/>
        </p:nvSpPr>
        <p:spPr>
          <a:xfrm>
            <a:off x="628650" y="1268044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When independent random variables are summed up, the distribution converges to a normal distribution even if the original distribution themselves are not normally distributed. </a:t>
            </a:r>
            <a:endParaRPr lang="en-SG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17CD91-FF52-46D8-87D9-B9C8CAA6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5" y="1838170"/>
            <a:ext cx="6970426" cy="2430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1FC06E-D8C7-4724-A912-16A3D3684247}"/>
              </a:ext>
            </a:extLst>
          </p:cNvPr>
          <p:cNvSpPr txBox="1"/>
          <p:nvPr/>
        </p:nvSpPr>
        <p:spPr>
          <a:xfrm>
            <a:off x="1234815" y="4561879"/>
            <a:ext cx="4643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sims = RV(Beta(a=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b=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)).sim(</a:t>
            </a:r>
            <a:r>
              <a:rPr lang="pt-B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1000000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100E349-44AC-4EF5-ADDC-436CC889B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9830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0847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Monte Carlo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3D61B-F0FC-4A85-BAEE-7772C06B0AD8}"/>
                  </a:ext>
                </a:extLst>
              </p:cNvPr>
              <p:cNvSpPr txBox="1"/>
              <p:nvPr/>
            </p:nvSpPr>
            <p:spPr>
              <a:xfrm>
                <a:off x="628650" y="1268044"/>
                <a:ext cx="81114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j-lt"/>
                  </a:rPr>
                  <a:t> is a random variable,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j-lt"/>
                  </a:rPr>
                  <a:t>) is some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It is often difficult to compute the induced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analytically.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One simple but powerful alternative is to draw a large number of samples from the x’s distribution, and then to use these samples (instead of the distribution) to approximate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SG" dirty="0">
                    <a:latin typeface="+mj-lt"/>
                  </a:rPr>
                  <a:t> - Monte Carlo </a:t>
                </a:r>
                <a:r>
                  <a:rPr lang="en-SG" dirty="0" err="1">
                    <a:latin typeface="+mj-lt"/>
                  </a:rPr>
                  <a:t>Apprx</a:t>
                </a:r>
                <a:r>
                  <a:rPr lang="en-SG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73D61B-F0FC-4A85-BAEE-7772C06B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68044"/>
                <a:ext cx="8111490" cy="1384995"/>
              </a:xfrm>
              <a:prstGeom prst="rect">
                <a:avLst/>
              </a:prstGeom>
              <a:blipFill>
                <a:blip r:embed="rId3"/>
                <a:stretch>
                  <a:fillRect l="-225" t="-881" b="-39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8003B25-BAF8-4B8D-837D-D0643E8F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773" y="2723070"/>
            <a:ext cx="5520628" cy="230477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5949762-E843-48DE-A5C1-A35487D3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87254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386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0076-5D3A-455E-BBE0-E97310E5F833}"/>
              </a:ext>
            </a:extLst>
          </p:cNvPr>
          <p:cNvSpPr txBox="1"/>
          <p:nvPr/>
        </p:nvSpPr>
        <p:spPr>
          <a:xfrm>
            <a:off x="498762" y="1268044"/>
            <a:ext cx="823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When we have more than one variable </a:t>
            </a:r>
            <a:r>
              <a:rPr lang="en-US" sz="1400" b="0" i="0" u="none" strike="noStrike" baseline="0" dirty="0">
                <a:latin typeface="+mj-lt"/>
                <a:sym typeface="Wingdings" panose="05000000000000000000" pitchFamily="2" charset="2"/>
              </a:rPr>
              <a:t> multivariate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sym typeface="Wingdings" panose="05000000000000000000" pitchFamily="2" charset="2"/>
              </a:rPr>
              <a:t>Univariate  Variance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sym typeface="Wingdings" panose="05000000000000000000" pitchFamily="2" charset="2"/>
              </a:rPr>
              <a:t>Multivariate  Covariance </a:t>
            </a:r>
            <a:endParaRPr lang="en-SG" dirty="0">
              <a:latin typeface="+mj-lt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0F9AEDE-B87A-461F-9FB3-F2E0E2E283C4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50FC4A-9321-E106-CF19-538268795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201" y="2305949"/>
            <a:ext cx="6858957" cy="6192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A2C005-4A6A-8122-F3DB-EE5613FC9A8B}"/>
              </a:ext>
            </a:extLst>
          </p:cNvPr>
          <p:cNvSpPr txBox="1"/>
          <p:nvPr/>
        </p:nvSpPr>
        <p:spPr>
          <a:xfrm>
            <a:off x="3089814" y="3008958"/>
            <a:ext cx="2274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latin typeface="+mj-lt"/>
              </a:rPr>
              <a:t>Describing how much data deviate from mean</a:t>
            </a:r>
            <a:endParaRPr lang="en-SG" dirty="0">
              <a:latin typeface="+mj-lt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A08F95A-0590-A75A-BE18-362D642A1145}"/>
              </a:ext>
            </a:extLst>
          </p:cNvPr>
          <p:cNvSpPr/>
          <p:nvPr/>
        </p:nvSpPr>
        <p:spPr>
          <a:xfrm rot="5400000">
            <a:off x="3494443" y="2402096"/>
            <a:ext cx="202233" cy="10114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6AB373-BD72-ACAB-F475-8E633F3DEF8F}"/>
              </a:ext>
            </a:extLst>
          </p:cNvPr>
          <p:cNvSpPr/>
          <p:nvPr/>
        </p:nvSpPr>
        <p:spPr>
          <a:xfrm rot="5400000">
            <a:off x="4577562" y="2402096"/>
            <a:ext cx="202233" cy="10114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A711AC6-3675-C8F9-D931-266B45A13D95}"/>
              </a:ext>
            </a:extLst>
          </p:cNvPr>
          <p:cNvSpPr/>
          <p:nvPr/>
        </p:nvSpPr>
        <p:spPr>
          <a:xfrm rot="5400000">
            <a:off x="4000965" y="2454443"/>
            <a:ext cx="202233" cy="25252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72855-4C14-BDD6-9DB0-F2DB9F12B924}"/>
              </a:ext>
            </a:extLst>
          </p:cNvPr>
          <p:cNvSpPr txBox="1"/>
          <p:nvPr/>
        </p:nvSpPr>
        <p:spPr>
          <a:xfrm>
            <a:off x="3089814" y="3818209"/>
            <a:ext cx="2274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latin typeface="+mj-lt"/>
              </a:rPr>
              <a:t>Compute the average deviation </a:t>
            </a:r>
            <a:endParaRPr lang="en-S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37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0076-5D3A-455E-BBE0-E97310E5F833}"/>
              </a:ext>
            </a:extLst>
          </p:cNvPr>
          <p:cNvSpPr txBox="1"/>
          <p:nvPr/>
        </p:nvSpPr>
        <p:spPr>
          <a:xfrm>
            <a:off x="498762" y="1268044"/>
            <a:ext cx="823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If x is a D-dimensional random vector, its </a:t>
            </a:r>
            <a:r>
              <a:rPr lang="en-US" sz="1800" b="1" i="0" u="none" strike="noStrike" baseline="0" dirty="0">
                <a:latin typeface="+mj-lt"/>
              </a:rPr>
              <a:t>covariance matrix </a:t>
            </a:r>
            <a:r>
              <a:rPr lang="en-US" sz="1800" b="0" i="0" u="none" strike="noStrike" baseline="0" dirty="0">
                <a:latin typeface="+mj-lt"/>
              </a:rPr>
              <a:t>is defined to be the following </a:t>
            </a:r>
            <a:r>
              <a:rPr lang="it-IT" sz="1800" b="1" i="0" u="none" strike="noStrike" baseline="0" dirty="0">
                <a:latin typeface="+mj-lt"/>
              </a:rPr>
              <a:t>symmetric</a:t>
            </a:r>
            <a:r>
              <a:rPr lang="it-IT" sz="1800" b="0" i="0" u="none" strike="noStrike" baseline="0" dirty="0">
                <a:latin typeface="+mj-lt"/>
              </a:rPr>
              <a:t>, </a:t>
            </a:r>
            <a:r>
              <a:rPr lang="it-IT" sz="1800" b="1" i="0" u="none" strike="noStrike" baseline="0" dirty="0">
                <a:latin typeface="+mj-lt"/>
              </a:rPr>
              <a:t>positive semi definite matrix</a:t>
            </a:r>
            <a:r>
              <a:rPr lang="it-IT" sz="1800" b="0" i="0" u="none" strike="noStrike" baseline="0" dirty="0">
                <a:latin typeface="+mj-lt"/>
              </a:rPr>
              <a:t>:</a:t>
            </a:r>
            <a:endParaRPr lang="en-SG" dirty="0">
              <a:latin typeface="+mj-lt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0F9AEDE-B87A-461F-9FB3-F2E0E2E283C4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47F4A91-DF78-2B3D-0164-1E12C8FE82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951"/>
          <a:stretch/>
        </p:blipFill>
        <p:spPr>
          <a:xfrm>
            <a:off x="1475168" y="1987571"/>
            <a:ext cx="6193664" cy="16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Gaussian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0076-5D3A-455E-BBE0-E97310E5F833}"/>
              </a:ext>
            </a:extLst>
          </p:cNvPr>
          <p:cNvSpPr txBox="1"/>
          <p:nvPr/>
        </p:nvSpPr>
        <p:spPr>
          <a:xfrm>
            <a:off x="498762" y="1268044"/>
            <a:ext cx="82379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The most widely used </a:t>
            </a:r>
            <a:r>
              <a:rPr lang="en-US" sz="1400" b="1" i="0" u="none" strike="noStrike" baseline="0" dirty="0">
                <a:solidFill>
                  <a:srgbClr val="0070C0"/>
                </a:solidFill>
                <a:latin typeface="+mj-lt"/>
              </a:rPr>
              <a:t>joint probability distribution </a:t>
            </a:r>
            <a:r>
              <a:rPr lang="en-US" sz="1400" b="0" i="0" u="none" strike="noStrike" baseline="0" dirty="0">
                <a:latin typeface="+mj-lt"/>
              </a:rPr>
              <a:t>for continuous random variable is the multivariate Gaussian or multivariate normal (MVN).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1400" b="0" i="0" u="none" strike="noStrike" baseline="0" dirty="0">
                <a:latin typeface="+mj-lt"/>
              </a:rPr>
              <a:t>MVN density is 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61231-4DFC-4941-9A31-9E9F23B4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3" y="2262244"/>
            <a:ext cx="6004447" cy="725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F38-6A51-4FD0-BD51-CC48C1C7732C}"/>
                  </a:ext>
                </a:extLst>
              </p:cNvPr>
              <p:cNvSpPr txBox="1"/>
              <p:nvPr/>
            </p:nvSpPr>
            <p:spPr>
              <a:xfrm>
                <a:off x="685801" y="3067177"/>
                <a:ext cx="12878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Mean vector,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F38-6A51-4FD0-BD51-CC48C1C7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067177"/>
                <a:ext cx="1287870" cy="523220"/>
              </a:xfrm>
              <a:prstGeom prst="rect">
                <a:avLst/>
              </a:prstGeom>
              <a:blipFill>
                <a:blip r:embed="rId4"/>
                <a:stretch>
                  <a:fillRect l="-1422" t="-2326" b="-58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6FFDBD-0986-4D6F-8610-26D0E324C337}"/>
              </a:ext>
            </a:extLst>
          </p:cNvPr>
          <p:cNvCxnSpPr/>
          <p:nvPr/>
        </p:nvCxnSpPr>
        <p:spPr>
          <a:xfrm flipV="1">
            <a:off x="1631290" y="2757830"/>
            <a:ext cx="365760" cy="35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BFEF6C-0B96-4D7D-8B24-442CCA7FCC11}"/>
                  </a:ext>
                </a:extLst>
              </p:cNvPr>
              <p:cNvSpPr txBox="1"/>
              <p:nvPr/>
            </p:nvSpPr>
            <p:spPr>
              <a:xfrm>
                <a:off x="2130158" y="3174797"/>
                <a:ext cx="14741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Covariance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dirty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BFEF6C-0B96-4D7D-8B24-442CCA7F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158" y="3174797"/>
                <a:ext cx="1474102" cy="523220"/>
              </a:xfrm>
              <a:prstGeom prst="rect">
                <a:avLst/>
              </a:prstGeom>
              <a:blipFill>
                <a:blip r:embed="rId5"/>
                <a:stretch>
                  <a:fillRect l="-1240" t="-2326" b="-104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BEE753-DB79-4B6A-8965-38C4D927BF54}"/>
              </a:ext>
            </a:extLst>
          </p:cNvPr>
          <p:cNvCxnSpPr/>
          <p:nvPr/>
        </p:nvCxnSpPr>
        <p:spPr>
          <a:xfrm flipH="1" flipV="1">
            <a:off x="2355494" y="2757830"/>
            <a:ext cx="109728" cy="41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CA7ACEA-CADF-4B8C-9C77-DF8D41813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006" y="3511210"/>
            <a:ext cx="3082193" cy="456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9C5B9B-088A-459D-8466-A0FA78574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675" y="3910040"/>
            <a:ext cx="1625445" cy="511594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0F9AEDE-B87A-461F-9FB3-F2E0E2E283C4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CB9B6D-D725-F986-3820-A04EB0193083}"/>
              </a:ext>
            </a:extLst>
          </p:cNvPr>
          <p:cNvSpPr txBox="1"/>
          <p:nvPr/>
        </p:nvSpPr>
        <p:spPr>
          <a:xfrm>
            <a:off x="5456457" y="4561879"/>
            <a:ext cx="224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 = Dimension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CD4EB-E69A-F073-0787-7A5D9A916B66}"/>
              </a:ext>
            </a:extLst>
          </p:cNvPr>
          <p:cNvSpPr txBox="1"/>
          <p:nvPr/>
        </p:nvSpPr>
        <p:spPr>
          <a:xfrm>
            <a:off x="1185797" y="3981540"/>
            <a:ext cx="37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Normalization – ensure area under curve =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6A66-2A52-E8E0-759B-61A180F12C63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2910840"/>
            <a:ext cx="99060" cy="11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2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Gaussian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70076-5D3A-455E-BBE0-E97310E5F833}"/>
              </a:ext>
            </a:extLst>
          </p:cNvPr>
          <p:cNvSpPr txBox="1"/>
          <p:nvPr/>
        </p:nvSpPr>
        <p:spPr>
          <a:xfrm>
            <a:off x="498762" y="1268044"/>
            <a:ext cx="8237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Pdf of MVN is represent by </a:t>
            </a:r>
            <a:endParaRPr lang="en-SG" sz="2000" b="0" i="1" u="none" strike="noStrike" baseline="0" dirty="0">
              <a:latin typeface="Cambria Math" panose="02040503050406030204" pitchFamily="18" charset="0"/>
            </a:endParaRPr>
          </a:p>
          <a:p>
            <a:pPr algn="l"/>
            <a:endParaRPr lang="en-SG" dirty="0">
              <a:latin typeface="+mj-lt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00F9AEDE-B87A-461F-9FB3-F2E0E2E283C4}"/>
              </a:ext>
            </a:extLst>
          </p:cNvPr>
          <p:cNvGraphicFramePr/>
          <p:nvPr/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71CDC23-72DC-4F87-6445-2D8AA68C4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2957" y="1687804"/>
            <a:ext cx="3113023" cy="327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FE4EF8-F922-D845-986A-CCFF2FDE41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2447236"/>
            <a:ext cx="3356610" cy="773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FE6DC0-1CFC-F289-20CF-DA807D43B7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823" y="3482252"/>
            <a:ext cx="3750358" cy="9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Gaussian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E6D7-A085-43B9-B4B7-7A38739E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5" y="1268044"/>
            <a:ext cx="7532688" cy="2018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28F7B-1187-4E84-A6AD-C8C2A566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86" y="3286236"/>
            <a:ext cx="6582192" cy="1756434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7958985-FE76-4DB5-AC53-AA789E683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814281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8990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>
                <a:solidFill>
                  <a:schemeClr val="bg1"/>
                </a:solidFill>
                <a:latin typeface="+mj-lt"/>
              </a:rPr>
              <a:t>Example: </a:t>
            </a:r>
            <a:r>
              <a:rPr lang="en-SG" sz="2800" b="1" dirty="0" err="1">
                <a:solidFill>
                  <a:schemeClr val="bg1"/>
                </a:solidFill>
                <a:latin typeface="+mj-lt"/>
              </a:rPr>
              <a:t>Imputate</a:t>
            </a:r>
            <a:r>
              <a:rPr lang="en-SG" sz="2800" b="1" dirty="0">
                <a:solidFill>
                  <a:schemeClr val="bg1"/>
                </a:solidFill>
                <a:latin typeface="+mj-lt"/>
              </a:rPr>
              <a:t> missing value from MVN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28F7B-1187-4E84-A6AD-C8C2A5669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59"/>
          <a:stretch/>
        </p:blipFill>
        <p:spPr>
          <a:xfrm>
            <a:off x="504748" y="1362338"/>
            <a:ext cx="3234364" cy="2573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F1640-2C27-4B30-B1AD-E828A6AB49B5}"/>
              </a:ext>
            </a:extLst>
          </p:cNvPr>
          <p:cNvSpPr txBox="1"/>
          <p:nvPr/>
        </p:nvSpPr>
        <p:spPr>
          <a:xfrm>
            <a:off x="1367942" y="300654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FDA9C-4E91-41F0-96EF-D4D2DF11B67E}"/>
              </a:ext>
            </a:extLst>
          </p:cNvPr>
          <p:cNvSpPr txBox="1"/>
          <p:nvPr/>
        </p:nvSpPr>
        <p:spPr>
          <a:xfrm>
            <a:off x="1569110" y="3254729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A5381-1472-413E-AF52-C4CFC3E5C525}"/>
              </a:ext>
            </a:extLst>
          </p:cNvPr>
          <p:cNvSpPr txBox="1"/>
          <p:nvPr/>
        </p:nvSpPr>
        <p:spPr>
          <a:xfrm>
            <a:off x="1669694" y="3144735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2DF09-5F7A-4264-A345-02ACAB59839B}"/>
              </a:ext>
            </a:extLst>
          </p:cNvPr>
          <p:cNvSpPr txBox="1"/>
          <p:nvPr/>
        </p:nvSpPr>
        <p:spPr>
          <a:xfrm>
            <a:off x="1788566" y="2946952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67CEC-464B-42A7-98B7-B05B6ED3C43F}"/>
              </a:ext>
            </a:extLst>
          </p:cNvPr>
          <p:cNvSpPr txBox="1"/>
          <p:nvPr/>
        </p:nvSpPr>
        <p:spPr>
          <a:xfrm>
            <a:off x="1946365" y="3073499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08722-97C2-4DE8-8D60-5EA493C3949D}"/>
              </a:ext>
            </a:extLst>
          </p:cNvPr>
          <p:cNvSpPr txBox="1"/>
          <p:nvPr/>
        </p:nvSpPr>
        <p:spPr>
          <a:xfrm>
            <a:off x="2028661" y="292661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CA1F4-17C2-4F06-AFC7-3E11A8BE4CE6}"/>
              </a:ext>
            </a:extLst>
          </p:cNvPr>
          <p:cNvSpPr txBox="1"/>
          <p:nvPr/>
        </p:nvSpPr>
        <p:spPr>
          <a:xfrm>
            <a:off x="1989734" y="2801340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02911-006C-4EDA-9C92-B418E36BBE88}"/>
              </a:ext>
            </a:extLst>
          </p:cNvPr>
          <p:cNvSpPr txBox="1"/>
          <p:nvPr/>
        </p:nvSpPr>
        <p:spPr>
          <a:xfrm>
            <a:off x="1971446" y="2582152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2F7B7-6831-42E5-9D8E-75132EE7FB71}"/>
              </a:ext>
            </a:extLst>
          </p:cNvPr>
          <p:cNvSpPr txBox="1"/>
          <p:nvPr/>
        </p:nvSpPr>
        <p:spPr>
          <a:xfrm>
            <a:off x="2115790" y="2736040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E38EF-3715-4D79-900F-D636DD949962}"/>
              </a:ext>
            </a:extLst>
          </p:cNvPr>
          <p:cNvSpPr txBox="1"/>
          <p:nvPr/>
        </p:nvSpPr>
        <p:spPr>
          <a:xfrm>
            <a:off x="2298670" y="293678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CF67A-1392-4C0C-B054-785FDDF1DE07}"/>
              </a:ext>
            </a:extLst>
          </p:cNvPr>
          <p:cNvSpPr txBox="1"/>
          <p:nvPr/>
        </p:nvSpPr>
        <p:spPr>
          <a:xfrm>
            <a:off x="2260134" y="3073499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F116C-160E-465D-8BFC-6214E32F0C09}"/>
              </a:ext>
            </a:extLst>
          </p:cNvPr>
          <p:cNvSpPr txBox="1"/>
          <p:nvPr/>
        </p:nvSpPr>
        <p:spPr>
          <a:xfrm>
            <a:off x="2072030" y="3167793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1988A-73BE-443D-8259-15EC50D562BC}"/>
              </a:ext>
            </a:extLst>
          </p:cNvPr>
          <p:cNvSpPr txBox="1"/>
          <p:nvPr/>
        </p:nvSpPr>
        <p:spPr>
          <a:xfrm>
            <a:off x="2409183" y="310911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8CC80-BD04-49A1-84F6-119D1AFBBB4E}"/>
              </a:ext>
            </a:extLst>
          </p:cNvPr>
          <p:cNvSpPr txBox="1"/>
          <p:nvPr/>
        </p:nvSpPr>
        <p:spPr>
          <a:xfrm>
            <a:off x="2542096" y="3085432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B09B4-EEC8-432D-8C1D-8FE2966A9226}"/>
              </a:ext>
            </a:extLst>
          </p:cNvPr>
          <p:cNvSpPr txBox="1"/>
          <p:nvPr/>
        </p:nvSpPr>
        <p:spPr>
          <a:xfrm>
            <a:off x="2644182" y="3026756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A0021-8E22-4603-8B44-F734D8B9091C}"/>
              </a:ext>
            </a:extLst>
          </p:cNvPr>
          <p:cNvSpPr txBox="1"/>
          <p:nvPr/>
        </p:nvSpPr>
        <p:spPr>
          <a:xfrm>
            <a:off x="2410291" y="282848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2E81D-B8CB-4E38-BA0F-12DE93E027AC}"/>
              </a:ext>
            </a:extLst>
          </p:cNvPr>
          <p:cNvSpPr txBox="1"/>
          <p:nvPr/>
        </p:nvSpPr>
        <p:spPr>
          <a:xfrm>
            <a:off x="2877976" y="3105347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5BA0D-EC47-49B7-B675-10B99F6EDD4F}"/>
              </a:ext>
            </a:extLst>
          </p:cNvPr>
          <p:cNvSpPr txBox="1"/>
          <p:nvPr/>
        </p:nvSpPr>
        <p:spPr>
          <a:xfrm>
            <a:off x="1860083" y="329539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E0671B-C97E-4B08-A083-1530D236E30E}"/>
              </a:ext>
            </a:extLst>
          </p:cNvPr>
          <p:cNvGrpSpPr/>
          <p:nvPr/>
        </p:nvGrpSpPr>
        <p:grpSpPr>
          <a:xfrm>
            <a:off x="871083" y="1868299"/>
            <a:ext cx="2563360" cy="1631828"/>
            <a:chOff x="871083" y="1868299"/>
            <a:chExt cx="2563360" cy="16318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D6FA1-B176-450A-8862-2A9F44349DC9}"/>
                </a:ext>
              </a:extLst>
            </p:cNvPr>
            <p:cNvSpPr/>
            <p:nvPr/>
          </p:nvSpPr>
          <p:spPr>
            <a:xfrm>
              <a:off x="871083" y="1868299"/>
              <a:ext cx="2409229" cy="1514250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scene3d>
              <a:camera prst="isometricRightUp">
                <a:rot lat="2100000" lon="201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BF3734-D66D-4E04-83E8-7DE773DD926B}"/>
                </a:ext>
              </a:extLst>
            </p:cNvPr>
            <p:cNvSpPr/>
            <p:nvPr/>
          </p:nvSpPr>
          <p:spPr>
            <a:xfrm>
              <a:off x="1025214" y="1985877"/>
              <a:ext cx="2409229" cy="1514250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  <a:scene3d>
              <a:camera prst="isometricRightUp">
                <a:rot lat="2100000" lon="13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01D9D-63F8-48AF-9484-C40839033459}"/>
                  </a:ext>
                </a:extLst>
              </p:cNvPr>
              <p:cNvSpPr txBox="1"/>
              <p:nvPr/>
            </p:nvSpPr>
            <p:spPr>
              <a:xfrm>
                <a:off x="4242816" y="1451868"/>
                <a:ext cx="3560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Guess the probability at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b="0" i="1" baseline="-250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>
                          <a:latin typeface="Cambria Math" panose="02040503050406030204" pitchFamily="18" charset="0"/>
                        </a:rPr>
                        <m:t>0|</m:t>
                      </m:r>
                      <m:r>
                        <a:rPr lang="en-SG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i="1" dirty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01D9D-63F8-48AF-9484-C4083903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816" y="1451868"/>
                <a:ext cx="3560063" cy="523220"/>
              </a:xfrm>
              <a:prstGeom prst="rect">
                <a:avLst/>
              </a:prstGeom>
              <a:blipFill>
                <a:blip r:embed="rId4"/>
                <a:stretch>
                  <a:fillRect l="-514" t="-2326" b="-46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E6E9AF-2A31-4D6A-93FB-EE20F4E37775}"/>
              </a:ext>
            </a:extLst>
          </p:cNvPr>
          <p:cNvGrpSpPr/>
          <p:nvPr/>
        </p:nvGrpSpPr>
        <p:grpSpPr>
          <a:xfrm>
            <a:off x="4242817" y="2221244"/>
            <a:ext cx="3665063" cy="2024458"/>
            <a:chOff x="4242817" y="2221244"/>
            <a:chExt cx="3665063" cy="20244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23D275C-C515-4B4E-B329-EB7BAA9DB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5647" y="2516850"/>
              <a:ext cx="3272233" cy="17288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BA1836-28CC-40CF-815C-12A8400FD4FC}"/>
                </a:ext>
              </a:extLst>
            </p:cNvPr>
            <p:cNvSpPr txBox="1"/>
            <p:nvPr/>
          </p:nvSpPr>
          <p:spPr>
            <a:xfrm>
              <a:off x="4242817" y="2221244"/>
              <a:ext cx="2939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Posterior Conditional Formula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1D26DB1-AEF4-4FEF-9318-7B31825DAA1D}"/>
              </a:ext>
            </a:extLst>
          </p:cNvPr>
          <p:cNvSpPr txBox="1"/>
          <p:nvPr/>
        </p:nvSpPr>
        <p:spPr>
          <a:xfrm>
            <a:off x="977550" y="3580733"/>
            <a:ext cx="51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</a:t>
            </a:r>
            <a:r>
              <a:rPr lang="en-SG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75978A-9B0C-4BDA-8EC0-19904AC16C01}"/>
              </a:ext>
            </a:extLst>
          </p:cNvPr>
          <p:cNvSpPr txBox="1"/>
          <p:nvPr/>
        </p:nvSpPr>
        <p:spPr>
          <a:xfrm>
            <a:off x="2516951" y="3698311"/>
            <a:ext cx="51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</a:t>
            </a:r>
            <a:r>
              <a:rPr lang="en-SG" baseline="-25000" dirty="0"/>
              <a:t>2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FA61BAB-6917-4098-8974-B97AB69C7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843751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845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Multivariate - Gaussian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FF8417-5EDC-4B9D-B5E4-E3EB915C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233487"/>
            <a:ext cx="8905875" cy="2676525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E4A13C5-A53B-4855-B65C-267A73939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923486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947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Probabilistic graphical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36C9F-B609-44B6-A822-E57013ABB020}"/>
              </a:ext>
            </a:extLst>
          </p:cNvPr>
          <p:cNvSpPr txBox="1"/>
          <p:nvPr/>
        </p:nvSpPr>
        <p:spPr>
          <a:xfrm>
            <a:off x="433424" y="1317397"/>
            <a:ext cx="8183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A probabilistic graphical model or PGM is a </a:t>
            </a:r>
            <a:r>
              <a:rPr lang="en-US" sz="1400" b="0" i="0" u="sng" strike="noStrike" baseline="0" dirty="0">
                <a:latin typeface="+mj-lt"/>
              </a:rPr>
              <a:t>joint probability distribution </a:t>
            </a:r>
            <a:r>
              <a:rPr lang="en-US" sz="1400" b="0" i="0" u="none" strike="noStrike" baseline="0" dirty="0">
                <a:latin typeface="+mj-lt"/>
              </a:rPr>
              <a:t>that uses a </a:t>
            </a:r>
            <a:r>
              <a:rPr lang="en-US" sz="1400" b="0" i="0" u="sng" strike="noStrike" baseline="0" dirty="0">
                <a:latin typeface="+mj-lt"/>
              </a:rPr>
              <a:t>graph</a:t>
            </a:r>
          </a:p>
          <a:p>
            <a:pPr algn="l"/>
            <a:r>
              <a:rPr lang="en-SG" sz="1400" b="0" i="0" u="sng" strike="noStrike" baseline="0" dirty="0">
                <a:latin typeface="+mj-lt"/>
              </a:rPr>
              <a:t>structure</a:t>
            </a:r>
            <a:r>
              <a:rPr lang="en-SG" sz="1400" b="0" i="0" u="none" strike="noStrike" baseline="0" dirty="0">
                <a:latin typeface="+mj-lt"/>
              </a:rPr>
              <a:t> to </a:t>
            </a:r>
            <a:r>
              <a:rPr lang="en-SG" sz="1400" b="0" i="0" u="sng" strike="noStrike" baseline="0" dirty="0">
                <a:latin typeface="+mj-lt"/>
              </a:rPr>
              <a:t>encode conditional independence assumptions. </a:t>
            </a:r>
            <a:endParaRPr lang="en-SG" u="sng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11ECB-FFF8-4664-80B2-DA6A47306F27}"/>
              </a:ext>
            </a:extLst>
          </p:cNvPr>
          <p:cNvSpPr txBox="1"/>
          <p:nvPr/>
        </p:nvSpPr>
        <p:spPr>
          <a:xfrm>
            <a:off x="433425" y="2031450"/>
            <a:ext cx="4641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400" b="0" i="0" u="none" strike="noStrike" baseline="0" dirty="0">
                <a:latin typeface="+mj-lt"/>
              </a:rPr>
              <a:t>Node = Random variable</a:t>
            </a:r>
          </a:p>
          <a:p>
            <a:pPr algn="l"/>
            <a:r>
              <a:rPr lang="en-SG" dirty="0">
                <a:latin typeface="+mj-lt"/>
              </a:rPr>
              <a:t>Edge = Direct dependency</a:t>
            </a:r>
            <a:endParaRPr lang="en-SG" u="sng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FFA9D-2A3B-43A9-AF55-BFA7434B2E7D}"/>
              </a:ext>
            </a:extLst>
          </p:cNvPr>
          <p:cNvSpPr txBox="1"/>
          <p:nvPr/>
        </p:nvSpPr>
        <p:spPr>
          <a:xfrm>
            <a:off x="433425" y="2803478"/>
            <a:ext cx="8081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Connect them such that each node is conditionally independent of all its predecessors given its parents</a:t>
            </a:r>
            <a:endParaRPr lang="en-SG" u="sng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FED5A-4810-4007-B47E-09E2D7B4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4" y="3231601"/>
            <a:ext cx="6319162" cy="176812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0566D4E-09E6-4693-BF95-54FC7FBE6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59084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029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Probability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5BE79-6E24-8436-5618-36B8DFCFDAEF}"/>
              </a:ext>
            </a:extLst>
          </p:cNvPr>
          <p:cNvSpPr txBox="1"/>
          <p:nvPr/>
        </p:nvSpPr>
        <p:spPr>
          <a:xfrm>
            <a:off x="628650" y="1475964"/>
            <a:ext cx="7886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j-lt"/>
              </a:rPr>
              <a:t>Probability theory is nothing but common sense reduced to calculation. </a:t>
            </a:r>
          </a:p>
          <a:p>
            <a:r>
              <a:rPr lang="en-US" sz="2000" dirty="0">
                <a:latin typeface="+mj-lt"/>
              </a:rPr>
              <a:t>                                                                       </a:t>
            </a:r>
            <a:r>
              <a:rPr lang="en-US" sz="2000" b="0" i="0" u="none" strike="noStrike" baseline="0" dirty="0">
                <a:latin typeface="+mj-lt"/>
              </a:rPr>
              <a:t>— Pierre Laplace, 1812</a:t>
            </a:r>
            <a:endParaRPr lang="en-S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07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789CF-C92A-4D3C-A928-265446C41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0" t="6057" r="8189" b="1529"/>
          <a:stretch/>
        </p:blipFill>
        <p:spPr>
          <a:xfrm>
            <a:off x="4736362" y="1759874"/>
            <a:ext cx="4235501" cy="3109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 PGM: Water sprinkler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7EBA2-2C28-41B3-8F24-40C5BEA1EA52}"/>
              </a:ext>
            </a:extLst>
          </p:cNvPr>
          <p:cNvSpPr txBox="1"/>
          <p:nvPr/>
        </p:nvSpPr>
        <p:spPr>
          <a:xfrm>
            <a:off x="628649" y="1268044"/>
            <a:ext cx="82154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Suppose we want to model the dependencies between 4 random variables: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C (whether it is cloudy season or not),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R (whether it is raining or not),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S (whether the water sprinkler is on or not), 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+mj-lt"/>
              </a:rPr>
              <a:t>W (whether the grass is wet or not).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Joint distribution</a:t>
            </a:r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0E533-8264-4F2D-94B8-6A9FBD00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59" y="2906173"/>
            <a:ext cx="3342894" cy="31865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1504FFA-2593-40C5-8690-96F25AE2321D}"/>
              </a:ext>
            </a:extLst>
          </p:cNvPr>
          <p:cNvGrpSpPr/>
          <p:nvPr/>
        </p:nvGrpSpPr>
        <p:grpSpPr>
          <a:xfrm>
            <a:off x="3213389" y="3167463"/>
            <a:ext cx="3886413" cy="898809"/>
            <a:chOff x="3103661" y="3123572"/>
            <a:chExt cx="3886413" cy="8988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99997C-2F85-4503-90EB-02DDA3E9D038}"/>
                </a:ext>
              </a:extLst>
            </p:cNvPr>
            <p:cNvSpPr txBox="1"/>
            <p:nvPr/>
          </p:nvSpPr>
          <p:spPr>
            <a:xfrm>
              <a:off x="3103661" y="3591494"/>
              <a:ext cx="213078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b="0" i="0" u="none" strike="noStrike" baseline="0" dirty="0">
                  <a:latin typeface="+mj-lt"/>
                </a:rPr>
                <a:t>Conditional probability distribution (CPD) for node </a:t>
              </a:r>
              <a:r>
                <a:rPr lang="en-SG" sz="1100" b="0" i="1" u="none" strike="noStrike" baseline="0" dirty="0" err="1">
                  <a:latin typeface="+mj-lt"/>
                </a:rPr>
                <a:t>i</a:t>
              </a:r>
              <a:endParaRPr lang="en-SG" sz="1100" i="1" dirty="0">
                <a:latin typeface="+mj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D617F6-B867-439C-BFA7-E576FA239B5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234444" y="3153412"/>
              <a:ext cx="976161" cy="65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302471-852F-4B09-BA57-F9018078B09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234444" y="3123572"/>
              <a:ext cx="1755630" cy="68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5D31E5-5780-4CAD-B642-836A10BBE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444" y="3591496"/>
              <a:ext cx="1254138" cy="240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C76E3CC1-D89C-43A5-928D-57B9A2EB3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60582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7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 PGM: Markov Chain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F72DF-403B-4D23-BAC1-13862A1C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98" y="2234279"/>
            <a:ext cx="5727802" cy="1359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443A3-2BF7-4D1E-8A4C-A7D01616704C}"/>
              </a:ext>
            </a:extLst>
          </p:cNvPr>
          <p:cNvSpPr txBox="1"/>
          <p:nvPr/>
        </p:nvSpPr>
        <p:spPr>
          <a:xfrm>
            <a:off x="628649" y="1286657"/>
            <a:ext cx="7886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Suppose we want to create a joint probability distribution over variable-length sequences, p(y</a:t>
            </a:r>
            <a:r>
              <a:rPr lang="en-US" sz="800" b="0" i="0" u="none" strike="noStrike" baseline="0" dirty="0">
                <a:latin typeface="+mj-lt"/>
              </a:rPr>
              <a:t>1:T </a:t>
            </a:r>
            <a:r>
              <a:rPr lang="en-US" sz="1400" b="0" i="0" u="none" strike="noStrike" baseline="0" dirty="0">
                <a:latin typeface="+mj-lt"/>
              </a:rPr>
              <a:t>). MC model is a </a:t>
            </a:r>
            <a:r>
              <a:rPr lang="en-US" sz="1400" b="0" i="0" u="sng" strike="noStrike" baseline="0" dirty="0">
                <a:latin typeface="+mj-lt"/>
              </a:rPr>
              <a:t>stochastic model </a:t>
            </a:r>
            <a:r>
              <a:rPr lang="en-US" sz="1400" b="0" i="0" u="none" strike="noStrike" baseline="0" dirty="0">
                <a:latin typeface="+mj-lt"/>
              </a:rPr>
              <a:t>describing a </a:t>
            </a:r>
            <a:r>
              <a:rPr lang="en-US" sz="1400" b="0" i="0" u="sng" strike="noStrike" baseline="0" dirty="0">
                <a:latin typeface="+mj-lt"/>
              </a:rPr>
              <a:t>sequence of possible events</a:t>
            </a:r>
            <a:r>
              <a:rPr lang="en-US" sz="1400" b="0" i="0" strike="noStrike" baseline="0" dirty="0">
                <a:latin typeface="+mj-lt"/>
              </a:rPr>
              <a:t> </a:t>
            </a:r>
            <a:r>
              <a:rPr lang="en-US" sz="1400" b="0" i="0" u="none" strike="noStrike" baseline="0" dirty="0">
                <a:latin typeface="+mj-lt"/>
              </a:rPr>
              <a:t>in which the </a:t>
            </a:r>
            <a:r>
              <a:rPr lang="en-US" sz="1400" b="0" u="sng" strike="noStrike" baseline="0" dirty="0">
                <a:latin typeface="+mj-lt"/>
              </a:rPr>
              <a:t>probability of each event depends only on the state attained in the previous event</a:t>
            </a:r>
            <a:r>
              <a:rPr lang="en-US" sz="1400" b="0" i="0" u="none" strike="noStrike" baseline="0" dirty="0">
                <a:latin typeface="+mj-lt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3F4E7-E568-468D-8806-442692C2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378" y="3676128"/>
            <a:ext cx="4897365" cy="6378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917378-4BFD-4614-9619-95C93B7F967C}"/>
              </a:ext>
            </a:extLst>
          </p:cNvPr>
          <p:cNvSpPr txBox="1"/>
          <p:nvPr/>
        </p:nvSpPr>
        <p:spPr>
          <a:xfrm>
            <a:off x="89004" y="3841154"/>
            <a:ext cx="24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First order Markov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205EDE-BBB3-4393-9FD0-DD019ECC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312" y="4278968"/>
            <a:ext cx="3349912" cy="7249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8554D2-323E-4031-B2C4-31B5BA7ED834}"/>
              </a:ext>
            </a:extLst>
          </p:cNvPr>
          <p:cNvSpPr txBox="1"/>
          <p:nvPr/>
        </p:nvSpPr>
        <p:spPr>
          <a:xfrm>
            <a:off x="89004" y="4478984"/>
            <a:ext cx="241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 err="1">
                <a:latin typeface="+mj-lt"/>
              </a:rPr>
              <a:t>M</a:t>
            </a:r>
            <a:r>
              <a:rPr lang="en-US" sz="1400" b="0" i="0" u="none" strike="noStrike" baseline="30000" dirty="0" err="1">
                <a:latin typeface="+mj-lt"/>
              </a:rPr>
              <a:t>th</a:t>
            </a:r>
            <a:r>
              <a:rPr lang="en-US" sz="1400" b="0" i="0" u="none" strike="noStrike" baseline="0" dirty="0">
                <a:latin typeface="+mj-lt"/>
              </a:rPr>
              <a:t> order Markov Model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2BF27D05-5871-455B-8C92-7DF60A68B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86712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96184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DA71-60F4-43AB-AC3D-EC9D826E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875629"/>
            <a:ext cx="3718447" cy="1392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BCD996-24DB-46B7-B2AF-F85D7B9306B1}"/>
              </a:ext>
            </a:extLst>
          </p:cNvPr>
          <p:cNvSpPr txBox="1"/>
          <p:nvPr/>
        </p:nvSpPr>
        <p:spPr>
          <a:xfrm>
            <a:off x="628649" y="1286657"/>
            <a:ext cx="7886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+mj-lt"/>
              </a:rPr>
              <a:t>Given this PGM, the adjacent matrix is 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CA66BB-93F3-46F1-9197-E8A1F3AAC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0427"/>
              </p:ext>
            </p:extLst>
          </p:nvPr>
        </p:nvGraphicFramePr>
        <p:xfrm>
          <a:off x="5050385" y="1657350"/>
          <a:ext cx="3464964" cy="1828800"/>
        </p:xfrm>
        <a:graphic>
          <a:graphicData uri="http://schemas.openxmlformats.org/drawingml/2006/table">
            <a:tbl>
              <a:tblPr firstRow="1" bandRow="1">
                <a:tableStyleId>{A978B726-2AFE-4137-B943-8604406FCCEC}</a:tableStyleId>
              </a:tblPr>
              <a:tblGrid>
                <a:gridCol w="577494">
                  <a:extLst>
                    <a:ext uri="{9D8B030D-6E8A-4147-A177-3AD203B41FA5}">
                      <a16:colId xmlns:a16="http://schemas.microsoft.com/office/drawing/2014/main" val="3725548599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2279983419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2269106815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2182148472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83117289"/>
                    </a:ext>
                  </a:extLst>
                </a:gridCol>
                <a:gridCol w="577494">
                  <a:extLst>
                    <a:ext uri="{9D8B030D-6E8A-4147-A177-3AD203B41FA5}">
                      <a16:colId xmlns:a16="http://schemas.microsoft.com/office/drawing/2014/main" val="796868327"/>
                    </a:ext>
                  </a:extLst>
                </a:gridCol>
              </a:tblGrid>
              <a:tr h="25901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37958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72833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50970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84036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967"/>
                  </a:ext>
                </a:extLst>
              </a:tr>
              <a:tr h="259012">
                <a:tc>
                  <a:txBody>
                    <a:bodyPr/>
                    <a:lstStyle/>
                    <a:p>
                      <a:r>
                        <a:rPr lang="en-SG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59311"/>
                  </a:ext>
                </a:extLst>
              </a:tr>
            </a:tbl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445F5FC-983D-487E-8D1E-C56B4809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80129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2282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8B12A-12FE-4D22-9B21-5347DE1F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53" y="1357397"/>
            <a:ext cx="6308293" cy="351225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6D59A20-FFF7-4F43-A638-7621A0FDF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518813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7177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Model Fitting /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76DB8-8FCA-4CC8-BB47-7164C91D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8" y="1352204"/>
            <a:ext cx="1914005" cy="667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566EB-CC3D-4438-9878-B93B1260D185}"/>
              </a:ext>
            </a:extLst>
          </p:cNvPr>
          <p:cNvSpPr txBox="1"/>
          <p:nvPr/>
        </p:nvSpPr>
        <p:spPr>
          <a:xfrm>
            <a:off x="4572000" y="2186246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Loss function  / objective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EBAF9-454F-4453-9531-B694B1FBEF7F}"/>
              </a:ext>
            </a:extLst>
          </p:cNvPr>
          <p:cNvSpPr/>
          <p:nvPr/>
        </p:nvSpPr>
        <p:spPr>
          <a:xfrm>
            <a:off x="4729942" y="1463040"/>
            <a:ext cx="673331" cy="440575"/>
          </a:xfrm>
          <a:prstGeom prst="rect">
            <a:avLst/>
          </a:prstGeom>
          <a:solidFill>
            <a:schemeClr val="tx2">
              <a:lumMod val="9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47800C-2310-41C2-9EC2-59D07C9708BD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5066608" y="1903615"/>
            <a:ext cx="78970" cy="282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3FEC8B-E693-44FE-921C-E52C39CD8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74328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330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Maximum likelihood estimation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617E1A-03FB-4FF3-AFFF-0F2CA2374B1D}"/>
              </a:ext>
            </a:extLst>
          </p:cNvPr>
          <p:cNvGrpSpPr/>
          <p:nvPr/>
        </p:nvGrpSpPr>
        <p:grpSpPr>
          <a:xfrm>
            <a:off x="1557556" y="1268044"/>
            <a:ext cx="5187140" cy="1757835"/>
            <a:chOff x="1381992" y="1462049"/>
            <a:chExt cx="5187140" cy="175783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D26F327-B547-4047-8D74-DBF0B00D2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9032" y="1462049"/>
              <a:ext cx="4610100" cy="10382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39389-A12E-48E2-A3F0-03613FFE177D}"/>
                </a:ext>
              </a:extLst>
            </p:cNvPr>
            <p:cNvSpPr txBox="1"/>
            <p:nvPr/>
          </p:nvSpPr>
          <p:spPr>
            <a:xfrm>
              <a:off x="1381992" y="2573553"/>
              <a:ext cx="11513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Estimated Parameter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2DFE9-BFC1-4D62-A371-4C36FD5343A2}"/>
                </a:ext>
              </a:extLst>
            </p:cNvPr>
            <p:cNvSpPr txBox="1"/>
            <p:nvPr/>
          </p:nvSpPr>
          <p:spPr>
            <a:xfrm>
              <a:off x="3996343" y="2573553"/>
              <a:ext cx="1151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Probability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EA033A-E255-4A5D-A65E-B63C01AADCA3}"/>
                </a:ext>
              </a:extLst>
            </p:cNvPr>
            <p:cNvSpPr txBox="1"/>
            <p:nvPr/>
          </p:nvSpPr>
          <p:spPr>
            <a:xfrm>
              <a:off x="5417819" y="2881330"/>
              <a:ext cx="1151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Model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91E936-A8F9-46C6-BF83-AC7E7A54ADAC}"/>
                </a:ext>
              </a:extLst>
            </p:cNvPr>
            <p:cNvCxnSpPr/>
            <p:nvPr/>
          </p:nvCxnSpPr>
          <p:spPr>
            <a:xfrm flipH="1" flipV="1">
              <a:off x="5417819" y="2128058"/>
              <a:ext cx="367839" cy="75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A65201-2E88-48CE-AAC1-ACF64E3C8B14}"/>
                </a:ext>
              </a:extLst>
            </p:cNvPr>
            <p:cNvCxnSpPr>
              <a:stCxn id="10" idx="0"/>
            </p:cNvCxnSpPr>
            <p:nvPr/>
          </p:nvCxnSpPr>
          <p:spPr>
            <a:xfrm flipV="1">
              <a:off x="4572000" y="2142641"/>
              <a:ext cx="349135" cy="43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37FA7F-1EA0-48EF-A662-706115AC95EC}"/>
                </a:ext>
              </a:extLst>
            </p:cNvPr>
            <p:cNvCxnSpPr/>
            <p:nvPr/>
          </p:nvCxnSpPr>
          <p:spPr>
            <a:xfrm flipV="1">
              <a:off x="2103120" y="2142641"/>
              <a:ext cx="349135" cy="43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5A34FE-DA5F-4CEA-BD08-F4C001AED78B}"/>
              </a:ext>
            </a:extLst>
          </p:cNvPr>
          <p:cNvGrpSpPr/>
          <p:nvPr/>
        </p:nvGrpSpPr>
        <p:grpSpPr>
          <a:xfrm>
            <a:off x="473168" y="3202658"/>
            <a:ext cx="8305072" cy="1681877"/>
            <a:chOff x="473168" y="3202658"/>
            <a:chExt cx="8305072" cy="16818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46A5A-14CA-4AD8-B390-94534447CFF0}"/>
                </a:ext>
              </a:extLst>
            </p:cNvPr>
            <p:cNvSpPr txBox="1"/>
            <p:nvPr/>
          </p:nvSpPr>
          <p:spPr>
            <a:xfrm>
              <a:off x="473168" y="3202658"/>
              <a:ext cx="8305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Since most optimization algorithms are designed to minimize cost functions, we redefine the objective function to be the (conditional) negative log likelihood or NLL and we minimize NLL</a:t>
              </a:r>
              <a:endParaRPr lang="en-SG" sz="16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C26C0FF-D83D-4C4A-9B9C-2F34931B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0796" y="4101463"/>
              <a:ext cx="4731405" cy="783072"/>
            </a:xfrm>
            <a:prstGeom prst="rect">
              <a:avLst/>
            </a:prstGeom>
          </p:spPr>
        </p:pic>
      </p:grp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36D5166C-D42A-48E9-841A-0FCBA7521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819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10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MLE for the Bernoulli distribution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+mj-lt"/>
              </a:rPr>
              <a:t>Suppose Y is a random variable representing a coin toss, where the event Y = 1 corresponds to heads and Y = 0 corresponds to tails. </a:t>
            </a:r>
          </a:p>
          <a:p>
            <a:r>
              <a:rPr lang="en-US" sz="1600" b="0" i="0" u="none" strike="noStrike" baseline="0" dirty="0">
                <a:latin typeface="+mj-lt"/>
              </a:rPr>
              <a:t>Let </a:t>
            </a:r>
            <a:r>
              <a:rPr lang="el-GR" sz="1600" b="0" i="0" u="none" strike="noStrike" baseline="0" dirty="0">
                <a:latin typeface="+mj-lt"/>
              </a:rPr>
              <a:t>θ</a:t>
            </a:r>
            <a:r>
              <a:rPr lang="en-US" sz="1600" b="0" i="0" u="none" strike="noStrike" baseline="0" dirty="0">
                <a:latin typeface="+mj-lt"/>
              </a:rPr>
              <a:t> = p(Y = 1) be the probability of heads. The probability distribution for this </a:t>
            </a:r>
            <a:r>
              <a:rPr lang="en-US" sz="1600" b="0" i="0" u="none" strike="noStrike" baseline="0" dirty="0" err="1">
                <a:latin typeface="+mj-lt"/>
              </a:rPr>
              <a:t>rv</a:t>
            </a:r>
            <a:r>
              <a:rPr lang="en-US" sz="1600" b="0" i="0" u="none" strike="noStrike" baseline="0" dirty="0">
                <a:latin typeface="+mj-lt"/>
              </a:rPr>
              <a:t> is the Bernoulli. </a:t>
            </a:r>
          </a:p>
          <a:p>
            <a:endParaRPr lang="en-US" sz="1600" b="0" i="0" u="none" strike="noStrike" baseline="0" dirty="0">
              <a:latin typeface="+mj-lt"/>
            </a:endParaRPr>
          </a:p>
          <a:p>
            <a:r>
              <a:rPr lang="en-US" sz="1600" b="0" i="0" u="none" strike="noStrike" baseline="0" dirty="0">
                <a:latin typeface="+mj-lt"/>
              </a:rPr>
              <a:t>The NLL for the Bernoulli distribution is given by</a:t>
            </a:r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E531-77A0-420B-B659-B56C2660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283" y="2837704"/>
            <a:ext cx="4765433" cy="2210510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8D9D3EF-FA91-4415-A905-89FF8B84C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84847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2476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MLE for the Bernoulli distribution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2E805-64EB-46B1-B1B8-6F1E1F5D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21932"/>
            <a:ext cx="7999020" cy="2145748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C0E6A05-5F9D-45BA-9C10-2F9D8AFE4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05923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5718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Empirical Risk Minimization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D3A651-F4AA-4530-B846-D23932AB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15" y="1613706"/>
            <a:ext cx="2610969" cy="840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52A140-B825-453A-987B-9C0BD6380A97}"/>
              </a:ext>
            </a:extLst>
          </p:cNvPr>
          <p:cNvSpPr txBox="1"/>
          <p:nvPr/>
        </p:nvSpPr>
        <p:spPr>
          <a:xfrm>
            <a:off x="769925" y="1275195"/>
            <a:ext cx="7759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We can generalize MLE by replacing the (conditional) log loss term, with any other loss function.</a:t>
            </a:r>
            <a:endParaRPr lang="en-SG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9E70E-A60E-4D4F-8F82-F5FA6BCC8D92}"/>
              </a:ext>
            </a:extLst>
          </p:cNvPr>
          <p:cNvSpPr txBox="1"/>
          <p:nvPr/>
        </p:nvSpPr>
        <p:spPr>
          <a:xfrm>
            <a:off x="769925" y="3044460"/>
            <a:ext cx="80156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This is known as empirical risk minimization or ERM, since it is the expected loss where the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expectation is taken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+mj-lt"/>
              </a:rPr>
              <a:t>wrt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 the empirical distribution. </a:t>
            </a: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+mj-lt"/>
              </a:rPr>
              <a:t>See Decision Theory Section for more details.</a:t>
            </a:r>
            <a:endParaRPr lang="en-SG" dirty="0">
              <a:latin typeface="+mj-lt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FDF2DB6-F60F-4DBE-9150-671A65587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5624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71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3074" name="Picture 2" descr="Underfitting and Overfitting in Machine Learning">
            <a:extLst>
              <a:ext uri="{FF2B5EF4-FFF2-40B4-BE49-F238E27FC236}">
                <a16:creationId xmlns:a16="http://schemas.microsoft.com/office/drawing/2014/main" id="{F751461F-0D9C-42E6-A444-A7036BA8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43589"/>
            <a:ext cx="6654156" cy="27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2F83E-B471-4937-9933-CB16F1B01040}"/>
              </a:ext>
            </a:extLst>
          </p:cNvPr>
          <p:cNvSpPr txBox="1"/>
          <p:nvPr/>
        </p:nvSpPr>
        <p:spPr>
          <a:xfrm>
            <a:off x="628649" y="4155034"/>
            <a:ext cx="5472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Enough parameters to perfectly fit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Most of the time, empirical distribution ≠ true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Model unable to predict novel future data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E9A123D-EB70-4213-BC7E-A52187A96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899652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64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92FDE-9F65-1635-B97D-FA0B727FF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3"/>
          <a:stretch/>
        </p:blipFill>
        <p:spPr>
          <a:xfrm>
            <a:off x="2733805" y="1386561"/>
            <a:ext cx="3993866" cy="2127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5BB32-6A7F-793D-A7B7-937164FAE431}"/>
              </a:ext>
            </a:extLst>
          </p:cNvPr>
          <p:cNvSpPr txBox="1"/>
          <p:nvPr/>
        </p:nvSpPr>
        <p:spPr>
          <a:xfrm>
            <a:off x="717115" y="3632550"/>
            <a:ext cx="3767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b="1" dirty="0"/>
              <a:t>Frequentist Interpretation.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B8E76-28DA-708B-4EED-A94FD1C890A9}"/>
              </a:ext>
            </a:extLst>
          </p:cNvPr>
          <p:cNvSpPr txBox="1"/>
          <p:nvPr/>
        </p:nvSpPr>
        <p:spPr>
          <a:xfrm>
            <a:off x="5436296" y="3632550"/>
            <a:ext cx="2990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b="1" dirty="0"/>
              <a:t>Bayesian Interpretation.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57119-72B3-DA9D-06F8-D94956D6EC0E}"/>
              </a:ext>
            </a:extLst>
          </p:cNvPr>
          <p:cNvSpPr txBox="1"/>
          <p:nvPr/>
        </p:nvSpPr>
        <p:spPr>
          <a:xfrm>
            <a:off x="795404" y="4023678"/>
            <a:ext cx="368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Flip the coin many times, we expect it to land heads about half the time.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CCD8E-7B35-D8BA-31D9-651731405FE8}"/>
              </a:ext>
            </a:extLst>
          </p:cNvPr>
          <p:cNvSpPr txBox="1"/>
          <p:nvPr/>
        </p:nvSpPr>
        <p:spPr>
          <a:xfrm>
            <a:off x="5388169" y="4023678"/>
            <a:ext cx="3153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Quantify our uncertainty or belief about something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2964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2F83E-B471-4937-9933-CB16F1B01040}"/>
              </a:ext>
            </a:extLst>
          </p:cNvPr>
          <p:cNvSpPr txBox="1"/>
          <p:nvPr/>
        </p:nvSpPr>
        <p:spPr>
          <a:xfrm>
            <a:off x="628649" y="1308137"/>
            <a:ext cx="547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Add penalty term to loss function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986FC-5152-406E-9802-E3534C32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99" y="1656007"/>
            <a:ext cx="3467978" cy="73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95A41-CC08-4517-8CC6-5F659848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94" y="2570021"/>
            <a:ext cx="7176211" cy="122159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5B62176-56DC-4959-834A-6727F8F54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294038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4897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-  How to choose?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546A5A-14CA-4AD8-B390-94534447CFF0}"/>
              </a:ext>
            </a:extLst>
          </p:cNvPr>
          <p:cNvSpPr txBox="1"/>
          <p:nvPr/>
        </p:nvSpPr>
        <p:spPr>
          <a:xfrm>
            <a:off x="429277" y="1268044"/>
            <a:ext cx="859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C53A5-E3EA-404E-8E04-27C6C900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1" y="1424583"/>
            <a:ext cx="2440989" cy="3279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ECB48-9404-4927-81F7-0EC3228FF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1" y="1356095"/>
            <a:ext cx="2575102" cy="3416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DF0BA-7584-4597-8D46-18EC0186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252" y="1413309"/>
            <a:ext cx="2463456" cy="335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63ADD-9FA9-4E5F-8541-9FCC86834DA3}"/>
              </a:ext>
            </a:extLst>
          </p:cNvPr>
          <p:cNvSpPr txBox="1"/>
          <p:nvPr/>
        </p:nvSpPr>
        <p:spPr>
          <a:xfrm>
            <a:off x="1497725" y="1732360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704A8-C63B-46EF-857F-213D868F94AC}"/>
              </a:ext>
            </a:extLst>
          </p:cNvPr>
          <p:cNvSpPr txBox="1"/>
          <p:nvPr/>
        </p:nvSpPr>
        <p:spPr>
          <a:xfrm>
            <a:off x="1501326" y="3356335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FDA24-85C2-4B78-B6B8-1398E18150A8}"/>
              </a:ext>
            </a:extLst>
          </p:cNvPr>
          <p:cNvSpPr txBox="1"/>
          <p:nvPr/>
        </p:nvSpPr>
        <p:spPr>
          <a:xfrm>
            <a:off x="4443984" y="1650606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EDE0F-7584-4D31-82B0-4F4DC4E96FA7}"/>
              </a:ext>
            </a:extLst>
          </p:cNvPr>
          <p:cNvSpPr txBox="1"/>
          <p:nvPr/>
        </p:nvSpPr>
        <p:spPr>
          <a:xfrm>
            <a:off x="4468427" y="3362577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C1419-F140-42D1-B5B2-F73182819438}"/>
              </a:ext>
            </a:extLst>
          </p:cNvPr>
          <p:cNvSpPr txBox="1"/>
          <p:nvPr/>
        </p:nvSpPr>
        <p:spPr>
          <a:xfrm>
            <a:off x="7326745" y="15784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F9858-5C05-4D1C-90E7-A1547D0B143E}"/>
              </a:ext>
            </a:extLst>
          </p:cNvPr>
          <p:cNvSpPr txBox="1"/>
          <p:nvPr/>
        </p:nvSpPr>
        <p:spPr>
          <a:xfrm>
            <a:off x="7386642" y="3356335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F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71FF9D6-56FF-4707-867C-B14C60A1B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115700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10987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Validation Set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415AF-B767-4187-909F-19B89CFC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8" b="74654"/>
          <a:stretch/>
        </p:blipFill>
        <p:spPr>
          <a:xfrm>
            <a:off x="2577389" y="1193484"/>
            <a:ext cx="3830726" cy="4427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59D5B55-E962-4CAF-893C-2AFC13BEFF31}"/>
              </a:ext>
            </a:extLst>
          </p:cNvPr>
          <p:cNvGrpSpPr/>
          <p:nvPr/>
        </p:nvGrpSpPr>
        <p:grpSpPr>
          <a:xfrm>
            <a:off x="0" y="1865376"/>
            <a:ext cx="6547106" cy="3233660"/>
            <a:chOff x="0" y="1865376"/>
            <a:chExt cx="6547106" cy="3233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930078-9797-4BE0-9280-95ADD58A10A7}"/>
                </a:ext>
              </a:extLst>
            </p:cNvPr>
            <p:cNvSpPr txBox="1"/>
            <p:nvPr/>
          </p:nvSpPr>
          <p:spPr>
            <a:xfrm>
              <a:off x="0" y="1865376"/>
              <a:ext cx="6547106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Fit the model on </a:t>
              </a:r>
              <a:r>
                <a:rPr lang="en-US" dirty="0" err="1"/>
                <a:t>D</a:t>
              </a:r>
              <a:r>
                <a:rPr lang="en-US" baseline="-25000" dirty="0" err="1"/>
                <a:t>train</a:t>
              </a:r>
              <a:r>
                <a:rPr lang="en-US" dirty="0"/>
                <a:t> (for each setting of </a:t>
              </a:r>
              <a:r>
                <a:rPr lang="el-GR" dirty="0"/>
                <a:t>λ</a:t>
              </a:r>
              <a:r>
                <a:rPr lang="en-SG" dirty="0"/>
                <a:t>) with loss function</a:t>
              </a:r>
            </a:p>
            <a:p>
              <a:pPr marL="342900" indent="-342900">
                <a:buAutoNum type="arabicPeriod"/>
              </a:pPr>
              <a:endParaRPr lang="en-SG" dirty="0"/>
            </a:p>
            <a:p>
              <a:pPr marL="342900" indent="-342900">
                <a:buAutoNum type="arabicPeriod"/>
              </a:pPr>
              <a:endParaRPr lang="en-SG" dirty="0"/>
            </a:p>
            <a:p>
              <a:pPr marL="342900" indent="-342900">
                <a:buAutoNum type="arabicPeriod"/>
              </a:pPr>
              <a:endParaRPr lang="en-SG" dirty="0"/>
            </a:p>
            <a:p>
              <a:pPr marL="342900" indent="-342900">
                <a:buAutoNum type="arabicPeriod"/>
              </a:pPr>
              <a:r>
                <a:rPr lang="en-US" dirty="0"/>
                <a:t>For each </a:t>
              </a:r>
              <a:r>
                <a:rPr lang="el-GR" dirty="0"/>
                <a:t>λ</a:t>
              </a:r>
              <a:r>
                <a:rPr lang="en-US" dirty="0"/>
                <a:t>, we compute </a:t>
              </a:r>
              <a:r>
                <a:rPr lang="en-SG" dirty="0"/>
                <a:t>parameter estimate</a:t>
              </a: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Then evaluate its performance on </a:t>
              </a:r>
              <a:r>
                <a:rPr lang="en-US" dirty="0" err="1"/>
                <a:t>D</a:t>
              </a:r>
              <a:r>
                <a:rPr lang="en-US" baseline="-25000" dirty="0" err="1"/>
                <a:t>valid</a:t>
              </a:r>
              <a:r>
                <a:rPr lang="en-US" baseline="-25000" dirty="0"/>
                <a:t> </a:t>
              </a:r>
              <a:r>
                <a:rPr lang="en-US" dirty="0"/>
                <a:t>using validation data. 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r>
                <a:rPr lang="en-US" dirty="0"/>
                <a:t>We then pick the value of </a:t>
              </a:r>
              <a:r>
                <a:rPr lang="el-GR" dirty="0"/>
                <a:t>λ </a:t>
              </a:r>
              <a:r>
                <a:rPr lang="en-US" dirty="0"/>
                <a:t>that results in the best validation performance.</a:t>
              </a:r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96CCFC-D9B8-4660-8FC0-0C625D1A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062" y="2177318"/>
              <a:ext cx="3410097" cy="59599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728351-8F51-4258-A24D-D7AC5EEB8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10268"/>
            <a:stretch/>
          </p:blipFill>
          <p:spPr>
            <a:xfrm>
              <a:off x="2539403" y="2942806"/>
              <a:ext cx="2631416" cy="44413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8F7EEE-E845-4754-8B82-44C75ECDC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2368" y="3927877"/>
              <a:ext cx="2264855" cy="42014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176BCFB-D4C7-47B6-84ED-1EA06FF28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208" y="4678889"/>
              <a:ext cx="1451416" cy="42014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7CDB27C-CB18-47AF-8C16-DCEF4DCFEC3E}"/>
              </a:ext>
            </a:extLst>
          </p:cNvPr>
          <p:cNvSpPr txBox="1"/>
          <p:nvPr/>
        </p:nvSpPr>
        <p:spPr>
          <a:xfrm>
            <a:off x="6430561" y="1909840"/>
            <a:ext cx="2596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Fit the model on with </a:t>
            </a:r>
            <a:r>
              <a:rPr lang="en-US" dirty="0" err="1"/>
              <a:t>D</a:t>
            </a:r>
            <a:r>
              <a:rPr lang="en-US" baseline="-25000" dirty="0" err="1"/>
              <a:t>train</a:t>
            </a:r>
            <a:r>
              <a:rPr lang="en-US" dirty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valid</a:t>
            </a:r>
            <a:r>
              <a:rPr lang="en-US" baseline="-25000" dirty="0"/>
              <a:t> </a:t>
            </a:r>
            <a:r>
              <a:rPr lang="en-US" dirty="0"/>
              <a:t>using </a:t>
            </a:r>
            <a:r>
              <a:rPr lang="el-GR" dirty="0"/>
              <a:t>λ</a:t>
            </a:r>
            <a:r>
              <a:rPr lang="en-SG" dirty="0"/>
              <a:t>*</a:t>
            </a:r>
          </a:p>
          <a:p>
            <a:pPr marL="342900" indent="-342900">
              <a:buAutoNum type="arabicPeriod" startAt="5"/>
            </a:pPr>
            <a:endParaRPr lang="en-SG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EA710D-ACE0-4180-A1EB-4F452BC6C6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1113" y="2475317"/>
            <a:ext cx="1697889" cy="418658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5DEF49-4935-44D9-8106-0E0F9746F75D}"/>
              </a:ext>
            </a:extLst>
          </p:cNvPr>
          <p:cNvCxnSpPr/>
          <p:nvPr/>
        </p:nvCxnSpPr>
        <p:spPr>
          <a:xfrm>
            <a:off x="6408115" y="1909840"/>
            <a:ext cx="0" cy="310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A89444-2C59-4E19-BF80-8F30B349B95C}"/>
              </a:ext>
            </a:extLst>
          </p:cNvPr>
          <p:cNvSpPr txBox="1"/>
          <p:nvPr/>
        </p:nvSpPr>
        <p:spPr>
          <a:xfrm>
            <a:off x="6715354" y="3290300"/>
            <a:ext cx="226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If training data sample size is very small, will have problem.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CA82FCF3-060D-41CC-9954-70C82227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633565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782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Validation Set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415AF-B767-4187-909F-19B89CFC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6" t="6520" b="4613"/>
          <a:stretch/>
        </p:blipFill>
        <p:spPr>
          <a:xfrm>
            <a:off x="95098" y="1202207"/>
            <a:ext cx="3533242" cy="2089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171300-A6E8-42C8-B9C9-801638D7B28A}"/>
              </a:ext>
            </a:extLst>
          </p:cNvPr>
          <p:cNvSpPr txBox="1"/>
          <p:nvPr/>
        </p:nvSpPr>
        <p:spPr>
          <a:xfrm>
            <a:off x="3467405" y="1327103"/>
            <a:ext cx="59253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first CV, </a:t>
            </a:r>
          </a:p>
          <a:p>
            <a:pPr marL="342900" indent="-342900">
              <a:buAutoNum type="arabicPeriod"/>
            </a:pPr>
            <a:r>
              <a:rPr lang="en-US" dirty="0"/>
              <a:t>Fit the model on </a:t>
            </a:r>
            <a:r>
              <a:rPr lang="en-US" dirty="0" err="1"/>
              <a:t>D</a:t>
            </a:r>
            <a:r>
              <a:rPr lang="en-US" baseline="-25000" dirty="0" err="1"/>
              <a:t>train</a:t>
            </a:r>
            <a:r>
              <a:rPr lang="en-US" dirty="0"/>
              <a:t> (for each setting of </a:t>
            </a:r>
            <a:r>
              <a:rPr lang="el-GR" dirty="0"/>
              <a:t>λ</a:t>
            </a:r>
            <a:r>
              <a:rPr lang="en-SG" dirty="0"/>
              <a:t>) with loss function</a:t>
            </a:r>
          </a:p>
          <a:p>
            <a:pPr marL="342900" indent="-342900">
              <a:buAutoNum type="arabicPeriod"/>
            </a:pPr>
            <a:r>
              <a:rPr lang="en-US" dirty="0"/>
              <a:t>For each </a:t>
            </a:r>
            <a:r>
              <a:rPr lang="el-GR" dirty="0"/>
              <a:t>λ</a:t>
            </a:r>
            <a:r>
              <a:rPr lang="en-US" dirty="0"/>
              <a:t>, we compute </a:t>
            </a:r>
            <a:r>
              <a:rPr lang="en-SG" dirty="0"/>
              <a:t>parameter estimate, </a:t>
            </a:r>
            <a:r>
              <a:rPr lang="el-GR" dirty="0"/>
              <a:t>θ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Then evaluate its performance on </a:t>
            </a:r>
            <a:r>
              <a:rPr lang="en-US" dirty="0" err="1"/>
              <a:t>D</a:t>
            </a:r>
            <a:r>
              <a:rPr lang="en-US" baseline="-25000" dirty="0" err="1"/>
              <a:t>valid</a:t>
            </a:r>
            <a:r>
              <a:rPr lang="en-US" baseline="-25000" dirty="0"/>
              <a:t> </a:t>
            </a:r>
            <a:r>
              <a:rPr lang="en-US" dirty="0"/>
              <a:t>(red) using validation data. </a:t>
            </a:r>
          </a:p>
          <a:p>
            <a:pPr marL="342900" indent="-342900">
              <a:buAutoNum type="arabicPeriod"/>
            </a:pPr>
            <a:r>
              <a:rPr lang="en-US" dirty="0"/>
              <a:t>We then pick the value of </a:t>
            </a:r>
            <a:r>
              <a:rPr lang="el-GR" dirty="0"/>
              <a:t>λ </a:t>
            </a:r>
            <a:r>
              <a:rPr lang="en-US" dirty="0"/>
              <a:t>that results in the best validation performance.</a:t>
            </a:r>
          </a:p>
          <a:p>
            <a:pPr marL="342900" indent="-342900">
              <a:buAutoNum type="arabicPeriod"/>
            </a:pPr>
            <a:r>
              <a:rPr lang="en-SG" dirty="0"/>
              <a:t>We have </a:t>
            </a:r>
            <a:r>
              <a:rPr lang="el-GR" dirty="0"/>
              <a:t>λ</a:t>
            </a:r>
            <a:r>
              <a:rPr lang="en-SG" baseline="-25000" dirty="0"/>
              <a:t>1</a:t>
            </a:r>
          </a:p>
          <a:p>
            <a:pPr marL="342900" indent="-342900">
              <a:buAutoNum type="arabicPeriod"/>
            </a:pPr>
            <a:endParaRPr lang="en-SG" baseline="-25000" dirty="0"/>
          </a:p>
          <a:p>
            <a:r>
              <a:rPr lang="en-SG" dirty="0"/>
              <a:t>6. Repeat five times. </a:t>
            </a:r>
          </a:p>
          <a:p>
            <a:r>
              <a:rPr lang="en-SG" dirty="0"/>
              <a:t>We will have</a:t>
            </a:r>
          </a:p>
          <a:p>
            <a:r>
              <a:rPr lang="en-SG" b="1" dirty="0"/>
              <a:t>CV1: </a:t>
            </a:r>
            <a:r>
              <a:rPr lang="el-GR" dirty="0"/>
              <a:t>λ</a:t>
            </a:r>
            <a:r>
              <a:rPr lang="en-SG" baseline="-25000" dirty="0"/>
              <a:t>1, </a:t>
            </a:r>
            <a:r>
              <a:rPr lang="en-SG" dirty="0"/>
              <a:t>Loss</a:t>
            </a:r>
            <a:r>
              <a:rPr lang="en-SG" baseline="-25000" dirty="0"/>
              <a:t>1</a:t>
            </a:r>
            <a:r>
              <a:rPr lang="en-SG" dirty="0"/>
              <a:t>; </a:t>
            </a:r>
            <a:r>
              <a:rPr lang="en-SG" b="1" dirty="0"/>
              <a:t>CV2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2, </a:t>
            </a:r>
            <a:r>
              <a:rPr lang="en-SG" dirty="0"/>
              <a:t>Loss</a:t>
            </a:r>
            <a:r>
              <a:rPr lang="en-SG" baseline="-25000" dirty="0"/>
              <a:t>2</a:t>
            </a:r>
            <a:r>
              <a:rPr lang="en-SG" dirty="0"/>
              <a:t>; </a:t>
            </a:r>
            <a:r>
              <a:rPr lang="en-SG" b="1" dirty="0"/>
              <a:t>CV3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3, </a:t>
            </a:r>
            <a:r>
              <a:rPr lang="en-SG" dirty="0"/>
              <a:t>Loss</a:t>
            </a:r>
            <a:r>
              <a:rPr lang="en-SG" baseline="-25000" dirty="0"/>
              <a:t>3 </a:t>
            </a:r>
            <a:r>
              <a:rPr lang="en-SG" dirty="0"/>
              <a:t>; </a:t>
            </a:r>
            <a:r>
              <a:rPr lang="en-SG" b="1" dirty="0"/>
              <a:t>CV4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4, </a:t>
            </a:r>
            <a:r>
              <a:rPr lang="en-SG" dirty="0"/>
              <a:t>Loss</a:t>
            </a:r>
            <a:r>
              <a:rPr lang="en-SG" baseline="-25000" dirty="0"/>
              <a:t>4</a:t>
            </a:r>
            <a:r>
              <a:rPr lang="en-SG" dirty="0"/>
              <a:t>; </a:t>
            </a:r>
          </a:p>
          <a:p>
            <a:r>
              <a:rPr lang="en-SG" b="1" dirty="0"/>
              <a:t>CV5</a:t>
            </a:r>
            <a:r>
              <a:rPr lang="en-SG" dirty="0"/>
              <a:t>: </a:t>
            </a:r>
            <a:r>
              <a:rPr lang="el-GR" dirty="0"/>
              <a:t>λ</a:t>
            </a:r>
            <a:r>
              <a:rPr lang="en-SG" baseline="-25000" dirty="0"/>
              <a:t>5, </a:t>
            </a:r>
            <a:r>
              <a:rPr lang="en-SG" dirty="0"/>
              <a:t>Loss</a:t>
            </a:r>
            <a:r>
              <a:rPr lang="en-SG" baseline="-25000" dirty="0"/>
              <a:t>5</a:t>
            </a:r>
          </a:p>
          <a:p>
            <a:endParaRPr lang="en-SG" baseline="-25000" dirty="0"/>
          </a:p>
          <a:p>
            <a:r>
              <a:rPr lang="en-US" dirty="0"/>
              <a:t>7. We then pick the value of </a:t>
            </a:r>
            <a:r>
              <a:rPr lang="el-GR" dirty="0"/>
              <a:t>λ</a:t>
            </a:r>
            <a:r>
              <a:rPr lang="en-SG" dirty="0"/>
              <a:t>*</a:t>
            </a:r>
            <a:r>
              <a:rPr lang="el-GR" dirty="0"/>
              <a:t> </a:t>
            </a:r>
            <a:r>
              <a:rPr lang="en-US" dirty="0"/>
              <a:t>that results in the best validation performance (lowest loss). </a:t>
            </a:r>
          </a:p>
          <a:p>
            <a:endParaRPr lang="en-US" dirty="0"/>
          </a:p>
          <a:p>
            <a:r>
              <a:rPr lang="en-US" dirty="0"/>
              <a:t>8. Fit the model on with </a:t>
            </a:r>
            <a:r>
              <a:rPr lang="en-US" dirty="0" err="1"/>
              <a:t>D</a:t>
            </a:r>
            <a:r>
              <a:rPr lang="en-US" baseline="-25000" dirty="0" err="1"/>
              <a:t>train</a:t>
            </a:r>
            <a:r>
              <a:rPr lang="en-US" dirty="0"/>
              <a:t> and </a:t>
            </a:r>
            <a:r>
              <a:rPr lang="en-US" dirty="0" err="1"/>
              <a:t>D</a:t>
            </a:r>
            <a:r>
              <a:rPr lang="en-US" baseline="-25000" dirty="0" err="1"/>
              <a:t>valid</a:t>
            </a:r>
            <a:r>
              <a:rPr lang="en-US" baseline="-25000" dirty="0"/>
              <a:t> </a:t>
            </a:r>
            <a:r>
              <a:rPr lang="en-US" dirty="0"/>
              <a:t>using </a:t>
            </a:r>
            <a:r>
              <a:rPr lang="el-GR" dirty="0"/>
              <a:t>λ</a:t>
            </a:r>
            <a:r>
              <a:rPr lang="en-SG" dirty="0"/>
              <a:t>*</a:t>
            </a:r>
            <a:endParaRPr lang="en-SG" baseline="-250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A029E8C-E940-4A2B-8CB9-39267520C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018447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9951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Validation Set 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0AB96-DA6C-404F-B2B8-976E4ED2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241" y="1496416"/>
            <a:ext cx="6649517" cy="2401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09D60E-73B3-4996-BD68-AF5FAF09DDAD}"/>
              </a:ext>
            </a:extLst>
          </p:cNvPr>
          <p:cNvSpPr txBox="1"/>
          <p:nvPr/>
        </p:nvSpPr>
        <p:spPr>
          <a:xfrm>
            <a:off x="872336" y="4126361"/>
            <a:ext cx="6186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baseline="0" dirty="0">
                <a:latin typeface="+mj-lt"/>
              </a:rPr>
              <a:t>Vertical line is the point chosen by the one standard error rule</a:t>
            </a:r>
            <a:endParaRPr lang="en-SG" dirty="0">
              <a:latin typeface="+mj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287082D-1FCE-40B9-8597-C911F9AF9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84429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3329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Early Stopping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01A4-EB22-480A-A939-36180041B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358490"/>
            <a:ext cx="7585862" cy="281411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28667-ED9A-412D-AEE2-C8C22E55D36F}"/>
              </a:ext>
            </a:extLst>
          </p:cNvPr>
          <p:cNvCxnSpPr/>
          <p:nvPr/>
        </p:nvCxnSpPr>
        <p:spPr>
          <a:xfrm>
            <a:off x="2040940" y="1470355"/>
            <a:ext cx="0" cy="270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689C429-6B1D-4B63-943D-9CB5A4982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647284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63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86073" cy="994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Regularization – More Data</a:t>
            </a:r>
            <a:endParaRPr lang="en-SG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401E-D08A-4B3F-9AED-98F11D81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2" y="1296210"/>
            <a:ext cx="5370918" cy="380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CC89F-0B75-49CE-8032-F32DF5D2AED1}"/>
              </a:ext>
            </a:extLst>
          </p:cNvPr>
          <p:cNvSpPr txBox="1"/>
          <p:nvPr/>
        </p:nvSpPr>
        <p:spPr>
          <a:xfrm>
            <a:off x="5742432" y="1616659"/>
            <a:ext cx="297229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Simple model </a:t>
            </a:r>
            <a:r>
              <a:rPr lang="en-SG" dirty="0">
                <a:sym typeface="Wingdings" panose="05000000000000000000" pitchFamily="2" charset="2"/>
              </a:rPr>
              <a:t> underfitting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Model complexity increases, train and test approaches true error (black line)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Complex model  overfitting (big gap between train and test), but gap reduces as N increases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ym typeface="Wingdings" panose="05000000000000000000" pitchFamily="2" charset="2"/>
              </a:rPr>
              <a:t>Optimal model (degree 2) – best  converges fastest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CBA215-2D5B-4877-9AA2-31E84C850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526876"/>
              </p:ext>
            </p:extLst>
          </p:nvPr>
        </p:nvGraphicFramePr>
        <p:xfrm>
          <a:off x="0" y="10137"/>
          <a:ext cx="9144000" cy="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01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C5F8ABBB-181C-EB58-883A-305DC00214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484882"/>
                  </p:ext>
                </p:extLst>
              </p:nvPr>
            </p:nvGraphicFramePr>
            <p:xfrm>
              <a:off x="909312" y="2642139"/>
              <a:ext cx="7325376" cy="2227517"/>
            </p:xfrm>
            <a:graphic>
              <a:graphicData uri="http://schemas.openxmlformats.org/drawingml/2006/table">
                <a:tbl>
                  <a:tblPr firstRow="1" bandRow="1">
                    <a:tableStyleId>{41BB2FF9-0E16-4628-8FA2-44D74F0A08B3}</a:tableStyleId>
                  </a:tblPr>
                  <a:tblGrid>
                    <a:gridCol w="3662688">
                      <a:extLst>
                        <a:ext uri="{9D8B030D-6E8A-4147-A177-3AD203B41FA5}">
                          <a16:colId xmlns:a16="http://schemas.microsoft.com/office/drawing/2014/main" val="3569552815"/>
                        </a:ext>
                      </a:extLst>
                    </a:gridCol>
                    <a:gridCol w="3662688">
                      <a:extLst>
                        <a:ext uri="{9D8B030D-6E8A-4147-A177-3AD203B41FA5}">
                          <a16:colId xmlns:a16="http://schemas.microsoft.com/office/drawing/2014/main" val="18008994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/>
                            <a:t>Discrete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/>
                            <a:t>Continuous variable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848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Countable numbers of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Infinitely many real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4766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E.g. number of heads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E.g. time taken to complete a task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45175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Distribution defined by probability mass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Distribution defined by probability density function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7221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SG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94521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C5F8ABBB-181C-EB58-883A-305DC00214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5484882"/>
                  </p:ext>
                </p:extLst>
              </p:nvPr>
            </p:nvGraphicFramePr>
            <p:xfrm>
              <a:off x="909312" y="2642139"/>
              <a:ext cx="7325376" cy="2227517"/>
            </p:xfrm>
            <a:graphic>
              <a:graphicData uri="http://schemas.openxmlformats.org/drawingml/2006/table">
                <a:tbl>
                  <a:tblPr firstRow="1" bandRow="1">
                    <a:tableStyleId>{41BB2FF9-0E16-4628-8FA2-44D74F0A08B3}</a:tableStyleId>
                  </a:tblPr>
                  <a:tblGrid>
                    <a:gridCol w="3662688">
                      <a:extLst>
                        <a:ext uri="{9D8B030D-6E8A-4147-A177-3AD203B41FA5}">
                          <a16:colId xmlns:a16="http://schemas.microsoft.com/office/drawing/2014/main" val="3569552815"/>
                        </a:ext>
                      </a:extLst>
                    </a:gridCol>
                    <a:gridCol w="3662688">
                      <a:extLst>
                        <a:ext uri="{9D8B030D-6E8A-4147-A177-3AD203B41FA5}">
                          <a16:colId xmlns:a16="http://schemas.microsoft.com/office/drawing/2014/main" val="18008994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/>
                            <a:t>Discrete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1800" dirty="0"/>
                            <a:t>Continuous variable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7848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Countable numbers of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Infinitely many real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4766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E.g. number of heads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E.g. time taken to complete a task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45175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Distribution defined by probability mass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SG" dirty="0"/>
                            <a:t>Distribution defined by probability density function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722162"/>
                      </a:ext>
                    </a:extLst>
                  </a:tr>
                  <a:tr h="7339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6" t="-206612" r="-100333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66" t="-206612" r="-333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94521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558C62-135B-1615-E472-3A3311E132CB}"/>
              </a:ext>
            </a:extLst>
          </p:cNvPr>
          <p:cNvSpPr txBox="1"/>
          <p:nvPr/>
        </p:nvSpPr>
        <p:spPr>
          <a:xfrm>
            <a:off x="628650" y="1258433"/>
            <a:ext cx="8139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a mathematical formalization of a quantity or object which depends on </a:t>
            </a:r>
            <a:r>
              <a:rPr 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andomness"/>
              </a:rPr>
              <a:t>random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events.</a:t>
            </a:r>
            <a:endParaRPr lang="en-US" sz="1800" b="0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a mapping or a function from possible </a:t>
            </a:r>
            <a:r>
              <a:rPr 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Outcome (probability)"/>
              </a:rPr>
              <a:t>outcomes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a sample space to a </a:t>
            </a:r>
            <a:r>
              <a:rPr lang="en-US" sz="18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easurable space"/>
              </a:rPr>
              <a:t>measurable space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often the real numbers.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39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Bayes’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58C62-135B-1615-E472-3A3311E132CB}"/>
              </a:ext>
            </a:extLst>
          </p:cNvPr>
          <p:cNvSpPr txBox="1"/>
          <p:nvPr/>
        </p:nvSpPr>
        <p:spPr>
          <a:xfrm>
            <a:off x="628650" y="1258433"/>
            <a:ext cx="81395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j-lt"/>
              </a:rPr>
              <a:t>“Bayesian” is used to refer to inference methods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that represent “degrees of certainty” using probability theory, and which leverage Bayes’ rule, to update the degree of certainty given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1" dirty="0">
                <a:latin typeface="+mj-lt"/>
              </a:rPr>
              <a:t>Layman term: Update our belief based on prior belief and data so that we infer something with a certain degree of uncertainty.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069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Bayes’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B80A-A32D-74AD-8E46-AF2328591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773"/>
          <a:stretch/>
        </p:blipFill>
        <p:spPr>
          <a:xfrm>
            <a:off x="1973245" y="2898036"/>
            <a:ext cx="4801270" cy="852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A7959-3E7E-CC37-E2E5-D8845CEB8D74}"/>
              </a:ext>
            </a:extLst>
          </p:cNvPr>
          <p:cNvSpPr txBox="1"/>
          <p:nvPr/>
        </p:nvSpPr>
        <p:spPr>
          <a:xfrm>
            <a:off x="2034205" y="2577146"/>
            <a:ext cx="1592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Updated belief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9C692-5D23-F5DC-1637-2EAC01E26DEB}"/>
              </a:ext>
            </a:extLst>
          </p:cNvPr>
          <p:cNvSpPr txBox="1"/>
          <p:nvPr/>
        </p:nvSpPr>
        <p:spPr>
          <a:xfrm>
            <a:off x="281605" y="2568108"/>
            <a:ext cx="1592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Layman term: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7D945-3120-E0A8-C65C-198D45037E15}"/>
              </a:ext>
            </a:extLst>
          </p:cNvPr>
          <p:cNvSpPr txBox="1"/>
          <p:nvPr/>
        </p:nvSpPr>
        <p:spPr>
          <a:xfrm>
            <a:off x="3627120" y="2577146"/>
            <a:ext cx="1592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Prior belief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BEED1-FF21-B5E8-5487-0A0C29A0C3E5}"/>
              </a:ext>
            </a:extLst>
          </p:cNvPr>
          <p:cNvSpPr txBox="1"/>
          <p:nvPr/>
        </p:nvSpPr>
        <p:spPr>
          <a:xfrm>
            <a:off x="5082540" y="2577146"/>
            <a:ext cx="1592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dirty="0"/>
              <a:t>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43C550-1ABF-311E-75CE-823CB629DCDA}"/>
              </a:ext>
            </a:extLst>
          </p:cNvPr>
          <p:cNvGrpSpPr/>
          <p:nvPr/>
        </p:nvGrpSpPr>
        <p:grpSpPr>
          <a:xfrm>
            <a:off x="281605" y="1534120"/>
            <a:ext cx="6371660" cy="523221"/>
            <a:chOff x="281605" y="3421238"/>
            <a:chExt cx="6371660" cy="5232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FCD062-7E26-BCF6-30DB-52716FC083D9}"/>
                </a:ext>
              </a:extLst>
            </p:cNvPr>
            <p:cNvSpPr txBox="1"/>
            <p:nvPr/>
          </p:nvSpPr>
          <p:spPr>
            <a:xfrm>
              <a:off x="281605" y="3421238"/>
              <a:ext cx="15929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Math term: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629F0A-FC2D-20AD-D50C-16BCA613D257}"/>
                </a:ext>
              </a:extLst>
            </p:cNvPr>
            <p:cNvSpPr txBox="1"/>
            <p:nvPr/>
          </p:nvSpPr>
          <p:spPr>
            <a:xfrm>
              <a:off x="2034205" y="3421239"/>
              <a:ext cx="15929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Posterior Probability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C1A05E-5A4B-DB93-C2E6-D7050B753D6C}"/>
                </a:ext>
              </a:extLst>
            </p:cNvPr>
            <p:cNvSpPr txBox="1"/>
            <p:nvPr/>
          </p:nvSpPr>
          <p:spPr>
            <a:xfrm>
              <a:off x="3786806" y="3421239"/>
              <a:ext cx="14332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Prior Probability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BFFA8F-ED71-C4D0-2831-C2BFC70BD7D1}"/>
                </a:ext>
              </a:extLst>
            </p:cNvPr>
            <p:cNvSpPr txBox="1"/>
            <p:nvPr/>
          </p:nvSpPr>
          <p:spPr>
            <a:xfrm>
              <a:off x="5220035" y="3421239"/>
              <a:ext cx="14332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Likelihood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E8C531-908D-490A-47FD-9420ACE1A837}"/>
              </a:ext>
            </a:extLst>
          </p:cNvPr>
          <p:cNvCxnSpPr/>
          <p:nvPr/>
        </p:nvCxnSpPr>
        <p:spPr>
          <a:xfrm>
            <a:off x="2926080" y="2898036"/>
            <a:ext cx="0" cy="25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92823F-504F-D301-2211-D8F67C4C504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23578" y="2884923"/>
            <a:ext cx="79843" cy="2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A59753-885E-CBE3-9382-719F97232567}"/>
              </a:ext>
            </a:extLst>
          </p:cNvPr>
          <p:cNvCxnSpPr>
            <a:cxnSpLocks/>
          </p:cNvCxnSpPr>
          <p:nvPr/>
        </p:nvCxnSpPr>
        <p:spPr>
          <a:xfrm flipH="1">
            <a:off x="5684687" y="2814644"/>
            <a:ext cx="159853" cy="2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Bayes’ rule - Example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EDD5A-93B1-64D4-8B8D-950A1F623A95}"/>
              </a:ext>
            </a:extLst>
          </p:cNvPr>
          <p:cNvSpPr txBox="1"/>
          <p:nvPr/>
        </p:nvSpPr>
        <p:spPr>
          <a:xfrm>
            <a:off x="215265" y="1258433"/>
            <a:ext cx="4286250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+mj-lt"/>
              </a:rPr>
              <a:t>Marie is getting married tomorrow at an outdoor ceremony in the desert. 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+mj-lt"/>
              </a:rPr>
              <a:t>In recent years, it has rained only 5 days each year.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+mj-lt"/>
              </a:rPr>
              <a:t>When it actually rains, the weatherman has forecast rain 90% of the time.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+mj-lt"/>
              </a:rPr>
              <a:t>When it doesn't rain, he has forecast rain 10% of the time.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Unfortunately, the weatherman is forecasting rain for tomorrow. 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+mj-lt"/>
              </a:rPr>
              <a:t>What is the probability it will rain on the day of Marie's wedding?</a:t>
            </a:r>
            <a:endParaRPr lang="en-US" sz="1600" i="1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FD466B-7126-E529-F467-8B8C4864591D}"/>
              </a:ext>
            </a:extLst>
          </p:cNvPr>
          <p:cNvGrpSpPr/>
          <p:nvPr/>
        </p:nvGrpSpPr>
        <p:grpSpPr>
          <a:xfrm>
            <a:off x="4383408" y="1847257"/>
            <a:ext cx="1948814" cy="2774035"/>
            <a:chOff x="4360547" y="1853055"/>
            <a:chExt cx="2672435" cy="277403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597400-AEB9-3DA7-B37E-15B5DC43D6AC}"/>
                </a:ext>
              </a:extLst>
            </p:cNvPr>
            <p:cNvSpPr txBox="1"/>
            <p:nvPr/>
          </p:nvSpPr>
          <p:spPr>
            <a:xfrm>
              <a:off x="4825367" y="3830296"/>
              <a:ext cx="2207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Posterior Probability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A15D4-5F64-5243-DE1E-7345588D4EE8}"/>
                </a:ext>
              </a:extLst>
            </p:cNvPr>
            <p:cNvSpPr txBox="1"/>
            <p:nvPr/>
          </p:nvSpPr>
          <p:spPr>
            <a:xfrm>
              <a:off x="4825368" y="1853055"/>
              <a:ext cx="1675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Prior Probability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041F64-244B-68D0-F1A7-D85238D3D739}"/>
                </a:ext>
              </a:extLst>
            </p:cNvPr>
            <p:cNvSpPr txBox="1"/>
            <p:nvPr/>
          </p:nvSpPr>
          <p:spPr>
            <a:xfrm>
              <a:off x="4825367" y="2853289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Likelihood</a:t>
              </a:r>
            </a:p>
          </p:txBody>
        </p: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5C89BE7F-58F0-FD9A-93DD-F0EC69A827A2}"/>
                </a:ext>
              </a:extLst>
            </p:cNvPr>
            <p:cNvSpPr/>
            <p:nvPr/>
          </p:nvSpPr>
          <p:spPr>
            <a:xfrm>
              <a:off x="4360547" y="2491740"/>
              <a:ext cx="281939" cy="9905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55ACB4EC-E4A7-B4E2-0CE8-55004FBEC412}"/>
                </a:ext>
              </a:extLst>
            </p:cNvPr>
            <p:cNvSpPr/>
            <p:nvPr/>
          </p:nvSpPr>
          <p:spPr>
            <a:xfrm>
              <a:off x="4360547" y="1968943"/>
              <a:ext cx="281940" cy="41611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25A4AAB1-F22F-9B81-AAB4-3E59FB4802EC}"/>
                </a:ext>
              </a:extLst>
            </p:cNvPr>
            <p:cNvSpPr/>
            <p:nvPr/>
          </p:nvSpPr>
          <p:spPr>
            <a:xfrm>
              <a:off x="4360547" y="3636495"/>
              <a:ext cx="281939" cy="9905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8915B8-415A-5385-DBE8-6B467184D4E7}"/>
                  </a:ext>
                </a:extLst>
              </p:cNvPr>
              <p:cNvSpPr txBox="1"/>
              <p:nvPr/>
            </p:nvSpPr>
            <p:spPr>
              <a:xfrm>
                <a:off x="5699760" y="1175947"/>
                <a:ext cx="332994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dirty="0">
                    <a:latin typeface="+mj-lt"/>
                  </a:rPr>
                  <a:t>Let </a:t>
                </a:r>
              </a:p>
              <a:p>
                <a:pPr algn="l"/>
                <a:r>
                  <a:rPr lang="en-US" i="1" dirty="0">
                    <a:latin typeface="+mj-lt"/>
                  </a:rPr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>
                    <a:latin typeface="+mj-lt"/>
                  </a:rPr>
                  <a:t> = weatherman forecast it rains</a:t>
                </a:r>
              </a:p>
              <a:p>
                <a:pPr algn="l"/>
                <a:r>
                  <a:rPr lang="en-US" i="1" dirty="0">
                    <a:latin typeface="+mj-lt"/>
                  </a:rPr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i="1" dirty="0">
                    <a:latin typeface="+mj-lt"/>
                  </a:rPr>
                  <a:t> = Rain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8915B8-415A-5385-DBE8-6B467184D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60" y="1175947"/>
                <a:ext cx="3329940" cy="769441"/>
              </a:xfrm>
              <a:prstGeom prst="rect">
                <a:avLst/>
              </a:prstGeom>
              <a:blipFill>
                <a:blip r:embed="rId3"/>
                <a:stretch>
                  <a:fillRect l="-916" t="-2381" b="-71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EF7BE2-BA35-BFD2-C564-B23A9217089E}"/>
                  </a:ext>
                </a:extLst>
              </p:cNvPr>
              <p:cNvSpPr txBox="1"/>
              <p:nvPr/>
            </p:nvSpPr>
            <p:spPr>
              <a:xfrm>
                <a:off x="5985650" y="1951439"/>
                <a:ext cx="2943085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r>
                        <a:rPr lang="en-SG" sz="1600" b="0" i="1" dirty="0" smtClean="0">
                          <a:latin typeface="Cambria Math" panose="02040503050406030204" pitchFamily="18" charset="0"/>
                        </a:rPr>
                        <m:t>=0.0137</m:t>
                      </m:r>
                    </m:oMath>
                  </m:oMathPara>
                </a14:m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EF7BE2-BA35-BFD2-C564-B23A9217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650" y="1951439"/>
                <a:ext cx="2943085" cy="559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64C873-5548-5EBB-6870-83CEEAE704C2}"/>
                  </a:ext>
                </a:extLst>
              </p:cNvPr>
              <p:cNvSpPr txBox="1"/>
              <p:nvPr/>
            </p:nvSpPr>
            <p:spPr>
              <a:xfrm>
                <a:off x="5985650" y="3956717"/>
                <a:ext cx="29430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 ??</m:t>
                      </m:r>
                    </m:oMath>
                  </m:oMathPara>
                </a14:m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64C873-5548-5EBB-6870-83CEEAE7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650" y="3956717"/>
                <a:ext cx="294308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6ED84E4-F6DE-2225-B3A9-ED61A1BC2677}"/>
              </a:ext>
            </a:extLst>
          </p:cNvPr>
          <p:cNvGrpSpPr/>
          <p:nvPr/>
        </p:nvGrpSpPr>
        <p:grpSpPr>
          <a:xfrm>
            <a:off x="5985650" y="2825494"/>
            <a:ext cx="2943085" cy="659547"/>
            <a:chOff x="5985650" y="2782013"/>
            <a:chExt cx="2943085" cy="659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E7AC3-BE4E-DBD3-A3F2-0CC2652D040C}"/>
                    </a:ext>
                  </a:extLst>
                </p:cNvPr>
                <p:cNvSpPr txBox="1"/>
                <p:nvPr/>
              </p:nvSpPr>
              <p:spPr>
                <a:xfrm>
                  <a:off x="5985650" y="2782013"/>
                  <a:ext cx="29430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) = 0.9</m:t>
                        </m:r>
                      </m:oMath>
                    </m:oMathPara>
                  </a14:m>
                  <a:endParaRPr lang="en-US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E7AC3-BE4E-DBD3-A3F2-0CC2652D0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650" y="2782013"/>
                  <a:ext cx="294308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2EFAE75-E906-3754-4A0B-A4BA133EF4E5}"/>
                    </a:ext>
                  </a:extLst>
                </p:cNvPr>
                <p:cNvSpPr txBox="1"/>
                <p:nvPr/>
              </p:nvSpPr>
              <p:spPr>
                <a:xfrm>
                  <a:off x="5985650" y="3103006"/>
                  <a:ext cx="29430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|~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) = 0.1</m:t>
                        </m:r>
                      </m:oMath>
                    </m:oMathPara>
                  </a14:m>
                  <a:endParaRPr lang="en-US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2EFAE75-E906-3754-4A0B-A4BA133EF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650" y="3103006"/>
                  <a:ext cx="2943085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64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600" b="1" dirty="0">
                <a:solidFill>
                  <a:schemeClr val="bg1"/>
                </a:solidFill>
                <a:latin typeface="+mj-lt"/>
              </a:rPr>
              <a:t>Bayes’ rule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920003-82FB-06BC-6939-78B8913E0850}"/>
                  </a:ext>
                </a:extLst>
              </p:cNvPr>
              <p:cNvSpPr txBox="1"/>
              <p:nvPr/>
            </p:nvSpPr>
            <p:spPr>
              <a:xfrm>
                <a:off x="697371" y="1640587"/>
                <a:ext cx="2221090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den>
                      </m:f>
                      <m:r>
                        <a:rPr lang="en-SG" sz="1600" b="0" i="1" dirty="0" smtClean="0">
                          <a:latin typeface="Cambria Math" panose="02040503050406030204" pitchFamily="18" charset="0"/>
                        </a:rPr>
                        <m:t>=0.0137</m:t>
                      </m:r>
                    </m:oMath>
                  </m:oMathPara>
                </a14:m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920003-82FB-06BC-6939-78B8913E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" y="1640587"/>
                <a:ext cx="2221090" cy="55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34A2B5-3855-007B-DD68-C9DED99E6AFB}"/>
                  </a:ext>
                </a:extLst>
              </p:cNvPr>
              <p:cNvSpPr txBox="1"/>
              <p:nvPr/>
            </p:nvSpPr>
            <p:spPr>
              <a:xfrm>
                <a:off x="697371" y="3122773"/>
                <a:ext cx="22210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 ??</m:t>
                      </m:r>
                    </m:oMath>
                  </m:oMathPara>
                </a14:m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34A2B5-3855-007B-DD68-C9DED99E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" y="3122773"/>
                <a:ext cx="2221090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2D9C91D-35E1-3C68-842C-53786542917D}"/>
              </a:ext>
            </a:extLst>
          </p:cNvPr>
          <p:cNvGrpSpPr/>
          <p:nvPr/>
        </p:nvGrpSpPr>
        <p:grpSpPr>
          <a:xfrm>
            <a:off x="697371" y="2311510"/>
            <a:ext cx="2221090" cy="659547"/>
            <a:chOff x="5985650" y="2782013"/>
            <a:chExt cx="2943085" cy="659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F138DE5-9913-F580-08D1-34F79DA8E34F}"/>
                    </a:ext>
                  </a:extLst>
                </p:cNvPr>
                <p:cNvSpPr txBox="1"/>
                <p:nvPr/>
              </p:nvSpPr>
              <p:spPr>
                <a:xfrm>
                  <a:off x="5985650" y="2782013"/>
                  <a:ext cx="29430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) = 0.9</m:t>
                        </m:r>
                      </m:oMath>
                    </m:oMathPara>
                  </a14:m>
                  <a:endParaRPr lang="en-US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F138DE5-9913-F580-08D1-34F79DA8E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650" y="2782013"/>
                  <a:ext cx="294308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B7BF2CE-3FF8-2266-DD26-1BE4A77DE8AB}"/>
                    </a:ext>
                  </a:extLst>
                </p:cNvPr>
                <p:cNvSpPr txBox="1"/>
                <p:nvPr/>
              </p:nvSpPr>
              <p:spPr>
                <a:xfrm>
                  <a:off x="5985650" y="3103006"/>
                  <a:ext cx="29430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|~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) = 0.1</m:t>
                        </m:r>
                      </m:oMath>
                    </m:oMathPara>
                  </a14:m>
                  <a:endParaRPr lang="en-US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B7BF2CE-3FF8-2266-DD26-1BE4A77DE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650" y="3103006"/>
                  <a:ext cx="294308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272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290687-06AD-CD87-1899-303FA1216539}"/>
                  </a:ext>
                </a:extLst>
              </p:cNvPr>
              <p:cNvSpPr txBox="1"/>
              <p:nvPr/>
            </p:nvSpPr>
            <p:spPr>
              <a:xfrm>
                <a:off x="3701485" y="1380114"/>
                <a:ext cx="4636770" cy="26102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SG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SG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6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sz="1600" b="0" i="1" dirty="0">
                  <a:latin typeface="+mj-lt"/>
                </a:endParaRPr>
              </a:p>
              <a:p>
                <a:pPr algn="l"/>
                <a:endParaRPr lang="en-SG" sz="16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SG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i="1" dirty="0">
                  <a:latin typeface="+mj-lt"/>
                </a:endParaRPr>
              </a:p>
              <a:p>
                <a:endParaRPr lang="en-SG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SG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0.0137(0.9)</m:t>
                          </m:r>
                        </m:num>
                        <m:den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0.9(0.0137)</m:t>
                          </m:r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0.1(1−0.0137)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SG" b="0" i="1" dirty="0" smtClean="0"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i="1" dirty="0"/>
              </a:p>
              <a:p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290687-06AD-CD87-1899-303FA1216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485" y="1380114"/>
                <a:ext cx="4636770" cy="2610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5463FC3-7717-6C50-3FC8-736B71AC7075}"/>
              </a:ext>
            </a:extLst>
          </p:cNvPr>
          <p:cNvSpPr txBox="1"/>
          <p:nvPr/>
        </p:nvSpPr>
        <p:spPr>
          <a:xfrm>
            <a:off x="3808165" y="4102386"/>
            <a:ext cx="46367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latin typeface="+mj-lt"/>
              </a:rPr>
              <a:t>The probability it will rain on the day of Marie's wedding, given the </a:t>
            </a:r>
            <a:r>
              <a:rPr lang="en-US" sz="1400" dirty="0"/>
              <a:t>weatherman is forecasting rain for tomorrow is 0.111</a:t>
            </a:r>
            <a:endParaRPr lang="en-SG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90FCBD-3948-F3B6-44BB-7F5F8A2B0A0D}"/>
              </a:ext>
            </a:extLst>
          </p:cNvPr>
          <p:cNvSpPr txBox="1"/>
          <p:nvPr/>
        </p:nvSpPr>
        <p:spPr>
          <a:xfrm>
            <a:off x="89536" y="1300427"/>
            <a:ext cx="1548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latin typeface="+mj-lt"/>
              </a:rPr>
              <a:t>We know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92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2278</Words>
  <Application>Microsoft Office PowerPoint</Application>
  <PresentationFormat>On-screen Show (16:9)</PresentationFormat>
  <Paragraphs>456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Wingdings</vt:lpstr>
      <vt:lpstr>Cambria Math</vt:lpstr>
      <vt:lpstr>Helvetica</vt:lpstr>
      <vt:lpstr>Calibri</vt:lpstr>
      <vt:lpstr>Courier New</vt:lpstr>
      <vt:lpstr>Office Theme</vt:lpstr>
      <vt:lpstr>PowerPoint Presentation</vt:lpstr>
      <vt:lpstr>Outline</vt:lpstr>
      <vt:lpstr>Probability </vt:lpstr>
      <vt:lpstr>Probability</vt:lpstr>
      <vt:lpstr>Random Variable</vt:lpstr>
      <vt:lpstr>Bayes’ rule</vt:lpstr>
      <vt:lpstr>Bayes’ rule</vt:lpstr>
      <vt:lpstr>Bayes’ rule - Example</vt:lpstr>
      <vt:lpstr>Bayes’ rule - Example</vt:lpstr>
      <vt:lpstr>Bernoulli Distributions</vt:lpstr>
      <vt:lpstr>Binomial Distributions</vt:lpstr>
      <vt:lpstr>Multinomial Distributions</vt:lpstr>
      <vt:lpstr>Univariate Gaussian Distribution</vt:lpstr>
      <vt:lpstr>Fun Facts of Gaussian</vt:lpstr>
      <vt:lpstr>Univariate Gaussian Distribution</vt:lpstr>
      <vt:lpstr>Gaussian Distribution</vt:lpstr>
      <vt:lpstr>Gaussian Distribution</vt:lpstr>
      <vt:lpstr>Dirac delta function</vt:lpstr>
      <vt:lpstr>Other Univariate Distributions</vt:lpstr>
      <vt:lpstr>Central Limit Theorem  </vt:lpstr>
      <vt:lpstr>Monte Carlo Approximation</vt:lpstr>
      <vt:lpstr>Multivariate </vt:lpstr>
      <vt:lpstr>Multivariate </vt:lpstr>
      <vt:lpstr>Multivariate Gaussian Distribution</vt:lpstr>
      <vt:lpstr>Multivariate Gaussian Distribution</vt:lpstr>
      <vt:lpstr>Multivariate Gaussian Distribution</vt:lpstr>
      <vt:lpstr>Example: Imputate missing value from MVN</vt:lpstr>
      <vt:lpstr>Multivariate - Gaussian</vt:lpstr>
      <vt:lpstr>Probabilistic graphical models</vt:lpstr>
      <vt:lpstr>Example PGM: Water sprinkler network</vt:lpstr>
      <vt:lpstr>Example PGM: Markov Chain Network</vt:lpstr>
      <vt:lpstr>Example</vt:lpstr>
      <vt:lpstr>Example</vt:lpstr>
      <vt:lpstr>Model Fitting / Training</vt:lpstr>
      <vt:lpstr>Maximum likelihood estimation</vt:lpstr>
      <vt:lpstr>MLE for the Bernoulli distribution</vt:lpstr>
      <vt:lpstr>MLE for the Bernoulli distribution</vt:lpstr>
      <vt:lpstr>Empirical Risk Minimization</vt:lpstr>
      <vt:lpstr>Regularization</vt:lpstr>
      <vt:lpstr>Regularization</vt:lpstr>
      <vt:lpstr>Regularization -  How to choose? </vt:lpstr>
      <vt:lpstr>Regularization – Validation Set </vt:lpstr>
      <vt:lpstr>Regularization – Validation Set </vt:lpstr>
      <vt:lpstr>Regularization – Validation Set </vt:lpstr>
      <vt:lpstr>Regularization – Early Stopping</vt:lpstr>
      <vt:lpstr>Regularization – More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Yeshwant Singh</cp:lastModifiedBy>
  <cp:revision>403</cp:revision>
  <dcterms:modified xsi:type="dcterms:W3CDTF">2024-02-07T04:27:06Z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