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46"/>
  </p:notesMasterIdLst>
  <p:handoutMasterIdLst>
    <p:handoutMasterId r:id="rId47"/>
  </p:handout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10" r:id="rId16"/>
    <p:sldId id="311" r:id="rId17"/>
    <p:sldId id="308" r:id="rId18"/>
    <p:sldId id="313" r:id="rId19"/>
    <p:sldId id="314" r:id="rId20"/>
    <p:sldId id="315" r:id="rId21"/>
    <p:sldId id="316" r:id="rId22"/>
    <p:sldId id="312" r:id="rId23"/>
    <p:sldId id="317" r:id="rId24"/>
    <p:sldId id="319" r:id="rId25"/>
    <p:sldId id="318" r:id="rId26"/>
    <p:sldId id="321" r:id="rId27"/>
    <p:sldId id="320" r:id="rId28"/>
    <p:sldId id="322" r:id="rId29"/>
    <p:sldId id="326" r:id="rId30"/>
    <p:sldId id="324" r:id="rId31"/>
    <p:sldId id="325" r:id="rId32"/>
    <p:sldId id="335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6" r:id="rId41"/>
    <p:sldId id="337" r:id="rId42"/>
    <p:sldId id="338" r:id="rId43"/>
    <p:sldId id="339" r:id="rId44"/>
    <p:sldId id="340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Cambria" panose="02040503050406030204" pitchFamily="18" charset="0"/>
      <p:regular r:id="rId52"/>
      <p:bold r:id="rId53"/>
      <p:italic r:id="rId54"/>
      <p:boldItalic r:id="rId55"/>
    </p:embeddedFont>
    <p:embeddedFont>
      <p:font typeface="Cambria Math" panose="02040503050406030204" pitchFamily="18" charset="0"/>
      <p:regular r:id="rId56"/>
    </p:embeddedFont>
  </p:embeddedFontLst>
  <p:custDataLst>
    <p:tags r:id="rId5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BB2FF9-0E16-4628-8FA2-44D74F0A08B3}">
  <a:tblStyle styleId="{41BB2FF9-0E16-4628-8FA2-44D74F0A08B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F0E8"/>
          </a:solidFill>
        </a:fill>
      </a:tcStyle>
    </a:wholeTbl>
    <a:band1H>
      <a:tcTxStyle/>
      <a:tcStyle>
        <a:tcBdr/>
        <a:fill>
          <a:solidFill>
            <a:srgbClr val="FAE0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E0CE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DF0E8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DF0E8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68B0DF3-DF48-47E2-A033-28B5F7AF4AA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CEFF4"/>
          </a:solidFill>
        </a:fill>
      </a:tcStyle>
    </a:wholeTbl>
    <a:band1H>
      <a:tcTxStyle/>
      <a:tcStyle>
        <a:tcBdr/>
        <a:fill>
          <a:solidFill>
            <a:srgbClr val="D7DEE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7DEE9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EFF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CEFF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931BACC-CBFE-4290-8FF6-89B7174E0812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6EEF0"/>
          </a:solidFill>
        </a:fill>
      </a:tcStyle>
    </a:wholeTbl>
    <a:band1H>
      <a:tcTxStyle/>
      <a:tcStyle>
        <a:tcBdr/>
        <a:fill>
          <a:solidFill>
            <a:srgbClr val="EEDB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EDBE1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6EEF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6EEF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030EB3-7B6D-48EB-B5A0-625C2C104895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EDF4"/>
          </a:solidFill>
        </a:fill>
      </a:tcStyle>
    </a:wholeTbl>
    <a:band1H>
      <a:tcTxStyle/>
      <a:tcStyle>
        <a:tcBdr/>
        <a:fill>
          <a:solidFill>
            <a:srgbClr val="DED8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D8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78B726-2AFE-4137-B943-8604406FCCEC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F0E8"/>
          </a:solidFill>
        </a:fill>
      </a:tcStyle>
    </a:wholeTbl>
    <a:band1H>
      <a:tcTxStyle/>
      <a:tcStyle>
        <a:tcBdr/>
        <a:fill>
          <a:solidFill>
            <a:srgbClr val="FAE0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E0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493B26-2AFF-4D59-9184-3F119D06EE60}" styleName="Table_5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02" autoAdjust="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BF272-EDFB-406E-AB7B-1252F2A5D3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E87E48-A378-46BD-A28E-44368CE5A4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AF1B3-D6CB-45CD-A97E-1CD65B8482FB}" type="datetimeFigureOut">
              <a:rPr lang="en-SG" smtClean="0"/>
              <a:t>23/2/2023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5192D-D7C8-44F5-9356-0951875D8B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BAAEB-F5CE-4E1B-B87C-9217E8078E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0A7B3-F321-4A76-9509-C707CC213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0916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07:12:09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24575,'6'1'0,"0"0"0,0 0 0,0 1 0,0 0 0,-1 0 0,1 0 0,-1 1 0,1 0 0,-1 0 0,0 0 0,0 0 0,0 1 0,-1 0 0,1 0 0,-1 0 0,0 1 0,0-1 0,4 8 0,6 7 0,-1 0 0,-1 2 0,13 28 0,-20-36 0,-1 1 0,-1 0 0,0 0 0,-1 0 0,-1 0 0,0 19 0,4 27 0,2 6-1365,-6-48-5461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56a39a364_0_1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c56a39a36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0723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1174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02735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6408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75094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7412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7629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3608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49229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7828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6111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52189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48215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43370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612376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xi</a:t>
            </a:r>
          </a:p>
        </p:txBody>
      </p:sp>
    </p:spTree>
    <p:extLst>
      <p:ext uri="{BB962C8B-B14F-4D97-AF65-F5344CB8AC3E}">
        <p14:creationId xmlns:p14="http://schemas.microsoft.com/office/powerpoint/2010/main" val="667786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2608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78751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21833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111967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51661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217001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62455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764338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74711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589630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764336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066626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429884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6866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50369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03527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74358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472551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989902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772560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19493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2472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48135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11045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2050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2435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9494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Google Shape;146;p27">
            <a:extLst>
              <a:ext uri="{FF2B5EF4-FFF2-40B4-BE49-F238E27FC236}">
                <a16:creationId xmlns:a16="http://schemas.microsoft.com/office/drawing/2014/main" id="{85920486-24E9-4B8F-8953-AEAE273FF6C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-41565" y="-106878"/>
            <a:ext cx="9280567" cy="1315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0" Type="http://schemas.openxmlformats.org/officeDocument/2006/relationships/image" Target="../media/image74.png"/><Relationship Id="rId4" Type="http://schemas.openxmlformats.org/officeDocument/2006/relationships/image" Target="../media/image69.png"/><Relationship Id="rId9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72.png"/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9.png"/><Relationship Id="rId5" Type="http://schemas.openxmlformats.org/officeDocument/2006/relationships/image" Target="../media/image75.png"/><Relationship Id="rId10" Type="http://schemas.openxmlformats.org/officeDocument/2006/relationships/image" Target="../media/image78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8.png"/><Relationship Id="rId7" Type="http://schemas.openxmlformats.org/officeDocument/2006/relationships/image" Target="../media/image76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9.png"/><Relationship Id="rId5" Type="http://schemas.openxmlformats.org/officeDocument/2006/relationships/image" Target="../media/image75.png"/><Relationship Id="rId10" Type="http://schemas.openxmlformats.org/officeDocument/2006/relationships/image" Target="../media/image78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68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69.png"/><Relationship Id="rId9" Type="http://schemas.openxmlformats.org/officeDocument/2006/relationships/image" Target="../media/image9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68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11" Type="http://schemas.openxmlformats.org/officeDocument/2006/relationships/image" Target="../media/image97.png"/><Relationship Id="rId5" Type="http://schemas.openxmlformats.org/officeDocument/2006/relationships/image" Target="../media/image88.png"/><Relationship Id="rId10" Type="http://schemas.openxmlformats.org/officeDocument/2006/relationships/image" Target="../media/image96.png"/><Relationship Id="rId4" Type="http://schemas.openxmlformats.org/officeDocument/2006/relationships/image" Target="../media/image69.png"/><Relationship Id="rId9" Type="http://schemas.openxmlformats.org/officeDocument/2006/relationships/image" Target="../media/image9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5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5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tube.switch.ch/videos/96049a00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cikit-learn.org/stable/auto_examples/svm/plot_rbf_parameter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6998"/>
            <a:ext cx="9144002" cy="32930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986118" y="306189"/>
            <a:ext cx="7540500" cy="21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SG" sz="3600" b="0" i="0" u="none" strike="noStrike" cap="none" dirty="0">
                <a:solidFill>
                  <a:srgbClr val="FFFFFF"/>
                </a:solidFill>
                <a:latin typeface="+mj-lt"/>
                <a:ea typeface="Calibri"/>
                <a:cs typeface="Calibri"/>
                <a:sym typeface="Calibri"/>
              </a:rPr>
              <a:t>Support Vector Machine</a:t>
            </a:r>
            <a:endParaRPr lang="en-SG" sz="1100" dirty="0">
              <a:latin typeface="+mj-lt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013012" y="3426614"/>
            <a:ext cx="7504500" cy="14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fr-FR" sz="21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Yeshwant Singh</a:t>
            </a:r>
            <a:endParaRPr lang="fr-FR" sz="1100" dirty="0">
              <a:latin typeface="+mj-l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fr-FR" sz="2100" b="0" i="0" u="sng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yeshwant.singh@ddn.upes.ac.in</a:t>
            </a:r>
            <a:endParaRPr lang="fr-FR" sz="21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fr-FR" sz="21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SoCS</a:t>
            </a:r>
            <a:r>
              <a:rPr lang="fr-FR" sz="21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, UPES, Dehradun</a:t>
            </a:r>
            <a:endParaRPr lang="fr-FR" sz="11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Compute the margin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7129DF-35A9-4966-AB0A-A915255F6931}"/>
              </a:ext>
            </a:extLst>
          </p:cNvPr>
          <p:cNvGrpSpPr/>
          <p:nvPr/>
        </p:nvGrpSpPr>
        <p:grpSpPr>
          <a:xfrm>
            <a:off x="302066" y="1575821"/>
            <a:ext cx="3078126" cy="2566937"/>
            <a:chOff x="5093522" y="1786270"/>
            <a:chExt cx="3078126" cy="256693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869C98B-CC40-40F1-98FF-7127C7C5B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3522" y="1786270"/>
              <a:ext cx="3078126" cy="2566937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6DF6E7-67D5-4E92-91CB-F3B6141E87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9293" y="1923431"/>
              <a:ext cx="1105786" cy="22657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46490DA-2444-4B35-8B31-5A12954EC437}"/>
              </a:ext>
            </a:extLst>
          </p:cNvPr>
          <p:cNvSpPr/>
          <p:nvPr/>
        </p:nvSpPr>
        <p:spPr>
          <a:xfrm rot="1557072">
            <a:off x="1706094" y="1582698"/>
            <a:ext cx="178717" cy="252122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50ECFC-F0C6-4B0A-A016-775A3FC16115}"/>
              </a:ext>
            </a:extLst>
          </p:cNvPr>
          <p:cNvCxnSpPr>
            <a:cxnSpLocks/>
          </p:cNvCxnSpPr>
          <p:nvPr/>
        </p:nvCxnSpPr>
        <p:spPr>
          <a:xfrm>
            <a:off x="1550194" y="3353706"/>
            <a:ext cx="712349" cy="37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654BE6-5AF9-4363-9A23-76330A7C1CC5}"/>
              </a:ext>
            </a:extLst>
          </p:cNvPr>
          <p:cNvSpPr txBox="1"/>
          <p:nvPr/>
        </p:nvSpPr>
        <p:spPr>
          <a:xfrm>
            <a:off x="2060736" y="3388769"/>
            <a:ext cx="483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8207F7-D104-4432-9DC4-2F3CBC6CEA72}"/>
              </a:ext>
            </a:extLst>
          </p:cNvPr>
          <p:cNvCxnSpPr/>
          <p:nvPr/>
        </p:nvCxnSpPr>
        <p:spPr>
          <a:xfrm>
            <a:off x="302066" y="4323283"/>
            <a:ext cx="3143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25B613-2EC3-4207-BFD3-F895D04FE99D}"/>
              </a:ext>
            </a:extLst>
          </p:cNvPr>
          <p:cNvCxnSpPr/>
          <p:nvPr/>
        </p:nvCxnSpPr>
        <p:spPr>
          <a:xfrm flipV="1">
            <a:off x="302066" y="1421932"/>
            <a:ext cx="0" cy="290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974408-0A39-42C5-AEF5-777E6E30B524}"/>
              </a:ext>
            </a:extLst>
          </p:cNvPr>
          <p:cNvGrpSpPr/>
          <p:nvPr/>
        </p:nvGrpSpPr>
        <p:grpSpPr>
          <a:xfrm>
            <a:off x="302065" y="2905918"/>
            <a:ext cx="1287539" cy="1417366"/>
            <a:chOff x="302065" y="2905918"/>
            <a:chExt cx="1287539" cy="1417366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AD2DCDE-7848-4E2D-B414-DA5E74603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065" y="3057754"/>
              <a:ext cx="861386" cy="1265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1C9945-A070-4E61-908A-9D6D2A253AF9}"/>
                </a:ext>
              </a:extLst>
            </p:cNvPr>
            <p:cNvSpPr txBox="1"/>
            <p:nvPr/>
          </p:nvSpPr>
          <p:spPr>
            <a:xfrm>
              <a:off x="1106290" y="2905918"/>
              <a:ext cx="48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x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2C3A84-7467-4A6F-B18C-BA53FD4D6F57}"/>
              </a:ext>
            </a:extLst>
          </p:cNvPr>
          <p:cNvGrpSpPr/>
          <p:nvPr/>
        </p:nvGrpSpPr>
        <p:grpSpPr>
          <a:xfrm>
            <a:off x="308863" y="3248592"/>
            <a:ext cx="1564900" cy="1083057"/>
            <a:chOff x="494929" y="3346768"/>
            <a:chExt cx="1529920" cy="117101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A65352-C52C-4BE0-B8AC-4E418F243A84}"/>
                </a:ext>
              </a:extLst>
            </p:cNvPr>
            <p:cNvSpPr txBox="1"/>
            <p:nvPr/>
          </p:nvSpPr>
          <p:spPr>
            <a:xfrm>
              <a:off x="1686132" y="3346768"/>
              <a:ext cx="338717" cy="33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x'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84B070D-A065-4990-BF81-7A013B7306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929" y="3438842"/>
              <a:ext cx="1213584" cy="1078945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2F8E737-4C1A-4D42-A028-F4387F4D7CBB}"/>
                  </a:ext>
                </a:extLst>
              </p:cNvPr>
              <p:cNvSpPr txBox="1"/>
              <p:nvPr/>
            </p:nvSpPr>
            <p:spPr>
              <a:xfrm>
                <a:off x="4141173" y="2597679"/>
                <a:ext cx="4391412" cy="461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Projection (x-x’) onto </a:t>
                </a:r>
                <a:r>
                  <a:rPr lang="en-SG" dirty="0">
                    <a:solidFill>
                      <a:schemeClr val="accent5">
                        <a:lumMod val="50000"/>
                      </a:schemeClr>
                    </a:solidFill>
                  </a:rPr>
                  <a:t>w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SG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SG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SG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SG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  <m:r>
                      <a:rPr lang="en-SG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SG" b="1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SG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SG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2F8E737-4C1A-4D42-A028-F4387F4D7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73" y="2597679"/>
                <a:ext cx="4391412" cy="461345"/>
              </a:xfrm>
              <a:prstGeom prst="rect">
                <a:avLst/>
              </a:prstGeom>
              <a:blipFill>
                <a:blip r:embed="rId4"/>
                <a:stretch>
                  <a:fillRect l="-416" b="-26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B7BCB66-EDB2-4507-8CDE-D167E690FA19}"/>
                  </a:ext>
                </a:extLst>
              </p:cNvPr>
              <p:cNvSpPr txBox="1"/>
              <p:nvPr/>
            </p:nvSpPr>
            <p:spPr>
              <a:xfrm>
                <a:off x="4141173" y="3260151"/>
                <a:ext cx="449181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We know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SG" b="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SG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SG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SG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SG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SG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SG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SG" b="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SG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b="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B7BCB66-EDB2-4507-8CDE-D167E690F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73" y="3260151"/>
                <a:ext cx="4491816" cy="311560"/>
              </a:xfrm>
              <a:prstGeom prst="rect">
                <a:avLst/>
              </a:prstGeom>
              <a:blipFill>
                <a:blip r:embed="rId5"/>
                <a:stretch>
                  <a:fillRect l="-407" t="-3922" b="-176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BAD9371-2907-4DD5-92C9-CC7DB7CAFBA4}"/>
                  </a:ext>
                </a:extLst>
              </p:cNvPr>
              <p:cNvSpPr txBox="1"/>
              <p:nvPr/>
            </p:nvSpPr>
            <p:spPr>
              <a:xfrm>
                <a:off x="4141173" y="3764063"/>
                <a:ext cx="4391412" cy="461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Projection (x-x’) onto </a:t>
                </a:r>
                <a:r>
                  <a:rPr lang="en-SG" dirty="0">
                    <a:solidFill>
                      <a:schemeClr val="accent5">
                        <a:lumMod val="50000"/>
                      </a:schemeClr>
                    </a:solidFill>
                  </a:rPr>
                  <a:t>w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SG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num>
                      <m:den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BAD9371-2907-4DD5-92C9-CC7DB7CAF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73" y="3764063"/>
                <a:ext cx="4391412" cy="461345"/>
              </a:xfrm>
              <a:prstGeom prst="rect">
                <a:avLst/>
              </a:prstGeom>
              <a:blipFill>
                <a:blip r:embed="rId6"/>
                <a:stretch>
                  <a:fillRect l="-416" b="-26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8895C3-0404-4668-8F08-20C18208FE4E}"/>
                  </a:ext>
                </a:extLst>
              </p:cNvPr>
              <p:cNvSpPr txBox="1"/>
              <p:nvPr/>
            </p:nvSpPr>
            <p:spPr>
              <a:xfrm>
                <a:off x="4141173" y="4331649"/>
                <a:ext cx="4391412" cy="4613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Distance between x to x’ is</a:t>
                </a:r>
                <a:r>
                  <a:rPr lang="en-SG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8895C3-0404-4668-8F08-20C18208F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73" y="4331649"/>
                <a:ext cx="4391412" cy="461345"/>
              </a:xfrm>
              <a:prstGeom prst="rect">
                <a:avLst/>
              </a:prstGeom>
              <a:blipFill>
                <a:blip r:embed="rId7"/>
                <a:stretch>
                  <a:fillRect l="-277" b="-1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5AE21E3-DCC6-4DAB-B752-B6019FC89C89}"/>
              </a:ext>
            </a:extLst>
          </p:cNvPr>
          <p:cNvSpPr txBox="1"/>
          <p:nvPr/>
        </p:nvSpPr>
        <p:spPr>
          <a:xfrm>
            <a:off x="4143285" y="1268044"/>
            <a:ext cx="4391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need to compute the distance between x to the hyperplane.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677EFE-A38F-41F9-98A1-501CF0C2E2E4}"/>
              </a:ext>
            </a:extLst>
          </p:cNvPr>
          <p:cNvSpPr txBox="1"/>
          <p:nvPr/>
        </p:nvSpPr>
        <p:spPr>
          <a:xfrm>
            <a:off x="4141173" y="2039781"/>
            <a:ext cx="4491816" cy="284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 we need a projection of x to hyperplane </a:t>
            </a:r>
            <a:r>
              <a:rPr lang="en-SG" dirty="0">
                <a:sym typeface="Wingdings" panose="05000000000000000000" pitchFamily="2" charset="2"/>
              </a:rPr>
              <a:t> x’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7426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Compute the margin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7129DF-35A9-4966-AB0A-A915255F6931}"/>
              </a:ext>
            </a:extLst>
          </p:cNvPr>
          <p:cNvGrpSpPr/>
          <p:nvPr/>
        </p:nvGrpSpPr>
        <p:grpSpPr>
          <a:xfrm>
            <a:off x="302066" y="1575821"/>
            <a:ext cx="3078126" cy="2566937"/>
            <a:chOff x="5093522" y="1786270"/>
            <a:chExt cx="3078126" cy="256693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869C98B-CC40-40F1-98FF-7127C7C5B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3522" y="1786270"/>
              <a:ext cx="3078126" cy="2566937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6DF6E7-67D5-4E92-91CB-F3B6141E87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9293" y="1923431"/>
              <a:ext cx="1105786" cy="22657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46490DA-2444-4B35-8B31-5A12954EC437}"/>
              </a:ext>
            </a:extLst>
          </p:cNvPr>
          <p:cNvSpPr/>
          <p:nvPr/>
        </p:nvSpPr>
        <p:spPr>
          <a:xfrm rot="1557072">
            <a:off x="1706094" y="1582698"/>
            <a:ext cx="178717" cy="252122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50ECFC-F0C6-4B0A-A016-775A3FC16115}"/>
              </a:ext>
            </a:extLst>
          </p:cNvPr>
          <p:cNvCxnSpPr>
            <a:cxnSpLocks/>
          </p:cNvCxnSpPr>
          <p:nvPr/>
        </p:nvCxnSpPr>
        <p:spPr>
          <a:xfrm>
            <a:off x="1550194" y="3353706"/>
            <a:ext cx="712349" cy="37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654BE6-5AF9-4363-9A23-76330A7C1CC5}"/>
              </a:ext>
            </a:extLst>
          </p:cNvPr>
          <p:cNvSpPr txBox="1"/>
          <p:nvPr/>
        </p:nvSpPr>
        <p:spPr>
          <a:xfrm>
            <a:off x="2060736" y="3388769"/>
            <a:ext cx="483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8207F7-D104-4432-9DC4-2F3CBC6CEA72}"/>
              </a:ext>
            </a:extLst>
          </p:cNvPr>
          <p:cNvCxnSpPr/>
          <p:nvPr/>
        </p:nvCxnSpPr>
        <p:spPr>
          <a:xfrm>
            <a:off x="302066" y="4323283"/>
            <a:ext cx="3143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25B613-2EC3-4207-BFD3-F895D04FE99D}"/>
              </a:ext>
            </a:extLst>
          </p:cNvPr>
          <p:cNvCxnSpPr/>
          <p:nvPr/>
        </p:nvCxnSpPr>
        <p:spPr>
          <a:xfrm flipV="1">
            <a:off x="302066" y="1421932"/>
            <a:ext cx="0" cy="290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8895C3-0404-4668-8F08-20C18208FE4E}"/>
                  </a:ext>
                </a:extLst>
              </p:cNvPr>
              <p:cNvSpPr txBox="1"/>
              <p:nvPr/>
            </p:nvSpPr>
            <p:spPr>
              <a:xfrm>
                <a:off x="4141173" y="1368506"/>
                <a:ext cx="2618071" cy="461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|x</a:t>
                </a:r>
                <a:r>
                  <a:rPr lang="en-SG" baseline="30000" dirty="0"/>
                  <a:t>1</a:t>
                </a:r>
                <a:r>
                  <a:rPr lang="en-SG" dirty="0"/>
                  <a:t>-x’| = </a:t>
                </a:r>
                <a:r>
                  <a:rPr lang="en-SG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SG" b="1" i="1" baseline="-250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SG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SG" dirty="0"/>
                  <a:t>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8895C3-0404-4668-8F08-20C18208F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73" y="1368506"/>
                <a:ext cx="2618071" cy="461345"/>
              </a:xfrm>
              <a:prstGeom prst="rect">
                <a:avLst/>
              </a:prstGeom>
              <a:blipFill>
                <a:blip r:embed="rId4"/>
                <a:stretch>
                  <a:fillRect l="-698" b="-26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9DEC9E99-6455-4F53-9F9C-4A2760A510A2}"/>
              </a:ext>
            </a:extLst>
          </p:cNvPr>
          <p:cNvSpPr/>
          <p:nvPr/>
        </p:nvSpPr>
        <p:spPr>
          <a:xfrm>
            <a:off x="1609344" y="2728570"/>
            <a:ext cx="138989" cy="146304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7795CCC-456A-4C0A-8818-0E80F24C0CAB}"/>
              </a:ext>
            </a:extLst>
          </p:cNvPr>
          <p:cNvSpPr/>
          <p:nvPr/>
        </p:nvSpPr>
        <p:spPr>
          <a:xfrm>
            <a:off x="1632646" y="3226867"/>
            <a:ext cx="138989" cy="146304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DD54B6-7E4F-4072-BBAB-BA7AD9FDD94C}"/>
                  </a:ext>
                </a:extLst>
              </p:cNvPr>
              <p:cNvSpPr txBox="1"/>
              <p:nvPr/>
            </p:nvSpPr>
            <p:spPr>
              <a:xfrm>
                <a:off x="4141173" y="2034647"/>
                <a:ext cx="2815582" cy="461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|x</a:t>
                </a:r>
                <a:r>
                  <a:rPr lang="en-SG" baseline="30000" dirty="0"/>
                  <a:t>2</a:t>
                </a:r>
                <a:r>
                  <a:rPr lang="en-SG" dirty="0"/>
                  <a:t>-x’| = </a:t>
                </a:r>
                <a:r>
                  <a:rPr lang="en-SG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SG" b="1" i="1" baseline="-250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SG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SG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DD54B6-7E4F-4072-BBAB-BA7AD9FDD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73" y="2034647"/>
                <a:ext cx="2815582" cy="461345"/>
              </a:xfrm>
              <a:prstGeom prst="rect">
                <a:avLst/>
              </a:prstGeom>
              <a:blipFill>
                <a:blip r:embed="rId5"/>
                <a:stretch>
                  <a:fillRect l="-649" b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2FD321-3E1E-44EC-846F-53A563C915C6}"/>
                  </a:ext>
                </a:extLst>
              </p:cNvPr>
              <p:cNvSpPr txBox="1"/>
              <p:nvPr/>
            </p:nvSpPr>
            <p:spPr>
              <a:xfrm>
                <a:off x="4141173" y="2745085"/>
                <a:ext cx="2815582" cy="429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|x</a:t>
                </a:r>
                <a:r>
                  <a:rPr lang="en-SG" baseline="30000" dirty="0"/>
                  <a:t>1</a:t>
                </a:r>
                <a:r>
                  <a:rPr lang="en-SG" dirty="0"/>
                  <a:t>-x</a:t>
                </a:r>
                <a:r>
                  <a:rPr lang="en-SG" baseline="30000" dirty="0"/>
                  <a:t>2</a:t>
                </a:r>
                <a:r>
                  <a:rPr lang="en-SG" dirty="0"/>
                  <a:t>|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SG" dirty="0"/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2FD321-3E1E-44EC-846F-53A563C91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73" y="2745085"/>
                <a:ext cx="2815582" cy="429990"/>
              </a:xfrm>
              <a:prstGeom prst="rect">
                <a:avLst/>
              </a:prstGeom>
              <a:blipFill>
                <a:blip r:embed="rId6"/>
                <a:stretch>
                  <a:fillRect l="-649" b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CD599E4-5617-4E8D-A325-EA6EB84DD05A}"/>
              </a:ext>
            </a:extLst>
          </p:cNvPr>
          <p:cNvGrpSpPr/>
          <p:nvPr/>
        </p:nvGrpSpPr>
        <p:grpSpPr>
          <a:xfrm>
            <a:off x="5450208" y="2836580"/>
            <a:ext cx="3298771" cy="307777"/>
            <a:chOff x="5450208" y="2836580"/>
            <a:chExt cx="3298771" cy="3077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FCB00CA-6019-4954-9BDD-953963EAC083}"/>
                </a:ext>
              </a:extLst>
            </p:cNvPr>
            <p:cNvSpPr txBox="1"/>
            <p:nvPr/>
          </p:nvSpPr>
          <p:spPr>
            <a:xfrm>
              <a:off x="5933397" y="2836580"/>
              <a:ext cx="28155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dirty="0"/>
                <a:t>We want to maximize this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0E2EB04A-C21D-40BF-9A2E-1F96C1361D2E}"/>
                </a:ext>
              </a:extLst>
            </p:cNvPr>
            <p:cNvSpPr/>
            <p:nvPr/>
          </p:nvSpPr>
          <p:spPr>
            <a:xfrm flipH="1" flipV="1">
              <a:off x="5450208" y="2859289"/>
              <a:ext cx="336115" cy="2277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F87924-B527-44B6-BC8D-8D20AD00A67F}"/>
                  </a:ext>
                </a:extLst>
              </p:cNvPr>
              <p:cNvSpPr txBox="1"/>
              <p:nvPr/>
            </p:nvSpPr>
            <p:spPr>
              <a:xfrm>
                <a:off x="4141173" y="3373171"/>
                <a:ext cx="3773488" cy="4056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Equivalent to minimizing the inverse,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SG" dirty="0"/>
                  <a:t>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F87924-B527-44B6-BC8D-8D20AD00A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73" y="3373171"/>
                <a:ext cx="3773488" cy="405688"/>
              </a:xfrm>
              <a:prstGeom prst="rect">
                <a:avLst/>
              </a:prstGeom>
              <a:blipFill>
                <a:blip r:embed="rId7"/>
                <a:stretch>
                  <a:fillRect l="-485" b="-29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07975B-AEE0-41DC-907C-D5B68553EB44}"/>
                  </a:ext>
                </a:extLst>
              </p:cNvPr>
              <p:cNvSpPr txBox="1"/>
              <p:nvPr/>
            </p:nvSpPr>
            <p:spPr>
              <a:xfrm>
                <a:off x="4141173" y="3917595"/>
                <a:ext cx="4461502" cy="4056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Or even better to minimizing the convex form,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 baseline="300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SG" dirty="0"/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07975B-AEE0-41DC-907C-D5B68553E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73" y="3917595"/>
                <a:ext cx="4461502" cy="405688"/>
              </a:xfrm>
              <a:prstGeom prst="rect">
                <a:avLst/>
              </a:prstGeom>
              <a:blipFill>
                <a:blip r:embed="rId8"/>
                <a:stretch>
                  <a:fillRect l="-410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7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Objective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07975B-AEE0-41DC-907C-D5B68553EB44}"/>
                  </a:ext>
                </a:extLst>
              </p:cNvPr>
              <p:cNvSpPr txBox="1"/>
              <p:nvPr/>
            </p:nvSpPr>
            <p:spPr>
              <a:xfrm>
                <a:off x="739605" y="1401166"/>
                <a:ext cx="4461502" cy="4056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Or even better to minimizing the convex form,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 baseline="300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SG" dirty="0"/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07975B-AEE0-41DC-907C-D5B68553E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05" y="1401166"/>
                <a:ext cx="4461502" cy="405688"/>
              </a:xfrm>
              <a:prstGeom prst="rect">
                <a:avLst/>
              </a:prstGeom>
              <a:blipFill>
                <a:blip r:embed="rId3"/>
                <a:stretch>
                  <a:fillRect l="-410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404EF0D-0F36-4C07-B4B3-7EA856342CE1}"/>
              </a:ext>
            </a:extLst>
          </p:cNvPr>
          <p:cNvSpPr txBox="1"/>
          <p:nvPr/>
        </p:nvSpPr>
        <p:spPr>
          <a:xfrm>
            <a:off x="739604" y="2166062"/>
            <a:ext cx="74899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Next thing to take note is to ensure the points sit on the correct side.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9EAF5E-F6FC-45B9-8141-C43725FE50C7}"/>
              </a:ext>
            </a:extLst>
          </p:cNvPr>
          <p:cNvSpPr txBox="1"/>
          <p:nvPr/>
        </p:nvSpPr>
        <p:spPr>
          <a:xfrm>
            <a:off x="739604" y="2688981"/>
            <a:ext cx="74899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Add a constraint to the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319223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Objective function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07975B-AEE0-41DC-907C-D5B68553EB44}"/>
              </a:ext>
            </a:extLst>
          </p:cNvPr>
          <p:cNvSpPr txBox="1"/>
          <p:nvPr/>
        </p:nvSpPr>
        <p:spPr>
          <a:xfrm>
            <a:off x="739605" y="1401166"/>
            <a:ext cx="3598479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3 scenarios:</a:t>
            </a:r>
          </a:p>
          <a:p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Correct side but inside the margin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Correct side and outside the margin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Wrong side 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251958-6906-40F4-BA3D-01F0E4D44C92}"/>
              </a:ext>
            </a:extLst>
          </p:cNvPr>
          <p:cNvGrpSpPr/>
          <p:nvPr/>
        </p:nvGrpSpPr>
        <p:grpSpPr>
          <a:xfrm>
            <a:off x="4894791" y="1401166"/>
            <a:ext cx="4167414" cy="2984257"/>
            <a:chOff x="152670" y="1859313"/>
            <a:chExt cx="4167414" cy="298425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9702B79-B660-4E68-8318-AA61C52BD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420" y="2093272"/>
              <a:ext cx="3078126" cy="2566937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30B9B65-4577-4D41-BDC4-5440E8E6BE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6191" y="2230433"/>
              <a:ext cx="1105786" cy="22657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C9700F7-047F-4DB0-A526-805FF85B18BB}"/>
                </a:ext>
              </a:extLst>
            </p:cNvPr>
            <p:cNvSpPr/>
            <p:nvPr/>
          </p:nvSpPr>
          <p:spPr>
            <a:xfrm rot="1557072">
              <a:off x="1734448" y="2100149"/>
              <a:ext cx="178717" cy="2521228"/>
            </a:xfrm>
            <a:prstGeom prst="rect">
              <a:avLst/>
            </a:prstGeom>
            <a:solidFill>
              <a:schemeClr val="accent1"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8534F73-0935-49B2-B0A9-2F3BE294CF31}"/>
                </a:ext>
              </a:extLst>
            </p:cNvPr>
            <p:cNvCxnSpPr>
              <a:cxnSpLocks/>
            </p:cNvCxnSpPr>
            <p:nvPr/>
          </p:nvCxnSpPr>
          <p:spPr>
            <a:xfrm>
              <a:off x="1843890" y="3285083"/>
              <a:ext cx="712349" cy="377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C5360A-6CF9-4350-B15A-8391D93DD377}"/>
                </a:ext>
              </a:extLst>
            </p:cNvPr>
            <p:cNvSpPr txBox="1"/>
            <p:nvPr/>
          </p:nvSpPr>
          <p:spPr>
            <a:xfrm>
              <a:off x="2354432" y="3320146"/>
              <a:ext cx="48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w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CD59ED-C639-4577-ACD9-898323E9B641}"/>
                </a:ext>
              </a:extLst>
            </p:cNvPr>
            <p:cNvCxnSpPr/>
            <p:nvPr/>
          </p:nvCxnSpPr>
          <p:spPr>
            <a:xfrm>
              <a:off x="330420" y="4840734"/>
              <a:ext cx="31433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0B025C0-C529-48AD-9D00-CF61BBCF1C40}"/>
                </a:ext>
              </a:extLst>
            </p:cNvPr>
            <p:cNvCxnSpPr/>
            <p:nvPr/>
          </p:nvCxnSpPr>
          <p:spPr>
            <a:xfrm flipV="1">
              <a:off x="330420" y="1939383"/>
              <a:ext cx="0" cy="2901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7DABF7C-8A46-489C-B9CA-BCE917BCFC57}"/>
                </a:ext>
              </a:extLst>
            </p:cNvPr>
            <p:cNvGrpSpPr/>
            <p:nvPr/>
          </p:nvGrpSpPr>
          <p:grpSpPr>
            <a:xfrm>
              <a:off x="152670" y="1859313"/>
              <a:ext cx="4167414" cy="1038484"/>
              <a:chOff x="124316" y="1341862"/>
              <a:chExt cx="4167414" cy="10384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788B9DE-017A-41D5-B1B8-3415021DFAC5}"/>
                      </a:ext>
                    </a:extLst>
                  </p:cNvPr>
                  <p:cNvSpPr txBox="1"/>
                  <p:nvPr/>
                </p:nvSpPr>
                <p:spPr>
                  <a:xfrm>
                    <a:off x="2062423" y="2072569"/>
                    <a:ext cx="2229307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SG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:&lt;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SG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SG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SG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SG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SG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1}</m:t>
                          </m:r>
                        </m:oMath>
                      </m:oMathPara>
                    </a14:m>
                    <a:endParaRPr lang="en-SG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788B9DE-017A-41D5-B1B8-3415021DFA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2423" y="2072569"/>
                    <a:ext cx="2229307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5C88B6DC-407B-45ED-9D3D-D6A24669B875}"/>
                      </a:ext>
                    </a:extLst>
                  </p:cNvPr>
                  <p:cNvSpPr txBox="1"/>
                  <p:nvPr/>
                </p:nvSpPr>
                <p:spPr>
                  <a:xfrm>
                    <a:off x="124316" y="1341862"/>
                    <a:ext cx="2229307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SG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:&lt;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SG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SG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SG" b="0" i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=−1}</m:t>
                          </m:r>
                        </m:oMath>
                      </m:oMathPara>
                    </a14:m>
                    <a:endParaRPr lang="en-SG" dirty="0"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5C88B6DC-407B-45ED-9D3D-D6A24669B8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316" y="1341862"/>
                    <a:ext cx="2229307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6B83752-19F8-4A52-A25D-582C198B036B}"/>
                    </a:ext>
                  </a:extLst>
                </p:cNvPr>
                <p:cNvSpPr txBox="1"/>
                <p:nvPr/>
              </p:nvSpPr>
              <p:spPr>
                <a:xfrm>
                  <a:off x="520355" y="4535793"/>
                  <a:ext cx="222930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SG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SG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:&lt;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SG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SG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SG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SG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S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SG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S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6B83752-19F8-4A52-A25D-582C198B0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355" y="4535793"/>
                  <a:ext cx="222930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0BE64FD-BA68-4B6B-93D3-3D2FB4D15243}"/>
                </a:ext>
              </a:extLst>
            </p:cNvPr>
            <p:cNvCxnSpPr/>
            <p:nvPr/>
          </p:nvCxnSpPr>
          <p:spPr>
            <a:xfrm flipH="1" flipV="1">
              <a:off x="1432872" y="4138475"/>
              <a:ext cx="226772" cy="38734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3F72C7-59BB-4F7B-AD07-A6040ED93399}"/>
                  </a:ext>
                </a:extLst>
              </p:cNvPr>
              <p:cNvSpPr txBox="1"/>
              <p:nvPr/>
            </p:nvSpPr>
            <p:spPr>
              <a:xfrm>
                <a:off x="1267022" y="2191020"/>
                <a:ext cx="28553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−1&lt;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SG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SG" baseline="30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3F72C7-59BB-4F7B-AD07-A6040ED93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022" y="2191020"/>
                <a:ext cx="285534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FBE34-C062-4C20-A98E-CD09AA7CFFD5}"/>
                  </a:ext>
                </a:extLst>
              </p:cNvPr>
              <p:cNvSpPr txBox="1"/>
              <p:nvPr/>
            </p:nvSpPr>
            <p:spPr>
              <a:xfrm>
                <a:off x="1267022" y="3050951"/>
                <a:ext cx="28553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b="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sty m:val="p"/>
                      </m:rPr>
                      <a:rPr lang="en-SG" b="0" i="0" baseline="-2500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&lt;−1</m:t>
                    </m:r>
                  </m:oMath>
                </a14:m>
                <a:endParaRPr lang="en-SG" b="0" dirty="0"/>
              </a:p>
              <a:p>
                <a:r>
                  <a:rPr lang="en-SG" b="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sty m:val="p"/>
                      </m:rPr>
                      <a:rPr lang="en-SG" b="0" i="0" baseline="-2500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=+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&gt;+1</m:t>
                    </m:r>
                  </m:oMath>
                </a14:m>
                <a:endParaRPr lang="en-SG" baseline="30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FBE34-C062-4C20-A98E-CD09AA7CF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022" y="3050951"/>
                <a:ext cx="2855346" cy="523220"/>
              </a:xfrm>
              <a:prstGeom prst="rect">
                <a:avLst/>
              </a:prstGeom>
              <a:blipFill>
                <a:blip r:embed="rId8"/>
                <a:stretch>
                  <a:fillRect l="-641" t="-1163" b="-116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FE120D-2E26-4679-A7B7-6034A8784E5E}"/>
                  </a:ext>
                </a:extLst>
              </p:cNvPr>
              <p:cNvSpPr txBox="1"/>
              <p:nvPr/>
            </p:nvSpPr>
            <p:spPr>
              <a:xfrm>
                <a:off x="1267022" y="4075223"/>
                <a:ext cx="28553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b="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sty m:val="p"/>
                      </m:rPr>
                      <a:rPr lang="en-SG" b="0" i="0" baseline="-2500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SG" b="0" dirty="0"/>
              </a:p>
              <a:p>
                <a:r>
                  <a:rPr lang="en-SG" b="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sty m:val="p"/>
                      </m:rPr>
                      <a:rPr lang="en-SG" b="0" i="0" baseline="-2500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SG" baseline="30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FE120D-2E26-4679-A7B7-6034A8784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022" y="4075223"/>
                <a:ext cx="2855346" cy="523220"/>
              </a:xfrm>
              <a:prstGeom prst="rect">
                <a:avLst/>
              </a:prstGeom>
              <a:blipFill>
                <a:blip r:embed="rId9"/>
                <a:stretch>
                  <a:fillRect l="-641" t="-2353" b="-117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1F2B72-033F-4343-B8F3-B7D86D1C8AC4}"/>
              </a:ext>
            </a:extLst>
          </p:cNvPr>
          <p:cNvCxnSpPr/>
          <p:nvPr/>
        </p:nvCxnSpPr>
        <p:spPr>
          <a:xfrm>
            <a:off x="6401765" y="1708943"/>
            <a:ext cx="431133" cy="42293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2E7B72-B26F-40A7-8D50-BB3F0AA26FB5}"/>
              </a:ext>
            </a:extLst>
          </p:cNvPr>
          <p:cNvCxnSpPr/>
          <p:nvPr/>
        </p:nvCxnSpPr>
        <p:spPr>
          <a:xfrm flipH="1">
            <a:off x="6832898" y="2439650"/>
            <a:ext cx="581539" cy="13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72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 fontScale="90000"/>
          </a:bodyPr>
          <a:lstStyle/>
          <a:p>
            <a:r>
              <a:rPr lang="en-SG" sz="4400" b="1" dirty="0">
                <a:solidFill>
                  <a:schemeClr val="bg1"/>
                </a:solidFill>
              </a:rPr>
              <a:t>To solve the constrained optimization – Primal Form</a:t>
            </a:r>
            <a:endParaRPr lang="en-SG" sz="4400" b="1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07975B-AEE0-41DC-907C-D5B68553EB44}"/>
                  </a:ext>
                </a:extLst>
              </p:cNvPr>
              <p:cNvSpPr txBox="1"/>
              <p:nvPr/>
            </p:nvSpPr>
            <p:spPr>
              <a:xfrm>
                <a:off x="1228703" y="1896638"/>
                <a:ext cx="1259316" cy="5000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f>
                        <m:fPr>
                          <m:ctrlPr>
                            <a:rPr lang="en-SG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SG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SG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SG" b="1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SG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07975B-AEE0-41DC-907C-D5B68553E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703" y="1896638"/>
                <a:ext cx="1259316" cy="500009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3F72C7-59BB-4F7B-AD07-A6040ED93399}"/>
                  </a:ext>
                </a:extLst>
              </p:cNvPr>
              <p:cNvSpPr txBox="1"/>
              <p:nvPr/>
            </p:nvSpPr>
            <p:spPr>
              <a:xfrm>
                <a:off x="813367" y="2565200"/>
                <a:ext cx="5913498" cy="785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SG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SG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SG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SG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SG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SG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SG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𝑤h𝑒𝑛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SG" sz="1600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=+1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SG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SG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SG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SG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SG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𝑤h𝑒𝑛</m:t>
                              </m:r>
                              <m:r>
                                <a:rPr lang="en-SG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SG" sz="1600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=−1</m:t>
                              </m:r>
                            </m:e>
                          </m:mr>
                        </m:m>
                      </m:e>
                    </m:d>
                    <m:r>
                      <a:rPr lang="en-SG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SG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SG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SG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G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G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SG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</m:oMath>
                </a14:m>
                <a:r>
                  <a:rPr lang="en-SG" sz="1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SG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=1,2,3,…, </m:t>
                    </m:r>
                    <m:r>
                      <m:rPr>
                        <m:sty m:val="p"/>
                      </m:rPr>
                      <a:rPr lang="en-SG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endParaRPr lang="en-SG" baseline="30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3F72C7-59BB-4F7B-AD07-A6040ED93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67" y="2565200"/>
                <a:ext cx="5913498" cy="7852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8EF39A59-EC61-4415-86C2-7DAB913D4F48}"/>
              </a:ext>
            </a:extLst>
          </p:cNvPr>
          <p:cNvSpPr txBox="1"/>
          <p:nvPr/>
        </p:nvSpPr>
        <p:spPr>
          <a:xfrm>
            <a:off x="739604" y="1317870"/>
            <a:ext cx="61148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Finding the optimal hyperplane is an optimizing problem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09E6AC-2760-43B9-9E8D-20601E836012}"/>
              </a:ext>
            </a:extLst>
          </p:cNvPr>
          <p:cNvSpPr txBox="1"/>
          <p:nvPr/>
        </p:nvSpPr>
        <p:spPr>
          <a:xfrm>
            <a:off x="739604" y="3535414"/>
            <a:ext cx="611485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N+1 parameters (N: dimension of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M constraints (M; number of datapoints)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i="1" dirty="0"/>
              <a:t>Primal problem</a:t>
            </a:r>
          </a:p>
        </p:txBody>
      </p:sp>
    </p:spTree>
    <p:extLst>
      <p:ext uri="{BB962C8B-B14F-4D97-AF65-F5344CB8AC3E}">
        <p14:creationId xmlns:p14="http://schemas.microsoft.com/office/powerpoint/2010/main" val="263489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 fontScale="90000"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To solve the constrained optimization – Dual 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1B578-6DA3-4F6B-811F-E20CBC94639C}"/>
              </a:ext>
            </a:extLst>
          </p:cNvPr>
          <p:cNvSpPr txBox="1"/>
          <p:nvPr/>
        </p:nvSpPr>
        <p:spPr>
          <a:xfrm>
            <a:off x="739604" y="1428072"/>
            <a:ext cx="76459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We want to minimize the following with constrains.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2B0C50-85C1-42EB-8DEA-FAAC802DE61C}"/>
                  </a:ext>
                </a:extLst>
              </p:cNvPr>
              <p:cNvSpPr txBox="1"/>
              <p:nvPr/>
            </p:nvSpPr>
            <p:spPr>
              <a:xfrm>
                <a:off x="2440645" y="1839053"/>
                <a:ext cx="2131354" cy="6395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b="0" i="1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SG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2B0C50-85C1-42EB-8DEA-FAAC802DE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645" y="1839053"/>
                <a:ext cx="2131354" cy="639534"/>
              </a:xfrm>
              <a:prstGeom prst="rect">
                <a:avLst/>
              </a:prstGeom>
              <a:blipFill>
                <a:blip r:embed="rId3"/>
                <a:stretch>
                  <a:fillRect t="-111429" r="-15143" b="-1561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6F6174-296F-4DB4-92C5-CDA5835E205B}"/>
                  </a:ext>
                </a:extLst>
              </p:cNvPr>
              <p:cNvSpPr txBox="1"/>
              <p:nvPr/>
            </p:nvSpPr>
            <p:spPr>
              <a:xfrm>
                <a:off x="4571999" y="1935170"/>
                <a:ext cx="259805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1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6F6174-296F-4DB4-92C5-CDA5835E2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1935170"/>
                <a:ext cx="2598057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4F1DB45-7C94-40D7-AA7A-836DA7EC2B50}"/>
              </a:ext>
            </a:extLst>
          </p:cNvPr>
          <p:cNvSpPr txBox="1"/>
          <p:nvPr/>
        </p:nvSpPr>
        <p:spPr>
          <a:xfrm>
            <a:off x="4215775" y="1934926"/>
            <a:ext cx="530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s.t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498196-3FD5-4378-8A00-993D4EB91B1C}"/>
              </a:ext>
            </a:extLst>
          </p:cNvPr>
          <p:cNvSpPr txBox="1"/>
          <p:nvPr/>
        </p:nvSpPr>
        <p:spPr>
          <a:xfrm>
            <a:off x="739604" y="2700744"/>
            <a:ext cx="76459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Such problem is not trivial, we can use </a:t>
            </a:r>
            <a:r>
              <a:rPr lang="en-SG" sz="1600" dirty="0" err="1"/>
              <a:t>Lagrangian</a:t>
            </a:r>
            <a:r>
              <a:rPr lang="en-SG" sz="1600" dirty="0"/>
              <a:t> optimization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EC3CA5-9E3E-4911-8F2C-5D343437964B}"/>
              </a:ext>
            </a:extLst>
          </p:cNvPr>
          <p:cNvSpPr txBox="1"/>
          <p:nvPr/>
        </p:nvSpPr>
        <p:spPr>
          <a:xfrm>
            <a:off x="739604" y="3297285"/>
            <a:ext cx="76459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Rewrite the equation so that it is not positive inequality.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305829-5B28-4755-A4F7-D85C00C0849F}"/>
                  </a:ext>
                </a:extLst>
              </p:cNvPr>
              <p:cNvSpPr txBox="1"/>
              <p:nvPr/>
            </p:nvSpPr>
            <p:spPr>
              <a:xfrm>
                <a:off x="2440645" y="3877299"/>
                <a:ext cx="2131354" cy="6395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SG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305829-5B28-4755-A4F7-D85C00C08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645" y="3877299"/>
                <a:ext cx="2131354" cy="639534"/>
              </a:xfrm>
              <a:prstGeom prst="rect">
                <a:avLst/>
              </a:prstGeom>
              <a:blipFill>
                <a:blip r:embed="rId5"/>
                <a:stretch>
                  <a:fillRect t="-111429" r="-15143" b="-1561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4D239E-53B4-43B9-B616-AD9D933BC9A6}"/>
                  </a:ext>
                </a:extLst>
              </p:cNvPr>
              <p:cNvSpPr txBox="1"/>
              <p:nvPr/>
            </p:nvSpPr>
            <p:spPr>
              <a:xfrm>
                <a:off x="4571999" y="3973416"/>
                <a:ext cx="259805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SG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1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1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4D239E-53B4-43B9-B616-AD9D933BC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3973416"/>
                <a:ext cx="2598057" cy="307777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92FFA43-627E-40A3-AF67-BC27CB60B0F0}"/>
              </a:ext>
            </a:extLst>
          </p:cNvPr>
          <p:cNvSpPr txBox="1"/>
          <p:nvPr/>
        </p:nvSpPr>
        <p:spPr>
          <a:xfrm>
            <a:off x="4215775" y="3973172"/>
            <a:ext cx="530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s.t</a:t>
            </a:r>
          </a:p>
        </p:txBody>
      </p:sp>
    </p:spTree>
    <p:extLst>
      <p:ext uri="{BB962C8B-B14F-4D97-AF65-F5344CB8AC3E}">
        <p14:creationId xmlns:p14="http://schemas.microsoft.com/office/powerpoint/2010/main" val="4088492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 fontScale="90000"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To solve the constrained optimization – Dual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305829-5B28-4755-A4F7-D85C00C0849F}"/>
                  </a:ext>
                </a:extLst>
              </p:cNvPr>
              <p:cNvSpPr txBox="1"/>
              <p:nvPr/>
            </p:nvSpPr>
            <p:spPr>
              <a:xfrm>
                <a:off x="2262533" y="1346750"/>
                <a:ext cx="2131354" cy="6395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SG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305829-5B28-4755-A4F7-D85C00C08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533" y="1346750"/>
                <a:ext cx="2131354" cy="639534"/>
              </a:xfrm>
              <a:prstGeom prst="rect">
                <a:avLst/>
              </a:prstGeom>
              <a:blipFill>
                <a:blip r:embed="rId3"/>
                <a:stretch>
                  <a:fillRect t="-111429" r="-15143" b="-1561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4D239E-53B4-43B9-B616-AD9D933BC9A6}"/>
                  </a:ext>
                </a:extLst>
              </p:cNvPr>
              <p:cNvSpPr txBox="1"/>
              <p:nvPr/>
            </p:nvSpPr>
            <p:spPr>
              <a:xfrm>
                <a:off x="4571999" y="1442867"/>
                <a:ext cx="259805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SG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1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SG" sz="1400" i="0" baseline="-25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1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4D239E-53B4-43B9-B616-AD9D933BC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1442867"/>
                <a:ext cx="2598057" cy="307777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92FFA43-627E-40A3-AF67-BC27CB60B0F0}"/>
              </a:ext>
            </a:extLst>
          </p:cNvPr>
          <p:cNvSpPr txBox="1"/>
          <p:nvPr/>
        </p:nvSpPr>
        <p:spPr>
          <a:xfrm>
            <a:off x="4215775" y="1442623"/>
            <a:ext cx="530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s.t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C89BA-05E6-49D4-B4CC-64492A66088D}"/>
                  </a:ext>
                </a:extLst>
              </p:cNvPr>
              <p:cNvSpPr txBox="1"/>
              <p:nvPr/>
            </p:nvSpPr>
            <p:spPr>
              <a:xfrm>
                <a:off x="739604" y="2343539"/>
                <a:ext cx="76459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Introduce M Lagrange multipliers,</a:t>
                </a:r>
                <a:r>
                  <a:rPr lang="en-SG" sz="16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SG" sz="16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C89BA-05E6-49D4-B4CC-64492A660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04" y="2343539"/>
                <a:ext cx="7645940" cy="338554"/>
              </a:xfrm>
              <a:prstGeom prst="rect">
                <a:avLst/>
              </a:prstGeom>
              <a:blipFill>
                <a:blip r:embed="rId5"/>
                <a:stretch>
                  <a:fillRect l="-398" t="-5357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21009D-5659-4787-BAA5-D5F7358326DF}"/>
                  </a:ext>
                </a:extLst>
              </p:cNvPr>
              <p:cNvSpPr txBox="1"/>
              <p:nvPr/>
            </p:nvSpPr>
            <p:spPr>
              <a:xfrm>
                <a:off x="3114877" y="2603285"/>
                <a:ext cx="2718959" cy="698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en-SG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SG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m:rPr>
                          <m:nor/>
                        </m:rPr>
                        <a:rPr lang="en-SG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SG" b="1" i="0" dirty="0" smtClean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a:rPr lang="en-SG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b="1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  <m:r>
                            <a:rPr lang="en-SG" b="1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SG" b="1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m:rPr>
                              <m:nor/>
                            </m:rPr>
                            <a:rPr lang="en-SG" b="1" dirty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SG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21009D-5659-4787-BAA5-D5F735832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877" y="2603285"/>
                <a:ext cx="2718959" cy="6981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A040932-46B3-4D16-AA60-50F951223EBB}"/>
                  </a:ext>
                </a:extLst>
              </p:cNvPr>
              <p:cNvSpPr txBox="1"/>
              <p:nvPr/>
            </p:nvSpPr>
            <p:spPr>
              <a:xfrm>
                <a:off x="3115575" y="1912870"/>
                <a:ext cx="78149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SG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SG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1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SG" sz="12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A040932-46B3-4D16-AA60-50F951223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575" y="1912870"/>
                <a:ext cx="781493" cy="276999"/>
              </a:xfrm>
              <a:prstGeom prst="rect">
                <a:avLst/>
              </a:prstGeom>
              <a:blipFill>
                <a:blip r:embed="rId7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2FA8D2-AAA1-454A-8FB7-F1720B17D4A4}"/>
                  </a:ext>
                </a:extLst>
              </p:cNvPr>
              <p:cNvSpPr txBox="1"/>
              <p:nvPr/>
            </p:nvSpPr>
            <p:spPr>
              <a:xfrm>
                <a:off x="5480280" y="1912870"/>
                <a:ext cx="78149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SG" sz="1200" b="1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SG" sz="1200" b="1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1200" b="1" i="1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SG" sz="1200" b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2FA8D2-AAA1-454A-8FB7-F1720B17D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280" y="1912870"/>
                <a:ext cx="781493" cy="276999"/>
              </a:xfrm>
              <a:prstGeom prst="rect">
                <a:avLst/>
              </a:prstGeom>
              <a:blipFill>
                <a:blip r:embed="rId8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64F1112D-DBFD-462E-B1E3-B518D7642B84}"/>
              </a:ext>
            </a:extLst>
          </p:cNvPr>
          <p:cNvSpPr/>
          <p:nvPr/>
        </p:nvSpPr>
        <p:spPr>
          <a:xfrm rot="5400000">
            <a:off x="5616314" y="1188744"/>
            <a:ext cx="208003" cy="14034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23514A-8B23-47A5-87AD-131352947F71}"/>
                  </a:ext>
                </a:extLst>
              </p:cNvPr>
              <p:cNvSpPr txBox="1"/>
              <p:nvPr/>
            </p:nvSpPr>
            <p:spPr>
              <a:xfrm>
                <a:off x="3533389" y="3199777"/>
                <a:ext cx="77572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en-SG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23514A-8B23-47A5-87AD-131352947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89" y="3199777"/>
                <a:ext cx="775723" cy="276999"/>
              </a:xfrm>
              <a:prstGeom prst="rect">
                <a:avLst/>
              </a:prstGeom>
              <a:blipFill>
                <a:blip r:embed="rId9"/>
                <a:stretch>
                  <a:fillRect r="-78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FA0D017-19D7-4830-B214-8F44985630F9}"/>
                  </a:ext>
                </a:extLst>
              </p:cNvPr>
              <p:cNvSpPr txBox="1"/>
              <p:nvPr/>
            </p:nvSpPr>
            <p:spPr>
              <a:xfrm>
                <a:off x="4993898" y="3191319"/>
                <a:ext cx="97276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𝑀𝑎𝑥𝑖𝑚𝑖𝑧𝑒</m:t>
                      </m:r>
                    </m:oMath>
                  </m:oMathPara>
                </a14:m>
                <a:endParaRPr lang="en-SG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FA0D017-19D7-4830-B214-8F4498563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898" y="3191319"/>
                <a:ext cx="97276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B6E6198-365D-4221-A3B6-ADB9B71E5E4A}"/>
                  </a:ext>
                </a:extLst>
              </p:cNvPr>
              <p:cNvSpPr txBox="1"/>
              <p:nvPr/>
            </p:nvSpPr>
            <p:spPr>
              <a:xfrm>
                <a:off x="3533389" y="3673245"/>
                <a:ext cx="2058370" cy="374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SG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B6E6198-365D-4221-A3B6-ADB9B71E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89" y="3673245"/>
                <a:ext cx="2058370" cy="374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CF210AA1-A336-45B9-98E5-B9B53FAFFF44}"/>
              </a:ext>
            </a:extLst>
          </p:cNvPr>
          <p:cNvSpPr txBox="1"/>
          <p:nvPr/>
        </p:nvSpPr>
        <p:spPr>
          <a:xfrm>
            <a:off x="5106041" y="4307208"/>
            <a:ext cx="21382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Lagrange Dual Form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2257053-4899-43A0-9625-EEA0F996EEC5}"/>
              </a:ext>
            </a:extLst>
          </p:cNvPr>
          <p:cNvCxnSpPr>
            <a:endCxn id="25" idx="2"/>
          </p:cNvCxnSpPr>
          <p:nvPr/>
        </p:nvCxnSpPr>
        <p:spPr>
          <a:xfrm rot="10800000">
            <a:off x="4562574" y="4047451"/>
            <a:ext cx="455992" cy="425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568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 fontScale="90000"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To solve the 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07975B-AEE0-41DC-907C-D5B68553EB44}"/>
                  </a:ext>
                </a:extLst>
              </p:cNvPr>
              <p:cNvSpPr txBox="1"/>
              <p:nvPr/>
            </p:nvSpPr>
            <p:spPr>
              <a:xfrm>
                <a:off x="2759789" y="1844248"/>
                <a:ext cx="4094666" cy="702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SG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chr m:val="∑"/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SG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S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b="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b="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SG" baseline="-250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d>
                              <m:r>
                                <a:rPr lang="en-SG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07975B-AEE0-41DC-907C-D5B68553E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789" y="1844248"/>
                <a:ext cx="4094666" cy="702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F39A59-EC61-4415-86C2-7DAB913D4F48}"/>
                  </a:ext>
                </a:extLst>
              </p:cNvPr>
              <p:cNvSpPr txBox="1"/>
              <p:nvPr/>
            </p:nvSpPr>
            <p:spPr>
              <a:xfrm>
                <a:off x="739604" y="1317870"/>
                <a:ext cx="611485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We use M Lagrange multipliers,</a:t>
                </a:r>
                <a:r>
                  <a:rPr lang="en-SG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SG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SG" sz="1600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SG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SG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SG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F39A59-EC61-4415-86C2-7DAB913D4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04" y="1317870"/>
                <a:ext cx="6114851" cy="338554"/>
              </a:xfrm>
              <a:prstGeom prst="rect">
                <a:avLst/>
              </a:prstGeom>
              <a:blipFill>
                <a:blip r:embed="rId4"/>
                <a:stretch>
                  <a:fillRect l="-499" t="-5357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F09E6AC-2760-43B9-9E8D-20601E836012}"/>
              </a:ext>
            </a:extLst>
          </p:cNvPr>
          <p:cNvSpPr txBox="1"/>
          <p:nvPr/>
        </p:nvSpPr>
        <p:spPr>
          <a:xfrm>
            <a:off x="6595797" y="2993724"/>
            <a:ext cx="15428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i="1" dirty="0"/>
              <a:t>Ensure point at the correct side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2EC8718-200D-422A-AB76-B0F1E0DFCBE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79512" y="1802262"/>
            <a:ext cx="598916" cy="18323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3D52BE-4B6B-41EC-B910-D61625502583}"/>
              </a:ext>
            </a:extLst>
          </p:cNvPr>
          <p:cNvSpPr txBox="1"/>
          <p:nvPr/>
        </p:nvSpPr>
        <p:spPr>
          <a:xfrm>
            <a:off x="1642164" y="2879393"/>
            <a:ext cx="20390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i="1" dirty="0"/>
              <a:t>Maximize the margin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BBD1E64-B36A-4FB1-A524-98C2F56CC7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75724" y="2062350"/>
            <a:ext cx="460417" cy="1301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F53849-8B11-48B2-A5D2-58E51DC44779}"/>
                  </a:ext>
                </a:extLst>
              </p:cNvPr>
              <p:cNvSpPr txBox="1"/>
              <p:nvPr/>
            </p:nvSpPr>
            <p:spPr>
              <a:xfrm>
                <a:off x="739604" y="3553058"/>
                <a:ext cx="777574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To minimize </a:t>
                </a:r>
                <a14:m>
                  <m:oMath xmlns:m="http://schemas.openxmlformats.org/officeDocument/2006/math">
                    <m:r>
                      <a:rPr lang="en-SG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SG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SG" sz="1600" dirty="0"/>
                  <a:t>, we need to find a stationary point that satisfies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F53849-8B11-48B2-A5D2-58E51DC44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04" y="3553058"/>
                <a:ext cx="7775746" cy="338554"/>
              </a:xfrm>
              <a:prstGeom prst="rect">
                <a:avLst/>
              </a:prstGeom>
              <a:blipFill>
                <a:blip r:embed="rId5"/>
                <a:stretch>
                  <a:fillRect l="-392" t="-5455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A266F7-8BEF-4297-8CD7-9278BFE6535F}"/>
                  </a:ext>
                </a:extLst>
              </p:cNvPr>
              <p:cNvSpPr txBox="1"/>
              <p:nvPr/>
            </p:nvSpPr>
            <p:spPr>
              <a:xfrm>
                <a:off x="2962086" y="4040877"/>
                <a:ext cx="2996897" cy="3892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&gt;=</m:t>
                      </m:r>
                      <m:func>
                        <m:func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SG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A266F7-8BEF-4297-8CD7-9278BFE65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086" y="4040877"/>
                <a:ext cx="2996897" cy="3892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882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 fontScale="90000"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To solve the constrained optimization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F39A59-EC61-4415-86C2-7DAB913D4F48}"/>
              </a:ext>
            </a:extLst>
          </p:cNvPr>
          <p:cNvSpPr txBox="1"/>
          <p:nvPr/>
        </p:nvSpPr>
        <p:spPr>
          <a:xfrm>
            <a:off x="739604" y="1317870"/>
            <a:ext cx="61148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We find partial derivative 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4D89FE-48A7-4077-A48D-4ED109E2A0A0}"/>
                  </a:ext>
                </a:extLst>
              </p:cNvPr>
              <p:cNvSpPr txBox="1"/>
              <p:nvPr/>
            </p:nvSpPr>
            <p:spPr>
              <a:xfrm>
                <a:off x="2345686" y="1746274"/>
                <a:ext cx="4095873" cy="7846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SG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  </m:t>
                      </m:r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sz="16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16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4D89FE-48A7-4077-A48D-4ED109E2A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686" y="1746274"/>
                <a:ext cx="4095873" cy="784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AC40AA-4FEB-436C-9823-6EE1DF6AA0A6}"/>
                  </a:ext>
                </a:extLst>
              </p:cNvPr>
              <p:cNvSpPr txBox="1"/>
              <p:nvPr/>
            </p:nvSpPr>
            <p:spPr>
              <a:xfrm>
                <a:off x="2345686" y="2574168"/>
                <a:ext cx="4095873" cy="7846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SG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  </m:t>
                      </m:r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sz="16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SG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AC40AA-4FEB-436C-9823-6EE1DF6AA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686" y="2574168"/>
                <a:ext cx="4095873" cy="784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726421C1-81A0-454C-8EAB-8BBBC3AB54DE}"/>
              </a:ext>
            </a:extLst>
          </p:cNvPr>
          <p:cNvGrpSpPr/>
          <p:nvPr/>
        </p:nvGrpSpPr>
        <p:grpSpPr>
          <a:xfrm>
            <a:off x="851127" y="3331766"/>
            <a:ext cx="6872288" cy="1151084"/>
            <a:chOff x="851127" y="3487077"/>
            <a:chExt cx="6872288" cy="11510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F79687-3DA5-47D5-AF39-0CC060D1B7B4}"/>
                </a:ext>
              </a:extLst>
            </p:cNvPr>
            <p:cNvSpPr txBox="1"/>
            <p:nvPr/>
          </p:nvSpPr>
          <p:spPr>
            <a:xfrm>
              <a:off x="851127" y="3487077"/>
              <a:ext cx="666001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0" i="0" u="none" strike="noStrike" baseline="0" dirty="0">
                  <a:latin typeface="+mj-lt"/>
                  <a:cs typeface="Raavi" panose="020B0502040204020203" pitchFamily="34" charset="0"/>
                </a:rPr>
                <a:t>Plugging these into the </a:t>
              </a:r>
              <a:r>
                <a:rPr lang="en-US" sz="1600" b="0" i="0" u="none" strike="noStrike" baseline="0" dirty="0" err="1">
                  <a:latin typeface="+mj-lt"/>
                  <a:cs typeface="Raavi" panose="020B0502040204020203" pitchFamily="34" charset="0"/>
                </a:rPr>
                <a:t>Lagrangian</a:t>
              </a:r>
              <a:r>
                <a:rPr lang="en-US" sz="1600" b="0" i="0" u="none" strike="noStrike" baseline="0" dirty="0">
                  <a:latin typeface="+mj-lt"/>
                  <a:cs typeface="Raavi" panose="020B0502040204020203" pitchFamily="34" charset="0"/>
                </a:rPr>
                <a:t> yields the following:</a:t>
              </a:r>
              <a:endParaRPr lang="en-SG" sz="1600" dirty="0">
                <a:latin typeface="+mj-lt"/>
                <a:cs typeface="Raavi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ABC1D0F-0F99-40E9-ACF1-5326444FB617}"/>
                    </a:ext>
                  </a:extLst>
                </p:cNvPr>
                <p:cNvSpPr txBox="1"/>
                <p:nvPr/>
              </p:nvSpPr>
              <p:spPr>
                <a:xfrm>
                  <a:off x="2345686" y="3825631"/>
                  <a:ext cx="5377729" cy="8125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SG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SG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SG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SG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SG" sz="16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ABC1D0F-0F99-40E9-ACF1-5326444FB6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686" y="3825631"/>
                  <a:ext cx="5377729" cy="8125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916D80E-4906-4E97-9AB5-8C20C0BEB0D6}"/>
              </a:ext>
            </a:extLst>
          </p:cNvPr>
          <p:cNvSpPr txBox="1"/>
          <p:nvPr/>
        </p:nvSpPr>
        <p:spPr>
          <a:xfrm>
            <a:off x="851127" y="4781796"/>
            <a:ext cx="8023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latin typeface="+mj-lt"/>
                <a:cs typeface="Raavi" panose="020B0502040204020203" pitchFamily="34" charset="0"/>
              </a:rPr>
              <a:t>Thi</a:t>
            </a:r>
            <a:r>
              <a:rPr lang="en-US" sz="1600" dirty="0">
                <a:latin typeface="+mj-lt"/>
                <a:cs typeface="Raavi" panose="020B0502040204020203" pitchFamily="34" charset="0"/>
              </a:rPr>
              <a:t>s will normally solve using Sequential Minimal Optimization algorithm (SMO)</a:t>
            </a:r>
            <a:endParaRPr lang="en-SG" sz="1600" dirty="0">
              <a:latin typeface="+mj-lt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79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Inequalities to solved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6D80E-4906-4E97-9AB5-8C20C0BEB0D6}"/>
              </a:ext>
            </a:extLst>
          </p:cNvPr>
          <p:cNvSpPr txBox="1"/>
          <p:nvPr/>
        </p:nvSpPr>
        <p:spPr>
          <a:xfrm>
            <a:off x="4949598" y="1384458"/>
            <a:ext cx="1655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Raavi" panose="020B0502040204020203" pitchFamily="34" charset="0"/>
              </a:rPr>
              <a:t>Dual feasibility </a:t>
            </a:r>
            <a:endParaRPr lang="en-SG" sz="1600" dirty="0">
              <a:latin typeface="+mj-lt"/>
              <a:cs typeface="Raav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698AA9-00F4-44CC-B19A-76501015CA68}"/>
                  </a:ext>
                </a:extLst>
              </p:cNvPr>
              <p:cNvSpPr txBox="1"/>
              <p:nvPr/>
            </p:nvSpPr>
            <p:spPr>
              <a:xfrm>
                <a:off x="628650" y="1149530"/>
                <a:ext cx="4095873" cy="7846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SG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  </m:t>
                      </m:r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sz="16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16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698AA9-00F4-44CC-B19A-76501015C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149530"/>
                <a:ext cx="4095873" cy="784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230DD6-4DA0-436B-A0A4-1AC272330160}"/>
                  </a:ext>
                </a:extLst>
              </p:cNvPr>
              <p:cNvSpPr txBox="1"/>
              <p:nvPr/>
            </p:nvSpPr>
            <p:spPr>
              <a:xfrm>
                <a:off x="628650" y="1977424"/>
                <a:ext cx="4095873" cy="7846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SG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  </m:t>
                      </m:r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sz="16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SG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230DD6-4DA0-436B-A0A4-1AC272330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977424"/>
                <a:ext cx="4095873" cy="784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90E3B1-46B9-4102-8824-E0121000C68E}"/>
                  </a:ext>
                </a:extLst>
              </p:cNvPr>
              <p:cNvSpPr txBox="1"/>
              <p:nvPr/>
            </p:nvSpPr>
            <p:spPr>
              <a:xfrm>
                <a:off x="628650" y="2939447"/>
                <a:ext cx="4095873" cy="8075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SG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𝜕𝛼</m:t>
                          </m:r>
                        </m:den>
                      </m:f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≤0   </m:t>
                      </m:r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SG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  <m:r>
                            <a:rPr lang="en-SG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SG" sz="1600" dirty="0"/>
              </a:p>
              <a:p>
                <a:pPr algn="ctr"/>
                <a:endParaRPr lang="en-SG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90E3B1-46B9-4102-8824-E0121000C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939447"/>
                <a:ext cx="4095873" cy="8075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AE63D47-D2FF-4CC0-ADCB-047BEBBFF166}"/>
              </a:ext>
            </a:extLst>
          </p:cNvPr>
          <p:cNvSpPr txBox="1"/>
          <p:nvPr/>
        </p:nvSpPr>
        <p:spPr>
          <a:xfrm>
            <a:off x="4949598" y="2200466"/>
            <a:ext cx="1655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Raavi" panose="020B0502040204020203" pitchFamily="34" charset="0"/>
              </a:rPr>
              <a:t>Dual feasibility </a:t>
            </a:r>
            <a:endParaRPr lang="en-SG" sz="1600" dirty="0">
              <a:latin typeface="+mj-lt"/>
              <a:cs typeface="Raav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36F6B9-B3C8-4D3F-AE9A-F34261F96C85}"/>
              </a:ext>
            </a:extLst>
          </p:cNvPr>
          <p:cNvSpPr txBox="1"/>
          <p:nvPr/>
        </p:nvSpPr>
        <p:spPr>
          <a:xfrm>
            <a:off x="4949598" y="3016474"/>
            <a:ext cx="1655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Raavi" panose="020B0502040204020203" pitchFamily="34" charset="0"/>
              </a:rPr>
              <a:t>Primal feasibility </a:t>
            </a:r>
            <a:endParaRPr lang="en-SG" sz="1600" dirty="0">
              <a:latin typeface="+mj-lt"/>
              <a:cs typeface="Raav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2444B-4E0F-485E-AF7A-1F3BA6541C96}"/>
              </a:ext>
            </a:extLst>
          </p:cNvPr>
          <p:cNvSpPr txBox="1"/>
          <p:nvPr/>
        </p:nvSpPr>
        <p:spPr>
          <a:xfrm>
            <a:off x="628650" y="3755148"/>
            <a:ext cx="52088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Raavi" panose="020B0502040204020203" pitchFamily="34" charset="0"/>
              </a:rPr>
              <a:t>Combine all </a:t>
            </a:r>
            <a:r>
              <a:rPr lang="en-US" sz="1600" dirty="0">
                <a:latin typeface="+mj-lt"/>
                <a:cs typeface="Raav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1600" dirty="0" err="1">
                <a:latin typeface="+mj-lt"/>
                <a:cs typeface="Raavi" panose="020B0502040204020203" pitchFamily="34" charset="0"/>
                <a:sym typeface="Wingdings" panose="05000000000000000000" pitchFamily="2" charset="2"/>
              </a:rPr>
              <a:t>Karush</a:t>
            </a:r>
            <a:r>
              <a:rPr lang="en-US" sz="1600" dirty="0">
                <a:latin typeface="+mj-lt"/>
                <a:cs typeface="Raavi" panose="020B0502040204020203" pitchFamily="34" charset="0"/>
                <a:sym typeface="Wingdings" panose="05000000000000000000" pitchFamily="2" charset="2"/>
              </a:rPr>
              <a:t>-Kuhn-Tucker(KKT) conditions</a:t>
            </a:r>
            <a:endParaRPr lang="en-SG" sz="1600" dirty="0">
              <a:latin typeface="+mj-lt"/>
              <a:cs typeface="Raav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084C09-5C71-4894-A249-75B6FCC8DEF0}"/>
                  </a:ext>
                </a:extLst>
              </p:cNvPr>
              <p:cNvSpPr txBox="1"/>
              <p:nvPr/>
            </p:nvSpPr>
            <p:spPr>
              <a:xfrm>
                <a:off x="628650" y="4147160"/>
                <a:ext cx="4641396" cy="550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S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SG" i="0" baseline="-250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d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 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084C09-5C71-4894-A249-75B6FCC8D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147160"/>
                <a:ext cx="4641396" cy="550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60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Support Vector Machine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2D170-8899-4D45-A594-8728E6658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Supervised learning models with associated learning algorithms that analyze data for classification and regression analysis.</a:t>
            </a:r>
          </a:p>
          <a:p>
            <a:endParaRPr lang="en-US" dirty="0"/>
          </a:p>
          <a:p>
            <a:r>
              <a:rPr lang="en-US" dirty="0"/>
              <a:t>The original SVM algorithm was invented by Vladimir N. </a:t>
            </a:r>
            <a:r>
              <a:rPr lang="en-US" dirty="0" err="1"/>
              <a:t>Vapnik</a:t>
            </a:r>
            <a:r>
              <a:rPr lang="en-US" dirty="0"/>
              <a:t> and Alexey </a:t>
            </a:r>
            <a:r>
              <a:rPr lang="en-US" dirty="0" err="1"/>
              <a:t>Ya</a:t>
            </a:r>
            <a:r>
              <a:rPr lang="en-US" dirty="0"/>
              <a:t>. </a:t>
            </a:r>
            <a:r>
              <a:rPr lang="en-US" dirty="0" err="1"/>
              <a:t>Chervonenkis</a:t>
            </a:r>
            <a:r>
              <a:rPr lang="en-US" dirty="0"/>
              <a:t> in 1963</a:t>
            </a:r>
            <a:endParaRPr lang="en-SG" dirty="0"/>
          </a:p>
        </p:txBody>
      </p:sp>
      <p:pic>
        <p:nvPicPr>
          <p:cNvPr id="1026" name="Picture 2" descr="Learning Using Statistical Invariants (Revision of Machine Learning  Problem) - Prof. Vladimir Vapnik | MIT CSAIL">
            <a:extLst>
              <a:ext uri="{FF2B5EF4-FFF2-40B4-BE49-F238E27FC236}">
                <a16:creationId xmlns:a16="http://schemas.microsoft.com/office/drawing/2014/main" id="{84C799DA-E3BE-4100-A35D-4E72FF287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334" y="3372827"/>
            <a:ext cx="1020726" cy="13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yal Holloway, University of London : Department of Computer Science">
            <a:extLst>
              <a:ext uri="{FF2B5EF4-FFF2-40B4-BE49-F238E27FC236}">
                <a16:creationId xmlns:a16="http://schemas.microsoft.com/office/drawing/2014/main" id="{E5F120A8-90EF-49FD-B9B2-E4E18BD42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224" y="3270461"/>
            <a:ext cx="1116005" cy="14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593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Inequalities to solved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2444B-4E0F-485E-AF7A-1F3BA6541C96}"/>
              </a:ext>
            </a:extLst>
          </p:cNvPr>
          <p:cNvSpPr txBox="1"/>
          <p:nvPr/>
        </p:nvSpPr>
        <p:spPr>
          <a:xfrm>
            <a:off x="628650" y="1354949"/>
            <a:ext cx="52088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Raavi" panose="020B0502040204020203" pitchFamily="34" charset="0"/>
              </a:rPr>
              <a:t>Must satisfies </a:t>
            </a:r>
            <a:r>
              <a:rPr lang="en-US" sz="1600" dirty="0" err="1">
                <a:latin typeface="+mj-lt"/>
                <a:cs typeface="Raavi" panose="020B0502040204020203" pitchFamily="34" charset="0"/>
                <a:sym typeface="Wingdings" panose="05000000000000000000" pitchFamily="2" charset="2"/>
              </a:rPr>
              <a:t>Karush</a:t>
            </a:r>
            <a:r>
              <a:rPr lang="en-US" sz="1600" dirty="0">
                <a:latin typeface="+mj-lt"/>
                <a:cs typeface="Raavi" panose="020B0502040204020203" pitchFamily="34" charset="0"/>
                <a:sym typeface="Wingdings" panose="05000000000000000000" pitchFamily="2" charset="2"/>
              </a:rPr>
              <a:t>-Kuhn-Tucker(KKT) conditions</a:t>
            </a:r>
            <a:endParaRPr lang="en-SG" sz="1600" dirty="0">
              <a:latin typeface="+mj-lt"/>
              <a:cs typeface="Raav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084C09-5C71-4894-A249-75B6FCC8DEF0}"/>
                  </a:ext>
                </a:extLst>
              </p:cNvPr>
              <p:cNvSpPr txBox="1"/>
              <p:nvPr/>
            </p:nvSpPr>
            <p:spPr>
              <a:xfrm>
                <a:off x="628650" y="1918406"/>
                <a:ext cx="4641396" cy="550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S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SG" i="0" baseline="-250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d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 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084C09-5C71-4894-A249-75B6FCC8D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918406"/>
                <a:ext cx="4641396" cy="550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8EDF07-4F4C-4DB4-BF66-B291A8468E86}"/>
                  </a:ext>
                </a:extLst>
              </p:cNvPr>
              <p:cNvSpPr txBox="1"/>
              <p:nvPr/>
            </p:nvSpPr>
            <p:spPr>
              <a:xfrm>
                <a:off x="628649" y="2694229"/>
                <a:ext cx="7805057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  <a:cs typeface="Raavi" panose="020B0502040204020203" pitchFamily="34" charset="0"/>
                  </a:rPr>
                  <a:t>2 scenarios: Either α = 0 or </a:t>
                </a:r>
                <a14:m>
                  <m:oMath xmlns:m="http://schemas.openxmlformats.org/officeDocument/2006/math">
                    <m:r>
                      <a:rPr lang="en-SG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SG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SG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SG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sty m:val="p"/>
                              </m:rPr>
                              <a:rPr lang="en-SG" sz="1600" i="0" baseline="-25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en-SG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G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SG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  <a:cs typeface="Raavi" panose="020B0502040204020203" pitchFamily="34" charset="0"/>
                  </a:rPr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latin typeface="+mj-lt"/>
                    <a:cs typeface="Raavi" panose="020B0502040204020203" pitchFamily="34" charset="0"/>
                  </a:rPr>
                  <a:t>α ≠ 0, </a:t>
                </a:r>
                <a14:m>
                  <m:oMath xmlns:m="http://schemas.openxmlformats.org/officeDocument/2006/math">
                    <m:r>
                      <a:rPr lang="en-SG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SG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SG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SG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sty m:val="p"/>
                              </m:rPr>
                              <a:rPr lang="en-SG" sz="1600" i="0" baseline="-25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en-SG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SG" sz="1600" dirty="0">
                    <a:latin typeface="+mj-lt"/>
                    <a:cs typeface="Raavi" panose="020B0502040204020203" pitchFamily="34" charset="0"/>
                  </a:rPr>
                  <a:t> must be zero </a:t>
                </a:r>
                <a:r>
                  <a:rPr lang="en-SG" sz="1600" dirty="0">
                    <a:latin typeface="+mj-lt"/>
                    <a:cs typeface="Raavi" panose="020B0502040204020203" pitchFamily="34" charset="0"/>
                    <a:sym typeface="Wingdings" panose="05000000000000000000" pitchFamily="2" charset="2"/>
                  </a:rPr>
                  <a:t> points are sitting on the margin  These points are considered as support vector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SG" sz="1600" dirty="0">
                  <a:latin typeface="+mj-lt"/>
                  <a:cs typeface="Raavi" panose="020B0502040204020203" pitchFamily="34" charset="0"/>
                  <a:sym typeface="Wingdings" panose="05000000000000000000" pitchFamily="2" charset="2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SG" sz="1600" dirty="0">
                    <a:latin typeface="+mj-lt"/>
                    <a:cs typeface="Raavi" panose="020B0502040204020203" pitchFamily="34" charset="0"/>
                    <a:sym typeface="Wingdings" panose="05000000000000000000" pitchFamily="2" charset="2"/>
                  </a:rPr>
                  <a:t>Points with </a:t>
                </a:r>
                <a:r>
                  <a:rPr lang="en-US" sz="1600" dirty="0">
                    <a:latin typeface="+mj-lt"/>
                    <a:cs typeface="Raavi" panose="020B0502040204020203" pitchFamily="34" charset="0"/>
                  </a:rPr>
                  <a:t>α</a:t>
                </a:r>
                <a:r>
                  <a:rPr lang="en-SG" sz="1600" dirty="0">
                    <a:latin typeface="+mj-lt"/>
                    <a:cs typeface="Raavi" panose="020B0502040204020203" pitchFamily="34" charset="0"/>
                    <a:sym typeface="Wingdings" panose="05000000000000000000" pitchFamily="2" charset="2"/>
                  </a:rPr>
                  <a:t> = 0 will be ‘ignored’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8EDF07-4F4C-4DB4-BF66-B291A8468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2694229"/>
                <a:ext cx="7805057" cy="1569660"/>
              </a:xfrm>
              <a:prstGeom prst="rect">
                <a:avLst/>
              </a:prstGeom>
              <a:blipFill>
                <a:blip r:embed="rId4"/>
                <a:stretch>
                  <a:fillRect l="-391" t="-1167" b="-42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474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Geometrical Interpretation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C77E6D-E9FD-4EB2-A220-C238F3E3FFF1}"/>
              </a:ext>
            </a:extLst>
          </p:cNvPr>
          <p:cNvGrpSpPr/>
          <p:nvPr/>
        </p:nvGrpSpPr>
        <p:grpSpPr>
          <a:xfrm>
            <a:off x="2843691" y="1473072"/>
            <a:ext cx="3143393" cy="2901351"/>
            <a:chOff x="330420" y="1939383"/>
            <a:chExt cx="3143393" cy="29013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8C22C7A-DAB8-4734-8141-8EC80FBA7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420" y="2093272"/>
              <a:ext cx="3078126" cy="256693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AF0631-3D4A-44C9-801B-30D631DD32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6191" y="2230433"/>
              <a:ext cx="1105786" cy="22657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9FA137-A6D8-4665-A785-26A89698AF51}"/>
                </a:ext>
              </a:extLst>
            </p:cNvPr>
            <p:cNvSpPr/>
            <p:nvPr/>
          </p:nvSpPr>
          <p:spPr>
            <a:xfrm rot="1557072">
              <a:off x="1734448" y="2100149"/>
              <a:ext cx="178717" cy="2521228"/>
            </a:xfrm>
            <a:prstGeom prst="rect">
              <a:avLst/>
            </a:prstGeom>
            <a:solidFill>
              <a:schemeClr val="accent1"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BD044B2-771B-4EFA-98BD-B8018B112B1D}"/>
                </a:ext>
              </a:extLst>
            </p:cNvPr>
            <p:cNvCxnSpPr/>
            <p:nvPr/>
          </p:nvCxnSpPr>
          <p:spPr>
            <a:xfrm>
              <a:off x="330420" y="4840734"/>
              <a:ext cx="31433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51FC46C-61CF-4AF5-B535-B53D078E4C28}"/>
                </a:ext>
              </a:extLst>
            </p:cNvPr>
            <p:cNvCxnSpPr/>
            <p:nvPr/>
          </p:nvCxnSpPr>
          <p:spPr>
            <a:xfrm flipV="1">
              <a:off x="330420" y="1939383"/>
              <a:ext cx="0" cy="2901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AD93670-A61C-45C1-B0AD-711B0C62F814}"/>
              </a:ext>
            </a:extLst>
          </p:cNvPr>
          <p:cNvSpPr txBox="1"/>
          <p:nvPr/>
        </p:nvSpPr>
        <p:spPr>
          <a:xfrm>
            <a:off x="5144869" y="1573439"/>
            <a:ext cx="3297001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Raavi" panose="020B0502040204020203" pitchFamily="34" charset="0"/>
              </a:rPr>
              <a:t>Points with α ≠ 0, will considered in defining hyperplane</a:t>
            </a:r>
            <a:endParaRPr lang="en-SG" sz="1600" dirty="0">
              <a:latin typeface="+mj-lt"/>
              <a:cs typeface="Raavi" panose="020B0502040204020203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B2F268-B686-4C91-AA2C-5C6B62C299EA}"/>
              </a:ext>
            </a:extLst>
          </p:cNvPr>
          <p:cNvCxnSpPr>
            <a:cxnSpLocks/>
          </p:cNvCxnSpPr>
          <p:nvPr/>
        </p:nvCxnSpPr>
        <p:spPr>
          <a:xfrm flipH="1">
            <a:off x="4548188" y="1810834"/>
            <a:ext cx="655385" cy="446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F3A8D8-6EB8-474C-8AEA-53620A593147}"/>
              </a:ext>
            </a:extLst>
          </p:cNvPr>
          <p:cNvCxnSpPr>
            <a:cxnSpLocks/>
          </p:cNvCxnSpPr>
          <p:nvPr/>
        </p:nvCxnSpPr>
        <p:spPr>
          <a:xfrm flipH="1">
            <a:off x="4244043" y="1844498"/>
            <a:ext cx="959530" cy="10388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365F99-6FDF-4967-8B64-7CC76F0ED501}"/>
              </a:ext>
            </a:extLst>
          </p:cNvPr>
          <p:cNvCxnSpPr>
            <a:cxnSpLocks/>
          </p:cNvCxnSpPr>
          <p:nvPr/>
        </p:nvCxnSpPr>
        <p:spPr>
          <a:xfrm flipH="1">
            <a:off x="4239864" y="1844498"/>
            <a:ext cx="963709" cy="1509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A654F1-2169-445A-B671-9B1534D40896}"/>
              </a:ext>
            </a:extLst>
          </p:cNvPr>
          <p:cNvCxnSpPr/>
          <p:nvPr/>
        </p:nvCxnSpPr>
        <p:spPr>
          <a:xfrm flipH="1" flipV="1">
            <a:off x="5572539" y="3458817"/>
            <a:ext cx="155265" cy="31805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E835677-E040-48F8-BB7D-DD8E626E79E1}"/>
              </a:ext>
            </a:extLst>
          </p:cNvPr>
          <p:cNvSpPr txBox="1"/>
          <p:nvPr/>
        </p:nvSpPr>
        <p:spPr>
          <a:xfrm>
            <a:off x="5482799" y="3692997"/>
            <a:ext cx="3297001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Raavi" panose="020B0502040204020203" pitchFamily="34" charset="0"/>
              </a:rPr>
              <a:t>Points with α = 0, will NOT considered in defining hyperplane</a:t>
            </a:r>
            <a:endParaRPr lang="en-SG" sz="1600" dirty="0">
              <a:latin typeface="+mj-lt"/>
              <a:cs typeface="Raav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51E5FD-2385-48DC-A402-BF9D7CAA3C0F}"/>
              </a:ext>
            </a:extLst>
          </p:cNvPr>
          <p:cNvSpPr txBox="1"/>
          <p:nvPr/>
        </p:nvSpPr>
        <p:spPr>
          <a:xfrm>
            <a:off x="173581" y="1518446"/>
            <a:ext cx="3297001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Raavi" panose="020B0502040204020203" pitchFamily="34" charset="0"/>
              </a:rPr>
              <a:t>Points with α = 0, will NOT considered in defining hyperplane</a:t>
            </a:r>
            <a:endParaRPr lang="en-SG" sz="1600" dirty="0">
              <a:latin typeface="+mj-lt"/>
              <a:cs typeface="Raavi" panose="020B0502040204020203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F7B2C0-C9D0-4684-B4A4-3EDE77E98436}"/>
              </a:ext>
            </a:extLst>
          </p:cNvPr>
          <p:cNvCxnSpPr>
            <a:cxnSpLocks/>
          </p:cNvCxnSpPr>
          <p:nvPr/>
        </p:nvCxnSpPr>
        <p:spPr>
          <a:xfrm>
            <a:off x="2597426" y="2103221"/>
            <a:ext cx="690257" cy="31581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08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Decision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2830F3-EDEF-4D60-B3FE-1908C3A78675}"/>
                  </a:ext>
                </a:extLst>
              </p:cNvPr>
              <p:cNvSpPr txBox="1"/>
              <p:nvPr/>
            </p:nvSpPr>
            <p:spPr>
              <a:xfrm>
                <a:off x="2802052" y="1575368"/>
                <a:ext cx="293015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sgn</m:t>
                          </m:r>
                        </m:fName>
                        <m:e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G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2830F3-EDEF-4D60-B3FE-1908C3A78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052" y="1575368"/>
                <a:ext cx="2930153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1C87F1-221E-48B6-AF21-5F6BB10B4345}"/>
                  </a:ext>
                </a:extLst>
              </p:cNvPr>
              <p:cNvSpPr txBox="1"/>
              <p:nvPr/>
            </p:nvSpPr>
            <p:spPr>
              <a:xfrm>
                <a:off x="1916432" y="2169340"/>
                <a:ext cx="4636770" cy="698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SG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SG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SG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sz="14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14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1C87F1-221E-48B6-AF21-5F6BB10B4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432" y="2169340"/>
                <a:ext cx="4636770" cy="6981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04007DA-626F-4298-8BB3-F24D58B15297}"/>
              </a:ext>
            </a:extLst>
          </p:cNvPr>
          <p:cNvSpPr txBox="1"/>
          <p:nvPr/>
        </p:nvSpPr>
        <p:spPr>
          <a:xfrm>
            <a:off x="731520" y="2015451"/>
            <a:ext cx="185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know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48283-152A-4DCE-9EBA-C5BD61AD73C5}"/>
              </a:ext>
            </a:extLst>
          </p:cNvPr>
          <p:cNvSpPr txBox="1"/>
          <p:nvPr/>
        </p:nvSpPr>
        <p:spPr>
          <a:xfrm>
            <a:off x="731520" y="1188027"/>
            <a:ext cx="185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Decision Function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FC4251-E0BF-4311-9441-DC5BF20085E7}"/>
              </a:ext>
            </a:extLst>
          </p:cNvPr>
          <p:cNvSpPr txBox="1"/>
          <p:nvPr/>
        </p:nvSpPr>
        <p:spPr>
          <a:xfrm>
            <a:off x="731520" y="2864669"/>
            <a:ext cx="733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Prediction of y can be obtained via the following by substituting w to decision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A17C2F-E5C8-442F-8594-0DA533125F3F}"/>
                  </a:ext>
                </a:extLst>
              </p:cNvPr>
              <p:cNvSpPr txBox="1"/>
              <p:nvPr/>
            </p:nvSpPr>
            <p:spPr>
              <a:xfrm>
                <a:off x="2270761" y="3172446"/>
                <a:ext cx="3766316" cy="785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sgn</m:t>
                          </m:r>
                        </m:fName>
                        <m:e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SG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SG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SG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S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SG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S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SG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SG" i="1" baseline="30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G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A17C2F-E5C8-442F-8594-0DA533125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761" y="3172446"/>
                <a:ext cx="3766316" cy="7859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657726F-80AA-41C5-82C9-3FF1ABC966E2}"/>
              </a:ext>
            </a:extLst>
          </p:cNvPr>
          <p:cNvSpPr txBox="1"/>
          <p:nvPr/>
        </p:nvSpPr>
        <p:spPr>
          <a:xfrm>
            <a:off x="731520" y="3986659"/>
            <a:ext cx="402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Solve the following to get </a:t>
            </a:r>
            <a:r>
              <a:rPr lang="en-SG" i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6039B2-0666-4F3F-93E0-F7E201721A17}"/>
                  </a:ext>
                </a:extLst>
              </p:cNvPr>
              <p:cNvSpPr txBox="1"/>
              <p:nvPr/>
            </p:nvSpPr>
            <p:spPr>
              <a:xfrm>
                <a:off x="3175503" y="4211544"/>
                <a:ext cx="2930153" cy="897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SG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G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SG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SG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SG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SG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SG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nary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i="1" baseline="30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6039B2-0666-4F3F-93E0-F7E201721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503" y="4211544"/>
                <a:ext cx="2930153" cy="8971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330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SVM Theory :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E0B9EA2-32AA-4433-8B8C-C686D23FA953}"/>
              </a:ext>
            </a:extLst>
          </p:cNvPr>
          <p:cNvGrpSpPr/>
          <p:nvPr/>
        </p:nvGrpSpPr>
        <p:grpSpPr>
          <a:xfrm>
            <a:off x="486080" y="1939237"/>
            <a:ext cx="3078126" cy="2874714"/>
            <a:chOff x="5093522" y="1478493"/>
            <a:chExt cx="3078126" cy="28747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D8E8FDA-E860-4C61-902B-779E7BEBB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3522" y="1786270"/>
              <a:ext cx="3078126" cy="256693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68EC91-7B65-454E-B129-70F051853D17}"/>
                </a:ext>
              </a:extLst>
            </p:cNvPr>
            <p:cNvSpPr txBox="1"/>
            <p:nvPr/>
          </p:nvSpPr>
          <p:spPr>
            <a:xfrm>
              <a:off x="6149164" y="1478493"/>
              <a:ext cx="1747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Maximize margin 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BFA5074-763B-4770-AA04-7C0F8126EB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9293" y="1923431"/>
              <a:ext cx="1105786" cy="22657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10B92FC-82B6-441E-AA38-7062479EA2B3}"/>
              </a:ext>
            </a:extLst>
          </p:cNvPr>
          <p:cNvSpPr/>
          <p:nvPr/>
        </p:nvSpPr>
        <p:spPr>
          <a:xfrm rot="1557072">
            <a:off x="1890108" y="2253891"/>
            <a:ext cx="178717" cy="252122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65E4E-4B83-4956-880A-F74C357A8F1D}"/>
              </a:ext>
            </a:extLst>
          </p:cNvPr>
          <p:cNvSpPr txBox="1"/>
          <p:nvPr/>
        </p:nvSpPr>
        <p:spPr>
          <a:xfrm>
            <a:off x="4112673" y="1532168"/>
            <a:ext cx="4769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Maximizing margin to best classifying the two classes.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AAA48B-69C3-4572-A803-D7BD8D44D657}"/>
                  </a:ext>
                </a:extLst>
              </p:cNvPr>
              <p:cNvSpPr txBox="1"/>
              <p:nvPr/>
            </p:nvSpPr>
            <p:spPr>
              <a:xfrm>
                <a:off x="4783798" y="1898488"/>
                <a:ext cx="2996897" cy="3892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&gt;=</m:t>
                      </m:r>
                      <m:func>
                        <m:func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SG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AAA48B-69C3-4572-A803-D7BD8D44D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798" y="1898488"/>
                <a:ext cx="2996897" cy="3892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73D722A-4A9D-423C-A2E5-968C56FD2506}"/>
              </a:ext>
            </a:extLst>
          </p:cNvPr>
          <p:cNvSpPr txBox="1"/>
          <p:nvPr/>
        </p:nvSpPr>
        <p:spPr>
          <a:xfrm>
            <a:off x="3843314" y="2847067"/>
            <a:ext cx="5187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No data point are allow to be in the wrong side </a:t>
            </a:r>
            <a:r>
              <a:rPr lang="en-SG" dirty="0">
                <a:sym typeface="Wingdings" panose="05000000000000000000" pitchFamily="2" charset="2"/>
              </a:rPr>
              <a:t> Hard margin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318928-F724-4C2E-A981-072EFFDFE8DC}"/>
                  </a:ext>
                </a:extLst>
              </p:cNvPr>
              <p:cNvSpPr txBox="1"/>
              <p:nvPr/>
            </p:nvSpPr>
            <p:spPr>
              <a:xfrm>
                <a:off x="4236477" y="3346719"/>
                <a:ext cx="2131354" cy="6395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SG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318928-F724-4C2E-A981-072EFFDFE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477" y="3346719"/>
                <a:ext cx="2131354" cy="639534"/>
              </a:xfrm>
              <a:prstGeom prst="rect">
                <a:avLst/>
              </a:prstGeom>
              <a:blipFill>
                <a:blip r:embed="rId5"/>
                <a:stretch>
                  <a:fillRect t="-111429" r="-14857" b="-1561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05889B-6992-4A40-BE51-76E58543E982}"/>
                  </a:ext>
                </a:extLst>
              </p:cNvPr>
              <p:cNvSpPr txBox="1"/>
              <p:nvPr/>
            </p:nvSpPr>
            <p:spPr>
              <a:xfrm>
                <a:off x="6545944" y="3442836"/>
                <a:ext cx="233578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1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SG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SG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05889B-6992-4A40-BE51-76E58543E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944" y="3442836"/>
                <a:ext cx="2335788" cy="307777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6B3622B-5EE2-49CC-8E70-6173D7EEB2BC}"/>
              </a:ext>
            </a:extLst>
          </p:cNvPr>
          <p:cNvSpPr txBox="1"/>
          <p:nvPr/>
        </p:nvSpPr>
        <p:spPr>
          <a:xfrm>
            <a:off x="6189719" y="3442592"/>
            <a:ext cx="530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s.t</a:t>
            </a:r>
          </a:p>
        </p:txBody>
      </p:sp>
    </p:spTree>
    <p:extLst>
      <p:ext uri="{BB962C8B-B14F-4D97-AF65-F5344CB8AC3E}">
        <p14:creationId xmlns:p14="http://schemas.microsoft.com/office/powerpoint/2010/main" val="4034950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Non separable cases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B7FC94-435D-4A0B-8F5E-AC796BBEFA92}"/>
              </a:ext>
            </a:extLst>
          </p:cNvPr>
          <p:cNvSpPr txBox="1"/>
          <p:nvPr/>
        </p:nvSpPr>
        <p:spPr>
          <a:xfrm>
            <a:off x="4054767" y="1409714"/>
            <a:ext cx="4193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Soft Margin </a:t>
            </a:r>
            <a:r>
              <a:rPr lang="en-SG" dirty="0">
                <a:sym typeface="Wingdings" panose="05000000000000000000" pitchFamily="2" charset="2"/>
              </a:rPr>
              <a:t> Give some slack, allow some error</a:t>
            </a:r>
            <a:endParaRPr lang="en-SG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70896E6-5D56-4563-A738-F94AE9C0E63F}"/>
              </a:ext>
            </a:extLst>
          </p:cNvPr>
          <p:cNvGrpSpPr/>
          <p:nvPr/>
        </p:nvGrpSpPr>
        <p:grpSpPr>
          <a:xfrm>
            <a:off x="1565685" y="1849179"/>
            <a:ext cx="1105786" cy="2521228"/>
            <a:chOff x="1360410" y="1875307"/>
            <a:chExt cx="1105786" cy="252122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A096653-4E64-4A87-80EB-1ABAA24B354F}"/>
                </a:ext>
              </a:extLst>
            </p:cNvPr>
            <p:cNvSpPr/>
            <p:nvPr/>
          </p:nvSpPr>
          <p:spPr>
            <a:xfrm rot="1557072">
              <a:off x="1496276" y="1875307"/>
              <a:ext cx="872849" cy="2521228"/>
            </a:xfrm>
            <a:prstGeom prst="rect">
              <a:avLst/>
            </a:prstGeom>
            <a:solidFill>
              <a:schemeClr val="accent1"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0B020AB-C771-4FAA-BB44-B05250F238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0410" y="1990743"/>
              <a:ext cx="1105786" cy="22657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1756C36-5F3D-4B49-ABE7-3C9AFDEA914F}"/>
              </a:ext>
            </a:extLst>
          </p:cNvPr>
          <p:cNvGrpSpPr/>
          <p:nvPr/>
        </p:nvGrpSpPr>
        <p:grpSpPr>
          <a:xfrm>
            <a:off x="1013133" y="1900319"/>
            <a:ext cx="2212174" cy="2125270"/>
            <a:chOff x="1013133" y="1900319"/>
            <a:chExt cx="2212174" cy="212527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191F3B9-5646-4D87-AF72-7A21AABDB553}"/>
                </a:ext>
              </a:extLst>
            </p:cNvPr>
            <p:cNvSpPr/>
            <p:nvPr/>
          </p:nvSpPr>
          <p:spPr>
            <a:xfrm>
              <a:off x="1656343" y="2050765"/>
              <a:ext cx="106326" cy="113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E79188F-7FFF-4CE1-AB6C-0BE04B0D7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0944" y="2234828"/>
              <a:ext cx="128027" cy="14022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F4B4E6B-6207-49F9-9365-9024068D7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2597" y="2212015"/>
              <a:ext cx="128027" cy="14022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D617002-27F8-4D01-827F-C0405ED06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4642" y="2363855"/>
              <a:ext cx="128027" cy="14022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F1D711D-DAF8-4C7A-AF49-43F8934C1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7977" y="2588926"/>
              <a:ext cx="128027" cy="14022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33979B5-CFCF-4464-96AA-9E3C61EB2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8409" y="3311385"/>
              <a:ext cx="128027" cy="14022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3D814B6-1000-406B-93EC-EE1A2BD4A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8583" y="2518816"/>
              <a:ext cx="128027" cy="140220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400095FB-177C-43D6-B01E-BA5DACE4F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6695" y="2856837"/>
              <a:ext cx="128027" cy="14022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4F539D2C-0338-4326-A3E8-850D8845A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3133" y="2304938"/>
              <a:ext cx="128027" cy="140220"/>
            </a:xfrm>
            <a:prstGeom prst="rect">
              <a:avLst/>
            </a:prstGeom>
          </p:spPr>
        </p:pic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9ADCE78-B168-4EDD-A39A-A13DDC5B4DA7}"/>
                </a:ext>
              </a:extLst>
            </p:cNvPr>
            <p:cNvSpPr/>
            <p:nvPr/>
          </p:nvSpPr>
          <p:spPr>
            <a:xfrm>
              <a:off x="2836556" y="3097514"/>
              <a:ext cx="106326" cy="11341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E5BFEB05-87DF-4864-B293-A14134FE2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7059" y="3317481"/>
              <a:ext cx="134124" cy="134124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0D5BC83-7540-4E51-A40B-CE5B5D5A6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2100" y="3608105"/>
              <a:ext cx="134124" cy="134124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E6AE5DF0-392E-4D76-88D1-860C57EBE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49052" y="3891465"/>
              <a:ext cx="134124" cy="134124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1861814-A1D8-4F6E-9D8C-4EEB55039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4424" y="3577650"/>
              <a:ext cx="134124" cy="13412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F67ABC2-B6C0-45B6-B2FC-B615ABB6F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1183" y="2885363"/>
              <a:ext cx="134124" cy="134124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3C3BA6A-899D-43A9-8F11-49795E7CD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8426" y="3837819"/>
              <a:ext cx="134124" cy="134124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48DAF9B-A3FE-4974-A70D-F1ED1076B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9657" y="2693385"/>
              <a:ext cx="134124" cy="134124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748F36C7-3BA7-4EBF-AE0D-46AE015B1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3604" y="3303630"/>
              <a:ext cx="134124" cy="134124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E482C0E-94D4-488D-949A-07DCF4524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2016" y="3878225"/>
              <a:ext cx="134124" cy="134124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D039A798-6DF9-4E60-BDB1-58B0DD256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4582" y="1900319"/>
              <a:ext cx="134124" cy="13412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4EB9105-08FF-4090-BE91-21738F1368CA}"/>
                  </a:ext>
                </a:extLst>
              </p:cNvPr>
              <p:cNvSpPr txBox="1"/>
              <p:nvPr/>
            </p:nvSpPr>
            <p:spPr>
              <a:xfrm>
                <a:off x="3727716" y="1971154"/>
                <a:ext cx="2601997" cy="7048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SG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4EB9105-08FF-4090-BE91-21738F136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716" y="1971154"/>
                <a:ext cx="2601997" cy="7048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762602-DB75-44A6-A946-8FDC34D4728E}"/>
                  </a:ext>
                </a:extLst>
              </p:cNvPr>
              <p:cNvSpPr txBox="1"/>
              <p:nvPr/>
            </p:nvSpPr>
            <p:spPr>
              <a:xfrm>
                <a:off x="6507825" y="2067271"/>
                <a:ext cx="259805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1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en-SG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762602-DB75-44A6-A946-8FDC34D47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825" y="2067271"/>
                <a:ext cx="2598057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5C3B073C-B366-43BF-98E7-AD2B1ACC687A}"/>
              </a:ext>
            </a:extLst>
          </p:cNvPr>
          <p:cNvSpPr txBox="1"/>
          <p:nvPr/>
        </p:nvSpPr>
        <p:spPr>
          <a:xfrm>
            <a:off x="6151601" y="2067027"/>
            <a:ext cx="530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s.t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4E4D03-3804-4A1F-9DC2-7C86F49963ED}"/>
              </a:ext>
            </a:extLst>
          </p:cNvPr>
          <p:cNvGrpSpPr/>
          <p:nvPr/>
        </p:nvGrpSpPr>
        <p:grpSpPr>
          <a:xfrm>
            <a:off x="1656344" y="1941988"/>
            <a:ext cx="1272082" cy="1469364"/>
            <a:chOff x="1656344" y="1941988"/>
            <a:chExt cx="1272082" cy="1469364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A202E1F-5888-436A-BDF4-99A5A41984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56344" y="3097514"/>
              <a:ext cx="567860" cy="2662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7AE6B91-6668-4CB9-939F-80176E705CCC}"/>
                    </a:ext>
                  </a:extLst>
                </p:cNvPr>
                <p:cNvSpPr txBox="1"/>
                <p:nvPr/>
              </p:nvSpPr>
              <p:spPr>
                <a:xfrm>
                  <a:off x="1756961" y="3195908"/>
                  <a:ext cx="18870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7AE6B91-6668-4CB9-939F-80176E705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961" y="3195908"/>
                  <a:ext cx="188705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9032" r="-3226" b="-3333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418907A-BD5F-49AD-A442-CB6CD57F521B}"/>
                </a:ext>
              </a:extLst>
            </p:cNvPr>
            <p:cNvCxnSpPr>
              <a:cxnSpLocks/>
            </p:cNvCxnSpPr>
            <p:nvPr/>
          </p:nvCxnSpPr>
          <p:spPr>
            <a:xfrm>
              <a:off x="1940274" y="1978919"/>
              <a:ext cx="988152" cy="4923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C3F8DAC-4DD7-40F1-9AC4-8DA0B7670FFB}"/>
                    </a:ext>
                  </a:extLst>
                </p:cNvPr>
                <p:cNvSpPr txBox="1"/>
                <p:nvPr/>
              </p:nvSpPr>
              <p:spPr>
                <a:xfrm>
                  <a:off x="2288041" y="1941988"/>
                  <a:ext cx="18870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C3F8DAC-4DD7-40F1-9AC4-8DA0B7670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041" y="1941988"/>
                  <a:ext cx="188705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29032" r="-3226" b="-3428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8A6D470-BB76-4A68-894D-9B038F72A8E9}"/>
                  </a:ext>
                </a:extLst>
              </p:cNvPr>
              <p:cNvSpPr txBox="1"/>
              <p:nvPr/>
            </p:nvSpPr>
            <p:spPr>
              <a:xfrm>
                <a:off x="7323060" y="2417051"/>
                <a:ext cx="74006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SG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8A6D470-BB76-4A68-894D-9B038F72A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060" y="2417051"/>
                <a:ext cx="740069" cy="307777"/>
              </a:xfrm>
              <a:prstGeom prst="rect">
                <a:avLst/>
              </a:prstGeom>
              <a:blipFill>
                <a:blip r:embed="rId10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4F7C3349-DF20-4366-AE74-E7C2D553BD8D}"/>
              </a:ext>
            </a:extLst>
          </p:cNvPr>
          <p:cNvSpPr txBox="1"/>
          <p:nvPr/>
        </p:nvSpPr>
        <p:spPr>
          <a:xfrm>
            <a:off x="5070422" y="3043709"/>
            <a:ext cx="10332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dirty="0"/>
              <a:t>Constraint the number of data that is wrong. 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1C414A5-1366-41D8-82BD-3F80FA6779AB}"/>
              </a:ext>
            </a:extLst>
          </p:cNvPr>
          <p:cNvCxnSpPr>
            <a:cxnSpLocks/>
          </p:cNvCxnSpPr>
          <p:nvPr/>
        </p:nvCxnSpPr>
        <p:spPr>
          <a:xfrm flipV="1">
            <a:off x="5478767" y="2676027"/>
            <a:ext cx="141767" cy="36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930C6F3-8C4D-490B-B6F4-0B92FBD2787D}"/>
              </a:ext>
            </a:extLst>
          </p:cNvPr>
          <p:cNvSpPr txBox="1"/>
          <p:nvPr/>
        </p:nvSpPr>
        <p:spPr>
          <a:xfrm>
            <a:off x="8326658" y="2801486"/>
            <a:ext cx="74006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dirty="0"/>
              <a:t>Allow some slack over here.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354DCA9-EC34-48B0-9097-14E3DE1F806B}"/>
              </a:ext>
            </a:extLst>
          </p:cNvPr>
          <p:cNvCxnSpPr>
            <a:cxnSpLocks/>
          </p:cNvCxnSpPr>
          <p:nvPr/>
        </p:nvCxnSpPr>
        <p:spPr>
          <a:xfrm flipH="1" flipV="1">
            <a:off x="8449038" y="2361260"/>
            <a:ext cx="66312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2F35F56-CA9B-4FE7-8EB8-F41B6961EC44}"/>
              </a:ext>
            </a:extLst>
          </p:cNvPr>
          <p:cNvSpPr/>
          <p:nvPr/>
        </p:nvSpPr>
        <p:spPr>
          <a:xfrm>
            <a:off x="5141712" y="1856947"/>
            <a:ext cx="922797" cy="1941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0D7D88E-8F5A-4358-94BD-17DDFA20070C}"/>
              </a:ext>
            </a:extLst>
          </p:cNvPr>
          <p:cNvSpPr/>
          <p:nvPr/>
        </p:nvSpPr>
        <p:spPr>
          <a:xfrm>
            <a:off x="8326658" y="2102415"/>
            <a:ext cx="740069" cy="15658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78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Non separable cases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B7FC94-435D-4A0B-8F5E-AC796BBEFA92}"/>
              </a:ext>
            </a:extLst>
          </p:cNvPr>
          <p:cNvSpPr txBox="1"/>
          <p:nvPr/>
        </p:nvSpPr>
        <p:spPr>
          <a:xfrm>
            <a:off x="4054767" y="1409714"/>
            <a:ext cx="4193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Soft Margin </a:t>
            </a:r>
            <a:r>
              <a:rPr lang="en-SG" dirty="0">
                <a:sym typeface="Wingdings" panose="05000000000000000000" pitchFamily="2" charset="2"/>
              </a:rPr>
              <a:t> Give some slack, allow some error</a:t>
            </a:r>
            <a:endParaRPr lang="en-SG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E4040D8-4EAB-4047-8366-5864DA266247}"/>
              </a:ext>
            </a:extLst>
          </p:cNvPr>
          <p:cNvGrpSpPr/>
          <p:nvPr/>
        </p:nvGrpSpPr>
        <p:grpSpPr>
          <a:xfrm>
            <a:off x="1013133" y="1849179"/>
            <a:ext cx="2212174" cy="2521228"/>
            <a:chOff x="4849487" y="1975757"/>
            <a:chExt cx="2212174" cy="252122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191F3B9-5646-4D87-AF72-7A21AABDB553}"/>
                </a:ext>
              </a:extLst>
            </p:cNvPr>
            <p:cNvSpPr/>
            <p:nvPr/>
          </p:nvSpPr>
          <p:spPr>
            <a:xfrm>
              <a:off x="5492697" y="2177343"/>
              <a:ext cx="106326" cy="113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E79188F-7FFF-4CE1-AB6C-0BE04B0D7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7298" y="2361406"/>
              <a:ext cx="128027" cy="14022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F4B4E6B-6207-49F9-9365-9024068D7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8951" y="2338593"/>
              <a:ext cx="128027" cy="14022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D617002-27F8-4D01-827F-C0405ED06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0996" y="2490433"/>
              <a:ext cx="128027" cy="14022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F1D711D-DAF8-4C7A-AF49-43F8934C1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4331" y="2715504"/>
              <a:ext cx="128027" cy="14022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33979B5-CFCF-4464-96AA-9E3C61EB2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4763" y="3437963"/>
              <a:ext cx="128027" cy="14022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3D814B6-1000-406B-93EC-EE1A2BD4A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4937" y="2645394"/>
              <a:ext cx="128027" cy="140220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400095FB-177C-43D6-B01E-BA5DACE4F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3049" y="2983415"/>
              <a:ext cx="128027" cy="14022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4F539D2C-0338-4326-A3E8-850D8845A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487" y="2431516"/>
              <a:ext cx="128027" cy="140220"/>
            </a:xfrm>
            <a:prstGeom prst="rect">
              <a:avLst/>
            </a:prstGeom>
          </p:spPr>
        </p:pic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9ADCE78-B168-4EDD-A39A-A13DDC5B4DA7}"/>
                </a:ext>
              </a:extLst>
            </p:cNvPr>
            <p:cNvSpPr/>
            <p:nvPr/>
          </p:nvSpPr>
          <p:spPr>
            <a:xfrm>
              <a:off x="6672910" y="3224092"/>
              <a:ext cx="106326" cy="11341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E5BFEB05-87DF-4864-B293-A14134FE2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3413" y="3444059"/>
              <a:ext cx="134124" cy="134124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0D5BC83-7540-4E51-A40B-CE5B5D5A6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454" y="3734683"/>
              <a:ext cx="134124" cy="134124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E6AE5DF0-392E-4D76-88D1-860C57EBE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5406" y="4018043"/>
              <a:ext cx="134124" cy="134124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1861814-A1D8-4F6E-9D8C-4EEB55039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0778" y="3704228"/>
              <a:ext cx="134124" cy="13412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F67ABC2-B6C0-45B6-B2FC-B615ABB6F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7537" y="3011941"/>
              <a:ext cx="134124" cy="134124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3C3BA6A-899D-43A9-8F11-49795E7CD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780" y="3964397"/>
              <a:ext cx="134124" cy="134124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48DAF9B-A3FE-4974-A70D-F1ED1076B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011" y="2819963"/>
              <a:ext cx="134124" cy="134124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748F36C7-3BA7-4EBF-AE0D-46AE015B1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9958" y="3430208"/>
              <a:ext cx="134124" cy="134124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E482C0E-94D4-488D-949A-07DCF4524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370" y="4004803"/>
              <a:ext cx="134124" cy="134124"/>
            </a:xfrm>
            <a:prstGeom prst="rect">
              <a:avLst/>
            </a:prstGeom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70896E6-5D56-4563-A738-F94AE9C0E63F}"/>
                </a:ext>
              </a:extLst>
            </p:cNvPr>
            <p:cNvGrpSpPr/>
            <p:nvPr/>
          </p:nvGrpSpPr>
          <p:grpSpPr>
            <a:xfrm>
              <a:off x="5402039" y="1975757"/>
              <a:ext cx="1105786" cy="2521228"/>
              <a:chOff x="1360410" y="1875307"/>
              <a:chExt cx="1105786" cy="2521228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A096653-4E64-4A87-80EB-1ABAA24B354F}"/>
                  </a:ext>
                </a:extLst>
              </p:cNvPr>
              <p:cNvSpPr/>
              <p:nvPr/>
            </p:nvSpPr>
            <p:spPr>
              <a:xfrm rot="1557072">
                <a:off x="1496276" y="1875307"/>
                <a:ext cx="872849" cy="2521228"/>
              </a:xfrm>
              <a:prstGeom prst="rect">
                <a:avLst/>
              </a:prstGeom>
              <a:solidFill>
                <a:schemeClr val="accent1">
                  <a:alpha val="2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0B020AB-C771-4FAA-BB44-B05250F238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60410" y="1990743"/>
                <a:ext cx="1105786" cy="226579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D039A798-6DF9-4E60-BDB1-58B0DD256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0936" y="2026897"/>
              <a:ext cx="134124" cy="134124"/>
            </a:xfrm>
            <a:prstGeom prst="rect">
              <a:avLst/>
            </a:prstGeom>
          </p:spPr>
        </p:pic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A202E1F-5888-436A-BDF4-99A5A419842F}"/>
              </a:ext>
            </a:extLst>
          </p:cNvPr>
          <p:cNvCxnSpPr>
            <a:cxnSpLocks/>
          </p:cNvCxnSpPr>
          <p:nvPr/>
        </p:nvCxnSpPr>
        <p:spPr>
          <a:xfrm flipH="1" flipV="1">
            <a:off x="1656344" y="3097514"/>
            <a:ext cx="567860" cy="266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7AE6B91-6668-4CB9-939F-80176E705CCC}"/>
                  </a:ext>
                </a:extLst>
              </p:cNvPr>
              <p:cNvSpPr txBox="1"/>
              <p:nvPr/>
            </p:nvSpPr>
            <p:spPr>
              <a:xfrm>
                <a:off x="1139037" y="3288575"/>
                <a:ext cx="7581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7AE6B91-6668-4CB9-939F-80176E705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037" y="3288575"/>
                <a:ext cx="758156" cy="215444"/>
              </a:xfrm>
              <a:prstGeom prst="rect">
                <a:avLst/>
              </a:prstGeom>
              <a:blipFill>
                <a:blip r:embed="rId5"/>
                <a:stretch>
                  <a:fillRect l="-7258" r="-4032" b="-33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4EB9105-08FF-4090-BE91-21738F1368CA}"/>
                  </a:ext>
                </a:extLst>
              </p:cNvPr>
              <p:cNvSpPr txBox="1"/>
              <p:nvPr/>
            </p:nvSpPr>
            <p:spPr>
              <a:xfrm>
                <a:off x="3727716" y="1971154"/>
                <a:ext cx="2601997" cy="7048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SG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4EB9105-08FF-4090-BE91-21738F136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716" y="1971154"/>
                <a:ext cx="2601997" cy="7048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762602-DB75-44A6-A946-8FDC34D4728E}"/>
                  </a:ext>
                </a:extLst>
              </p:cNvPr>
              <p:cNvSpPr txBox="1"/>
              <p:nvPr/>
            </p:nvSpPr>
            <p:spPr>
              <a:xfrm>
                <a:off x="6507825" y="2067271"/>
                <a:ext cx="259805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1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en-SG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762602-DB75-44A6-A946-8FDC34D47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825" y="2067271"/>
                <a:ext cx="2598057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5C3B073C-B366-43BF-98E7-AD2B1ACC687A}"/>
              </a:ext>
            </a:extLst>
          </p:cNvPr>
          <p:cNvSpPr txBox="1"/>
          <p:nvPr/>
        </p:nvSpPr>
        <p:spPr>
          <a:xfrm>
            <a:off x="6151601" y="2067027"/>
            <a:ext cx="530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s.t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418907A-BD5F-49AD-A442-CB6CD57F521B}"/>
              </a:ext>
            </a:extLst>
          </p:cNvPr>
          <p:cNvCxnSpPr>
            <a:cxnSpLocks/>
          </p:cNvCxnSpPr>
          <p:nvPr/>
        </p:nvCxnSpPr>
        <p:spPr>
          <a:xfrm>
            <a:off x="1940274" y="1978919"/>
            <a:ext cx="988152" cy="492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C3F8DAC-4DD7-40F1-9AC4-8DA0B7670FFB}"/>
                  </a:ext>
                </a:extLst>
              </p:cNvPr>
              <p:cNvSpPr txBox="1"/>
              <p:nvPr/>
            </p:nvSpPr>
            <p:spPr>
              <a:xfrm>
                <a:off x="2995488" y="2375048"/>
                <a:ext cx="6587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C3F8DAC-4DD7-40F1-9AC4-8DA0B7670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488" y="2375048"/>
                <a:ext cx="658770" cy="215444"/>
              </a:xfrm>
              <a:prstGeom prst="rect">
                <a:avLst/>
              </a:prstGeom>
              <a:blipFill>
                <a:blip r:embed="rId8"/>
                <a:stretch>
                  <a:fillRect l="-8333" r="-5556" b="-342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8A6D470-BB76-4A68-894D-9B038F72A8E9}"/>
                  </a:ext>
                </a:extLst>
              </p:cNvPr>
              <p:cNvSpPr txBox="1"/>
              <p:nvPr/>
            </p:nvSpPr>
            <p:spPr>
              <a:xfrm>
                <a:off x="7323060" y="2417051"/>
                <a:ext cx="74006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SG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8A6D470-BB76-4A68-894D-9B038F72A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060" y="2417051"/>
                <a:ext cx="740069" cy="307777"/>
              </a:xfrm>
              <a:prstGeom prst="rect">
                <a:avLst/>
              </a:prstGeom>
              <a:blipFill>
                <a:blip r:embed="rId9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607D4C-E351-4DB8-A8E3-EBEC3D7E6AC6}"/>
                  </a:ext>
                </a:extLst>
              </p:cNvPr>
              <p:cNvSpPr txBox="1"/>
              <p:nvPr/>
            </p:nvSpPr>
            <p:spPr>
              <a:xfrm>
                <a:off x="1799377" y="4396993"/>
                <a:ext cx="141577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SG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607D4C-E351-4DB8-A8E3-EBEC3D7E6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377" y="4396993"/>
                <a:ext cx="141577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00A1E1-FF44-4696-8023-C8DE6EE8132F}"/>
                  </a:ext>
                </a:extLst>
              </p:cNvPr>
              <p:cNvSpPr txBox="1"/>
              <p:nvPr/>
            </p:nvSpPr>
            <p:spPr>
              <a:xfrm>
                <a:off x="996000" y="1432177"/>
                <a:ext cx="222930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S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00A1E1-FF44-4696-8023-C8DE6EE81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00" y="1432177"/>
                <a:ext cx="222930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6949CF-CE68-47F4-B99D-90801551E49B}"/>
                  </a:ext>
                </a:extLst>
              </p:cNvPr>
              <p:cNvSpPr txBox="1"/>
              <p:nvPr/>
            </p:nvSpPr>
            <p:spPr>
              <a:xfrm>
                <a:off x="402569" y="4179372"/>
                <a:ext cx="133872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6949CF-CE68-47F4-B99D-90801551E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69" y="4179372"/>
                <a:ext cx="133872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820363-A7BA-4C73-8B00-E107AFDCA79C}"/>
                  </a:ext>
                </a:extLst>
              </p:cNvPr>
              <p:cNvSpPr txBox="1"/>
              <p:nvPr/>
            </p:nvSpPr>
            <p:spPr>
              <a:xfrm>
                <a:off x="4054767" y="3019487"/>
                <a:ext cx="3895328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𝑃𝑜𝑖𝑛𝑡</m:t>
                      </m:r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1: </m:t>
                      </m:r>
                      <m:r>
                        <a:rPr lang="en-SG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1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en-SG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−1.5=0.5, </m:t>
                      </m:r>
                    </m:oMath>
                  </m:oMathPara>
                </a14:m>
                <a:endParaRPr lang="en-SG" sz="1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𝑃𝑜𝑖𝑛𝑡</m:t>
                      </m:r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2: </m:t>
                      </m:r>
                      <m:r>
                        <a:rPr lang="en-SG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1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en-SG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−0.75=0.25, </m:t>
                      </m:r>
                    </m:oMath>
                  </m:oMathPara>
                </a14:m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820363-A7BA-4C73-8B00-E107AFDCA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767" y="3019487"/>
                <a:ext cx="3895328" cy="7386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F11309-5A32-4796-BF17-72392233BAE1}"/>
                  </a:ext>
                </a:extLst>
              </p:cNvPr>
              <p:cNvSpPr txBox="1"/>
              <p:nvPr/>
            </p:nvSpPr>
            <p:spPr>
              <a:xfrm>
                <a:off x="4062132" y="3608105"/>
                <a:ext cx="2959491" cy="680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=1.5+0.75=2.25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F11309-5A32-4796-BF17-72392233B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132" y="3608105"/>
                <a:ext cx="2959491" cy="68050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7D23C659-F507-49C3-819D-EC46C1F5CD3F}"/>
              </a:ext>
            </a:extLst>
          </p:cNvPr>
          <p:cNvSpPr txBox="1"/>
          <p:nvPr/>
        </p:nvSpPr>
        <p:spPr>
          <a:xfrm>
            <a:off x="8004963" y="2801486"/>
            <a:ext cx="10617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dirty="0"/>
              <a:t>The error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CDCA4FB-6D7E-4951-AE76-E87B04D3601E}"/>
              </a:ext>
            </a:extLst>
          </p:cNvPr>
          <p:cNvCxnSpPr>
            <a:cxnSpLocks/>
          </p:cNvCxnSpPr>
          <p:nvPr/>
        </p:nvCxnSpPr>
        <p:spPr>
          <a:xfrm flipH="1" flipV="1">
            <a:off x="8449038" y="2361260"/>
            <a:ext cx="66312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624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Non separable cases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B7FC94-435D-4A0B-8F5E-AC796BBEFA92}"/>
              </a:ext>
            </a:extLst>
          </p:cNvPr>
          <p:cNvSpPr txBox="1"/>
          <p:nvPr/>
        </p:nvSpPr>
        <p:spPr>
          <a:xfrm>
            <a:off x="4054767" y="1409714"/>
            <a:ext cx="4193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Soft Margin </a:t>
            </a:r>
            <a:r>
              <a:rPr lang="en-SG" dirty="0">
                <a:sym typeface="Wingdings" panose="05000000000000000000" pitchFamily="2" charset="2"/>
              </a:rPr>
              <a:t> Give some slack, allow some error</a:t>
            </a:r>
            <a:endParaRPr lang="en-SG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E4040D8-4EAB-4047-8366-5864DA266247}"/>
              </a:ext>
            </a:extLst>
          </p:cNvPr>
          <p:cNvGrpSpPr/>
          <p:nvPr/>
        </p:nvGrpSpPr>
        <p:grpSpPr>
          <a:xfrm>
            <a:off x="1013133" y="1849179"/>
            <a:ext cx="2212174" cy="2521228"/>
            <a:chOff x="4849487" y="1975757"/>
            <a:chExt cx="2212174" cy="252122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191F3B9-5646-4D87-AF72-7A21AABDB553}"/>
                </a:ext>
              </a:extLst>
            </p:cNvPr>
            <p:cNvSpPr/>
            <p:nvPr/>
          </p:nvSpPr>
          <p:spPr>
            <a:xfrm>
              <a:off x="5492697" y="2177343"/>
              <a:ext cx="106326" cy="113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E79188F-7FFF-4CE1-AB6C-0BE04B0D7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7298" y="2361406"/>
              <a:ext cx="128027" cy="14022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F4B4E6B-6207-49F9-9365-9024068D7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8951" y="2338593"/>
              <a:ext cx="128027" cy="14022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D617002-27F8-4D01-827F-C0405ED06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0996" y="2490433"/>
              <a:ext cx="128027" cy="14022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F1D711D-DAF8-4C7A-AF49-43F8934C1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4331" y="2715504"/>
              <a:ext cx="128027" cy="14022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33979B5-CFCF-4464-96AA-9E3C61EB2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4763" y="3437963"/>
              <a:ext cx="128027" cy="14022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3D814B6-1000-406B-93EC-EE1A2BD4A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4937" y="2645394"/>
              <a:ext cx="128027" cy="140220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400095FB-177C-43D6-B01E-BA5DACE4F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3049" y="2983415"/>
              <a:ext cx="128027" cy="14022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4F539D2C-0338-4326-A3E8-850D8845A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487" y="2431516"/>
              <a:ext cx="128027" cy="140220"/>
            </a:xfrm>
            <a:prstGeom prst="rect">
              <a:avLst/>
            </a:prstGeom>
          </p:spPr>
        </p:pic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9ADCE78-B168-4EDD-A39A-A13DDC5B4DA7}"/>
                </a:ext>
              </a:extLst>
            </p:cNvPr>
            <p:cNvSpPr/>
            <p:nvPr/>
          </p:nvSpPr>
          <p:spPr>
            <a:xfrm>
              <a:off x="6672910" y="3224092"/>
              <a:ext cx="106326" cy="11341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E5BFEB05-87DF-4864-B293-A14134FE2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3413" y="3444059"/>
              <a:ext cx="134124" cy="134124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0D5BC83-7540-4E51-A40B-CE5B5D5A6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454" y="3734683"/>
              <a:ext cx="134124" cy="134124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E6AE5DF0-392E-4D76-88D1-860C57EBE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5406" y="4018043"/>
              <a:ext cx="134124" cy="134124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1861814-A1D8-4F6E-9D8C-4EEB55039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0778" y="3704228"/>
              <a:ext cx="134124" cy="13412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F67ABC2-B6C0-45B6-B2FC-B615ABB6F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7537" y="3011941"/>
              <a:ext cx="134124" cy="134124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3C3BA6A-899D-43A9-8F11-49795E7CD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780" y="3964397"/>
              <a:ext cx="134124" cy="134124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48DAF9B-A3FE-4974-A70D-F1ED1076B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011" y="2819963"/>
              <a:ext cx="134124" cy="134124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748F36C7-3BA7-4EBF-AE0D-46AE015B1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9958" y="3430208"/>
              <a:ext cx="134124" cy="134124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E482C0E-94D4-488D-949A-07DCF4524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370" y="4004803"/>
              <a:ext cx="134124" cy="134124"/>
            </a:xfrm>
            <a:prstGeom prst="rect">
              <a:avLst/>
            </a:prstGeom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70896E6-5D56-4563-A738-F94AE9C0E63F}"/>
                </a:ext>
              </a:extLst>
            </p:cNvPr>
            <p:cNvGrpSpPr/>
            <p:nvPr/>
          </p:nvGrpSpPr>
          <p:grpSpPr>
            <a:xfrm>
              <a:off x="5402039" y="1975757"/>
              <a:ext cx="1105786" cy="2521228"/>
              <a:chOff x="1360410" y="1875307"/>
              <a:chExt cx="1105786" cy="2521228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A096653-4E64-4A87-80EB-1ABAA24B354F}"/>
                  </a:ext>
                </a:extLst>
              </p:cNvPr>
              <p:cNvSpPr/>
              <p:nvPr/>
            </p:nvSpPr>
            <p:spPr>
              <a:xfrm rot="1557072">
                <a:off x="1496276" y="1875307"/>
                <a:ext cx="872849" cy="2521228"/>
              </a:xfrm>
              <a:prstGeom prst="rect">
                <a:avLst/>
              </a:prstGeom>
              <a:solidFill>
                <a:schemeClr val="accent1">
                  <a:alpha val="2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0B020AB-C771-4FAA-BB44-B05250F238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60410" y="1990743"/>
                <a:ext cx="1105786" cy="226579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D039A798-6DF9-4E60-BDB1-58B0DD256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0936" y="2026897"/>
              <a:ext cx="134124" cy="134124"/>
            </a:xfrm>
            <a:prstGeom prst="rect">
              <a:avLst/>
            </a:prstGeom>
          </p:spPr>
        </p:pic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A202E1F-5888-436A-BDF4-99A5A419842F}"/>
              </a:ext>
            </a:extLst>
          </p:cNvPr>
          <p:cNvCxnSpPr>
            <a:cxnSpLocks/>
          </p:cNvCxnSpPr>
          <p:nvPr/>
        </p:nvCxnSpPr>
        <p:spPr>
          <a:xfrm flipH="1" flipV="1">
            <a:off x="1656344" y="3097514"/>
            <a:ext cx="567860" cy="266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7AE6B91-6668-4CB9-939F-80176E705CCC}"/>
                  </a:ext>
                </a:extLst>
              </p:cNvPr>
              <p:cNvSpPr txBox="1"/>
              <p:nvPr/>
            </p:nvSpPr>
            <p:spPr>
              <a:xfrm>
                <a:off x="1139037" y="3288575"/>
                <a:ext cx="7581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7AE6B91-6668-4CB9-939F-80176E705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037" y="3288575"/>
                <a:ext cx="758156" cy="215444"/>
              </a:xfrm>
              <a:prstGeom prst="rect">
                <a:avLst/>
              </a:prstGeom>
              <a:blipFill>
                <a:blip r:embed="rId5"/>
                <a:stretch>
                  <a:fillRect l="-7258" r="-4032" b="-33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4EB9105-08FF-4090-BE91-21738F1368CA}"/>
                  </a:ext>
                </a:extLst>
              </p:cNvPr>
              <p:cNvSpPr txBox="1"/>
              <p:nvPr/>
            </p:nvSpPr>
            <p:spPr>
              <a:xfrm>
                <a:off x="3727716" y="1971154"/>
                <a:ext cx="2601997" cy="7048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SG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4EB9105-08FF-4090-BE91-21738F136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716" y="1971154"/>
                <a:ext cx="2601997" cy="7048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762602-DB75-44A6-A946-8FDC34D4728E}"/>
                  </a:ext>
                </a:extLst>
              </p:cNvPr>
              <p:cNvSpPr txBox="1"/>
              <p:nvPr/>
            </p:nvSpPr>
            <p:spPr>
              <a:xfrm>
                <a:off x="6507825" y="2067271"/>
                <a:ext cx="259805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1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en-SG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762602-DB75-44A6-A946-8FDC34D47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825" y="2067271"/>
                <a:ext cx="2598057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5C3B073C-B366-43BF-98E7-AD2B1ACC687A}"/>
              </a:ext>
            </a:extLst>
          </p:cNvPr>
          <p:cNvSpPr txBox="1"/>
          <p:nvPr/>
        </p:nvSpPr>
        <p:spPr>
          <a:xfrm>
            <a:off x="6151601" y="2067027"/>
            <a:ext cx="530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s.t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418907A-BD5F-49AD-A442-CB6CD57F521B}"/>
              </a:ext>
            </a:extLst>
          </p:cNvPr>
          <p:cNvCxnSpPr>
            <a:cxnSpLocks/>
          </p:cNvCxnSpPr>
          <p:nvPr/>
        </p:nvCxnSpPr>
        <p:spPr>
          <a:xfrm>
            <a:off x="1940274" y="1978919"/>
            <a:ext cx="988152" cy="492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C3F8DAC-4DD7-40F1-9AC4-8DA0B7670FFB}"/>
                  </a:ext>
                </a:extLst>
              </p:cNvPr>
              <p:cNvSpPr txBox="1"/>
              <p:nvPr/>
            </p:nvSpPr>
            <p:spPr>
              <a:xfrm>
                <a:off x="2995488" y="2375048"/>
                <a:ext cx="6587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C3F8DAC-4DD7-40F1-9AC4-8DA0B7670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488" y="2375048"/>
                <a:ext cx="658770" cy="215444"/>
              </a:xfrm>
              <a:prstGeom prst="rect">
                <a:avLst/>
              </a:prstGeom>
              <a:blipFill>
                <a:blip r:embed="rId8"/>
                <a:stretch>
                  <a:fillRect l="-8333" r="-5556" b="-342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8A6D470-BB76-4A68-894D-9B038F72A8E9}"/>
                  </a:ext>
                </a:extLst>
              </p:cNvPr>
              <p:cNvSpPr txBox="1"/>
              <p:nvPr/>
            </p:nvSpPr>
            <p:spPr>
              <a:xfrm>
                <a:off x="7323060" y="2417051"/>
                <a:ext cx="74006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SG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8A6D470-BB76-4A68-894D-9B038F72A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060" y="2417051"/>
                <a:ext cx="740069" cy="307777"/>
              </a:xfrm>
              <a:prstGeom prst="rect">
                <a:avLst/>
              </a:prstGeom>
              <a:blipFill>
                <a:blip r:embed="rId9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607D4C-E351-4DB8-A8E3-EBEC3D7E6AC6}"/>
                  </a:ext>
                </a:extLst>
              </p:cNvPr>
              <p:cNvSpPr txBox="1"/>
              <p:nvPr/>
            </p:nvSpPr>
            <p:spPr>
              <a:xfrm>
                <a:off x="1799377" y="4396993"/>
                <a:ext cx="141577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SG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607D4C-E351-4DB8-A8E3-EBEC3D7E6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377" y="4396993"/>
                <a:ext cx="141577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00A1E1-FF44-4696-8023-C8DE6EE8132F}"/>
                  </a:ext>
                </a:extLst>
              </p:cNvPr>
              <p:cNvSpPr txBox="1"/>
              <p:nvPr/>
            </p:nvSpPr>
            <p:spPr>
              <a:xfrm>
                <a:off x="996000" y="1432177"/>
                <a:ext cx="222930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S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00A1E1-FF44-4696-8023-C8DE6EE81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00" y="1432177"/>
                <a:ext cx="222930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6949CF-CE68-47F4-B99D-90801551E49B}"/>
                  </a:ext>
                </a:extLst>
              </p:cNvPr>
              <p:cNvSpPr txBox="1"/>
              <p:nvPr/>
            </p:nvSpPr>
            <p:spPr>
              <a:xfrm>
                <a:off x="402569" y="4179372"/>
                <a:ext cx="133872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6949CF-CE68-47F4-B99D-90801551E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69" y="4179372"/>
                <a:ext cx="133872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7D23C659-F507-49C3-819D-EC46C1F5CD3F}"/>
              </a:ext>
            </a:extLst>
          </p:cNvPr>
          <p:cNvSpPr txBox="1"/>
          <p:nvPr/>
        </p:nvSpPr>
        <p:spPr>
          <a:xfrm>
            <a:off x="8004963" y="2801486"/>
            <a:ext cx="10617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dirty="0"/>
              <a:t>The error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CDCA4FB-6D7E-4951-AE76-E87B04D3601E}"/>
              </a:ext>
            </a:extLst>
          </p:cNvPr>
          <p:cNvCxnSpPr>
            <a:cxnSpLocks/>
          </p:cNvCxnSpPr>
          <p:nvPr/>
        </p:nvCxnSpPr>
        <p:spPr>
          <a:xfrm flipH="1" flipV="1">
            <a:off x="8449038" y="2361260"/>
            <a:ext cx="66312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2ADF82F-4644-4F1C-9E76-3A5241BBC142}"/>
              </a:ext>
            </a:extLst>
          </p:cNvPr>
          <p:cNvSpPr txBox="1"/>
          <p:nvPr/>
        </p:nvSpPr>
        <p:spPr>
          <a:xfrm>
            <a:off x="3828377" y="3670476"/>
            <a:ext cx="468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dirty="0">
                <a:solidFill>
                  <a:schemeClr val="accent6">
                    <a:lumMod val="50000"/>
                  </a:schemeClr>
                </a:solidFill>
              </a:rPr>
              <a:t>Small C </a:t>
            </a:r>
            <a:r>
              <a:rPr lang="en-SG" sz="1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 soft margin  allow more error</a:t>
            </a:r>
          </a:p>
          <a:p>
            <a:pPr algn="ctr"/>
            <a:r>
              <a:rPr lang="en-SG" sz="1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Big C  hard  margin  allow NO error</a:t>
            </a:r>
            <a:endParaRPr lang="en-SG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352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30766-667A-4CD0-952C-5E4BF0710DE7}"/>
              </a:ext>
            </a:extLst>
          </p:cNvPr>
          <p:cNvSpPr txBox="1"/>
          <p:nvPr/>
        </p:nvSpPr>
        <p:spPr>
          <a:xfrm>
            <a:off x="5011838" y="1326722"/>
            <a:ext cx="945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tx1"/>
                </a:solidFill>
              </a:rPr>
              <a:t>C= 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30A9BC-E73F-4DCC-AA85-146DC5FA6A2D}"/>
              </a:ext>
            </a:extLst>
          </p:cNvPr>
          <p:cNvSpPr txBox="1"/>
          <p:nvPr/>
        </p:nvSpPr>
        <p:spPr>
          <a:xfrm>
            <a:off x="5011838" y="4359487"/>
            <a:ext cx="3854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tx1"/>
                </a:solidFill>
              </a:rPr>
              <a:t>All points satisfy the constraint</a:t>
            </a:r>
          </a:p>
          <a:p>
            <a:r>
              <a:rPr lang="en-SG" sz="2000" dirty="0">
                <a:solidFill>
                  <a:schemeClr val="tx1"/>
                </a:solidFill>
              </a:rPr>
              <a:t>3 support vectors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B5DA54F-3978-4047-87C4-1FC64C9CCD2B}"/>
              </a:ext>
            </a:extLst>
          </p:cNvPr>
          <p:cNvGrpSpPr/>
          <p:nvPr/>
        </p:nvGrpSpPr>
        <p:grpSpPr>
          <a:xfrm>
            <a:off x="1047857" y="2039845"/>
            <a:ext cx="2212174" cy="1974824"/>
            <a:chOff x="4849487" y="2177343"/>
            <a:chExt cx="2212174" cy="1974824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0F65848-C1B1-44FC-8DFC-887CFC7C254C}"/>
                </a:ext>
              </a:extLst>
            </p:cNvPr>
            <p:cNvSpPr/>
            <p:nvPr/>
          </p:nvSpPr>
          <p:spPr>
            <a:xfrm>
              <a:off x="5492697" y="2177343"/>
              <a:ext cx="106326" cy="113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22DF4F87-EDCD-48D7-8904-6B727AFE7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7298" y="2361406"/>
              <a:ext cx="128027" cy="140220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00BF597-DBFC-4DEB-8119-C362E9EA8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8951" y="2338593"/>
              <a:ext cx="128027" cy="140220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792AD0B9-481B-483A-BCB9-73F2C50E7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0996" y="2490433"/>
              <a:ext cx="128027" cy="14022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5334C15-735F-412C-A01C-725CAF3DD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4331" y="2715504"/>
              <a:ext cx="128027" cy="140220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4ADAC626-7507-4B59-800C-C6F6107E0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4012" y="3438983"/>
              <a:ext cx="128027" cy="140220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D2E7B709-3E49-4DCC-96D5-6DF8527D9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4937" y="2645394"/>
              <a:ext cx="128027" cy="14022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A337DEE-BA14-4F9E-BF4C-AD086853A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3049" y="2983415"/>
              <a:ext cx="128027" cy="14022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9E9E614-53DD-4B09-A5B4-69C68CFD4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487" y="2431516"/>
              <a:ext cx="128027" cy="140220"/>
            </a:xfrm>
            <a:prstGeom prst="rect">
              <a:avLst/>
            </a:prstGeom>
          </p:spPr>
        </p:pic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6506835-F478-4908-809E-BFB5492AB5C5}"/>
                </a:ext>
              </a:extLst>
            </p:cNvPr>
            <p:cNvSpPr/>
            <p:nvPr/>
          </p:nvSpPr>
          <p:spPr>
            <a:xfrm>
              <a:off x="6672910" y="3224092"/>
              <a:ext cx="106326" cy="11341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899148A6-D338-4F61-AEFD-4F4670FE1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3413" y="3444059"/>
              <a:ext cx="134124" cy="134124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204D7C2D-F247-4306-B065-534B6B906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454" y="3734683"/>
              <a:ext cx="134124" cy="134124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C92C742E-D003-4AC1-BDD1-18DA6EC6B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5406" y="4018043"/>
              <a:ext cx="134124" cy="134124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73340018-56C1-45D1-BF5F-D30B37FDE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0778" y="3704228"/>
              <a:ext cx="134124" cy="134124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D6644F5F-6675-4460-B688-1F59F3470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7537" y="3011941"/>
              <a:ext cx="134124" cy="134124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458D3FE0-29A7-4856-9725-06DC0EBD8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780" y="3964397"/>
              <a:ext cx="134124" cy="134124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B56E1EF2-F7CA-4438-A976-C2E6B04DD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011" y="2819963"/>
              <a:ext cx="134124" cy="134124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1CFE7B48-971C-438F-9A8A-40A02ED11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9958" y="3430208"/>
              <a:ext cx="134124" cy="134124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418E31E2-182D-4C52-AC08-2B24EC5BB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370" y="4004803"/>
              <a:ext cx="134124" cy="134124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E18754D-C5C6-4396-B032-1AF2770E9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9339" y="2819963"/>
              <a:ext cx="134124" cy="134124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8007067-46FB-4D1A-B196-D841528C0189}"/>
              </a:ext>
            </a:extLst>
          </p:cNvPr>
          <p:cNvGrpSpPr/>
          <p:nvPr/>
        </p:nvGrpSpPr>
        <p:grpSpPr>
          <a:xfrm>
            <a:off x="5365214" y="1790703"/>
            <a:ext cx="2212174" cy="2521228"/>
            <a:chOff x="4849487" y="1928201"/>
            <a:chExt cx="2212174" cy="2521228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79B4EE2-2554-4058-A45B-797F236BEBAB}"/>
                </a:ext>
              </a:extLst>
            </p:cNvPr>
            <p:cNvSpPr/>
            <p:nvPr/>
          </p:nvSpPr>
          <p:spPr>
            <a:xfrm>
              <a:off x="5492697" y="2177343"/>
              <a:ext cx="106326" cy="113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EC4E7F0-C679-411D-B0DA-B61BC01C1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7298" y="2361406"/>
              <a:ext cx="128027" cy="140220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32034C41-E2A1-4699-8D9E-34D39DA58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8951" y="2338593"/>
              <a:ext cx="128027" cy="140220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32AEC8A6-FC98-451F-BB43-9D54A9093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0996" y="2490433"/>
              <a:ext cx="128027" cy="140220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C199932F-52E6-47B0-AC4D-8F110D20F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4331" y="2715504"/>
              <a:ext cx="128027" cy="14022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8028D8D3-A10E-4BC5-9AB8-4185B765B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4012" y="3438983"/>
              <a:ext cx="128027" cy="140220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CE88D002-5BDF-48C0-98C4-5D52CA613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4937" y="2645394"/>
              <a:ext cx="128027" cy="140220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F1EF79B-8ECB-4442-BD07-D1A862AB7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3049" y="2983415"/>
              <a:ext cx="128027" cy="140220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331DFDC2-00B7-4198-91D9-9382FF004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487" y="2431516"/>
              <a:ext cx="128027" cy="140220"/>
            </a:xfrm>
            <a:prstGeom prst="rect">
              <a:avLst/>
            </a:prstGeom>
          </p:spPr>
        </p:pic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AE1093D-2B0A-42B7-98A2-EB7413A4B8BF}"/>
                </a:ext>
              </a:extLst>
            </p:cNvPr>
            <p:cNvSpPr/>
            <p:nvPr/>
          </p:nvSpPr>
          <p:spPr>
            <a:xfrm>
              <a:off x="6672910" y="3224092"/>
              <a:ext cx="106326" cy="11341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542981CC-E2F9-42C2-97C3-67FCFF81C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3413" y="3444059"/>
              <a:ext cx="134124" cy="134124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7F12E181-0FFD-47F9-8DEF-80363A1A5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454" y="3734683"/>
              <a:ext cx="134124" cy="134124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52395EC6-DE72-4143-9071-672F7D496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5406" y="4018043"/>
              <a:ext cx="134124" cy="134124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6138772-88D4-492D-B1F5-6C1CD4551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0778" y="3704228"/>
              <a:ext cx="134124" cy="134124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66616FBA-A23E-4C12-95C1-89F33B72B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7537" y="3011941"/>
              <a:ext cx="134124" cy="134124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11ED1862-02BB-469C-9AE4-8D48ECEC2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780" y="3964397"/>
              <a:ext cx="134124" cy="134124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1E4AFAA1-0B65-4C46-AE73-14DEF3CF5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011" y="2819963"/>
              <a:ext cx="134124" cy="134124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5A29E5D3-A6AC-4FB9-9CF9-85A9B04B4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9958" y="3430208"/>
              <a:ext cx="134124" cy="134124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5D79AD1A-3781-4E25-A5FF-60B5112C2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370" y="4004803"/>
              <a:ext cx="134124" cy="134124"/>
            </a:xfrm>
            <a:prstGeom prst="rect">
              <a:avLst/>
            </a:prstGeom>
          </p:spPr>
        </p:pic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6E9C77EE-5CC9-41FC-ADD5-5ED2CB94B580}"/>
                </a:ext>
              </a:extLst>
            </p:cNvPr>
            <p:cNvGrpSpPr/>
            <p:nvPr/>
          </p:nvGrpSpPr>
          <p:grpSpPr>
            <a:xfrm>
              <a:off x="5402039" y="1928201"/>
              <a:ext cx="1105786" cy="2521228"/>
              <a:chOff x="1360410" y="1827751"/>
              <a:chExt cx="1105786" cy="2521228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11B8A93-F6BC-4082-8F6A-D729C1D5E4BE}"/>
                  </a:ext>
                </a:extLst>
              </p:cNvPr>
              <p:cNvSpPr/>
              <p:nvPr/>
            </p:nvSpPr>
            <p:spPr>
              <a:xfrm rot="1557072">
                <a:off x="1485290" y="1827751"/>
                <a:ext cx="872849" cy="2521228"/>
              </a:xfrm>
              <a:prstGeom prst="rect">
                <a:avLst/>
              </a:prstGeom>
              <a:solidFill>
                <a:schemeClr val="accent1">
                  <a:alpha val="2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CCB47E39-1F3F-434E-833B-A92834ECC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60410" y="1947309"/>
                <a:ext cx="1105786" cy="226579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ED97D502-403B-43D5-A473-FF65F8512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9339" y="2819963"/>
              <a:ext cx="134124" cy="134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488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Example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D71BBA3-AA6E-4AB2-8DEF-1CDEC6A3FD5F}"/>
              </a:ext>
            </a:extLst>
          </p:cNvPr>
          <p:cNvGrpSpPr/>
          <p:nvPr/>
        </p:nvGrpSpPr>
        <p:grpSpPr>
          <a:xfrm>
            <a:off x="445974" y="1835817"/>
            <a:ext cx="2212174" cy="2521228"/>
            <a:chOff x="4849487" y="1973315"/>
            <a:chExt cx="2212174" cy="252122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C6A65E8-5E8C-4EA0-AD82-8D6D3E77B308}"/>
                </a:ext>
              </a:extLst>
            </p:cNvPr>
            <p:cNvSpPr/>
            <p:nvPr/>
          </p:nvSpPr>
          <p:spPr>
            <a:xfrm>
              <a:off x="5492697" y="2177343"/>
              <a:ext cx="106326" cy="113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9D8C5B8-9985-471D-9203-51B9F64C7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7298" y="2361406"/>
              <a:ext cx="128027" cy="14022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D14A37A-A250-4A1B-BB2B-2183C5256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8951" y="2338593"/>
              <a:ext cx="128027" cy="14022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BBF6450-DE77-4406-B805-C25123A56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0996" y="2490433"/>
              <a:ext cx="128027" cy="14022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7BD316C-1DD2-4C1B-963A-C0496A33A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4331" y="2715504"/>
              <a:ext cx="128027" cy="14022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0250ADE-48EE-44C6-9683-0CAFCFA42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4012" y="3438983"/>
              <a:ext cx="128027" cy="14022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0F7CBA9-0342-438D-B1F4-5F55C0150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4937" y="2645394"/>
              <a:ext cx="128027" cy="14022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63F2D15-0E49-48E4-9054-A846F7985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3049" y="2983415"/>
              <a:ext cx="128027" cy="14022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6A2B9D2-8328-4EA6-91B2-244A051CD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487" y="2431516"/>
              <a:ext cx="128027" cy="140220"/>
            </a:xfrm>
            <a:prstGeom prst="rect">
              <a:avLst/>
            </a:prstGeom>
          </p:spPr>
        </p:pic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EE3AC09-4BCD-42DF-B1A4-98F2724EAB44}"/>
                </a:ext>
              </a:extLst>
            </p:cNvPr>
            <p:cNvSpPr/>
            <p:nvPr/>
          </p:nvSpPr>
          <p:spPr>
            <a:xfrm>
              <a:off x="6672910" y="3224092"/>
              <a:ext cx="106326" cy="11341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60D5B68-67F9-4750-8976-3AF7AB074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3413" y="3444059"/>
              <a:ext cx="134124" cy="134124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EE037EC-1583-482A-AEA5-5696702B4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454" y="3734683"/>
              <a:ext cx="134124" cy="13412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86AFC78-BF95-425C-BD0A-DBE6A4451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5406" y="4018043"/>
              <a:ext cx="134124" cy="13412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5734BA6-5FD3-4955-8CE5-ECA955336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0778" y="3704228"/>
              <a:ext cx="134124" cy="134124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4C26CDA6-0AB3-41EA-B985-FEEFEC689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7537" y="3011941"/>
              <a:ext cx="134124" cy="134124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ECD2C245-58F3-4A3D-8633-F5B63AF46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780" y="3964397"/>
              <a:ext cx="134124" cy="134124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464D5F0B-2118-4428-BAEC-D2243F2C8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011" y="2819963"/>
              <a:ext cx="134124" cy="134124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606C02C6-31D0-4DDE-BBF3-BEEF77149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9958" y="3430208"/>
              <a:ext cx="134124" cy="134124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B0C30DD-DE6D-4283-A817-B3030323C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370" y="4004803"/>
              <a:ext cx="134124" cy="134124"/>
            </a:xfrm>
            <a:prstGeom prst="rect">
              <a:avLst/>
            </a:prstGeom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BCB4252-0FC6-49F0-A04B-F0FBA8AA683D}"/>
                </a:ext>
              </a:extLst>
            </p:cNvPr>
            <p:cNvGrpSpPr/>
            <p:nvPr/>
          </p:nvGrpSpPr>
          <p:grpSpPr>
            <a:xfrm>
              <a:off x="5507298" y="1973315"/>
              <a:ext cx="1105786" cy="2521228"/>
              <a:chOff x="1465669" y="1872865"/>
              <a:chExt cx="1105786" cy="2521228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E80F05A-D7BE-48C9-9EDD-519998CD6A04}"/>
                  </a:ext>
                </a:extLst>
              </p:cNvPr>
              <p:cNvSpPr/>
              <p:nvPr/>
            </p:nvSpPr>
            <p:spPr>
              <a:xfrm rot="1557072">
                <a:off x="1506333" y="1872865"/>
                <a:ext cx="1016161" cy="2521228"/>
              </a:xfrm>
              <a:prstGeom prst="rect">
                <a:avLst/>
              </a:prstGeom>
              <a:solidFill>
                <a:schemeClr val="accent1">
                  <a:alpha val="2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4A3CF18-5427-4FE8-AF1A-976D5DA00F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5669" y="2007639"/>
                <a:ext cx="1105786" cy="226579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189985A4-E5FC-430B-8E7E-7D19B4270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9339" y="2819963"/>
              <a:ext cx="134124" cy="134124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883123D-9A6A-45F0-86C9-F68C357A5EB8}"/>
              </a:ext>
            </a:extLst>
          </p:cNvPr>
          <p:cNvSpPr txBox="1"/>
          <p:nvPr/>
        </p:nvSpPr>
        <p:spPr>
          <a:xfrm>
            <a:off x="361031" y="1200415"/>
            <a:ext cx="945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tx1"/>
                </a:solidFill>
              </a:rPr>
              <a:t>C = 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DFA107-5D2A-453E-AB2C-95A2028A8CA3}"/>
              </a:ext>
            </a:extLst>
          </p:cNvPr>
          <p:cNvSpPr txBox="1"/>
          <p:nvPr/>
        </p:nvSpPr>
        <p:spPr>
          <a:xfrm>
            <a:off x="106328" y="4359486"/>
            <a:ext cx="411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tx1"/>
                </a:solidFill>
              </a:rPr>
              <a:t>Some points violates the constraint</a:t>
            </a:r>
          </a:p>
          <a:p>
            <a:r>
              <a:rPr lang="en-SG" sz="2000" dirty="0">
                <a:solidFill>
                  <a:schemeClr val="tx1"/>
                </a:solidFill>
              </a:rPr>
              <a:t>4 support vectors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C2599E-2CE0-4605-AA12-3D4B3614911D}"/>
              </a:ext>
            </a:extLst>
          </p:cNvPr>
          <p:cNvSpPr txBox="1"/>
          <p:nvPr/>
        </p:nvSpPr>
        <p:spPr>
          <a:xfrm>
            <a:off x="4919242" y="1203644"/>
            <a:ext cx="945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tx1"/>
                </a:solidFill>
              </a:rPr>
              <a:t>C =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985FC0-4B34-453B-83B6-214F0632C648}"/>
              </a:ext>
            </a:extLst>
          </p:cNvPr>
          <p:cNvSpPr txBox="1"/>
          <p:nvPr/>
        </p:nvSpPr>
        <p:spPr>
          <a:xfrm>
            <a:off x="4945054" y="4362715"/>
            <a:ext cx="4224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tx1"/>
                </a:solidFill>
              </a:rPr>
              <a:t>More points violate the constraint</a:t>
            </a:r>
          </a:p>
          <a:p>
            <a:r>
              <a:rPr lang="en-SG" sz="2000" dirty="0">
                <a:solidFill>
                  <a:schemeClr val="tx1"/>
                </a:solidFill>
              </a:rPr>
              <a:t>10 support vectors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1CD3730-7A51-41CA-ADBA-ACBB1327DCB3}"/>
              </a:ext>
            </a:extLst>
          </p:cNvPr>
          <p:cNvGrpSpPr/>
          <p:nvPr/>
        </p:nvGrpSpPr>
        <p:grpSpPr>
          <a:xfrm>
            <a:off x="5864749" y="1746056"/>
            <a:ext cx="2212174" cy="2521228"/>
            <a:chOff x="4849487" y="1951637"/>
            <a:chExt cx="2212174" cy="2521228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77BF8B9-BE34-4007-9D13-8D24C18474BA}"/>
                </a:ext>
              </a:extLst>
            </p:cNvPr>
            <p:cNvSpPr/>
            <p:nvPr/>
          </p:nvSpPr>
          <p:spPr>
            <a:xfrm>
              <a:off x="5492697" y="2177343"/>
              <a:ext cx="106326" cy="113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373D916-EFF2-420B-B72B-52FF228E5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7298" y="2361406"/>
              <a:ext cx="128027" cy="14022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DB691D91-1411-418B-97DD-1B8704B2F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8951" y="2338593"/>
              <a:ext cx="128027" cy="14022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9333A15C-507A-4564-B54C-0CB1EFE87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0996" y="2490433"/>
              <a:ext cx="128027" cy="14022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985BA7A1-E71E-4D45-BE9D-474351735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4331" y="2715504"/>
              <a:ext cx="128027" cy="14022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E473045D-928E-4F4A-9F20-C0E3A696F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4012" y="3438983"/>
              <a:ext cx="128027" cy="140220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E46C9730-678E-4BBE-809B-9BF4DB6EC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4937" y="2645394"/>
              <a:ext cx="128027" cy="140220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DD35CEF-E232-400C-BC48-69E4AAB9E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3049" y="2983415"/>
              <a:ext cx="128027" cy="140220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7A131557-B40B-4F92-9AF3-BB0A6D489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487" y="2431516"/>
              <a:ext cx="128027" cy="140220"/>
            </a:xfrm>
            <a:prstGeom prst="rect">
              <a:avLst/>
            </a:prstGeom>
          </p:spPr>
        </p:pic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5E21A85-162D-4002-9AC2-E1ADF7D869ED}"/>
                </a:ext>
              </a:extLst>
            </p:cNvPr>
            <p:cNvSpPr/>
            <p:nvPr/>
          </p:nvSpPr>
          <p:spPr>
            <a:xfrm>
              <a:off x="6672910" y="3224092"/>
              <a:ext cx="106326" cy="11341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0E28D5E9-9993-4246-A136-0986D9BC4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3413" y="3444059"/>
              <a:ext cx="134124" cy="134124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0ED6251-C3F8-4716-8456-97530E8F8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454" y="3734683"/>
              <a:ext cx="134124" cy="134124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9B02170-2DD4-4072-A325-CD0CBE40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5406" y="4018043"/>
              <a:ext cx="134124" cy="13412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87F5DD81-22FE-444B-BAFB-6AB45C9F9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0778" y="3704228"/>
              <a:ext cx="134124" cy="134124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73CF7022-7FF1-47AC-9243-594BD0326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7537" y="3011941"/>
              <a:ext cx="134124" cy="134124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683A0395-6547-464E-87A9-5936B8B4B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780" y="3964397"/>
              <a:ext cx="134124" cy="134124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6B66182C-B3D2-44D1-A920-6BE70F8B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011" y="2819963"/>
              <a:ext cx="134124" cy="134124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FA34A895-6047-424A-9D6E-F86CAEA3F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9958" y="3430208"/>
              <a:ext cx="134124" cy="134124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241BA9A9-DB52-4AE5-975F-079992F44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370" y="4004803"/>
              <a:ext cx="134124" cy="134124"/>
            </a:xfrm>
            <a:prstGeom prst="rect">
              <a:avLst/>
            </a:prstGeom>
          </p:spPr>
        </p:pic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02939BE-8054-4628-9A5E-96CC1EA0C5C2}"/>
                </a:ext>
              </a:extLst>
            </p:cNvPr>
            <p:cNvGrpSpPr/>
            <p:nvPr/>
          </p:nvGrpSpPr>
          <p:grpSpPr>
            <a:xfrm>
              <a:off x="5334354" y="1951637"/>
              <a:ext cx="1354292" cy="2521228"/>
              <a:chOff x="1292725" y="1851187"/>
              <a:chExt cx="1354292" cy="2521228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8B5B5DD-490C-4770-9DCD-40DD27D7C552}"/>
                  </a:ext>
                </a:extLst>
              </p:cNvPr>
              <p:cNvSpPr/>
              <p:nvPr/>
            </p:nvSpPr>
            <p:spPr>
              <a:xfrm rot="1557072">
                <a:off x="1292725" y="1851187"/>
                <a:ext cx="1354292" cy="2521228"/>
              </a:xfrm>
              <a:prstGeom prst="rect">
                <a:avLst/>
              </a:prstGeom>
              <a:solidFill>
                <a:schemeClr val="accent1">
                  <a:alpha val="2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F60551C-1486-402C-91E4-E1EE895DB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06622" y="1968350"/>
                <a:ext cx="1105786" cy="226579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13735A3-F9C9-402C-A87E-61B86B07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9339" y="2819963"/>
              <a:ext cx="134124" cy="134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483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Example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D71BBA3-AA6E-4AB2-8DEF-1CDEC6A3FD5F}"/>
              </a:ext>
            </a:extLst>
          </p:cNvPr>
          <p:cNvGrpSpPr/>
          <p:nvPr/>
        </p:nvGrpSpPr>
        <p:grpSpPr>
          <a:xfrm>
            <a:off x="594214" y="1817424"/>
            <a:ext cx="2735525" cy="2521228"/>
            <a:chOff x="4650487" y="1954922"/>
            <a:chExt cx="2735525" cy="252122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C6A65E8-5E8C-4EA0-AD82-8D6D3E77B308}"/>
                </a:ext>
              </a:extLst>
            </p:cNvPr>
            <p:cNvSpPr/>
            <p:nvPr/>
          </p:nvSpPr>
          <p:spPr>
            <a:xfrm>
              <a:off x="5492697" y="2177343"/>
              <a:ext cx="106326" cy="113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9D8C5B8-9985-471D-9203-51B9F64C7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7298" y="2361406"/>
              <a:ext cx="128027" cy="14022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D14A37A-A250-4A1B-BB2B-2183C5256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8951" y="2338593"/>
              <a:ext cx="128027" cy="14022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BBF6450-DE77-4406-B805-C25123A56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0996" y="2490433"/>
              <a:ext cx="128027" cy="14022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7BD316C-1DD2-4C1B-963A-C0496A33A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4331" y="2715504"/>
              <a:ext cx="128027" cy="14022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0250ADE-48EE-44C6-9683-0CAFCFA42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4012" y="3438983"/>
              <a:ext cx="128027" cy="14022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0F7CBA9-0342-438D-B1F4-5F55C0150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4937" y="2645394"/>
              <a:ext cx="128027" cy="14022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63F2D15-0E49-48E4-9054-A846F7985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3049" y="2983415"/>
              <a:ext cx="128027" cy="14022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6A2B9D2-8328-4EA6-91B2-244A051CD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487" y="2431516"/>
              <a:ext cx="128027" cy="140220"/>
            </a:xfrm>
            <a:prstGeom prst="rect">
              <a:avLst/>
            </a:prstGeom>
          </p:spPr>
        </p:pic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EE3AC09-4BCD-42DF-B1A4-98F2724EAB44}"/>
                </a:ext>
              </a:extLst>
            </p:cNvPr>
            <p:cNvSpPr/>
            <p:nvPr/>
          </p:nvSpPr>
          <p:spPr>
            <a:xfrm>
              <a:off x="6672910" y="3224092"/>
              <a:ext cx="106326" cy="11341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60D5B68-67F9-4750-8976-3AF7AB074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3413" y="3444059"/>
              <a:ext cx="134124" cy="134124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EE037EC-1583-482A-AEA5-5696702B4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454" y="3734683"/>
              <a:ext cx="134124" cy="13412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86AFC78-BF95-425C-BD0A-DBE6A4451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5406" y="4018043"/>
              <a:ext cx="134124" cy="13412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5734BA6-5FD3-4955-8CE5-ECA955336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0778" y="3704228"/>
              <a:ext cx="134124" cy="134124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4C26CDA6-0AB3-41EA-B985-FEEFEC689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7537" y="3011941"/>
              <a:ext cx="134124" cy="134124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ECD2C245-58F3-4A3D-8633-F5B63AF46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780" y="3964397"/>
              <a:ext cx="134124" cy="134124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464D5F0B-2118-4428-BAEC-D2243F2C8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011" y="2819963"/>
              <a:ext cx="134124" cy="134124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606C02C6-31D0-4DDE-BBF3-BEEF77149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9958" y="3430208"/>
              <a:ext cx="134124" cy="134124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B0C30DD-DE6D-4283-A817-B3030323C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370" y="4004803"/>
              <a:ext cx="134124" cy="134124"/>
            </a:xfrm>
            <a:prstGeom prst="rect">
              <a:avLst/>
            </a:prstGeom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BCB4252-0FC6-49F0-A04B-F0FBA8AA683D}"/>
                </a:ext>
              </a:extLst>
            </p:cNvPr>
            <p:cNvGrpSpPr/>
            <p:nvPr/>
          </p:nvGrpSpPr>
          <p:grpSpPr>
            <a:xfrm>
              <a:off x="4650487" y="1954922"/>
              <a:ext cx="2735525" cy="2521228"/>
              <a:chOff x="608858" y="1854472"/>
              <a:chExt cx="2735525" cy="2521228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E80F05A-D7BE-48C9-9EDD-519998CD6A04}"/>
                  </a:ext>
                </a:extLst>
              </p:cNvPr>
              <p:cNvSpPr/>
              <p:nvPr/>
            </p:nvSpPr>
            <p:spPr>
              <a:xfrm rot="1557072">
                <a:off x="608858" y="1854472"/>
                <a:ext cx="2735525" cy="2521228"/>
              </a:xfrm>
              <a:prstGeom prst="rect">
                <a:avLst/>
              </a:prstGeom>
              <a:solidFill>
                <a:schemeClr val="accent1">
                  <a:alpha val="2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4A3CF18-5427-4FE8-AF1A-976D5DA00F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5669" y="2007639"/>
                <a:ext cx="1105786" cy="226579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189985A4-E5FC-430B-8E7E-7D19B4270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9339" y="2819963"/>
              <a:ext cx="134124" cy="134124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883123D-9A6A-45F0-86C9-F68C357A5EB8}"/>
              </a:ext>
            </a:extLst>
          </p:cNvPr>
          <p:cNvSpPr txBox="1"/>
          <p:nvPr/>
        </p:nvSpPr>
        <p:spPr>
          <a:xfrm>
            <a:off x="52335" y="1200415"/>
            <a:ext cx="1383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tx1"/>
                </a:solidFill>
              </a:rPr>
              <a:t>C = 0.01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DFA107-5D2A-453E-AB2C-95A2028A8CA3}"/>
              </a:ext>
            </a:extLst>
          </p:cNvPr>
          <p:cNvSpPr txBox="1"/>
          <p:nvPr/>
        </p:nvSpPr>
        <p:spPr>
          <a:xfrm>
            <a:off x="74301" y="4394733"/>
            <a:ext cx="411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tx1"/>
                </a:solidFill>
              </a:rPr>
              <a:t>All points violates the constraint</a:t>
            </a:r>
          </a:p>
          <a:p>
            <a:r>
              <a:rPr lang="en-SG" sz="2000" dirty="0">
                <a:solidFill>
                  <a:schemeClr val="tx1"/>
                </a:solidFill>
              </a:rPr>
              <a:t>N support vectors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6EB8C2-2B1B-4349-BC1E-DD6805058FCE}"/>
              </a:ext>
            </a:extLst>
          </p:cNvPr>
          <p:cNvSpPr txBox="1"/>
          <p:nvPr/>
        </p:nvSpPr>
        <p:spPr>
          <a:xfrm>
            <a:off x="4039565" y="3670476"/>
            <a:ext cx="4475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dirty="0">
                <a:solidFill>
                  <a:schemeClr val="accent6">
                    <a:lumMod val="50000"/>
                  </a:schemeClr>
                </a:solidFill>
              </a:rPr>
              <a:t>Small C </a:t>
            </a:r>
            <a:r>
              <a:rPr lang="en-SG" sz="1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 soft margin  allow more error</a:t>
            </a:r>
          </a:p>
          <a:p>
            <a:pPr algn="ctr"/>
            <a:r>
              <a:rPr lang="en-SG" sz="1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Big C  hard  margin  allow NO error</a:t>
            </a:r>
            <a:endParaRPr lang="en-SG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AEB0FA3-A656-4DA4-AEB4-F0E89C4A76FB}"/>
                  </a:ext>
                </a:extLst>
              </p:cNvPr>
              <p:cNvSpPr txBox="1"/>
              <p:nvPr/>
            </p:nvSpPr>
            <p:spPr>
              <a:xfrm>
                <a:off x="3885449" y="1971154"/>
                <a:ext cx="2601997" cy="7048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SG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AEB0FA3-A656-4DA4-AEB4-F0E89C4A7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449" y="1971154"/>
                <a:ext cx="2601997" cy="7048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0BE4E85-6CFA-44E6-8F78-B54747BA552D}"/>
                  </a:ext>
                </a:extLst>
              </p:cNvPr>
              <p:cNvSpPr txBox="1"/>
              <p:nvPr/>
            </p:nvSpPr>
            <p:spPr>
              <a:xfrm>
                <a:off x="6507825" y="2067271"/>
                <a:ext cx="259805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14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  <m:r>
                            <a:rPr lang="en-SG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SG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SG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0BE4E85-6CFA-44E6-8F78-B54747BA5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825" y="2067271"/>
                <a:ext cx="2598057" cy="307777"/>
              </a:xfrm>
              <a:prstGeom prst="rect">
                <a:avLst/>
              </a:prstGeom>
              <a:blipFill>
                <a:blip r:embed="rId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15DA9593-50F1-4080-A9EF-9A28A7475185}"/>
              </a:ext>
            </a:extLst>
          </p:cNvPr>
          <p:cNvSpPr txBox="1"/>
          <p:nvPr/>
        </p:nvSpPr>
        <p:spPr>
          <a:xfrm>
            <a:off x="6151601" y="2067027"/>
            <a:ext cx="530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tx1"/>
                </a:solidFill>
              </a:rPr>
              <a:t>s.t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5B117D8-AA80-4446-BE5D-43612735C47E}"/>
                  </a:ext>
                </a:extLst>
              </p:cNvPr>
              <p:cNvSpPr txBox="1"/>
              <p:nvPr/>
            </p:nvSpPr>
            <p:spPr>
              <a:xfrm>
                <a:off x="7323060" y="2417051"/>
                <a:ext cx="74006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5B117D8-AA80-4446-BE5D-43612735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060" y="2417051"/>
                <a:ext cx="740069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90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Support Vector Machine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2D170-8899-4D45-A594-8728E6658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Robust algorithm for classification problems</a:t>
            </a:r>
          </a:p>
          <a:p>
            <a:pPr lvl="1"/>
            <a:r>
              <a:rPr lang="en-US" dirty="0"/>
              <a:t>Medical problems</a:t>
            </a:r>
          </a:p>
          <a:p>
            <a:pPr lvl="1"/>
            <a:r>
              <a:rPr lang="en-US" dirty="0"/>
              <a:t>Text and hypertext categorization</a:t>
            </a:r>
          </a:p>
          <a:p>
            <a:pPr lvl="1"/>
            <a:r>
              <a:rPr lang="en-US" dirty="0"/>
              <a:t>Image classification</a:t>
            </a:r>
          </a:p>
          <a:p>
            <a:pPr lvl="1"/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SVM depends on convex optimization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Excellent performance on different type of datasets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85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Which C to use?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03C59-72A2-4511-A582-B4A78DF51AF6}"/>
              </a:ext>
            </a:extLst>
          </p:cNvPr>
          <p:cNvSpPr txBox="1"/>
          <p:nvPr/>
        </p:nvSpPr>
        <p:spPr>
          <a:xfrm>
            <a:off x="2640474" y="4242986"/>
            <a:ext cx="3727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FF0000"/>
                </a:solidFill>
              </a:rPr>
              <a:t>Cross Validation</a:t>
            </a:r>
          </a:p>
        </p:txBody>
      </p:sp>
      <p:graphicFrame>
        <p:nvGraphicFramePr>
          <p:cNvPr id="14" name="Table 15">
            <a:extLst>
              <a:ext uri="{FF2B5EF4-FFF2-40B4-BE49-F238E27FC236}">
                <a16:creationId xmlns:a16="http://schemas.microsoft.com/office/drawing/2014/main" id="{F1FA72D3-7C79-4E7A-B7AE-3DE1909F1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495103"/>
              </p:ext>
            </p:extLst>
          </p:nvPr>
        </p:nvGraphicFramePr>
        <p:xfrm>
          <a:off x="465513" y="1265631"/>
          <a:ext cx="8370916" cy="2841769"/>
        </p:xfrm>
        <a:graphic>
          <a:graphicData uri="http://schemas.openxmlformats.org/drawingml/2006/table">
            <a:tbl>
              <a:tblPr firstRow="1" bandRow="1">
                <a:tableStyleId>{A978B726-2AFE-4137-B943-8604406FCCEC}</a:tableStyleId>
              </a:tblPr>
              <a:tblGrid>
                <a:gridCol w="1288472">
                  <a:extLst>
                    <a:ext uri="{9D8B030D-6E8A-4147-A177-3AD203B41FA5}">
                      <a16:colId xmlns:a16="http://schemas.microsoft.com/office/drawing/2014/main" val="1078795933"/>
                    </a:ext>
                  </a:extLst>
                </a:gridCol>
                <a:gridCol w="2327564">
                  <a:extLst>
                    <a:ext uri="{9D8B030D-6E8A-4147-A177-3AD203B41FA5}">
                      <a16:colId xmlns:a16="http://schemas.microsoft.com/office/drawing/2014/main" val="3434851701"/>
                    </a:ext>
                  </a:extLst>
                </a:gridCol>
                <a:gridCol w="2662151">
                  <a:extLst>
                    <a:ext uri="{9D8B030D-6E8A-4147-A177-3AD203B41FA5}">
                      <a16:colId xmlns:a16="http://schemas.microsoft.com/office/drawing/2014/main" val="3357569085"/>
                    </a:ext>
                  </a:extLst>
                </a:gridCol>
                <a:gridCol w="2092729">
                  <a:extLst>
                    <a:ext uri="{9D8B030D-6E8A-4147-A177-3AD203B41FA5}">
                      <a16:colId xmlns:a16="http://schemas.microsoft.com/office/drawing/2014/main" val="1814684167"/>
                    </a:ext>
                  </a:extLst>
                </a:gridCol>
              </a:tblGrid>
              <a:tr h="405967">
                <a:tc>
                  <a:txBody>
                    <a:bodyPr/>
                    <a:lstStyle/>
                    <a:p>
                      <a:r>
                        <a:rPr lang="en-SG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Training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Testing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# support vectors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1637"/>
                  </a:ext>
                </a:extLst>
              </a:tr>
              <a:tr h="405967">
                <a:tc>
                  <a:txBody>
                    <a:bodyPr/>
                    <a:lstStyle/>
                    <a:p>
                      <a:r>
                        <a:rPr lang="en-SG" sz="20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42.1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30.1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2341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836387"/>
                  </a:ext>
                </a:extLst>
              </a:tr>
              <a:tr h="405967">
                <a:tc>
                  <a:txBody>
                    <a:bodyPr/>
                    <a:lstStyle/>
                    <a:p>
                      <a:r>
                        <a:rPr lang="en-SG" sz="20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31.3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1756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969381"/>
                  </a:ext>
                </a:extLst>
              </a:tr>
              <a:tr h="405967">
                <a:tc>
                  <a:txBody>
                    <a:bodyPr/>
                    <a:lstStyle/>
                    <a:p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22.1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8484"/>
                  </a:ext>
                </a:extLst>
              </a:tr>
              <a:tr h="405967">
                <a:tc>
                  <a:txBody>
                    <a:bodyPr/>
                    <a:lstStyle/>
                    <a:p>
                      <a:r>
                        <a:rPr lang="en-SG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726659"/>
                  </a:ext>
                </a:extLst>
              </a:tr>
              <a:tr h="405967">
                <a:tc>
                  <a:txBody>
                    <a:bodyPr/>
                    <a:lstStyle/>
                    <a:p>
                      <a:r>
                        <a:rPr lang="en-SG" sz="2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27671"/>
                  </a:ext>
                </a:extLst>
              </a:tr>
              <a:tr h="405967">
                <a:tc>
                  <a:txBody>
                    <a:bodyPr/>
                    <a:lstStyle/>
                    <a:p>
                      <a:r>
                        <a:rPr lang="en-SG" sz="2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32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99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Which C to use?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081B3-0F0D-474E-A7D2-83460D32466C}"/>
              </a:ext>
            </a:extLst>
          </p:cNvPr>
          <p:cNvSpPr txBox="1"/>
          <p:nvPr/>
        </p:nvSpPr>
        <p:spPr>
          <a:xfrm>
            <a:off x="5163755" y="1847026"/>
            <a:ext cx="3727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FF0000"/>
                </a:solidFill>
              </a:rPr>
              <a:t>Choose the C with lowest validation 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6D644C-6696-459B-8348-C05F50E8FF24}"/>
              </a:ext>
            </a:extLst>
          </p:cNvPr>
          <p:cNvCxnSpPr/>
          <p:nvPr/>
        </p:nvCxnSpPr>
        <p:spPr>
          <a:xfrm>
            <a:off x="457200" y="4330931"/>
            <a:ext cx="4472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CC4146-C7C9-4593-9786-9FF04806F088}"/>
              </a:ext>
            </a:extLst>
          </p:cNvPr>
          <p:cNvCxnSpPr/>
          <p:nvPr/>
        </p:nvCxnSpPr>
        <p:spPr>
          <a:xfrm flipV="1">
            <a:off x="764771" y="1512916"/>
            <a:ext cx="0" cy="322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04713E6-04E8-47DE-9510-936A31D36F66}"/>
              </a:ext>
            </a:extLst>
          </p:cNvPr>
          <p:cNvSpPr/>
          <p:nvPr/>
        </p:nvSpPr>
        <p:spPr>
          <a:xfrm>
            <a:off x="966836" y="2046089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B437D2-079E-45ED-85A3-9E1DFD36A859}"/>
              </a:ext>
            </a:extLst>
          </p:cNvPr>
          <p:cNvSpPr/>
          <p:nvPr/>
        </p:nvSpPr>
        <p:spPr>
          <a:xfrm>
            <a:off x="1015416" y="2427859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DE6039-B120-48DF-9C18-B1A23CAE9185}"/>
              </a:ext>
            </a:extLst>
          </p:cNvPr>
          <p:cNvSpPr/>
          <p:nvPr/>
        </p:nvSpPr>
        <p:spPr>
          <a:xfrm>
            <a:off x="1311693" y="3030766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25E460-DDC0-4061-AC26-389220C8A255}"/>
              </a:ext>
            </a:extLst>
          </p:cNvPr>
          <p:cNvSpPr/>
          <p:nvPr/>
        </p:nvSpPr>
        <p:spPr>
          <a:xfrm>
            <a:off x="3828189" y="3502356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5A693B-91E8-4998-B47A-EAA6235F45AE}"/>
              </a:ext>
            </a:extLst>
          </p:cNvPr>
          <p:cNvSpPr/>
          <p:nvPr/>
        </p:nvSpPr>
        <p:spPr>
          <a:xfrm>
            <a:off x="1529489" y="3163352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7ACC62-1BD2-42B4-81D0-D0FB4F461B01}"/>
              </a:ext>
            </a:extLst>
          </p:cNvPr>
          <p:cNvSpPr/>
          <p:nvPr/>
        </p:nvSpPr>
        <p:spPr>
          <a:xfrm>
            <a:off x="4393305" y="3046246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20111B-6B33-4E6B-885C-DA33EEF50F2A}"/>
              </a:ext>
            </a:extLst>
          </p:cNvPr>
          <p:cNvSpPr/>
          <p:nvPr/>
        </p:nvSpPr>
        <p:spPr>
          <a:xfrm>
            <a:off x="767489" y="1749489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6F67DB-29AB-4608-9829-B3A51A61F935}"/>
              </a:ext>
            </a:extLst>
          </p:cNvPr>
          <p:cNvSpPr/>
          <p:nvPr/>
        </p:nvSpPr>
        <p:spPr>
          <a:xfrm>
            <a:off x="2011726" y="3947966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2B4650-6B58-49C5-9BF4-6C0ADC9F6501}"/>
              </a:ext>
            </a:extLst>
          </p:cNvPr>
          <p:cNvSpPr/>
          <p:nvPr/>
        </p:nvSpPr>
        <p:spPr>
          <a:xfrm>
            <a:off x="2190154" y="4120470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9086B4E-F6FB-41DE-9A89-7F2531C57F9A}"/>
              </a:ext>
            </a:extLst>
          </p:cNvPr>
          <p:cNvSpPr/>
          <p:nvPr/>
        </p:nvSpPr>
        <p:spPr>
          <a:xfrm>
            <a:off x="2669974" y="4065914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CC4BBE5-539B-4791-90BE-48994358A65B}"/>
              </a:ext>
            </a:extLst>
          </p:cNvPr>
          <p:cNvSpPr/>
          <p:nvPr/>
        </p:nvSpPr>
        <p:spPr>
          <a:xfrm>
            <a:off x="2332832" y="4043081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6C45F5-2882-44DB-8EFE-CE156B7D56A4}"/>
              </a:ext>
            </a:extLst>
          </p:cNvPr>
          <p:cNvSpPr/>
          <p:nvPr/>
        </p:nvSpPr>
        <p:spPr>
          <a:xfrm>
            <a:off x="2501424" y="4188901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855CF2C-434A-4390-9D76-B65F3CB7A6C1}"/>
              </a:ext>
            </a:extLst>
          </p:cNvPr>
          <p:cNvSpPr/>
          <p:nvPr/>
        </p:nvSpPr>
        <p:spPr>
          <a:xfrm>
            <a:off x="2917984" y="3868645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0F3184-5821-4E33-87CC-D07A72A5D52D}"/>
              </a:ext>
            </a:extLst>
          </p:cNvPr>
          <p:cNvSpPr/>
          <p:nvPr/>
        </p:nvSpPr>
        <p:spPr>
          <a:xfrm>
            <a:off x="3181491" y="3747142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899506-E89C-441C-B976-7312EE3AEB3D}"/>
              </a:ext>
            </a:extLst>
          </p:cNvPr>
          <p:cNvSpPr/>
          <p:nvPr/>
        </p:nvSpPr>
        <p:spPr>
          <a:xfrm>
            <a:off x="3409737" y="3502356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EDC590-EC91-490D-955A-59B14B95D614}"/>
              </a:ext>
            </a:extLst>
          </p:cNvPr>
          <p:cNvSpPr/>
          <p:nvPr/>
        </p:nvSpPr>
        <p:spPr>
          <a:xfrm>
            <a:off x="4156493" y="3343289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CE2B37-DBD3-4BDE-95EF-CAAA1F8790FF}"/>
              </a:ext>
            </a:extLst>
          </p:cNvPr>
          <p:cNvSpPr/>
          <p:nvPr/>
        </p:nvSpPr>
        <p:spPr>
          <a:xfrm>
            <a:off x="1616493" y="3335566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722E69C-36B6-4AC9-9AFA-CFBF247B6197}"/>
              </a:ext>
            </a:extLst>
          </p:cNvPr>
          <p:cNvSpPr/>
          <p:nvPr/>
        </p:nvSpPr>
        <p:spPr>
          <a:xfrm>
            <a:off x="1822120" y="3383522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1933AC-876A-4526-8FDB-7F269F169A88}"/>
              </a:ext>
            </a:extLst>
          </p:cNvPr>
          <p:cNvSpPr/>
          <p:nvPr/>
        </p:nvSpPr>
        <p:spPr>
          <a:xfrm>
            <a:off x="1921293" y="3640366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1C9572-010F-462E-A2EA-D4528B8DB8C1}"/>
              </a:ext>
            </a:extLst>
          </p:cNvPr>
          <p:cNvSpPr/>
          <p:nvPr/>
        </p:nvSpPr>
        <p:spPr>
          <a:xfrm>
            <a:off x="1093967" y="2808510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2ECB7-9230-454F-9A1F-54CDB5A2C2B2}"/>
              </a:ext>
            </a:extLst>
          </p:cNvPr>
          <p:cNvSpPr txBox="1"/>
          <p:nvPr/>
        </p:nvSpPr>
        <p:spPr>
          <a:xfrm>
            <a:off x="4804756" y="4394934"/>
            <a:ext cx="365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F1875B-15B1-4C68-B844-E98FFE6C6120}"/>
              </a:ext>
            </a:extLst>
          </p:cNvPr>
          <p:cNvSpPr txBox="1"/>
          <p:nvPr/>
        </p:nvSpPr>
        <p:spPr>
          <a:xfrm>
            <a:off x="79700" y="1227777"/>
            <a:ext cx="2208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Validation error</a:t>
            </a:r>
          </a:p>
        </p:txBody>
      </p:sp>
    </p:spTree>
    <p:extLst>
      <p:ext uri="{BB962C8B-B14F-4D97-AF65-F5344CB8AC3E}">
        <p14:creationId xmlns:p14="http://schemas.microsoft.com/office/powerpoint/2010/main" val="66229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</a:rPr>
              <a:t>SKLEARN - SVM</a:t>
            </a:r>
            <a:endParaRPr lang="en-SG"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855A1-48E9-4DFE-83FF-DC1F1081FB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256"/>
          <a:stretch/>
        </p:blipFill>
        <p:spPr>
          <a:xfrm>
            <a:off x="136075" y="1290230"/>
            <a:ext cx="8679315" cy="15955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9292AC-DF69-4C7D-ADD8-DDBA7BDE10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526" b="19597"/>
          <a:stretch/>
        </p:blipFill>
        <p:spPr>
          <a:xfrm>
            <a:off x="136077" y="2885766"/>
            <a:ext cx="8679313" cy="88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34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Kernel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7E310C-2865-46A9-93A6-D1ED431A7B33}"/>
              </a:ext>
            </a:extLst>
          </p:cNvPr>
          <p:cNvGrpSpPr/>
          <p:nvPr/>
        </p:nvGrpSpPr>
        <p:grpSpPr>
          <a:xfrm>
            <a:off x="715413" y="1481707"/>
            <a:ext cx="2104657" cy="2025788"/>
            <a:chOff x="5274011" y="2275756"/>
            <a:chExt cx="2104657" cy="202578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FF55C4E-B0D9-41C5-A398-B2FA2135DB03}"/>
                </a:ext>
              </a:extLst>
            </p:cNvPr>
            <p:cNvSpPr/>
            <p:nvPr/>
          </p:nvSpPr>
          <p:spPr>
            <a:xfrm>
              <a:off x="6241472" y="4104617"/>
              <a:ext cx="106326" cy="113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DC91936-0F8A-4921-ADBB-97763E9A6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4011" y="3024535"/>
              <a:ext cx="128027" cy="14022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364FAE2-EADF-4A09-A5E9-2D3E998E9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6073" y="4161324"/>
              <a:ext cx="128027" cy="14022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19B4A70-2FA1-4C55-AD21-09DC2D10A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4158" y="2497489"/>
              <a:ext cx="128027" cy="14022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39A83C-5AC9-40C4-BA99-71D8F0DB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60" y="2703504"/>
              <a:ext cx="128027" cy="14022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A8E3362-5C86-483A-9C20-1F65EF9CA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4012" y="3438983"/>
              <a:ext cx="128027" cy="14022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B31BD33-2166-4958-AE85-BBCFA2EC7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3680" y="2275756"/>
              <a:ext cx="128027" cy="14022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5F6970F-BF1F-48D5-94A0-20E454561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59" y="3817677"/>
              <a:ext cx="128027" cy="14022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6835B24-391B-4E46-B03C-4584B6042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6131" y="3964397"/>
              <a:ext cx="128027" cy="140220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A9042-A84D-4319-BD29-68C414CFB198}"/>
                </a:ext>
              </a:extLst>
            </p:cNvPr>
            <p:cNvSpPr/>
            <p:nvPr/>
          </p:nvSpPr>
          <p:spPr>
            <a:xfrm>
              <a:off x="6672910" y="3224092"/>
              <a:ext cx="106326" cy="11341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5096EDA-1F5D-41E3-B852-35E19E079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1661" y="3304859"/>
              <a:ext cx="134124" cy="13412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6BC019F-7A36-43DD-8548-535D26B3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454" y="3734683"/>
              <a:ext cx="134124" cy="13412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EFC2342-0B21-478A-86F7-016EC42A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1472" y="2970003"/>
              <a:ext cx="134124" cy="13412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4C8907E-A7F0-40BD-B031-30AA399F7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0793" y="2661805"/>
              <a:ext cx="134124" cy="13412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A7D4D28-6FCF-4472-997F-23E51BF24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7537" y="3011941"/>
              <a:ext cx="134124" cy="13412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8C4F368-3BA5-4138-82BF-FC3A3410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4158" y="3445079"/>
              <a:ext cx="134124" cy="13412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F85DAE9-71F6-4C49-9053-303971E8A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44544" y="2819963"/>
              <a:ext cx="134124" cy="13412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85B2511-0CB1-4C27-89C8-C6171F74C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1518" y="3371921"/>
              <a:ext cx="134124" cy="134124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77266C5-B205-438E-B219-55435B47A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4158" y="3146065"/>
              <a:ext cx="134124" cy="13412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884AE50-A2FA-4A81-9D14-D31534B38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9339" y="2819963"/>
              <a:ext cx="134124" cy="134124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C3335AF-FA9D-4FCC-8D7A-790E4BBA39A4}"/>
              </a:ext>
            </a:extLst>
          </p:cNvPr>
          <p:cNvSpPr/>
          <p:nvPr/>
        </p:nvSpPr>
        <p:spPr>
          <a:xfrm>
            <a:off x="998940" y="1541145"/>
            <a:ext cx="1595670" cy="1733550"/>
          </a:xfrm>
          <a:custGeom>
            <a:avLst/>
            <a:gdLst>
              <a:gd name="connsiteX0" fmla="*/ 1519470 w 1595670"/>
              <a:gd name="connsiteY0" fmla="*/ 0 h 1733550"/>
              <a:gd name="connsiteX1" fmla="*/ 119295 w 1595670"/>
              <a:gd name="connsiteY1" fmla="*/ 733425 h 1733550"/>
              <a:gd name="connsiteX2" fmla="*/ 243120 w 1595670"/>
              <a:gd name="connsiteY2" fmla="*/ 1343025 h 1733550"/>
              <a:gd name="connsiteX3" fmla="*/ 1595670 w 1595670"/>
              <a:gd name="connsiteY3" fmla="*/ 173355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5670" h="1733550">
                <a:moveTo>
                  <a:pt x="1519470" y="0"/>
                </a:moveTo>
                <a:cubicBezTo>
                  <a:pt x="925745" y="254793"/>
                  <a:pt x="332020" y="509587"/>
                  <a:pt x="119295" y="733425"/>
                </a:cubicBezTo>
                <a:cubicBezTo>
                  <a:pt x="-93430" y="957263"/>
                  <a:pt x="-2943" y="1176337"/>
                  <a:pt x="243120" y="1343025"/>
                </a:cubicBezTo>
                <a:cubicBezTo>
                  <a:pt x="489183" y="1509713"/>
                  <a:pt x="1042426" y="1621631"/>
                  <a:pt x="1595670" y="17335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CB2261-669B-40FA-8A22-A57F67B4DF64}"/>
                  </a:ext>
                </a:extLst>
              </p:cNvPr>
              <p:cNvSpPr txBox="1"/>
              <p:nvPr/>
            </p:nvSpPr>
            <p:spPr>
              <a:xfrm>
                <a:off x="5313348" y="1606772"/>
                <a:ext cx="1236044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CB2261-669B-40FA-8A22-A57F67B4D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348" y="1606772"/>
                <a:ext cx="1236044" cy="280718"/>
              </a:xfrm>
              <a:prstGeom prst="rect">
                <a:avLst/>
              </a:prstGeom>
              <a:blipFill>
                <a:blip r:embed="rId5"/>
                <a:stretch>
                  <a:fillRect l="-1980" r="-4455" b="-195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F6599C-BE99-4A77-B245-4AD1A736AE2A}"/>
              </a:ext>
            </a:extLst>
          </p:cNvPr>
          <p:cNvCxnSpPr/>
          <p:nvPr/>
        </p:nvCxnSpPr>
        <p:spPr>
          <a:xfrm>
            <a:off x="313869" y="3634740"/>
            <a:ext cx="2965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1759A2-29A2-4060-A511-49FB26487B7E}"/>
              </a:ext>
            </a:extLst>
          </p:cNvPr>
          <p:cNvCxnSpPr>
            <a:cxnSpLocks/>
          </p:cNvCxnSpPr>
          <p:nvPr/>
        </p:nvCxnSpPr>
        <p:spPr>
          <a:xfrm flipH="1" flipV="1">
            <a:off x="500387" y="1330764"/>
            <a:ext cx="5926" cy="262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D461886-78B8-458E-9FF4-4AAE6C5D3080}"/>
                  </a:ext>
                </a:extLst>
              </p:cNvPr>
              <p:cNvSpPr txBox="1"/>
              <p:nvPr/>
            </p:nvSpPr>
            <p:spPr>
              <a:xfrm>
                <a:off x="3140564" y="3634740"/>
                <a:ext cx="2782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D461886-78B8-458E-9FF4-4AAE6C5D3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564" y="3634740"/>
                <a:ext cx="278234" cy="276999"/>
              </a:xfrm>
              <a:prstGeom prst="rect">
                <a:avLst/>
              </a:prstGeom>
              <a:blipFill>
                <a:blip r:embed="rId6"/>
                <a:stretch>
                  <a:fillRect l="-10870" r="-8696" b="-173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B6DA50-F35C-4776-B56E-EBDF0B76362A}"/>
                  </a:ext>
                </a:extLst>
              </p:cNvPr>
              <p:cNvSpPr txBox="1"/>
              <p:nvPr/>
            </p:nvSpPr>
            <p:spPr>
              <a:xfrm>
                <a:off x="185757" y="1330764"/>
                <a:ext cx="2782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B6DA50-F35C-4776-B56E-EBDF0B763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57" y="1330764"/>
                <a:ext cx="27823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73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95AF54E0-5BBE-4CCB-BD3D-4E72DF819D2B}"/>
              </a:ext>
            </a:extLst>
          </p:cNvPr>
          <p:cNvSpPr txBox="1"/>
          <p:nvPr/>
        </p:nvSpPr>
        <p:spPr>
          <a:xfrm>
            <a:off x="3560752" y="1300980"/>
            <a:ext cx="371896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SG" sz="1800" dirty="0">
                <a:solidFill>
                  <a:schemeClr val="tx1"/>
                </a:solidFill>
              </a:rPr>
              <a:t>Actual Boundary Decision Function: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8D64EB-009E-48A9-A146-2F65D380C7F1}"/>
                  </a:ext>
                </a:extLst>
              </p:cNvPr>
              <p:cNvSpPr txBox="1"/>
              <p:nvPr/>
            </p:nvSpPr>
            <p:spPr>
              <a:xfrm>
                <a:off x="2098897" y="1583379"/>
                <a:ext cx="1236044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SG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8D64EB-009E-48A9-A146-2F65D380C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897" y="1583379"/>
                <a:ext cx="1236044" cy="280718"/>
              </a:xfrm>
              <a:prstGeom prst="rect">
                <a:avLst/>
              </a:prstGeom>
              <a:blipFill>
                <a:blip r:embed="rId8"/>
                <a:stretch>
                  <a:fillRect l="-1970" r="-3941" b="-195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618FCBF-5AB9-4B8A-ABC8-57BD4CEEF992}"/>
              </a:ext>
            </a:extLst>
          </p:cNvPr>
          <p:cNvSpPr txBox="1"/>
          <p:nvPr/>
        </p:nvSpPr>
        <p:spPr>
          <a:xfrm>
            <a:off x="3560752" y="2419078"/>
            <a:ext cx="536607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800" dirty="0">
                <a:solidFill>
                  <a:schemeClr val="tx1"/>
                </a:solidFill>
              </a:rPr>
              <a:t>We can rewrite it in linear form, by transforming it to using basis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8E01ED2-3C1D-451E-B677-1EFD85BA3D4B}"/>
                  </a:ext>
                </a:extLst>
              </p:cNvPr>
              <p:cNvSpPr txBox="1"/>
              <p:nvPr/>
            </p:nvSpPr>
            <p:spPr>
              <a:xfrm>
                <a:off x="4113404" y="3070626"/>
                <a:ext cx="440194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𝑄𝑢𝑎𝑑𝑟𝑎𝑡𝑖𝑐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G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𝐿𝑖𝑛𝑒𝑎𝑟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  <a:p>
                <a:endParaRPr lang="en-SG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8E01ED2-3C1D-451E-B677-1EFD85BA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404" y="3070626"/>
                <a:ext cx="4401946" cy="830997"/>
              </a:xfrm>
              <a:prstGeom prst="rect">
                <a:avLst/>
              </a:prstGeom>
              <a:blipFill>
                <a:blip r:embed="rId9"/>
                <a:stretch>
                  <a:fillRect l="-249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869E3A-1B41-434A-9266-2E928B24FB9F}"/>
                  </a:ext>
                </a:extLst>
              </p:cNvPr>
              <p:cNvSpPr txBox="1"/>
              <p:nvPr/>
            </p:nvSpPr>
            <p:spPr>
              <a:xfrm>
                <a:off x="4671181" y="3901623"/>
                <a:ext cx="2984920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SG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→</m:t>
                      </m:r>
                      <m:r>
                        <m:rPr>
                          <m:sty m:val="p"/>
                        </m:rPr>
                        <a:rPr lang="en-SG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Quadratic</m:t>
                      </m:r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869E3A-1B41-434A-9266-2E928B24F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181" y="3901623"/>
                <a:ext cx="2984920" cy="280718"/>
              </a:xfrm>
              <a:prstGeom prst="rect">
                <a:avLst/>
              </a:prstGeom>
              <a:blipFill>
                <a:blip r:embed="rId10"/>
                <a:stretch>
                  <a:fillRect l="-408" r="-2245" b="-347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B3027C7-8DC6-4ABD-8DB5-C46447D4718F}"/>
                  </a:ext>
                </a:extLst>
              </p:cNvPr>
              <p:cNvSpPr txBox="1"/>
              <p:nvPr/>
            </p:nvSpPr>
            <p:spPr>
              <a:xfrm>
                <a:off x="4727812" y="4365564"/>
                <a:ext cx="29613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∙</m:t>
                      </m:r>
                      <m:r>
                        <m:rPr>
                          <m:sty m:val="p"/>
                        </m:rPr>
                        <a:rPr lang="el-G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=0 →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𝐿𝑖𝑛𝑒𝑎𝑟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B3027C7-8DC6-4ABD-8DB5-C46447D47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12" y="4365564"/>
                <a:ext cx="2961388" cy="276999"/>
              </a:xfrm>
              <a:prstGeom prst="rect">
                <a:avLst/>
              </a:prstGeom>
              <a:blipFill>
                <a:blip r:embed="rId11"/>
                <a:stretch>
                  <a:fillRect l="-412" b="-86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242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Kernel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7E310C-2865-46A9-93A6-D1ED431A7B33}"/>
              </a:ext>
            </a:extLst>
          </p:cNvPr>
          <p:cNvGrpSpPr/>
          <p:nvPr/>
        </p:nvGrpSpPr>
        <p:grpSpPr>
          <a:xfrm>
            <a:off x="715413" y="1481707"/>
            <a:ext cx="2104657" cy="2025788"/>
            <a:chOff x="5274011" y="2275756"/>
            <a:chExt cx="2104657" cy="202578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FF55C4E-B0D9-41C5-A398-B2FA2135DB03}"/>
                </a:ext>
              </a:extLst>
            </p:cNvPr>
            <p:cNvSpPr/>
            <p:nvPr/>
          </p:nvSpPr>
          <p:spPr>
            <a:xfrm>
              <a:off x="6241472" y="4104617"/>
              <a:ext cx="106326" cy="113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DC91936-0F8A-4921-ADBB-97763E9A6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4011" y="3024535"/>
              <a:ext cx="128027" cy="14022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364FAE2-EADF-4A09-A5E9-2D3E998E9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6073" y="4161324"/>
              <a:ext cx="128027" cy="14022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19B4A70-2FA1-4C55-AD21-09DC2D10A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4158" y="2497489"/>
              <a:ext cx="128027" cy="14022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39A83C-5AC9-40C4-BA99-71D8F0DB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60" y="2703504"/>
              <a:ext cx="128027" cy="14022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A8E3362-5C86-483A-9C20-1F65EF9CA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4012" y="3438983"/>
              <a:ext cx="128027" cy="14022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B31BD33-2166-4958-AE85-BBCFA2EC7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3680" y="2275756"/>
              <a:ext cx="128027" cy="14022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5F6970F-BF1F-48D5-94A0-20E454561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59" y="3817677"/>
              <a:ext cx="128027" cy="14022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6835B24-391B-4E46-B03C-4584B6042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6131" y="3964397"/>
              <a:ext cx="128027" cy="140220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A9042-A84D-4319-BD29-68C414CFB198}"/>
                </a:ext>
              </a:extLst>
            </p:cNvPr>
            <p:cNvSpPr/>
            <p:nvPr/>
          </p:nvSpPr>
          <p:spPr>
            <a:xfrm>
              <a:off x="6672910" y="3224092"/>
              <a:ext cx="106326" cy="11341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5096EDA-1F5D-41E3-B852-35E19E079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1661" y="3304859"/>
              <a:ext cx="134124" cy="13412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6BC019F-7A36-43DD-8548-535D26B3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454" y="3734683"/>
              <a:ext cx="134124" cy="13412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EFC2342-0B21-478A-86F7-016EC42A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1472" y="2970003"/>
              <a:ext cx="134124" cy="13412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4C8907E-A7F0-40BD-B031-30AA399F7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0793" y="2661805"/>
              <a:ext cx="134124" cy="13412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A7D4D28-6FCF-4472-997F-23E51BF24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7537" y="3011941"/>
              <a:ext cx="134124" cy="13412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8C4F368-3BA5-4138-82BF-FC3A3410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4158" y="3445079"/>
              <a:ext cx="134124" cy="13412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F85DAE9-71F6-4C49-9053-303971E8A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44544" y="2819963"/>
              <a:ext cx="134124" cy="13412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85B2511-0CB1-4C27-89C8-C6171F74C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1518" y="3371921"/>
              <a:ext cx="134124" cy="134124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77266C5-B205-438E-B219-55435B47A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4158" y="3146065"/>
              <a:ext cx="134124" cy="13412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884AE50-A2FA-4A81-9D14-D31534B38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9339" y="2819963"/>
              <a:ext cx="134124" cy="134124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C3335AF-FA9D-4FCC-8D7A-790E4BBA39A4}"/>
              </a:ext>
            </a:extLst>
          </p:cNvPr>
          <p:cNvSpPr/>
          <p:nvPr/>
        </p:nvSpPr>
        <p:spPr>
          <a:xfrm>
            <a:off x="998940" y="1541145"/>
            <a:ext cx="1595670" cy="1733550"/>
          </a:xfrm>
          <a:custGeom>
            <a:avLst/>
            <a:gdLst>
              <a:gd name="connsiteX0" fmla="*/ 1519470 w 1595670"/>
              <a:gd name="connsiteY0" fmla="*/ 0 h 1733550"/>
              <a:gd name="connsiteX1" fmla="*/ 119295 w 1595670"/>
              <a:gd name="connsiteY1" fmla="*/ 733425 h 1733550"/>
              <a:gd name="connsiteX2" fmla="*/ 243120 w 1595670"/>
              <a:gd name="connsiteY2" fmla="*/ 1343025 h 1733550"/>
              <a:gd name="connsiteX3" fmla="*/ 1595670 w 1595670"/>
              <a:gd name="connsiteY3" fmla="*/ 173355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5670" h="1733550">
                <a:moveTo>
                  <a:pt x="1519470" y="0"/>
                </a:moveTo>
                <a:cubicBezTo>
                  <a:pt x="925745" y="254793"/>
                  <a:pt x="332020" y="509587"/>
                  <a:pt x="119295" y="733425"/>
                </a:cubicBezTo>
                <a:cubicBezTo>
                  <a:pt x="-93430" y="957263"/>
                  <a:pt x="-2943" y="1176337"/>
                  <a:pt x="243120" y="1343025"/>
                </a:cubicBezTo>
                <a:cubicBezTo>
                  <a:pt x="489183" y="1509713"/>
                  <a:pt x="1042426" y="1621631"/>
                  <a:pt x="1595670" y="17335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F6599C-BE99-4A77-B245-4AD1A736AE2A}"/>
              </a:ext>
            </a:extLst>
          </p:cNvPr>
          <p:cNvCxnSpPr/>
          <p:nvPr/>
        </p:nvCxnSpPr>
        <p:spPr>
          <a:xfrm>
            <a:off x="313869" y="3634740"/>
            <a:ext cx="2965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1759A2-29A2-4060-A511-49FB26487B7E}"/>
              </a:ext>
            </a:extLst>
          </p:cNvPr>
          <p:cNvCxnSpPr>
            <a:cxnSpLocks/>
          </p:cNvCxnSpPr>
          <p:nvPr/>
        </p:nvCxnSpPr>
        <p:spPr>
          <a:xfrm flipH="1" flipV="1">
            <a:off x="500387" y="1330764"/>
            <a:ext cx="5926" cy="262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D461886-78B8-458E-9FF4-4AAE6C5D3080}"/>
                  </a:ext>
                </a:extLst>
              </p:cNvPr>
              <p:cNvSpPr txBox="1"/>
              <p:nvPr/>
            </p:nvSpPr>
            <p:spPr>
              <a:xfrm>
                <a:off x="3140564" y="3634740"/>
                <a:ext cx="2782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D461886-78B8-458E-9FF4-4AAE6C5D3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564" y="3634740"/>
                <a:ext cx="278234" cy="276999"/>
              </a:xfrm>
              <a:prstGeom prst="rect">
                <a:avLst/>
              </a:prstGeom>
              <a:blipFill>
                <a:blip r:embed="rId5"/>
                <a:stretch>
                  <a:fillRect l="-10870" r="-8696" b="-173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B6DA50-F35C-4776-B56E-EBDF0B76362A}"/>
                  </a:ext>
                </a:extLst>
              </p:cNvPr>
              <p:cNvSpPr txBox="1"/>
              <p:nvPr/>
            </p:nvSpPr>
            <p:spPr>
              <a:xfrm>
                <a:off x="185757" y="1330764"/>
                <a:ext cx="2782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B6DA50-F35C-4776-B56E-EBDF0B763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57" y="1330764"/>
                <a:ext cx="278234" cy="276999"/>
              </a:xfrm>
              <a:prstGeom prst="rect">
                <a:avLst/>
              </a:prstGeom>
              <a:blipFill>
                <a:blip r:embed="rId6"/>
                <a:stretch>
                  <a:fillRect l="-13043" r="-8696" b="-173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8D64EB-009E-48A9-A146-2F65D380C7F1}"/>
                  </a:ext>
                </a:extLst>
              </p:cNvPr>
              <p:cNvSpPr txBox="1"/>
              <p:nvPr/>
            </p:nvSpPr>
            <p:spPr>
              <a:xfrm>
                <a:off x="2098897" y="1583379"/>
                <a:ext cx="1236044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SG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8D64EB-009E-48A9-A146-2F65D380C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897" y="1583379"/>
                <a:ext cx="1236044" cy="280718"/>
              </a:xfrm>
              <a:prstGeom prst="rect">
                <a:avLst/>
              </a:prstGeom>
              <a:blipFill>
                <a:blip r:embed="rId7"/>
                <a:stretch>
                  <a:fillRect l="-1970" r="-3941" b="-195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8E01ED2-3C1D-451E-B677-1EFD85BA3D4B}"/>
                  </a:ext>
                </a:extLst>
              </p:cNvPr>
              <p:cNvSpPr txBox="1"/>
              <p:nvPr/>
            </p:nvSpPr>
            <p:spPr>
              <a:xfrm>
                <a:off x="4348419" y="1377101"/>
                <a:ext cx="4401946" cy="5577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𝐿𝑖𝑛𝑒𝑎𝑟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  <a:p>
                <a:endParaRPr lang="en-SG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8E01ED2-3C1D-451E-B677-1EFD85BA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419" y="1377101"/>
                <a:ext cx="4401946" cy="557717"/>
              </a:xfrm>
              <a:prstGeom prst="rect">
                <a:avLst/>
              </a:prstGeom>
              <a:blipFill>
                <a:blip r:embed="rId8"/>
                <a:stretch>
                  <a:fillRect l="-19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B3027C7-8DC6-4ABD-8DB5-C46447D4718F}"/>
                  </a:ext>
                </a:extLst>
              </p:cNvPr>
              <p:cNvSpPr txBox="1"/>
              <p:nvPr/>
            </p:nvSpPr>
            <p:spPr>
              <a:xfrm>
                <a:off x="4785286" y="2506433"/>
                <a:ext cx="29613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∙</m:t>
                      </m:r>
                      <m:r>
                        <m:rPr>
                          <m:sty m:val="p"/>
                        </m:rPr>
                        <a:rPr lang="el-G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=0 →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𝐿𝑖𝑛𝑒𝑎𝑟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B3027C7-8DC6-4ABD-8DB5-C46447D47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86" y="2506433"/>
                <a:ext cx="2961388" cy="276999"/>
              </a:xfrm>
              <a:prstGeom prst="rect">
                <a:avLst/>
              </a:prstGeom>
              <a:blipFill>
                <a:blip r:embed="rId9"/>
                <a:stretch>
                  <a:fillRect l="-412" b="-86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A4DF208-1C56-4E00-A0FE-9092FECBD5EB}"/>
                  </a:ext>
                </a:extLst>
              </p:cNvPr>
              <p:cNvSpPr txBox="1"/>
              <p:nvPr/>
            </p:nvSpPr>
            <p:spPr>
              <a:xfrm>
                <a:off x="4867231" y="3041830"/>
                <a:ext cx="2797497" cy="1252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 0, 0, −1, 0</m:t>
                          </m:r>
                        </m:e>
                      </m:d>
                    </m:oMath>
                  </m:oMathPara>
                </a14:m>
                <a:endParaRPr lang="en-SG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=−5</m:t>
                      </m:r>
                    </m:oMath>
                  </m:oMathPara>
                </a14:m>
                <a:endParaRPr lang="en-SG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A4DF208-1C56-4E00-A0FE-9092FECBD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231" y="3041830"/>
                <a:ext cx="2797497" cy="125207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4C201A-8DFB-4430-8B40-6E28DE5A5EBD}"/>
                  </a:ext>
                </a:extLst>
              </p:cNvPr>
              <p:cNvSpPr txBox="1"/>
              <p:nvPr/>
            </p:nvSpPr>
            <p:spPr>
              <a:xfrm>
                <a:off x="4785286" y="2019679"/>
                <a:ext cx="2984920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SG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→</m:t>
                      </m:r>
                      <m:r>
                        <m:rPr>
                          <m:sty m:val="p"/>
                        </m:rPr>
                        <a:rPr lang="en-SG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Quadratic</m:t>
                      </m:r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4C201A-8DFB-4430-8B40-6E28DE5A5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86" y="2019679"/>
                <a:ext cx="2984920" cy="280718"/>
              </a:xfrm>
              <a:prstGeom prst="rect">
                <a:avLst/>
              </a:prstGeom>
              <a:blipFill>
                <a:blip r:embed="rId11"/>
                <a:stretch>
                  <a:fillRect l="-408" r="-2041" b="-347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1761734-BCA7-464E-B850-4ADAFAB31B88}"/>
              </a:ext>
            </a:extLst>
          </p:cNvPr>
          <p:cNvSpPr txBox="1"/>
          <p:nvPr/>
        </p:nvSpPr>
        <p:spPr>
          <a:xfrm>
            <a:off x="1673680" y="4366259"/>
            <a:ext cx="55272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embedded 2 dimensional space into 5 dimensional space. </a:t>
            </a:r>
          </a:p>
          <a:p>
            <a:endParaRPr lang="en-SG" dirty="0"/>
          </a:p>
          <a:p>
            <a:r>
              <a:rPr lang="en-SG" dirty="0"/>
              <a:t>And in 5D space, it is linear which we can solve the equation</a:t>
            </a:r>
          </a:p>
        </p:txBody>
      </p:sp>
    </p:spTree>
    <p:extLst>
      <p:ext uri="{BB962C8B-B14F-4D97-AF65-F5344CB8AC3E}">
        <p14:creationId xmlns:p14="http://schemas.microsoft.com/office/powerpoint/2010/main" val="377266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761734-BCA7-464E-B850-4ADAFAB31B88}"/>
                  </a:ext>
                </a:extLst>
              </p:cNvPr>
              <p:cNvSpPr txBox="1"/>
              <p:nvPr/>
            </p:nvSpPr>
            <p:spPr>
              <a:xfrm>
                <a:off x="628650" y="1348739"/>
                <a:ext cx="788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800" dirty="0"/>
                  <a:t>What if we have </a:t>
                </a:r>
                <a:r>
                  <a:rPr lang="en-SG" sz="1800" u="sng" dirty="0"/>
                  <a:t>d-dimensional </a:t>
                </a:r>
                <a14:m>
                  <m:oMath xmlns:m="http://schemas.openxmlformats.org/officeDocument/2006/math">
                    <m:r>
                      <a:rPr lang="en-SG" sz="18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1800" u="sng" dirty="0"/>
                  <a:t> </a:t>
                </a:r>
                <a:r>
                  <a:rPr lang="en-SG" sz="1800" dirty="0"/>
                  <a:t>and deal with </a:t>
                </a:r>
                <a:r>
                  <a:rPr lang="en-SG" sz="1800" u="sng" dirty="0"/>
                  <a:t>quadratic</a:t>
                </a:r>
                <a:r>
                  <a:rPr lang="en-SG" sz="1800" dirty="0"/>
                  <a:t> boundary???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761734-BCA7-464E-B850-4ADAFAB31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348739"/>
                <a:ext cx="7886700" cy="369332"/>
              </a:xfrm>
              <a:prstGeom prst="rect">
                <a:avLst/>
              </a:prstGeom>
              <a:blipFill>
                <a:blip r:embed="rId3"/>
                <a:stretch>
                  <a:fillRect l="-618"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71CE936-D2E0-4629-81BD-DD99C3F3D9E6}"/>
                  </a:ext>
                </a:extLst>
              </p:cNvPr>
              <p:cNvSpPr txBox="1"/>
              <p:nvPr/>
            </p:nvSpPr>
            <p:spPr>
              <a:xfrm>
                <a:off x="628650" y="1936764"/>
                <a:ext cx="3646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𝐹𝑒𝑎𝑡𝑢𝑟𝑒𝑠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G" sz="1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71CE936-D2E0-4629-81BD-DD99C3F3D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936764"/>
                <a:ext cx="3646170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789A91-DBDC-4A43-84F7-8D734F1E69B3}"/>
                  </a:ext>
                </a:extLst>
              </p:cNvPr>
              <p:cNvSpPr txBox="1"/>
              <p:nvPr/>
            </p:nvSpPr>
            <p:spPr>
              <a:xfrm>
                <a:off x="628650" y="2468073"/>
                <a:ext cx="609219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𝑄𝑢𝑎𝑑𝑟𝑎𝑡𝑖𝑐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𝑏𝑜𝑢𝑛𝑑𝑎𝑟𝑦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1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789A91-DBDC-4A43-84F7-8D734F1E6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468073"/>
                <a:ext cx="6092190" cy="373051"/>
              </a:xfrm>
              <a:prstGeom prst="rect">
                <a:avLst/>
              </a:prstGeom>
              <a:blipFill>
                <a:blip r:embed="rId5"/>
                <a:stretch>
                  <a:fillRect l="-200" b="-147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254C004-CBBA-45B5-A01E-3687E0BE21F3}"/>
                  </a:ext>
                </a:extLst>
              </p:cNvPr>
              <p:cNvSpPr txBox="1"/>
              <p:nvPr/>
            </p:nvSpPr>
            <p:spPr>
              <a:xfrm>
                <a:off x="628650" y="3591126"/>
                <a:ext cx="6846570" cy="373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𝐿𝑖𝑛𝑒𝑎𝑟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1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254C004-CBBA-45B5-A01E-3687E0BE2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591126"/>
                <a:ext cx="6846570" cy="373051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row: Down 26">
            <a:extLst>
              <a:ext uri="{FF2B5EF4-FFF2-40B4-BE49-F238E27FC236}">
                <a16:creationId xmlns:a16="http://schemas.microsoft.com/office/drawing/2014/main" id="{E20F8B8E-6B05-49D4-9BD3-31C9CB661DFE}"/>
              </a:ext>
            </a:extLst>
          </p:cNvPr>
          <p:cNvSpPr/>
          <p:nvPr/>
        </p:nvSpPr>
        <p:spPr>
          <a:xfrm>
            <a:off x="2560320" y="3003101"/>
            <a:ext cx="388620" cy="471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8366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761734-BCA7-464E-B850-4ADAFAB31B88}"/>
                  </a:ext>
                </a:extLst>
              </p:cNvPr>
              <p:cNvSpPr txBox="1"/>
              <p:nvPr/>
            </p:nvSpPr>
            <p:spPr>
              <a:xfrm>
                <a:off x="628650" y="1348739"/>
                <a:ext cx="788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800" dirty="0"/>
                  <a:t>What is the dimension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SG" sz="1800" dirty="0"/>
                  <a:t>, if </a:t>
                </a:r>
                <a14:m>
                  <m:oMath xmlns:m="http://schemas.openxmlformats.org/officeDocument/2006/math"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sz="18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761734-BCA7-464E-B850-4ADAFAB31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348739"/>
                <a:ext cx="7886700" cy="369332"/>
              </a:xfrm>
              <a:prstGeom prst="rect">
                <a:avLst/>
              </a:prstGeom>
              <a:blipFill>
                <a:blip r:embed="rId3"/>
                <a:stretch>
                  <a:fillRect l="-618"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254C004-CBBA-45B5-A01E-3687E0BE21F3}"/>
                  </a:ext>
                </a:extLst>
              </p:cNvPr>
              <p:cNvSpPr txBox="1"/>
              <p:nvPr/>
            </p:nvSpPr>
            <p:spPr>
              <a:xfrm>
                <a:off x="788670" y="2082366"/>
                <a:ext cx="6846570" cy="928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SG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SG" sz="1800" dirty="0">
                    <a:solidFill>
                      <a:schemeClr val="tx1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Sup>
                      <m:sSubSup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SG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SG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SG" sz="1800" dirty="0">
                    <a:solidFill>
                      <a:schemeClr val="tx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SG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SG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1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254C004-CBBA-45B5-A01E-3687E0BE2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0" y="2082366"/>
                <a:ext cx="6846570" cy="928459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3722810-C407-4AE8-B716-969211E4C3C3}"/>
              </a:ext>
            </a:extLst>
          </p:cNvPr>
          <p:cNvSpPr txBox="1"/>
          <p:nvPr/>
        </p:nvSpPr>
        <p:spPr>
          <a:xfrm>
            <a:off x="788670" y="3425430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/>
              <a:t>Dimension = 9</a:t>
            </a:r>
          </a:p>
        </p:txBody>
      </p:sp>
    </p:spTree>
    <p:extLst>
      <p:ext uri="{BB962C8B-B14F-4D97-AF65-F5344CB8AC3E}">
        <p14:creationId xmlns:p14="http://schemas.microsoft.com/office/powerpoint/2010/main" val="244350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</a:rPr>
              <a:t>Example </a:t>
            </a:r>
            <a:endParaRPr lang="en-SG" sz="4400" b="1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761734-BCA7-464E-B850-4ADAFAB31B88}"/>
                  </a:ext>
                </a:extLst>
              </p:cNvPr>
              <p:cNvSpPr txBox="1"/>
              <p:nvPr/>
            </p:nvSpPr>
            <p:spPr>
              <a:xfrm>
                <a:off x="628650" y="1348739"/>
                <a:ext cx="788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800" dirty="0"/>
                  <a:t>What is the dimension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SG" sz="1800" dirty="0"/>
                  <a:t>, if </a:t>
                </a:r>
                <a14:m>
                  <m:oMath xmlns:m="http://schemas.openxmlformats.org/officeDocument/2006/math"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sz="18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761734-BCA7-464E-B850-4ADAFAB31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348739"/>
                <a:ext cx="7886700" cy="369332"/>
              </a:xfrm>
              <a:prstGeom prst="rect">
                <a:avLst/>
              </a:prstGeom>
              <a:blipFill>
                <a:blip r:embed="rId3"/>
                <a:stretch>
                  <a:fillRect l="-618"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254C004-CBBA-45B5-A01E-3687E0BE21F3}"/>
                  </a:ext>
                </a:extLst>
              </p:cNvPr>
              <p:cNvSpPr txBox="1"/>
              <p:nvPr/>
            </p:nvSpPr>
            <p:spPr>
              <a:xfrm>
                <a:off x="788670" y="2082366"/>
                <a:ext cx="2811780" cy="928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SG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SG" sz="1800" dirty="0">
                    <a:solidFill>
                      <a:schemeClr val="tx1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SG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SG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SG" sz="1800" dirty="0">
                    <a:solidFill>
                      <a:schemeClr val="tx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SG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SG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1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254C004-CBBA-45B5-A01E-3687E0BE2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0" y="2082366"/>
                <a:ext cx="2811780" cy="928459"/>
              </a:xfrm>
              <a:prstGeom prst="rect">
                <a:avLst/>
              </a:prstGeom>
              <a:blipFill>
                <a:blip r:embed="rId4"/>
                <a:stretch>
                  <a:fillRect b="-59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3722810-C407-4AE8-B716-969211E4C3C3}"/>
              </a:ext>
            </a:extLst>
          </p:cNvPr>
          <p:cNvSpPr txBox="1"/>
          <p:nvPr/>
        </p:nvSpPr>
        <p:spPr>
          <a:xfrm>
            <a:off x="788670" y="3471596"/>
            <a:ext cx="432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/>
              <a:t>Dimension = 2d + d(d-1)/2</a:t>
            </a:r>
          </a:p>
          <a:p>
            <a:r>
              <a:rPr lang="en-SG" sz="1800" dirty="0"/>
              <a:t>                   ~ O(d</a:t>
            </a:r>
            <a:r>
              <a:rPr lang="en-SG" sz="1800" baseline="30000" dirty="0"/>
              <a:t>2</a:t>
            </a:r>
            <a:r>
              <a:rPr lang="en-SG" sz="1800" dirty="0"/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BB599-FAC8-4183-93B3-7BB336BC8196}"/>
              </a:ext>
            </a:extLst>
          </p:cNvPr>
          <p:cNvSpPr txBox="1"/>
          <p:nvPr/>
        </p:nvSpPr>
        <p:spPr>
          <a:xfrm>
            <a:off x="4034789" y="2141187"/>
            <a:ext cx="107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/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EA72F-77DA-47DE-9B0C-133BC9456306}"/>
              </a:ext>
            </a:extLst>
          </p:cNvPr>
          <p:cNvSpPr txBox="1"/>
          <p:nvPr/>
        </p:nvSpPr>
        <p:spPr>
          <a:xfrm>
            <a:off x="4034789" y="2448316"/>
            <a:ext cx="107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/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B848F-6F6D-4ADA-9328-2770E58D9611}"/>
              </a:ext>
            </a:extLst>
          </p:cNvPr>
          <p:cNvSpPr txBox="1"/>
          <p:nvPr/>
        </p:nvSpPr>
        <p:spPr>
          <a:xfrm>
            <a:off x="4034788" y="2641493"/>
            <a:ext cx="185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/>
              <a:t>d Choose 2</a:t>
            </a:r>
          </a:p>
        </p:txBody>
      </p:sp>
    </p:spTree>
    <p:extLst>
      <p:ext uri="{BB962C8B-B14F-4D97-AF65-F5344CB8AC3E}">
        <p14:creationId xmlns:p14="http://schemas.microsoft.com/office/powerpoint/2010/main" val="393228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8" grpId="0"/>
      <p:bldP spid="6" grpId="0"/>
      <p:bldP spid="7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</a:rPr>
              <a:t>Kernel in SVM</a:t>
            </a:r>
            <a:endParaRPr lang="en-SG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B90E19-A742-4003-9B85-AD96B6568C27}"/>
              </a:ext>
            </a:extLst>
          </p:cNvPr>
          <p:cNvGrpSpPr/>
          <p:nvPr/>
        </p:nvGrpSpPr>
        <p:grpSpPr>
          <a:xfrm>
            <a:off x="1135856" y="1281770"/>
            <a:ext cx="6872288" cy="1151084"/>
            <a:chOff x="851127" y="3487077"/>
            <a:chExt cx="6872288" cy="115108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5E12BB-685E-411F-8FCB-EDADA98A8F28}"/>
                </a:ext>
              </a:extLst>
            </p:cNvPr>
            <p:cNvSpPr txBox="1"/>
            <p:nvPr/>
          </p:nvSpPr>
          <p:spPr>
            <a:xfrm>
              <a:off x="851127" y="3487077"/>
              <a:ext cx="666001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+mj-lt"/>
                  <a:cs typeface="Raavi" panose="020B0502040204020203" pitchFamily="34" charset="0"/>
                </a:rPr>
                <a:t>Recall SVM loss function </a:t>
              </a:r>
              <a:endParaRPr lang="en-SG" sz="1600" dirty="0">
                <a:latin typeface="+mj-lt"/>
                <a:cs typeface="Raavi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173EDCC-2ACA-435F-94BE-87D3DAFCF5BB}"/>
                    </a:ext>
                  </a:extLst>
                </p:cNvPr>
                <p:cNvSpPr txBox="1"/>
                <p:nvPr/>
              </p:nvSpPr>
              <p:spPr>
                <a:xfrm>
                  <a:off x="2345686" y="3825631"/>
                  <a:ext cx="5377729" cy="8125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SG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SG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SG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SG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SG" sz="16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ABC1D0F-0F99-40E9-ACF1-5326444FB6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686" y="3825631"/>
                  <a:ext cx="5377729" cy="8125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276423-83C8-4587-92EC-C03699CEAD4A}"/>
              </a:ext>
            </a:extLst>
          </p:cNvPr>
          <p:cNvGrpSpPr/>
          <p:nvPr/>
        </p:nvGrpSpPr>
        <p:grpSpPr>
          <a:xfrm>
            <a:off x="1135856" y="2947635"/>
            <a:ext cx="6872288" cy="1151084"/>
            <a:chOff x="851127" y="3487077"/>
            <a:chExt cx="6872288" cy="11510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32023A2-F4B9-4527-A589-CCEEB35278E7}"/>
                    </a:ext>
                  </a:extLst>
                </p:cNvPr>
                <p:cNvSpPr txBox="1"/>
                <p:nvPr/>
              </p:nvSpPr>
              <p:spPr>
                <a:xfrm>
                  <a:off x="851127" y="3487077"/>
                  <a:ext cx="666001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>
                      <a:latin typeface="+mj-lt"/>
                      <a:cs typeface="Raavi" panose="020B0502040204020203" pitchFamily="34" charset="0"/>
                    </a:rPr>
                    <a:t>Replace</a:t>
                  </a:r>
                  <a:r>
                    <a:rPr lang="en-SG" sz="1600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SG" sz="1600" dirty="0">
                      <a:latin typeface="+mj-lt"/>
                      <a:cs typeface="Raavi" panose="020B0502040204020203" pitchFamily="34" charset="0"/>
                    </a:rPr>
                    <a:t> with</a:t>
                  </a:r>
                  <a:r>
                    <a:rPr lang="en-SG" sz="1600" dirty="0">
                      <a:solidFill>
                        <a:schemeClr val="tx1"/>
                      </a:solidFill>
                      <a:latin typeface="+mj-lt"/>
                      <a:cs typeface="Raavi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SG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SG" sz="1600" dirty="0">
                      <a:latin typeface="+mj-lt"/>
                      <a:cs typeface="Raavi" panose="020B0502040204020203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32023A2-F4B9-4527-A589-CCEEB3527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127" y="3487077"/>
                  <a:ext cx="6660016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457" t="-5455" b="-2363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C5B095F-4325-4C85-976C-FF061C0A4E39}"/>
                    </a:ext>
                  </a:extLst>
                </p:cNvPr>
                <p:cNvSpPr txBox="1"/>
                <p:nvPr/>
              </p:nvSpPr>
              <p:spPr>
                <a:xfrm>
                  <a:off x="2345686" y="3825631"/>
                  <a:ext cx="5377729" cy="8125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SG" sz="1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Φ</m:t>
                                    </m:r>
                                    <m:d>
                                      <m:dPr>
                                        <m:ctrlPr>
                                          <a:rPr lang="en-SG" sz="1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SG" sz="1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SG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SG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a:rPr lang="el-GR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n-SG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SG" sz="1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SG" sz="1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SG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SG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SG" sz="16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C5B095F-4325-4C85-976C-FF061C0A4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686" y="3825631"/>
                  <a:ext cx="5377729" cy="81253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2685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</a:rPr>
              <a:t>Kernel in SVM</a:t>
            </a:r>
            <a:endParaRPr lang="en-SG"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855A1-48E9-4DFE-83FF-DC1F1081FB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256"/>
          <a:stretch/>
        </p:blipFill>
        <p:spPr>
          <a:xfrm>
            <a:off x="136075" y="1290230"/>
            <a:ext cx="8679315" cy="15955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9292AC-DF69-4C7D-ADD8-DDBA7BDE10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526" b="1529"/>
          <a:stretch/>
        </p:blipFill>
        <p:spPr>
          <a:xfrm>
            <a:off x="136077" y="2885766"/>
            <a:ext cx="8679313" cy="196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6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Projection Concept Recap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4D04A3-6C9B-4910-BAFA-0D635E369440}"/>
              </a:ext>
            </a:extLst>
          </p:cNvPr>
          <p:cNvCxnSpPr/>
          <p:nvPr/>
        </p:nvCxnSpPr>
        <p:spPr>
          <a:xfrm flipV="1">
            <a:off x="1816274" y="1540701"/>
            <a:ext cx="0" cy="156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B5AFE5-EA1B-45AA-A324-09AB275108EF}"/>
              </a:ext>
            </a:extLst>
          </p:cNvPr>
          <p:cNvCxnSpPr>
            <a:cxnSpLocks/>
          </p:cNvCxnSpPr>
          <p:nvPr/>
        </p:nvCxnSpPr>
        <p:spPr>
          <a:xfrm>
            <a:off x="1816274" y="3106455"/>
            <a:ext cx="1728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A70450-124C-47FF-9E05-D9B7E091250A}"/>
              </a:ext>
            </a:extLst>
          </p:cNvPr>
          <p:cNvCxnSpPr/>
          <p:nvPr/>
        </p:nvCxnSpPr>
        <p:spPr>
          <a:xfrm flipV="1">
            <a:off x="1816274" y="2488019"/>
            <a:ext cx="1855503" cy="618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BE6936-B26F-4CF2-BFDC-BE4982FAEE3D}"/>
              </a:ext>
            </a:extLst>
          </p:cNvPr>
          <p:cNvCxnSpPr/>
          <p:nvPr/>
        </p:nvCxnSpPr>
        <p:spPr>
          <a:xfrm flipV="1">
            <a:off x="1816274" y="2317898"/>
            <a:ext cx="1040340" cy="78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D8BD7F-C474-401C-A1B6-1FC475ACEDAB}"/>
              </a:ext>
            </a:extLst>
          </p:cNvPr>
          <p:cNvCxnSpPr/>
          <p:nvPr/>
        </p:nvCxnSpPr>
        <p:spPr>
          <a:xfrm>
            <a:off x="2863702" y="2324986"/>
            <a:ext cx="170121" cy="411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DDF5D0-0169-437B-A5AC-4FD191DEE02D}"/>
              </a:ext>
            </a:extLst>
          </p:cNvPr>
          <p:cNvSpPr txBox="1"/>
          <p:nvPr/>
        </p:nvSpPr>
        <p:spPr>
          <a:xfrm>
            <a:off x="3671777" y="2376660"/>
            <a:ext cx="26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62087F-67A7-4C3A-A835-845477F95CBC}"/>
              </a:ext>
            </a:extLst>
          </p:cNvPr>
          <p:cNvSpPr txBox="1"/>
          <p:nvPr/>
        </p:nvSpPr>
        <p:spPr>
          <a:xfrm>
            <a:off x="2654596" y="2045241"/>
            <a:ext cx="347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5">
                    <a:lumMod val="50000"/>
                  </a:schemeClr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DBCC46-CE22-4C32-B8D8-4DE30268BE69}"/>
                  </a:ext>
                </a:extLst>
              </p:cNvPr>
              <p:cNvSpPr txBox="1"/>
              <p:nvPr/>
            </p:nvSpPr>
            <p:spPr>
              <a:xfrm>
                <a:off x="4940594" y="1386812"/>
                <a:ext cx="3125973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x = Datapoint</a:t>
                </a:r>
              </a:p>
              <a:p>
                <a:r>
                  <a:rPr lang="en-SG" dirty="0"/>
                  <a:t>w = projection vector</a:t>
                </a:r>
              </a:p>
              <a:p>
                <a:endParaRPr lang="en-SG" dirty="0"/>
              </a:p>
              <a:p>
                <a:r>
                  <a:rPr lang="en-SG" dirty="0"/>
                  <a:t>To compute x projection on w, assuming intercept = 0</a:t>
                </a:r>
              </a:p>
              <a:p>
                <a:endParaRPr lang="en-S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=|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DBCC46-CE22-4C32-B8D8-4DE30268B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594" y="1386812"/>
                <a:ext cx="3125973" cy="1600438"/>
              </a:xfrm>
              <a:prstGeom prst="rect">
                <a:avLst/>
              </a:prstGeom>
              <a:blipFill>
                <a:blip r:embed="rId3"/>
                <a:stretch>
                  <a:fillRect l="-585" t="-380" b="-7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99B216-70F7-4F53-A61A-1E9A2E864FBB}"/>
                  </a:ext>
                </a:extLst>
              </p:cNvPr>
              <p:cNvSpPr txBox="1"/>
              <p:nvPr/>
            </p:nvSpPr>
            <p:spPr>
              <a:xfrm>
                <a:off x="1850008" y="2656542"/>
                <a:ext cx="3242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99B216-70F7-4F53-A61A-1E9A2E86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008" y="2656542"/>
                <a:ext cx="32429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48A620C-5AE4-49F8-A49F-66AF5BE4FB57}"/>
                  </a:ext>
                </a:extLst>
              </p14:cNvPr>
              <p14:cNvContentPartPr/>
              <p14:nvPr/>
            </p14:nvContentPartPr>
            <p14:xfrm>
              <a:off x="1963340" y="2927431"/>
              <a:ext cx="71280" cy="155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48A620C-5AE4-49F8-A49F-66AF5BE4FB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54340" y="2918431"/>
                <a:ext cx="889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1863ABD-36BD-4170-B8BE-72ECCC9F268E}"/>
                  </a:ext>
                </a:extLst>
              </p:cNvPr>
              <p:cNvSpPr txBox="1"/>
              <p:nvPr/>
            </p:nvSpPr>
            <p:spPr>
              <a:xfrm>
                <a:off x="4940594" y="2964319"/>
                <a:ext cx="31259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b="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&gt;0 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>
                    <a:sym typeface="Wingdings" panose="05000000000000000000" pitchFamily="2" charset="2"/>
                  </a:rPr>
                  <a:t>  Same side as w</a:t>
                </a:r>
                <a:endParaRPr lang="en-SG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1863ABD-36BD-4170-B8BE-72ECCC9F2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594" y="2964319"/>
                <a:ext cx="3125973" cy="307777"/>
              </a:xfrm>
              <a:prstGeom prst="rect">
                <a:avLst/>
              </a:prstGeom>
              <a:blipFill>
                <a:blip r:embed="rId7"/>
                <a:stretch>
                  <a:fillRect l="-585" t="-1961" b="-196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96B97297-BDC3-43E5-8178-CD47F9151026}"/>
              </a:ext>
            </a:extLst>
          </p:cNvPr>
          <p:cNvGrpSpPr/>
          <p:nvPr/>
        </p:nvGrpSpPr>
        <p:grpSpPr>
          <a:xfrm>
            <a:off x="476757" y="3082951"/>
            <a:ext cx="1373251" cy="808541"/>
            <a:chOff x="476757" y="3082951"/>
            <a:chExt cx="1373251" cy="80854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65F0008-D50A-40F5-BE79-F6807F4A9C79}"/>
                </a:ext>
              </a:extLst>
            </p:cNvPr>
            <p:cNvSpPr txBox="1"/>
            <p:nvPr/>
          </p:nvSpPr>
          <p:spPr>
            <a:xfrm>
              <a:off x="1261233" y="3583715"/>
              <a:ext cx="5479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x’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2FC228A-DCB4-4751-BA4D-3ABE333CC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0935" y="3101866"/>
              <a:ext cx="688251" cy="623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ABD65A5-51D3-44C4-84A5-88DC2E7CC2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757" y="3082951"/>
              <a:ext cx="1373251" cy="460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D53A6CD-60FC-4D10-AB28-74C6EA784007}"/>
              </a:ext>
            </a:extLst>
          </p:cNvPr>
          <p:cNvGrpSpPr/>
          <p:nvPr/>
        </p:nvGrpSpPr>
        <p:grpSpPr>
          <a:xfrm>
            <a:off x="4940594" y="3606259"/>
            <a:ext cx="3125973" cy="658209"/>
            <a:chOff x="4940594" y="3606259"/>
            <a:chExt cx="3125973" cy="6582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22A78BB-78C8-409F-90D0-BF66994BA8B7}"/>
                    </a:ext>
                  </a:extLst>
                </p:cNvPr>
                <p:cNvSpPr txBox="1"/>
                <p:nvPr/>
              </p:nvSpPr>
              <p:spPr>
                <a:xfrm>
                  <a:off x="4940594" y="3956691"/>
                  <a:ext cx="312597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SG" b="0" dirty="0">
                      <a:ea typeface="Cambria Math" panose="02040503050406030204" pitchFamily="18" charset="0"/>
                    </a:rPr>
                    <a:t>If </a:t>
                  </a:r>
                  <a14:m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 </m:t>
                      </m:r>
                    </m:oMath>
                  </a14:m>
                  <a:r>
                    <a:rPr lang="en-SG" dirty="0"/>
                    <a:t> </a:t>
                  </a:r>
                  <a:r>
                    <a:rPr lang="en-SG" dirty="0">
                      <a:sym typeface="Wingdings" panose="05000000000000000000" pitchFamily="2" charset="2"/>
                    </a:rPr>
                    <a:t>  Opposite side as w</a:t>
                  </a:r>
                  <a:endParaRPr lang="en-SG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22A78BB-78C8-409F-90D0-BF66994BA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0594" y="3956691"/>
                  <a:ext cx="3125973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585" t="-3922" b="-1960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974B7E9-0D6E-4B0F-8783-C4B5FEAFDA65}"/>
                    </a:ext>
                  </a:extLst>
                </p:cNvPr>
                <p:cNvSpPr txBox="1"/>
                <p:nvPr/>
              </p:nvSpPr>
              <p:spPr>
                <a:xfrm>
                  <a:off x="5045946" y="3606259"/>
                  <a:ext cx="284066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=|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974B7E9-0D6E-4B0F-8783-C4B5FEAFD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946" y="3606259"/>
                  <a:ext cx="2840666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315D7E-10CB-4B7C-A24B-BEF9CFCA4A4E}"/>
                  </a:ext>
                </a:extLst>
              </p:cNvPr>
              <p:cNvSpPr txBox="1"/>
              <p:nvPr/>
            </p:nvSpPr>
            <p:spPr>
              <a:xfrm>
                <a:off x="4940594" y="4449449"/>
                <a:ext cx="3125973" cy="5307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SG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is +</a:t>
                </a:r>
                <a:r>
                  <a:rPr lang="en-SG" b="1" dirty="0" err="1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ve</a:t>
                </a:r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, same side as w</a:t>
                </a:r>
              </a:p>
              <a:p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SG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is –</a:t>
                </a:r>
                <a:r>
                  <a:rPr lang="en-SG" b="1" dirty="0" err="1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ve</a:t>
                </a:r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, opposite side as w</a:t>
                </a:r>
                <a:endParaRPr lang="en-SG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315D7E-10CB-4B7C-A24B-BEF9CFCA4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594" y="4449449"/>
                <a:ext cx="3125973" cy="530786"/>
              </a:xfrm>
              <a:prstGeom prst="rect">
                <a:avLst/>
              </a:prstGeom>
              <a:blipFill>
                <a:blip r:embed="rId10"/>
                <a:stretch>
                  <a:fillRect l="-585" t="-1149" b="-114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21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</a:rPr>
              <a:t>Kernel in SVM</a:t>
            </a:r>
            <a:endParaRPr lang="en-SG"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5182B-49AF-449F-9530-D79E29E960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45"/>
          <a:stretch/>
        </p:blipFill>
        <p:spPr>
          <a:xfrm>
            <a:off x="-130628" y="1283383"/>
            <a:ext cx="2407534" cy="2576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E7124B-BB4D-4FC4-B430-4638AE3D34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386"/>
          <a:stretch/>
        </p:blipFill>
        <p:spPr>
          <a:xfrm>
            <a:off x="2164466" y="1331985"/>
            <a:ext cx="2407534" cy="2479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1FA1A1-798D-4B28-A342-6FE0D8B2F3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605" r="-219"/>
          <a:stretch/>
        </p:blipFill>
        <p:spPr>
          <a:xfrm>
            <a:off x="4459560" y="1331984"/>
            <a:ext cx="2407534" cy="2479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057842-05F4-41F7-B61B-4844DF58D7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45"/>
          <a:stretch/>
        </p:blipFill>
        <p:spPr>
          <a:xfrm>
            <a:off x="6736466" y="1234778"/>
            <a:ext cx="2407534" cy="257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1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</a:rPr>
              <a:t>Kernel in SVM</a:t>
            </a:r>
            <a:endParaRPr lang="en-SG"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5B142-F627-4938-8EAD-4428D6395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163" y="1255846"/>
            <a:ext cx="5519015" cy="375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279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</a:rPr>
              <a:t>Kernel in SVM</a:t>
            </a:r>
            <a:endParaRPr lang="en-SG"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2A81DB-689B-4CFF-AB47-39376A77C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252" y="1248124"/>
            <a:ext cx="5203060" cy="389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650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</a:rPr>
              <a:t>Pros and Cons</a:t>
            </a:r>
            <a:endParaRPr lang="en-SG" sz="4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B3C7A12-404B-47AD-A8B3-507AFDF6D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80520"/>
              </p:ext>
            </p:extLst>
          </p:nvPr>
        </p:nvGraphicFramePr>
        <p:xfrm>
          <a:off x="719624" y="1587082"/>
          <a:ext cx="7795726" cy="2411926"/>
        </p:xfrm>
        <a:graphic>
          <a:graphicData uri="http://schemas.openxmlformats.org/drawingml/2006/table">
            <a:tbl>
              <a:tblPr firstRow="1" bandRow="1">
                <a:tableStyleId>{41BB2FF9-0E16-4628-8FA2-44D74F0A08B3}</a:tableStyleId>
              </a:tblPr>
              <a:tblGrid>
                <a:gridCol w="3897863">
                  <a:extLst>
                    <a:ext uri="{9D8B030D-6E8A-4147-A177-3AD203B41FA5}">
                      <a16:colId xmlns:a16="http://schemas.microsoft.com/office/drawing/2014/main" val="2900910500"/>
                    </a:ext>
                  </a:extLst>
                </a:gridCol>
                <a:gridCol w="3897863">
                  <a:extLst>
                    <a:ext uri="{9D8B030D-6E8A-4147-A177-3AD203B41FA5}">
                      <a16:colId xmlns:a16="http://schemas.microsoft.com/office/drawing/2014/main" val="2174795764"/>
                    </a:ext>
                  </a:extLst>
                </a:gridCol>
              </a:tblGrid>
              <a:tr h="460963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172882"/>
                  </a:ext>
                </a:extLst>
              </a:tr>
              <a:tr h="909298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Good linear classifier because it find the best decision boundary (consider hard margin case)</a:t>
                      </a:r>
                    </a:p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Not suited for large datasets</a:t>
                      </a:r>
                    </a:p>
                    <a:p>
                      <a:pPr algn="ctr"/>
                      <a:r>
                        <a:rPr lang="en-SG" sz="1800" dirty="0"/>
                        <a:t>Computational cost ~ O(d</a:t>
                      </a:r>
                      <a:r>
                        <a:rPr lang="en-SG" sz="1800" baseline="-25000" dirty="0"/>
                        <a:t>2</a:t>
                      </a:r>
                      <a:r>
                        <a:rPr lang="en-SG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82765"/>
                  </a:ext>
                </a:extLst>
              </a:tr>
              <a:tr h="644086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Easy to transform into non linear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583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514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</a:rPr>
              <a:t>References:</a:t>
            </a:r>
            <a:endParaRPr lang="en-SG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81399-40D4-4E1A-A737-E27F99139440}"/>
              </a:ext>
            </a:extLst>
          </p:cNvPr>
          <p:cNvSpPr txBox="1"/>
          <p:nvPr/>
        </p:nvSpPr>
        <p:spPr>
          <a:xfrm>
            <a:off x="469074" y="1330527"/>
            <a:ext cx="84611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SG" sz="1800" dirty="0">
                <a:hlinkClick r:id="rId3"/>
              </a:rPr>
              <a:t>https://tube.switch.ch/videos/96049a00</a:t>
            </a:r>
            <a:endParaRPr lang="en-SG" sz="1800" dirty="0"/>
          </a:p>
          <a:p>
            <a:pPr marL="342900" indent="-342900">
              <a:buAutoNum type="arabicPeriod"/>
            </a:pPr>
            <a:endParaRPr lang="en-SG" sz="1800" dirty="0"/>
          </a:p>
          <a:p>
            <a:pPr marL="342900" indent="-342900">
              <a:buAutoNum type="arabicPeriod"/>
            </a:pPr>
            <a:r>
              <a:rPr lang="en-SG" sz="1800" dirty="0">
                <a:hlinkClick r:id="rId4"/>
              </a:rPr>
              <a:t>https://scikit-learn.org/stable/auto_examples/svm/plot_rbf_parameters.html</a:t>
            </a:r>
            <a:r>
              <a:rPr lang="en-SG" sz="1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8503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Projection Concept Recap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DBCC46-CE22-4C32-B8D8-4DE30268BE69}"/>
              </a:ext>
            </a:extLst>
          </p:cNvPr>
          <p:cNvSpPr txBox="1"/>
          <p:nvPr/>
        </p:nvSpPr>
        <p:spPr>
          <a:xfrm>
            <a:off x="4940594" y="1386812"/>
            <a:ext cx="38815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x = Datapoint</a:t>
            </a:r>
          </a:p>
          <a:p>
            <a:r>
              <a:rPr lang="en-SG" dirty="0"/>
              <a:t>w = normal projection vector from the plane</a:t>
            </a:r>
          </a:p>
          <a:p>
            <a:endParaRPr lang="en-SG" dirty="0"/>
          </a:p>
          <a:p>
            <a:r>
              <a:rPr lang="en-SG" dirty="0"/>
              <a:t>We can determine which side of the x by computing projection of x onto 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315D7E-10CB-4B7C-A24B-BEF9CFCA4A4E}"/>
                  </a:ext>
                </a:extLst>
              </p:cNvPr>
              <p:cNvSpPr txBox="1"/>
              <p:nvPr/>
            </p:nvSpPr>
            <p:spPr>
              <a:xfrm>
                <a:off x="5389377" y="2698926"/>
                <a:ext cx="3125973" cy="5307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SG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is +</a:t>
                </a:r>
                <a:r>
                  <a:rPr lang="en-SG" b="1" dirty="0" err="1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ve</a:t>
                </a:r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, same side as w</a:t>
                </a:r>
              </a:p>
              <a:p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SG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is –</a:t>
                </a:r>
                <a:r>
                  <a:rPr lang="en-SG" b="1" dirty="0" err="1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ve</a:t>
                </a:r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, opposite side as w</a:t>
                </a:r>
                <a:endParaRPr lang="en-SG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315D7E-10CB-4B7C-A24B-BEF9CFCA4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377" y="2698926"/>
                <a:ext cx="3125973" cy="530786"/>
              </a:xfrm>
              <a:prstGeom prst="rect">
                <a:avLst/>
              </a:prstGeom>
              <a:blipFill>
                <a:blip r:embed="rId3"/>
                <a:stretch>
                  <a:fillRect l="-585" t="-1149" b="-114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D0231AA-4F39-4F28-8962-BE5703A11766}"/>
              </a:ext>
            </a:extLst>
          </p:cNvPr>
          <p:cNvSpPr/>
          <p:nvPr/>
        </p:nvSpPr>
        <p:spPr>
          <a:xfrm>
            <a:off x="1246931" y="2024656"/>
            <a:ext cx="2271681" cy="939663"/>
          </a:xfrm>
          <a:prstGeom prst="rect">
            <a:avLst/>
          </a:prstGeom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F89535-AFDA-4A53-86F3-F1D914EAD430}"/>
              </a:ext>
            </a:extLst>
          </p:cNvPr>
          <p:cNvCxnSpPr/>
          <p:nvPr/>
        </p:nvCxnSpPr>
        <p:spPr>
          <a:xfrm flipV="1">
            <a:off x="2494483" y="1646350"/>
            <a:ext cx="0" cy="84081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89F753-3EC3-4D48-AD14-FDB65700947F}"/>
              </a:ext>
            </a:extLst>
          </p:cNvPr>
          <p:cNvSpPr txBox="1"/>
          <p:nvPr/>
        </p:nvSpPr>
        <p:spPr>
          <a:xfrm>
            <a:off x="2120501" y="1445369"/>
            <a:ext cx="26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E072B6-FEDA-4B2B-A8F1-F08012AB0673}"/>
              </a:ext>
            </a:extLst>
          </p:cNvPr>
          <p:cNvSpPr txBox="1"/>
          <p:nvPr/>
        </p:nvSpPr>
        <p:spPr>
          <a:xfrm>
            <a:off x="2903001" y="1599257"/>
            <a:ext cx="347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5">
                    <a:lumMod val="50000"/>
                  </a:schemeClr>
                </a:solidFill>
              </a:rPr>
              <a:t>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A07263-9518-4188-A242-192BC740530E}"/>
              </a:ext>
            </a:extLst>
          </p:cNvPr>
          <p:cNvCxnSpPr>
            <a:cxnSpLocks/>
          </p:cNvCxnSpPr>
          <p:nvPr/>
        </p:nvCxnSpPr>
        <p:spPr>
          <a:xfrm flipV="1">
            <a:off x="2494483" y="1971587"/>
            <a:ext cx="395020" cy="522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FD20665-BAE0-4F67-8AD3-CEE373DE8A2F}"/>
              </a:ext>
            </a:extLst>
          </p:cNvPr>
          <p:cNvGrpSpPr/>
          <p:nvPr/>
        </p:nvGrpSpPr>
        <p:grpSpPr>
          <a:xfrm>
            <a:off x="1962921" y="2483301"/>
            <a:ext cx="688250" cy="1364494"/>
            <a:chOff x="1120936" y="2753847"/>
            <a:chExt cx="688250" cy="136449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AB2028D-8FE2-4F9E-9D33-FEB96B46B5AF}"/>
                </a:ext>
              </a:extLst>
            </p:cNvPr>
            <p:cNvSpPr txBox="1"/>
            <p:nvPr/>
          </p:nvSpPr>
          <p:spPr>
            <a:xfrm>
              <a:off x="1261233" y="3583715"/>
              <a:ext cx="5479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x’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7E5409E-1A7D-48A5-85A6-AC5B2A1D6A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0936" y="2765033"/>
              <a:ext cx="531562" cy="9598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552CFCD-F89E-4460-89C8-D90FA90679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6896" y="2753847"/>
              <a:ext cx="27137" cy="1364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8FB226-117D-4319-97FA-E20AA1EEED0C}"/>
                  </a:ext>
                </a:extLst>
              </p:cNvPr>
              <p:cNvSpPr txBox="1"/>
              <p:nvPr/>
            </p:nvSpPr>
            <p:spPr>
              <a:xfrm>
                <a:off x="4940594" y="3372275"/>
                <a:ext cx="388153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chemeClr val="tx1"/>
                    </a:solidFill>
                  </a:rPr>
                  <a:t>What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SG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SG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SG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SG" dirty="0">
                  <a:solidFill>
                    <a:schemeClr val="tx1"/>
                  </a:solidFill>
                </a:endParaRPr>
              </a:p>
              <a:p>
                <a:endParaRPr lang="en-SG" dirty="0">
                  <a:solidFill>
                    <a:schemeClr val="tx1"/>
                  </a:solidFill>
                </a:endParaRPr>
              </a:p>
              <a:p>
                <a:r>
                  <a:rPr lang="en-SG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The point is on the plane. 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8FB226-117D-4319-97FA-E20AA1EEE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594" y="3372275"/>
                <a:ext cx="3881537" cy="738664"/>
              </a:xfrm>
              <a:prstGeom prst="rect">
                <a:avLst/>
              </a:prstGeom>
              <a:blipFill>
                <a:blip r:embed="rId4"/>
                <a:stretch>
                  <a:fillRect l="-471" t="-1653" b="-826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34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Linear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4E71E-C5F6-4080-81B2-94A98F5C8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71" y="1724193"/>
            <a:ext cx="3078126" cy="2566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D6EB05-8C01-4736-912F-132E2A79937C}"/>
              </a:ext>
            </a:extLst>
          </p:cNvPr>
          <p:cNvSpPr txBox="1"/>
          <p:nvPr/>
        </p:nvSpPr>
        <p:spPr>
          <a:xfrm>
            <a:off x="4231401" y="1364779"/>
            <a:ext cx="395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Assuming we have these point, we want to classify into black and white points.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3B0CE-4165-40FA-8DD9-3B5D0563DFAE}"/>
              </a:ext>
            </a:extLst>
          </p:cNvPr>
          <p:cNvSpPr txBox="1"/>
          <p:nvPr/>
        </p:nvSpPr>
        <p:spPr>
          <a:xfrm>
            <a:off x="4231401" y="2118245"/>
            <a:ext cx="39575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need a hyperplane, which is defined by the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normal vector to the plane, 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Intercept, b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F2D25F-E875-43A2-97CA-8A82227E0CEA}"/>
              </a:ext>
            </a:extLst>
          </p:cNvPr>
          <p:cNvGrpSpPr/>
          <p:nvPr/>
        </p:nvGrpSpPr>
        <p:grpSpPr>
          <a:xfrm>
            <a:off x="1194426" y="2237456"/>
            <a:ext cx="2221418" cy="1540411"/>
            <a:chOff x="1194426" y="2237456"/>
            <a:chExt cx="2221418" cy="15404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82DE6B-5376-45A8-9FF5-0046E4EE4731}"/>
                </a:ext>
              </a:extLst>
            </p:cNvPr>
            <p:cNvSpPr/>
            <p:nvPr/>
          </p:nvSpPr>
          <p:spPr>
            <a:xfrm rot="14281264">
              <a:off x="1534929" y="1896953"/>
              <a:ext cx="1540411" cy="2221418"/>
            </a:xfrm>
            <a:prstGeom prst="rect">
              <a:avLst/>
            </a:prstGeom>
            <a:scene3d>
              <a:camera prst="perspectiveContrastingLeftFacing" fov="0">
                <a:rot lat="600000" lon="5280000" rev="120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777A24-96E1-47E5-AEC3-8478824352F2}"/>
                </a:ext>
              </a:extLst>
            </p:cNvPr>
            <p:cNvGrpSpPr/>
            <p:nvPr/>
          </p:nvGrpSpPr>
          <p:grpSpPr>
            <a:xfrm>
              <a:off x="2356340" y="2963772"/>
              <a:ext cx="456568" cy="307777"/>
              <a:chOff x="2356340" y="2963772"/>
              <a:chExt cx="456568" cy="307777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17E82AE-265C-470A-B1B9-0C53769680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40" y="2963772"/>
                <a:ext cx="350284" cy="288994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1BE356-A981-4324-9EDE-151865F263A9}"/>
                  </a:ext>
                </a:extLst>
              </p:cNvPr>
              <p:cNvSpPr txBox="1"/>
              <p:nvPr/>
            </p:nvSpPr>
            <p:spPr>
              <a:xfrm>
                <a:off x="2600339" y="2963772"/>
                <a:ext cx="2125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rgbClr val="7030A0"/>
                    </a:solidFill>
                  </a:rPr>
                  <a:t>w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300B55-A337-4757-94CE-ADF177CC61FC}"/>
              </a:ext>
            </a:extLst>
          </p:cNvPr>
          <p:cNvGrpSpPr/>
          <p:nvPr/>
        </p:nvGrpSpPr>
        <p:grpSpPr>
          <a:xfrm>
            <a:off x="4231401" y="3186264"/>
            <a:ext cx="4715089" cy="1309430"/>
            <a:chOff x="4231401" y="3186264"/>
            <a:chExt cx="4715089" cy="13094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70D2D3D-E549-4092-A29D-458FD90ED769}"/>
                </a:ext>
              </a:extLst>
            </p:cNvPr>
            <p:cNvSpPr txBox="1"/>
            <p:nvPr/>
          </p:nvSpPr>
          <p:spPr>
            <a:xfrm>
              <a:off x="4231401" y="3186264"/>
              <a:ext cx="4715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We want to have a classifier with a function of w and b.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1D51E9-5A10-4631-B5C5-F3AC8970E7D7}"/>
                </a:ext>
              </a:extLst>
            </p:cNvPr>
            <p:cNvSpPr txBox="1"/>
            <p:nvPr/>
          </p:nvSpPr>
          <p:spPr>
            <a:xfrm>
              <a:off x="5129505" y="3579370"/>
              <a:ext cx="340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x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290CCE-2343-4670-AAE8-625822CEFC58}"/>
                </a:ext>
              </a:extLst>
            </p:cNvPr>
            <p:cNvSpPr/>
            <p:nvPr/>
          </p:nvSpPr>
          <p:spPr>
            <a:xfrm>
              <a:off x="5844402" y="3579369"/>
              <a:ext cx="731520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f (</a:t>
              </a:r>
              <a:r>
                <a:rPr lang="en-SG" dirty="0" err="1">
                  <a:solidFill>
                    <a:schemeClr val="tx1"/>
                  </a:solidFill>
                </a:rPr>
                <a:t>w,b</a:t>
              </a:r>
              <a:r>
                <a:rPr lang="en-SG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CB32DBA-3F4B-47C4-BBC0-DCD9AD0095E6}"/>
                </a:ext>
              </a:extLst>
            </p:cNvPr>
            <p:cNvSpPr txBox="1"/>
            <p:nvPr/>
          </p:nvSpPr>
          <p:spPr>
            <a:xfrm>
              <a:off x="7129710" y="3579370"/>
              <a:ext cx="340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y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249E3F3-E9B5-43C6-A8BF-29BFAF723015}"/>
                </a:ext>
              </a:extLst>
            </p:cNvPr>
            <p:cNvCxnSpPr>
              <a:stCxn id="33" idx="3"/>
              <a:endCxn id="15" idx="1"/>
            </p:cNvCxnSpPr>
            <p:nvPr/>
          </p:nvCxnSpPr>
          <p:spPr>
            <a:xfrm flipV="1">
              <a:off x="5470104" y="3733258"/>
              <a:ext cx="3742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446F2E7-7658-4BAC-86B1-83B4271F810F}"/>
                </a:ext>
              </a:extLst>
            </p:cNvPr>
            <p:cNvCxnSpPr>
              <a:stCxn id="15" idx="3"/>
              <a:endCxn id="34" idx="1"/>
            </p:cNvCxnSpPr>
            <p:nvPr/>
          </p:nvCxnSpPr>
          <p:spPr>
            <a:xfrm>
              <a:off x="6575922" y="3733258"/>
              <a:ext cx="55378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F1F9C5-620D-4148-828C-8C54215AC848}"/>
                </a:ext>
              </a:extLst>
            </p:cNvPr>
            <p:cNvSpPr txBox="1"/>
            <p:nvPr/>
          </p:nvSpPr>
          <p:spPr>
            <a:xfrm>
              <a:off x="4231401" y="3972474"/>
              <a:ext cx="471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We defined x as the point, y as {-1, 1} </a:t>
              </a:r>
            </a:p>
            <a:p>
              <a:r>
                <a:rPr lang="en-SG" dirty="0"/>
                <a:t>Black point = -1 ;  white point = 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0473DC7-2C04-4767-8F8A-093BF4505586}"/>
                  </a:ext>
                </a:extLst>
              </p:cNvPr>
              <p:cNvSpPr txBox="1"/>
              <p:nvPr/>
            </p:nvSpPr>
            <p:spPr>
              <a:xfrm>
                <a:off x="5110845" y="4587345"/>
                <a:ext cx="293015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sgn</m:t>
                          </m:r>
                        </m:fName>
                        <m:e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G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0473DC7-2C04-4767-8F8A-093BF4505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845" y="4587345"/>
                <a:ext cx="2930153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Linear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4E71E-C5F6-4080-81B2-94A98F5C8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71" y="1724193"/>
            <a:ext cx="3078126" cy="2566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D6EB05-8C01-4736-912F-132E2A79937C}"/>
              </a:ext>
            </a:extLst>
          </p:cNvPr>
          <p:cNvSpPr txBox="1"/>
          <p:nvPr/>
        </p:nvSpPr>
        <p:spPr>
          <a:xfrm>
            <a:off x="4231401" y="1364779"/>
            <a:ext cx="3957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We can have different hyperplane. 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How do we choose the w and b so that we have an optimum classifier?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3B0CE-4165-40FA-8DD9-3B5D0563DFAE}"/>
              </a:ext>
            </a:extLst>
          </p:cNvPr>
          <p:cNvSpPr txBox="1"/>
          <p:nvPr/>
        </p:nvSpPr>
        <p:spPr>
          <a:xfrm>
            <a:off x="4231401" y="2856050"/>
            <a:ext cx="395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What we need is a evaluation metrics to determine the a good classifier.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82DE6B-5376-45A8-9FF5-0046E4EE4731}"/>
              </a:ext>
            </a:extLst>
          </p:cNvPr>
          <p:cNvSpPr/>
          <p:nvPr/>
        </p:nvSpPr>
        <p:spPr>
          <a:xfrm rot="14281264">
            <a:off x="1534929" y="1896953"/>
            <a:ext cx="1540411" cy="2221418"/>
          </a:xfrm>
          <a:prstGeom prst="rect">
            <a:avLst/>
          </a:prstGeom>
          <a:scene3d>
            <a:camera prst="perspectiveContrastingLeftFacing" fov="0">
              <a:rot lat="600000" lon="5280000" rev="12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654CD6-A9AD-40C4-86D1-3AEE1F164C3F}"/>
              </a:ext>
            </a:extLst>
          </p:cNvPr>
          <p:cNvSpPr/>
          <p:nvPr/>
        </p:nvSpPr>
        <p:spPr>
          <a:xfrm rot="13777252">
            <a:off x="1460554" y="1910044"/>
            <a:ext cx="1540411" cy="2221418"/>
          </a:xfrm>
          <a:prstGeom prst="rect">
            <a:avLst/>
          </a:prstGeom>
          <a:solidFill>
            <a:schemeClr val="accent5"/>
          </a:solidFill>
          <a:scene3d>
            <a:camera prst="perspectiveContrastingLeftFacing" fov="0">
              <a:rot lat="600000" lon="5280000" rev="12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75E968-B5E1-43DE-860A-53B10D2E6EA7}"/>
              </a:ext>
            </a:extLst>
          </p:cNvPr>
          <p:cNvSpPr/>
          <p:nvPr/>
        </p:nvSpPr>
        <p:spPr>
          <a:xfrm rot="15146991">
            <a:off x="1569064" y="1799095"/>
            <a:ext cx="1540411" cy="22214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perspectiveContrastingLeftFacing" fov="0">
              <a:rot lat="600000" lon="5280000" rev="12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DE20D5-3544-4AEB-942E-456935A6C02B}"/>
              </a:ext>
            </a:extLst>
          </p:cNvPr>
          <p:cNvSpPr/>
          <p:nvPr/>
        </p:nvSpPr>
        <p:spPr>
          <a:xfrm rot="14879103">
            <a:off x="1612954" y="1777151"/>
            <a:ext cx="1540411" cy="2221418"/>
          </a:xfrm>
          <a:prstGeom prst="rect">
            <a:avLst/>
          </a:prstGeom>
          <a:solidFill>
            <a:schemeClr val="tx2">
              <a:lumMod val="90000"/>
            </a:schemeClr>
          </a:solidFill>
          <a:scene3d>
            <a:camera prst="perspectiveContrastingLeftFacing" fov="0">
              <a:rot lat="600000" lon="5280000" rev="12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D6ABD1-26FF-499D-A907-12FFAFFFA558}"/>
              </a:ext>
            </a:extLst>
          </p:cNvPr>
          <p:cNvSpPr txBox="1"/>
          <p:nvPr/>
        </p:nvSpPr>
        <p:spPr>
          <a:xfrm>
            <a:off x="4231401" y="3717473"/>
            <a:ext cx="39575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 SVM, we evaluate the </a:t>
            </a:r>
            <a:r>
              <a:rPr lang="en-SG" dirty="0">
                <a:solidFill>
                  <a:srgbClr val="FF0000"/>
                </a:solidFill>
              </a:rPr>
              <a:t>margin </a:t>
            </a:r>
            <a:r>
              <a:rPr lang="en-SG" dirty="0">
                <a:solidFill>
                  <a:schemeClr val="tx1"/>
                </a:solidFill>
              </a:rPr>
              <a:t>in which we want to maximize the margin between the points and the hyperplane. 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00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4" grpId="0" animBg="1"/>
      <p:bldP spid="2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Linear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4E71E-C5F6-4080-81B2-94A98F5C8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71" y="1724193"/>
            <a:ext cx="3078126" cy="2566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D6EB05-8C01-4736-912F-132E2A79937C}"/>
              </a:ext>
            </a:extLst>
          </p:cNvPr>
          <p:cNvSpPr txBox="1"/>
          <p:nvPr/>
        </p:nvSpPr>
        <p:spPr>
          <a:xfrm>
            <a:off x="1935127" y="1416416"/>
            <a:ext cx="1403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Tight margin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D15B5E-56AE-4190-989D-50FF569D395A}"/>
              </a:ext>
            </a:extLst>
          </p:cNvPr>
          <p:cNvCxnSpPr>
            <a:cxnSpLocks/>
          </p:cNvCxnSpPr>
          <p:nvPr/>
        </p:nvCxnSpPr>
        <p:spPr>
          <a:xfrm flipH="1">
            <a:off x="1935127" y="1786270"/>
            <a:ext cx="694659" cy="23462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7129DF-35A9-4966-AB0A-A915255F6931}"/>
              </a:ext>
            </a:extLst>
          </p:cNvPr>
          <p:cNvGrpSpPr/>
          <p:nvPr/>
        </p:nvGrpSpPr>
        <p:grpSpPr>
          <a:xfrm>
            <a:off x="5093522" y="1478493"/>
            <a:ext cx="3078126" cy="2874714"/>
            <a:chOff x="5093522" y="1478493"/>
            <a:chExt cx="3078126" cy="28747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869C98B-CC40-40F1-98FF-7127C7C5B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3522" y="1786270"/>
              <a:ext cx="3078126" cy="256693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6AFB32-2F6D-481E-8AF8-325ABACDCEE1}"/>
                </a:ext>
              </a:extLst>
            </p:cNvPr>
            <p:cNvSpPr txBox="1"/>
            <p:nvPr/>
          </p:nvSpPr>
          <p:spPr>
            <a:xfrm>
              <a:off x="6149164" y="1478493"/>
              <a:ext cx="1747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Maximize margin 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6DF6E7-67D5-4E92-91CB-F3B6141E87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9293" y="1923431"/>
              <a:ext cx="1105786" cy="22657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43B4839-E0E8-4D3E-8541-5B91D49593DB}"/>
              </a:ext>
            </a:extLst>
          </p:cNvPr>
          <p:cNvSpPr txBox="1"/>
          <p:nvPr/>
        </p:nvSpPr>
        <p:spPr>
          <a:xfrm>
            <a:off x="1294722" y="4485669"/>
            <a:ext cx="637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find which margin is the best, we need to measure the margin </a:t>
            </a:r>
            <a:r>
              <a:rPr lang="en-SG" dirty="0">
                <a:sym typeface="Wingdings" panose="05000000000000000000" pitchFamily="2" charset="2"/>
              </a:rPr>
              <a:t> </a:t>
            </a:r>
            <a:r>
              <a:rPr lang="en-SG" dirty="0"/>
              <a:t>distance between point that touch the margin and the plane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6490DA-2444-4B35-8B31-5A12954EC437}"/>
              </a:ext>
            </a:extLst>
          </p:cNvPr>
          <p:cNvSpPr/>
          <p:nvPr/>
        </p:nvSpPr>
        <p:spPr>
          <a:xfrm rot="1557072">
            <a:off x="6497550" y="1793147"/>
            <a:ext cx="178717" cy="252122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075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Compute the margin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7129DF-35A9-4966-AB0A-A915255F6931}"/>
              </a:ext>
            </a:extLst>
          </p:cNvPr>
          <p:cNvGrpSpPr/>
          <p:nvPr/>
        </p:nvGrpSpPr>
        <p:grpSpPr>
          <a:xfrm>
            <a:off x="302066" y="1575821"/>
            <a:ext cx="3078126" cy="2566937"/>
            <a:chOff x="5093522" y="1786270"/>
            <a:chExt cx="3078126" cy="256693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869C98B-CC40-40F1-98FF-7127C7C5B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3522" y="1786270"/>
              <a:ext cx="3078126" cy="2566937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6DF6E7-67D5-4E92-91CB-F3B6141E87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9293" y="1923431"/>
              <a:ext cx="1105786" cy="22657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46490DA-2444-4B35-8B31-5A12954EC437}"/>
              </a:ext>
            </a:extLst>
          </p:cNvPr>
          <p:cNvSpPr/>
          <p:nvPr/>
        </p:nvSpPr>
        <p:spPr>
          <a:xfrm rot="1557072">
            <a:off x="1706094" y="1582698"/>
            <a:ext cx="178717" cy="252122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49D75C-3BEC-4FC0-9D2F-1ABD5CA92E7E}"/>
              </a:ext>
            </a:extLst>
          </p:cNvPr>
          <p:cNvGrpSpPr/>
          <p:nvPr/>
        </p:nvGrpSpPr>
        <p:grpSpPr>
          <a:xfrm>
            <a:off x="1815536" y="2767632"/>
            <a:ext cx="993856" cy="377904"/>
            <a:chOff x="1815536" y="2767632"/>
            <a:chExt cx="993856" cy="37790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450ECFC-F0C6-4B0A-A016-775A3FC16115}"/>
                </a:ext>
              </a:extLst>
            </p:cNvPr>
            <p:cNvCxnSpPr>
              <a:cxnSpLocks/>
            </p:cNvCxnSpPr>
            <p:nvPr/>
          </p:nvCxnSpPr>
          <p:spPr>
            <a:xfrm>
              <a:off x="1815536" y="2767632"/>
              <a:ext cx="712349" cy="377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654BE6-5AF9-4363-9A23-76330A7C1CC5}"/>
                </a:ext>
              </a:extLst>
            </p:cNvPr>
            <p:cNvSpPr txBox="1"/>
            <p:nvPr/>
          </p:nvSpPr>
          <p:spPr>
            <a:xfrm>
              <a:off x="2326078" y="2802695"/>
              <a:ext cx="48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w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8207F7-D104-4432-9DC4-2F3CBC6CEA72}"/>
              </a:ext>
            </a:extLst>
          </p:cNvPr>
          <p:cNvCxnSpPr/>
          <p:nvPr/>
        </p:nvCxnSpPr>
        <p:spPr>
          <a:xfrm>
            <a:off x="302066" y="4323283"/>
            <a:ext cx="3143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25B613-2EC3-4207-BFD3-F895D04FE99D}"/>
              </a:ext>
            </a:extLst>
          </p:cNvPr>
          <p:cNvCxnSpPr/>
          <p:nvPr/>
        </p:nvCxnSpPr>
        <p:spPr>
          <a:xfrm flipV="1">
            <a:off x="302066" y="1421932"/>
            <a:ext cx="0" cy="290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0F3D4-7263-4DAC-A4CA-F2F09393B89B}"/>
              </a:ext>
            </a:extLst>
          </p:cNvPr>
          <p:cNvGrpSpPr/>
          <p:nvPr/>
        </p:nvGrpSpPr>
        <p:grpSpPr>
          <a:xfrm>
            <a:off x="124316" y="1341862"/>
            <a:ext cx="4167414" cy="2984257"/>
            <a:chOff x="124316" y="1341862"/>
            <a:chExt cx="4167414" cy="298425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E1CBD3D-5FCE-454B-9494-81232F170FF8}"/>
                </a:ext>
              </a:extLst>
            </p:cNvPr>
            <p:cNvGrpSpPr/>
            <p:nvPr/>
          </p:nvGrpSpPr>
          <p:grpSpPr>
            <a:xfrm>
              <a:off x="124316" y="1341862"/>
              <a:ext cx="4167414" cy="2984257"/>
              <a:chOff x="124316" y="1341862"/>
              <a:chExt cx="4167414" cy="2984257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1629586-C4BD-457B-9FB4-08BCD32A233A}"/>
                  </a:ext>
                </a:extLst>
              </p:cNvPr>
              <p:cNvGrpSpPr/>
              <p:nvPr/>
            </p:nvGrpSpPr>
            <p:grpSpPr>
              <a:xfrm>
                <a:off x="124316" y="1341862"/>
                <a:ext cx="4167414" cy="1038484"/>
                <a:chOff x="124316" y="1341862"/>
                <a:chExt cx="4167414" cy="103848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923C1FC3-6131-4DD9-A55B-9E5D49A5EC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2423" y="2072569"/>
                      <a:ext cx="22293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{"/>
                                <m:endChr m:val="}"/>
                                <m:ctrlPr>
                                  <a:rPr lang="en-SG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SG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:&lt;</m:t>
                                </m:r>
                                <m:r>
                                  <a:rPr lang="en-SG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SG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SG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SG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SG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SG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SG" b="0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SG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1}</m:t>
                            </m:r>
                          </m:oMath>
                        </m:oMathPara>
                      </a14:m>
                      <a:endParaRPr lang="en-SG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923C1FC3-6131-4DD9-A55B-9E5D49A5EC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2423" y="2072569"/>
                      <a:ext cx="2229307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58477FA7-2C26-4A86-B6E2-BDC5DF330B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4316" y="1341862"/>
                      <a:ext cx="22293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{"/>
                                <m:endChr m:val="}"/>
                                <m:ctrlPr>
                                  <a:rPr lang="en-SG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SG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:&lt;</m:t>
                                </m:r>
                                <m:r>
                                  <a:rPr lang="en-SG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SG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SG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SG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SG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SG" b="0" i="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=−1}</m:t>
                            </m:r>
                          </m:oMath>
                        </m:oMathPara>
                      </a14:m>
                      <a:endParaRPr lang="en-SG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58477FA7-2C26-4A86-B6E2-BDC5DF330B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4316" y="1341862"/>
                      <a:ext cx="2229307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36C0E9A-8CBF-480B-BDBB-FB71B6846500}"/>
                      </a:ext>
                    </a:extLst>
                  </p:cNvPr>
                  <p:cNvSpPr txBox="1"/>
                  <p:nvPr/>
                </p:nvSpPr>
                <p:spPr>
                  <a:xfrm>
                    <a:off x="492001" y="4018342"/>
                    <a:ext cx="2229307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SG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:&lt;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SG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SG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SG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36C0E9A-8CBF-480B-BDBB-FB71B68465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01" y="4018342"/>
                    <a:ext cx="2229307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AEF6F6C-8AB9-4509-ABBA-58DDF9CE20E3}"/>
                  </a:ext>
                </a:extLst>
              </p:cNvPr>
              <p:cNvCxnSpPr/>
              <p:nvPr/>
            </p:nvCxnSpPr>
            <p:spPr>
              <a:xfrm flipH="1" flipV="1">
                <a:off x="1404518" y="3621024"/>
                <a:ext cx="226772" cy="387342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2E9E00A-4C2C-4B38-A11D-46220153D912}"/>
                </a:ext>
              </a:extLst>
            </p:cNvPr>
            <p:cNvCxnSpPr/>
            <p:nvPr/>
          </p:nvCxnSpPr>
          <p:spPr>
            <a:xfrm flipH="1">
              <a:off x="2048540" y="2336834"/>
              <a:ext cx="479345" cy="1468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9D44D46-9CCD-4A77-B9C6-1262CA67CA42}"/>
                </a:ext>
              </a:extLst>
            </p:cNvPr>
            <p:cNvCxnSpPr/>
            <p:nvPr/>
          </p:nvCxnSpPr>
          <p:spPr>
            <a:xfrm>
              <a:off x="1601457" y="1611237"/>
              <a:ext cx="460966" cy="481116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FCBCDD3-37DB-4F94-AA3C-A0A035B98B3A}"/>
              </a:ext>
            </a:extLst>
          </p:cNvPr>
          <p:cNvSpPr txBox="1"/>
          <p:nvPr/>
        </p:nvSpPr>
        <p:spPr>
          <a:xfrm>
            <a:off x="4291730" y="2073366"/>
            <a:ext cx="43914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What we know is </a:t>
            </a:r>
          </a:p>
          <a:p>
            <a:r>
              <a:rPr lang="en-SG" dirty="0"/>
              <a:t>+</a:t>
            </a:r>
            <a:r>
              <a:rPr lang="en-SG" dirty="0" err="1"/>
              <a:t>ve</a:t>
            </a:r>
            <a:r>
              <a:rPr lang="en-SG" dirty="0"/>
              <a:t> value </a:t>
            </a:r>
            <a:r>
              <a:rPr lang="en-SG" dirty="0">
                <a:sym typeface="Wingdings" panose="05000000000000000000" pitchFamily="2" charset="2"/>
              </a:rPr>
              <a:t> points are same as </a:t>
            </a:r>
            <a:r>
              <a:rPr lang="en-SG" dirty="0" err="1">
                <a:sym typeface="Wingdings" panose="05000000000000000000" pitchFamily="2" charset="2"/>
              </a:rPr>
              <a:t>as</a:t>
            </a:r>
            <a:r>
              <a:rPr lang="en-SG" dirty="0">
                <a:sym typeface="Wingdings" panose="05000000000000000000" pitchFamily="2" charset="2"/>
              </a:rPr>
              <a:t> w</a:t>
            </a:r>
          </a:p>
          <a:p>
            <a:r>
              <a:rPr lang="en-SG" dirty="0"/>
              <a:t>-</a:t>
            </a:r>
            <a:r>
              <a:rPr lang="en-SG" dirty="0" err="1"/>
              <a:t>ve</a:t>
            </a:r>
            <a:r>
              <a:rPr lang="en-SG" dirty="0"/>
              <a:t> value </a:t>
            </a:r>
            <a:r>
              <a:rPr lang="en-SG" dirty="0">
                <a:sym typeface="Wingdings" panose="05000000000000000000" pitchFamily="2" charset="2"/>
              </a:rPr>
              <a:t> points are opposite as </a:t>
            </a:r>
            <a:r>
              <a:rPr lang="en-SG" dirty="0" err="1">
                <a:sym typeface="Wingdings" panose="05000000000000000000" pitchFamily="2" charset="2"/>
              </a:rPr>
              <a:t>as</a:t>
            </a:r>
            <a:r>
              <a:rPr lang="en-SG" dirty="0">
                <a:sym typeface="Wingdings" panose="05000000000000000000" pitchFamily="2" charset="2"/>
              </a:rPr>
              <a:t> w</a:t>
            </a:r>
          </a:p>
          <a:p>
            <a:r>
              <a:rPr lang="en-SG" dirty="0">
                <a:sym typeface="Wingdings" panose="05000000000000000000" pitchFamily="2" charset="2"/>
              </a:rPr>
              <a:t>Zero value  points are on the hyperplane</a:t>
            </a:r>
            <a:endParaRPr lang="en-SG" dirty="0"/>
          </a:p>
          <a:p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CDECBEE-3035-48EC-BD57-5F3A1DABBAAE}"/>
                  </a:ext>
                </a:extLst>
              </p:cNvPr>
              <p:cNvSpPr txBox="1"/>
              <p:nvPr/>
            </p:nvSpPr>
            <p:spPr>
              <a:xfrm>
                <a:off x="5027092" y="1514925"/>
                <a:ext cx="2930153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SG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SG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SG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SG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SG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SG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SG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SG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SG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CDECBEE-3035-48EC-BD57-5F3A1DABB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092" y="1514925"/>
                <a:ext cx="2930153" cy="311560"/>
              </a:xfrm>
              <a:prstGeom prst="rect">
                <a:avLst/>
              </a:prstGeom>
              <a:blipFill>
                <a:blip r:embed="rId8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BB0B0CBE-134C-40A8-8F15-28520E376297}"/>
              </a:ext>
            </a:extLst>
          </p:cNvPr>
          <p:cNvSpPr txBox="1"/>
          <p:nvPr/>
        </p:nvSpPr>
        <p:spPr>
          <a:xfrm>
            <a:off x="4291730" y="1268044"/>
            <a:ext cx="4391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first define our decision boundary function</a:t>
            </a:r>
          </a:p>
        </p:txBody>
      </p:sp>
    </p:spTree>
    <p:extLst>
      <p:ext uri="{BB962C8B-B14F-4D97-AF65-F5344CB8AC3E}">
        <p14:creationId xmlns:p14="http://schemas.microsoft.com/office/powerpoint/2010/main" val="297613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17.1.1417"/>
  <p:tag name="SLIDO_PRESENTATION_ID" val="00000000-0000-0000-0000-000000000000"/>
  <p:tag name="SLIDO_EVENT_UUID" val="8dd10cc2-e951-44f8-8bbf-ec9b17413f90"/>
  <p:tag name="SLIDO_EVENT_SECTION_UUID" val="807de3c4-e6eb-4c5a-8c50-79184318ff39"/>
</p:tagLst>
</file>

<file path=ppt/theme/theme1.xml><?xml version="1.0" encoding="utf-8"?>
<a:theme xmlns:a="http://schemas.openxmlformats.org/drawingml/2006/main" name="Office Theme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6048</TotalTime>
  <Words>2065</Words>
  <Application>Microsoft Office PowerPoint</Application>
  <PresentationFormat>On-screen Show (16:9)</PresentationFormat>
  <Paragraphs>370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Calibri</vt:lpstr>
      <vt:lpstr>Arial</vt:lpstr>
      <vt:lpstr>Cambria Math</vt:lpstr>
      <vt:lpstr>Cambria</vt:lpstr>
      <vt:lpstr>Office Theme</vt:lpstr>
      <vt:lpstr>PowerPoint Presentation</vt:lpstr>
      <vt:lpstr>Support Vector Machine</vt:lpstr>
      <vt:lpstr>Support Vector Machine</vt:lpstr>
      <vt:lpstr>Projection Concept Recap</vt:lpstr>
      <vt:lpstr>Projection Concept Recap</vt:lpstr>
      <vt:lpstr>Linear Classifier</vt:lpstr>
      <vt:lpstr>Linear Classifier</vt:lpstr>
      <vt:lpstr>Linear Classifier</vt:lpstr>
      <vt:lpstr>Compute the margin </vt:lpstr>
      <vt:lpstr>Compute the margin </vt:lpstr>
      <vt:lpstr>Compute the margin</vt:lpstr>
      <vt:lpstr>Objective function </vt:lpstr>
      <vt:lpstr>Objective function </vt:lpstr>
      <vt:lpstr>To solve the constrained optimization – Primal Form</vt:lpstr>
      <vt:lpstr>To solve the constrained optimization – Dual Form</vt:lpstr>
      <vt:lpstr>To solve the constrained optimization – Dual Form</vt:lpstr>
      <vt:lpstr>To solve the constrained optimization</vt:lpstr>
      <vt:lpstr>To solve the constrained optimization</vt:lpstr>
      <vt:lpstr>Inequalities to solved</vt:lpstr>
      <vt:lpstr>Inequalities to solved</vt:lpstr>
      <vt:lpstr>Geometrical Interpretation </vt:lpstr>
      <vt:lpstr>Decision Function </vt:lpstr>
      <vt:lpstr>SVM Theory : </vt:lpstr>
      <vt:lpstr>Non separable cases</vt:lpstr>
      <vt:lpstr>Non separable cases</vt:lpstr>
      <vt:lpstr>Non separable cases</vt:lpstr>
      <vt:lpstr>Example</vt:lpstr>
      <vt:lpstr>Example</vt:lpstr>
      <vt:lpstr>Example</vt:lpstr>
      <vt:lpstr>Which C to use?</vt:lpstr>
      <vt:lpstr>Which C to use?</vt:lpstr>
      <vt:lpstr>SKLEARN - SVM</vt:lpstr>
      <vt:lpstr>Kernel</vt:lpstr>
      <vt:lpstr>Kernel</vt:lpstr>
      <vt:lpstr>Kernel</vt:lpstr>
      <vt:lpstr>Example </vt:lpstr>
      <vt:lpstr>Example </vt:lpstr>
      <vt:lpstr>Kernel in SVM</vt:lpstr>
      <vt:lpstr>Kernel in SVM</vt:lpstr>
      <vt:lpstr>Kernel in SVM</vt:lpstr>
      <vt:lpstr>Kernel in SVM</vt:lpstr>
      <vt:lpstr>Kernel in SVM</vt:lpstr>
      <vt:lpstr>Pros and Cons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Yeshwant Singh</cp:lastModifiedBy>
  <cp:revision>605</cp:revision>
  <dcterms:modified xsi:type="dcterms:W3CDTF">2023-02-22T19:08:09Z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0.17.1.1417</vt:lpwstr>
  </property>
</Properties>
</file>