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246379"/>
            <a:ext cx="195833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15772"/>
            <a:ext cx="14878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329" y="1182370"/>
            <a:ext cx="8435340" cy="445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wmflabs.org/freebase/m/0dgw9r" TargetMode="External"/><Relationship Id="rId2" Type="http://schemas.openxmlformats.org/officeDocument/2006/relationships/hyperlink" Target="https://www.wikidata.org/wiki/Q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ema.org/Person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" TargetMode="External"/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hyperlink" Target="https://search.google.com/structured-data/testing-tool/u/0/#url%3Dhttps%3A%2F%2Fwww.csee.umbc.edu%2Fcourses%2Fundergraduate%2F471%2Fspring20%2F02%2F" TargetMode="Externa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_Morgan%27s_laws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_Graph" TargetMode="External"/><Relationship Id="rId2" Type="http://schemas.openxmlformats.org/officeDocument/2006/relationships/hyperlink" Target="https://en.wikipedia.org/wiki/Semantic_tri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ntactic_sugar" TargetMode="Externa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Ontology_Language" TargetMode="External"/><Relationship Id="rId2" Type="http://schemas.openxmlformats.org/officeDocument/2006/relationships/hyperlink" Target="https://en.wikipedia.org/wiki/Semantic_We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hyperlink" Target="https://www.wikidata.org/" TargetMode="External"/><Relationship Id="rId4" Type="http://schemas.openxmlformats.org/officeDocument/2006/relationships/hyperlink" Target="http://schema.org/" TargetMode="Externa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_Ontology_Language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80.png"/><Relationship Id="rId5" Type="http://schemas.openxmlformats.org/officeDocument/2006/relationships/image" Target="../media/image69.png"/><Relationship Id="rId15" Type="http://schemas.openxmlformats.org/officeDocument/2006/relationships/image" Target="../media/image82.png"/><Relationship Id="rId10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son_selection_tas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ats_vs._scruffi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Hunt_the_Wumpu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Edward_Plunkett%2C_18th_Baron_of_Dunsan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owledge_representation_and_reasoning" TargetMode="External"/><Relationship Id="rId2" Type="http://schemas.openxmlformats.org/officeDocument/2006/relationships/hyperlink" Target="https://en.wikipedia.org/wiki/Log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rst-order_logic" TargetMode="External"/><Relationship Id="rId4" Type="http://schemas.openxmlformats.org/officeDocument/2006/relationships/hyperlink" Target="https://en.wikipedia.org/wiki/Propositional_calculu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hema.or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dus_ponens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hn_Alan_Robinson" TargetMode="External"/><Relationship Id="rId2" Type="http://schemas.openxmlformats.org/officeDocument/2006/relationships/hyperlink" Target="https://en.wikipedia.org/wiki/Resolution_(logic)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nctive_normal_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Conjunctive_normal_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54329" y="1182370"/>
            <a:ext cx="8435340" cy="1224386"/>
          </a:xfrm>
          <a:prstGeom prst="rect">
            <a:avLst/>
          </a:prstGeom>
        </p:spPr>
        <p:txBody>
          <a:bodyPr vert="horz" wrap="square" lIns="0" tIns="552145" rIns="0" bIns="0" rtlCol="0">
            <a:spAutoFit/>
          </a:bodyPr>
          <a:lstStyle/>
          <a:p>
            <a:pPr marL="2758440" marR="5080" indent="-2435860" algn="ctr">
              <a:lnSpc>
                <a:spcPts val="5190"/>
              </a:lnSpc>
              <a:spcBef>
                <a:spcPts val="750"/>
              </a:spcBef>
            </a:pPr>
            <a:r>
              <a:rPr lang="en-IN" sz="4800" spc="-5" dirty="0">
                <a:latin typeface="Calibri Light"/>
                <a:cs typeface="Calibri Light"/>
              </a:rPr>
              <a:t>Introduction to AI &amp; ML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237" y="3615308"/>
            <a:ext cx="8490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Calibri Light"/>
                <a:cs typeface="Calibri Light"/>
              </a:rPr>
              <a:t>Propositional</a:t>
            </a:r>
            <a:r>
              <a:rPr sz="4800" spc="-5" dirty="0">
                <a:latin typeface="Calibri Light"/>
                <a:cs typeface="Calibri Light"/>
              </a:rPr>
              <a:t> </a:t>
            </a:r>
            <a:r>
              <a:rPr sz="4800" dirty="0">
                <a:latin typeface="Calibri Light"/>
                <a:cs typeface="Calibri Light"/>
              </a:rPr>
              <a:t>and</a:t>
            </a:r>
            <a:r>
              <a:rPr sz="4800" spc="5" dirty="0">
                <a:latin typeface="Calibri Light"/>
                <a:cs typeface="Calibri Light"/>
              </a:rPr>
              <a:t> </a:t>
            </a:r>
            <a:r>
              <a:rPr sz="4800" spc="-25" dirty="0">
                <a:latin typeface="Calibri Light"/>
                <a:cs typeface="Calibri Light"/>
              </a:rPr>
              <a:t>First-Order</a:t>
            </a:r>
            <a:r>
              <a:rPr sz="4800" spc="-10" dirty="0">
                <a:latin typeface="Calibri Light"/>
                <a:cs typeface="Calibri Light"/>
              </a:rPr>
              <a:t> </a:t>
            </a:r>
            <a:r>
              <a:rPr sz="4800" spc="-5" dirty="0">
                <a:latin typeface="Calibri Light"/>
                <a:cs typeface="Calibri Light"/>
              </a:rPr>
              <a:t>Logic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3020" y="4978984"/>
            <a:ext cx="4996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2800" spc="-15" dirty="0">
                <a:latin typeface="Calibri Light"/>
                <a:cs typeface="Calibri Light"/>
              </a:rPr>
              <a:t>Yeshwant Singh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3358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07598"/>
            <a:ext cx="7343775" cy="40036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Here</a:t>
            </a:r>
            <a:r>
              <a:rPr sz="32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simple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puzzle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Don’t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try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solve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 it</a:t>
            </a:r>
            <a:r>
              <a:rPr sz="320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--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 listen</a:t>
            </a:r>
            <a:r>
              <a:rPr sz="32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your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intuition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bat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ball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cost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$1.10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bat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costs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one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dollar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more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than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ball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How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much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does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ball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cost?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5"/>
              </a:spcBef>
            </a:pP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ball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costs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$0.05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3111"/>
            <a:ext cx="7888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Proving</a:t>
            </a:r>
            <a:r>
              <a:rPr spc="-5" dirty="0"/>
              <a:t> </a:t>
            </a:r>
            <a:r>
              <a:rPr dirty="0"/>
              <a:t>W13:</a:t>
            </a:r>
            <a:r>
              <a:rPr spc="-30" dirty="0"/>
              <a:t> </a:t>
            </a:r>
            <a:r>
              <a:rPr spc="-20" dirty="0"/>
              <a:t>Wumpus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in </a:t>
            </a:r>
            <a:r>
              <a:rPr spc="-5" dirty="0"/>
              <a:t>cell</a:t>
            </a:r>
            <a:r>
              <a:rPr spc="-10" dirty="0"/>
              <a:t> </a:t>
            </a:r>
            <a:r>
              <a:rPr dirty="0"/>
              <a:t>1,3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217"/>
            <a:ext cx="4041140" cy="271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6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MP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</a:t>
            </a:r>
            <a:r>
              <a:rPr sz="1900" spc="-5" dirty="0">
                <a:latin typeface="Calibri"/>
                <a:cs typeface="Calibri"/>
              </a:rPr>
              <a:t>S11</a:t>
            </a:r>
            <a:r>
              <a:rPr sz="1900" spc="409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R1: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0"/>
              </a:lnSpc>
            </a:pP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65"/>
              </a:lnSpc>
              <a:spcBef>
                <a:spcPts val="550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AE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yielding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three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sentences: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5"/>
              </a:lnSpc>
            </a:pP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W11,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W12,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  <a:spcBef>
                <a:spcPts val="555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MP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~S21 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R2,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apply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AE</a:t>
            </a:r>
            <a:r>
              <a:rPr sz="1900" spc="-5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0"/>
              </a:lnSpc>
            </a:pP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W22,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W21,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W31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  <a:spcBef>
                <a:spcPts val="550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MP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S12 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R4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10" dirty="0">
                <a:latin typeface="Calibri"/>
                <a:cs typeface="Calibri"/>
              </a:rPr>
              <a:t> obtain: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0"/>
              </a:lnSpc>
            </a:pPr>
            <a:r>
              <a:rPr sz="2200" spc="-5" dirty="0">
                <a:latin typeface="Calibri"/>
                <a:cs typeface="Calibri"/>
              </a:rPr>
              <a:t>W13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W12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W22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71340"/>
            <a:ext cx="5265420" cy="2386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6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UR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spc="4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(W13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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W12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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W22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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W11)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5" dirty="0">
                <a:latin typeface="Symbol"/>
                <a:cs typeface="Symbol"/>
              </a:rPr>
              <a:t></a:t>
            </a:r>
            <a:r>
              <a:rPr sz="1900" spc="-5" dirty="0">
                <a:latin typeface="Calibri"/>
                <a:cs typeface="Calibri"/>
              </a:rPr>
              <a:t>W11: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0"/>
              </a:lnSpc>
            </a:pPr>
            <a:r>
              <a:rPr sz="2200" spc="-5" dirty="0">
                <a:latin typeface="Calibri"/>
                <a:cs typeface="Calibri"/>
              </a:rPr>
              <a:t>W13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W12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W22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  <a:spcBef>
                <a:spcPts val="550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UR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(W13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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W12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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W22)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</a:t>
            </a:r>
            <a:r>
              <a:rPr sz="1900" spc="-5" dirty="0">
                <a:latin typeface="Calibri"/>
                <a:cs typeface="Calibri"/>
              </a:rPr>
              <a:t>W22: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0"/>
              </a:lnSpc>
            </a:pPr>
            <a:r>
              <a:rPr sz="2200" spc="-5" dirty="0">
                <a:latin typeface="Calibri"/>
                <a:cs typeface="Calibri"/>
              </a:rPr>
              <a:t>W13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W12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  <a:spcBef>
                <a:spcPts val="555"/>
              </a:spcBef>
            </a:pPr>
            <a:r>
              <a:rPr sz="1900" spc="-10" dirty="0">
                <a:latin typeface="Calibri"/>
                <a:cs typeface="Calibri"/>
              </a:rPr>
              <a:t>Apply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UR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 (W13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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W12) 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Symbol"/>
                <a:cs typeface="Symbol"/>
              </a:rPr>
              <a:t></a:t>
            </a:r>
            <a:r>
              <a:rPr sz="1900" spc="-5" dirty="0">
                <a:latin typeface="Calibri"/>
                <a:cs typeface="Calibri"/>
              </a:rPr>
              <a:t>W12: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ts val="2620"/>
              </a:lnSpc>
            </a:pPr>
            <a:r>
              <a:rPr sz="2200" spc="-5" dirty="0">
                <a:latin typeface="Calibri"/>
                <a:cs typeface="Calibri"/>
              </a:rPr>
              <a:t>W13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900" spc="-5" dirty="0">
                <a:latin typeface="Calibri"/>
                <a:cs typeface="Calibri"/>
              </a:rPr>
              <a:t>QED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77155" y="1220724"/>
            <a:ext cx="4458335" cy="1428115"/>
            <a:chOff x="4677155" y="1220724"/>
            <a:chExt cx="4458335" cy="14281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7620" y="1260286"/>
              <a:ext cx="4427251" cy="1321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7155" y="1220724"/>
              <a:ext cx="4155948" cy="14279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24399" y="1267968"/>
              <a:ext cx="4343400" cy="1247140"/>
            </a:xfrm>
            <a:custGeom>
              <a:avLst/>
              <a:gdLst/>
              <a:ahLst/>
              <a:cxnLst/>
              <a:rect l="l" t="t" r="r" b="b"/>
              <a:pathLst>
                <a:path w="4343400" h="1247139">
                  <a:moveTo>
                    <a:pt x="4343400" y="0"/>
                  </a:moveTo>
                  <a:lnTo>
                    <a:pt x="0" y="0"/>
                  </a:lnTo>
                  <a:lnTo>
                    <a:pt x="0" y="1246631"/>
                  </a:lnTo>
                  <a:lnTo>
                    <a:pt x="4343400" y="1246631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05298" y="1214134"/>
            <a:ext cx="3851910" cy="12458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1500" b="1" i="1" spc="-5" dirty="0">
                <a:latin typeface="Calibri"/>
                <a:cs typeface="Calibri"/>
              </a:rPr>
              <a:t>(R1) </a:t>
            </a:r>
            <a:r>
              <a:rPr sz="1500" spc="-5" dirty="0">
                <a:latin typeface="Symbol"/>
                <a:cs typeface="Symbol"/>
              </a:rPr>
              <a:t></a:t>
            </a:r>
            <a:r>
              <a:rPr sz="1500" spc="-5" dirty="0">
                <a:latin typeface="Calibri"/>
                <a:cs typeface="Calibri"/>
              </a:rPr>
              <a:t>S11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</a:t>
            </a:r>
            <a:r>
              <a:rPr sz="1500" spc="-5" dirty="0">
                <a:latin typeface="Calibri"/>
                <a:cs typeface="Calibri"/>
              </a:rPr>
              <a:t>W11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W12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W21</a:t>
            </a: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ct val="133300"/>
              </a:lnSpc>
            </a:pPr>
            <a:r>
              <a:rPr sz="1500" b="1" i="1" spc="-5" dirty="0">
                <a:latin typeface="Calibri"/>
                <a:cs typeface="Calibri"/>
              </a:rPr>
              <a:t>(R2)</a:t>
            </a:r>
            <a:r>
              <a:rPr sz="1500" b="1" i="1" spc="5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S21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</a:t>
            </a:r>
            <a:r>
              <a:rPr sz="1500" spc="-5" dirty="0">
                <a:latin typeface="Calibri"/>
                <a:cs typeface="Calibri"/>
              </a:rPr>
              <a:t>W11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W21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W22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W31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b="1" i="1" spc="-5" dirty="0">
                <a:latin typeface="Calibri"/>
                <a:cs typeface="Calibri"/>
              </a:rPr>
              <a:t>(R3)</a:t>
            </a:r>
            <a:r>
              <a:rPr sz="1500" b="1" i="1" spc="5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S12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</a:t>
            </a:r>
            <a:r>
              <a:rPr sz="1500" spc="-5" dirty="0">
                <a:latin typeface="Calibri"/>
                <a:cs typeface="Calibri"/>
              </a:rPr>
              <a:t>W11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W12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W22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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Symbol"/>
                <a:cs typeface="Symbol"/>
              </a:rPr>
              <a:t>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W13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b="1" i="1" spc="-5" dirty="0">
                <a:latin typeface="Calibri"/>
                <a:cs typeface="Calibri"/>
              </a:rPr>
              <a:t>(R4)</a:t>
            </a:r>
            <a:r>
              <a:rPr sz="1500" b="1" i="1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S12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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W13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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W12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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W22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Symbol"/>
                <a:cs typeface="Symbol"/>
              </a:rPr>
              <a:t>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W11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1384" y="5010911"/>
            <a:ext cx="2018030" cy="119951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 marR="106680" indent="63500" algn="just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Rule </a:t>
            </a:r>
            <a:r>
              <a:rPr sz="1800" b="1" spc="-10" dirty="0">
                <a:latin typeface="Calibri"/>
                <a:cs typeface="Calibri"/>
              </a:rPr>
              <a:t>Abbreviation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MP: </a:t>
            </a:r>
            <a:r>
              <a:rPr sz="1800" dirty="0">
                <a:latin typeface="Calibri"/>
                <a:cs typeface="Calibri"/>
              </a:rPr>
              <a:t>modes </a:t>
            </a:r>
            <a:r>
              <a:rPr sz="1800" spc="-5" dirty="0">
                <a:latin typeface="Calibri"/>
                <a:cs typeface="Calibri"/>
              </a:rPr>
              <a:t>ponens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elimination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spc="-10" dirty="0">
                <a:latin typeface="Calibri"/>
                <a:cs typeface="Calibri"/>
              </a:rPr>
              <a:t>resolution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58470"/>
            <a:ext cx="7343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Propositional</a:t>
            </a:r>
            <a:r>
              <a:rPr dirty="0"/>
              <a:t> </a:t>
            </a:r>
            <a:r>
              <a:rPr spc="-25" dirty="0"/>
              <a:t>Wumpus</a:t>
            </a:r>
            <a:r>
              <a:rPr spc="-30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21891"/>
            <a:ext cx="7835900" cy="4577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Lack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variables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prevents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general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e.g.:</a:t>
            </a:r>
            <a:endParaRPr sz="3200">
              <a:latin typeface="Calibri"/>
              <a:cs typeface="Calibri"/>
            </a:endParaRPr>
          </a:p>
          <a:p>
            <a:pPr marL="468630" lvl="1" indent="-22479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x,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 V(x,y) →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OK(x,y)</a:t>
            </a:r>
            <a:endParaRPr sz="2800">
              <a:latin typeface="Calibri"/>
              <a:cs typeface="Calibri"/>
            </a:endParaRPr>
          </a:p>
          <a:p>
            <a:pPr marL="468630" lvl="1" indent="-22479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x,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S(x,y) →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W(x-1,y)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W(x+1,y)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0" dirty="0">
                <a:latin typeface="Calibri"/>
                <a:cs typeface="Calibri"/>
              </a:rPr>
              <a:t>Change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KB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difficult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represent</a:t>
            </a:r>
            <a:endParaRPr sz="3200">
              <a:latin typeface="Calibri"/>
              <a:cs typeface="Calibri"/>
            </a:endParaRPr>
          </a:p>
          <a:p>
            <a:pPr marL="405765" lvl="1" indent="-22606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06400" algn="l"/>
              </a:tabLst>
            </a:pPr>
            <a:r>
              <a:rPr sz="2800" spc="-5" dirty="0">
                <a:latin typeface="Calibri"/>
                <a:cs typeface="Calibri"/>
              </a:rPr>
              <a:t>In classical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false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405765" lvl="1" indent="-226060">
              <a:lnSpc>
                <a:spcPts val="3190"/>
              </a:lnSpc>
              <a:spcBef>
                <a:spcPts val="160"/>
              </a:spcBef>
              <a:buFont typeface="Arial MT"/>
              <a:buChar char="•"/>
              <a:tabLst>
                <a:tab pos="4064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standard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facts</a:t>
            </a:r>
            <a:r>
              <a:rPr sz="2800" spc="-5" dirty="0">
                <a:latin typeface="Calibri"/>
                <a:cs typeface="Calibri"/>
              </a:rPr>
              <a:t> with</a:t>
            </a:r>
            <a:endParaRPr sz="2800">
              <a:latin typeface="Calibri"/>
              <a:cs typeface="Calibri"/>
            </a:endParaRPr>
          </a:p>
          <a:p>
            <a:pPr marL="405765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they’re </a:t>
            </a:r>
            <a:r>
              <a:rPr sz="2800" spc="-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1156335" algn="l"/>
                <a:tab pos="2583815" algn="l"/>
              </a:tabLst>
            </a:pPr>
            <a:r>
              <a:rPr sz="2600" dirty="0">
                <a:latin typeface="Calibri"/>
                <a:cs typeface="Calibri"/>
              </a:rPr>
              <a:t>A(1,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0)	</a:t>
            </a:r>
            <a:r>
              <a:rPr sz="2600" i="1" dirty="0">
                <a:latin typeface="Calibri"/>
                <a:cs typeface="Calibri"/>
              </a:rPr>
              <a:t># </a:t>
            </a:r>
            <a:r>
              <a:rPr sz="2600" i="1" spc="-5" dirty="0">
                <a:latin typeface="Calibri"/>
                <a:cs typeface="Calibri"/>
              </a:rPr>
              <a:t>agent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was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</a:t>
            </a:r>
            <a:r>
              <a:rPr sz="2600" i="1" spc="-5" dirty="0">
                <a:latin typeface="Calibri"/>
                <a:cs typeface="Calibri"/>
              </a:rPr>
              <a:t> cell </a:t>
            </a:r>
            <a:r>
              <a:rPr sz="2600" i="1" dirty="0">
                <a:latin typeface="Calibri"/>
                <a:cs typeface="Calibri"/>
              </a:rPr>
              <a:t>1,1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at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time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156335" algn="l"/>
                <a:tab pos="2510790" algn="l"/>
              </a:tabLst>
            </a:pPr>
            <a:r>
              <a:rPr sz="2600" dirty="0">
                <a:latin typeface="Calibri"/>
                <a:cs typeface="Calibri"/>
              </a:rPr>
              <a:t>A(2,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1)	</a:t>
            </a:r>
            <a:r>
              <a:rPr sz="2600" i="1" dirty="0">
                <a:latin typeface="Calibri"/>
                <a:cs typeface="Calibri"/>
              </a:rPr>
              <a:t>#</a:t>
            </a:r>
            <a:r>
              <a:rPr sz="2600" i="1" spc="-5" dirty="0">
                <a:latin typeface="Calibri"/>
                <a:cs typeface="Calibri"/>
              </a:rPr>
              <a:t> agent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was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</a:t>
            </a:r>
            <a:r>
              <a:rPr sz="2600" i="1" spc="-5" dirty="0">
                <a:latin typeface="Calibri"/>
                <a:cs typeface="Calibri"/>
              </a:rPr>
              <a:t> cell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2,1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at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time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Thus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spc="-5" dirty="0">
                <a:latin typeface="Calibri"/>
                <a:cs typeface="Calibri"/>
              </a:rPr>
              <a:t> KB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046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Mono</a:t>
            </a:r>
            <a:r>
              <a:rPr spc="-60" dirty="0"/>
              <a:t>t</a:t>
            </a:r>
            <a:r>
              <a:rPr spc="-5" dirty="0"/>
              <a:t>onicity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73975" cy="3404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349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Monotonic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logic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previously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provable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non-provable.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Definite </a:t>
            </a:r>
            <a:r>
              <a:rPr sz="2400" dirty="0">
                <a:latin typeface="Calibri"/>
                <a:cs typeface="Calibri"/>
              </a:rPr>
              <a:t>clauses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monotonic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Non-monotonic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logic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previously-made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conclusions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(inferences)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made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invalid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241300" marR="899794" indent="-228600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Default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rule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unless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overridden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013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*duction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5967095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Abduction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explain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Deduction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Induction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013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*duction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10565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4300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Abduction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explain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Deduction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Induction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013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*duction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2127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65862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Abduction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explain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marR="52070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Deduction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Induction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generalities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013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*duction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2127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65862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Abduction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explain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241300" marR="52070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Deduction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Induction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generalities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9420" y="4561332"/>
            <a:ext cx="3479800" cy="1931035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14730" marR="179705" indent="-831215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Q: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What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could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 cases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6370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Propositional</a:t>
            </a:r>
            <a:r>
              <a:rPr dirty="0"/>
              <a:t> logic</a:t>
            </a:r>
            <a:r>
              <a:rPr spc="-5" dirty="0"/>
              <a:t> </a:t>
            </a:r>
            <a:r>
              <a:rPr spc="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542" y="1531014"/>
            <a:ext cx="8479155" cy="4239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Inference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old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5" dirty="0">
                <a:latin typeface="Calibri"/>
                <a:cs typeface="Calibri"/>
              </a:rPr>
              <a:t>Sound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conclusions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given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premises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b="1" spc="-10" dirty="0">
                <a:latin typeface="Calibri"/>
                <a:cs typeface="Calibri"/>
              </a:rPr>
              <a:t>Complete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derives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10" dirty="0">
                <a:latin typeface="Calibri"/>
                <a:cs typeface="Calibri"/>
              </a:rPr>
              <a:t> conclusions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premises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commitments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beliefs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endParaRPr sz="2800">
              <a:latin typeface="Calibri"/>
              <a:cs typeface="Calibri"/>
            </a:endParaRPr>
          </a:p>
          <a:p>
            <a:pPr marL="241300" marR="53022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Propositional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logic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commits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facts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represented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semantics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illustrates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process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inference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impractical,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34670"/>
            <a:ext cx="5937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First</a:t>
            </a:r>
            <a:r>
              <a:rPr spc="-40" dirty="0"/>
              <a:t> </a:t>
            </a:r>
            <a:r>
              <a:rPr spc="-15" dirty="0"/>
              <a:t>Order </a:t>
            </a:r>
            <a:r>
              <a:rPr dirty="0"/>
              <a:t>Logic</a:t>
            </a:r>
            <a:r>
              <a:rPr spc="-2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34693"/>
            <a:ext cx="7240905" cy="40176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45160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Order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(FOL)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powerful </a:t>
            </a:r>
            <a:r>
              <a:rPr sz="3200" spc="-5" dirty="0">
                <a:latin typeface="Calibri"/>
                <a:cs typeface="Calibri"/>
              </a:rPr>
              <a:t> knowledge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representation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(KR)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-5" dirty="0">
                <a:latin typeface="Calibri"/>
                <a:cs typeface="Calibri"/>
              </a:rPr>
              <a:t> used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various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ways,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698500" marR="953769" lvl="1" indent="-228600">
              <a:lnSpc>
                <a:spcPts val="3030"/>
              </a:lnSpc>
              <a:spcBef>
                <a:spcPts val="56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</a:t>
            </a:r>
            <a:endParaRPr sz="2800">
              <a:latin typeface="Calibri"/>
              <a:cs typeface="Calibri"/>
            </a:endParaRPr>
          </a:p>
          <a:p>
            <a:pPr marL="698500" marR="248285" lvl="1" indent="-228600">
              <a:lnSpc>
                <a:spcPts val="302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 marL="698500" marR="242570" lvl="1" indent="-228600">
              <a:lnSpc>
                <a:spcPts val="3030"/>
              </a:lnSpc>
              <a:spcBef>
                <a:spcPts val="50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neural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 deep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3555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First-order</a:t>
            </a:r>
            <a:r>
              <a:rPr spc="-7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50723"/>
            <a:ext cx="7620000" cy="48037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First-order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 </a:t>
            </a:r>
            <a:r>
              <a:rPr sz="2800" spc="-10" dirty="0">
                <a:latin typeface="Calibri"/>
                <a:cs typeface="Calibri"/>
              </a:rPr>
              <a:t>(FOL)</a:t>
            </a:r>
            <a:r>
              <a:rPr sz="2800" spc="-5" dirty="0">
                <a:latin typeface="Calibri"/>
                <a:cs typeface="Calibri"/>
              </a:rPr>
              <a:t> models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Objects,</a:t>
            </a:r>
            <a:r>
              <a:rPr sz="24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identities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Properties</a:t>
            </a: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distinguish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Relations</a:t>
            </a: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 among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76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Functions,</a:t>
            </a:r>
            <a:r>
              <a:rPr sz="2400" b="1" spc="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relations 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spc="-10" dirty="0"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60"/>
              </a:lnSpc>
            </a:pPr>
            <a:r>
              <a:rPr sz="2400" dirty="0">
                <a:latin typeface="MS PGothic"/>
                <a:cs typeface="MS PGothic"/>
              </a:rPr>
              <a:t>“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MS PGothic"/>
                <a:cs typeface="MS PGothic"/>
              </a:rPr>
              <a:t>”</a:t>
            </a:r>
            <a:r>
              <a:rPr sz="2400" spc="-195" dirty="0">
                <a:latin typeface="MS PGothic"/>
                <a:cs typeface="MS PGothic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 gi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MS PGothic"/>
                <a:cs typeface="MS PGothic"/>
              </a:rPr>
              <a:t>“</a:t>
            </a:r>
            <a:r>
              <a:rPr sz="2400" dirty="0">
                <a:latin typeface="Calibri"/>
                <a:cs typeface="Calibri"/>
              </a:rPr>
              <a:t>inpu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  <a:p>
            <a:pPr marL="241300" indent="-22923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Examples: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Objects: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companies,</a:t>
            </a:r>
            <a:r>
              <a:rPr sz="2400" spc="-15" dirty="0">
                <a:latin typeface="Calibri"/>
                <a:cs typeface="Calibri"/>
              </a:rPr>
              <a:t> cars </a:t>
            </a: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698500" marR="5334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Relations:</a:t>
            </a:r>
            <a:r>
              <a:rPr sz="2400" spc="-20" dirty="0">
                <a:latin typeface="Calibri"/>
                <a:cs typeface="Calibri"/>
              </a:rPr>
              <a:t> brother-of,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bigger-than,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outside,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part-of,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has-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color,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occurs-after, </a:t>
            </a:r>
            <a:r>
              <a:rPr sz="2400" spc="-5" dirty="0">
                <a:latin typeface="Calibri"/>
                <a:cs typeface="Calibri"/>
              </a:rPr>
              <a:t>owns,</a:t>
            </a:r>
            <a:r>
              <a:rPr sz="2400" dirty="0">
                <a:latin typeface="Calibri"/>
                <a:cs typeface="Calibri"/>
              </a:rPr>
              <a:t> visits, </a:t>
            </a:r>
            <a:r>
              <a:rPr sz="2400" spc="-5" dirty="0">
                <a:latin typeface="Calibri"/>
                <a:cs typeface="Calibri"/>
              </a:rPr>
              <a:t>precedes,</a:t>
            </a:r>
            <a:r>
              <a:rPr sz="2400" spc="-10" dirty="0">
                <a:latin typeface="Calibri"/>
                <a:cs typeface="Calibri"/>
              </a:rPr>
              <a:t> ...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Properties: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blue,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oval,</a:t>
            </a:r>
            <a:r>
              <a:rPr sz="2400" spc="-10" dirty="0">
                <a:latin typeface="Calibri"/>
                <a:cs typeface="Calibri"/>
              </a:rPr>
              <a:t> even,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large, ...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Functions: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father-of,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best-friend,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more-than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Question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#2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10893"/>
            <a:ext cx="7448550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70" dirty="0">
                <a:latin typeface="Calibri"/>
                <a:cs typeface="Calibri"/>
              </a:rPr>
              <a:t>Try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determine,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quickly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can,</a:t>
            </a:r>
            <a:r>
              <a:rPr sz="3200" dirty="0">
                <a:latin typeface="Calibri"/>
                <a:cs typeface="Calibri"/>
              </a:rPr>
              <a:t> 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valid.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conclusion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premises?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3110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-50" dirty="0"/>
              <a:t> </a:t>
            </a:r>
            <a:r>
              <a:rPr spc="-15" dirty="0"/>
              <a:t>provides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39342"/>
            <a:ext cx="7649845" cy="454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20" dirty="0">
                <a:latin typeface="Calibri"/>
                <a:cs typeface="Calibri"/>
              </a:rPr>
              <a:t>Constant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symbols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9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BarackObama,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Green,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John,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“John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Smith”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20" dirty="0">
                <a:latin typeface="Calibri"/>
                <a:cs typeface="Calibri"/>
              </a:rPr>
              <a:t>Predicate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symbols,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greater(5,3)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green(Grass)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color(Grass,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Green)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hasBrother(John,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Robert)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symbols,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father_of(SashaObama)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BarackObama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color_of(Sky)</a:t>
            </a:r>
            <a:r>
              <a:rPr sz="2800" spc="-5" dirty="0">
                <a:latin typeface="Calibri"/>
                <a:cs typeface="Calibri"/>
              </a:rPr>
              <a:t> = Blue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4994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25" dirty="0"/>
              <a:t> </a:t>
            </a:r>
            <a:r>
              <a:rPr dirty="0"/>
              <a:t>do</a:t>
            </a:r>
            <a:r>
              <a:rPr spc="-5" dirty="0"/>
              <a:t> </a:t>
            </a:r>
            <a:r>
              <a:rPr dirty="0"/>
              <a:t>these</a:t>
            </a:r>
            <a:r>
              <a:rPr spc="-25" dirty="0"/>
              <a:t> </a:t>
            </a:r>
            <a:r>
              <a:rPr dirty="0"/>
              <a:t>mean?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39342"/>
            <a:ext cx="7795895" cy="46964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350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these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humans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i.e.,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via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combination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698500" marR="408940" lvl="1" indent="-2286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Choosing </a:t>
            </a:r>
            <a:r>
              <a:rPr sz="2400" spc="-10" dirty="0">
                <a:latin typeface="Calibri"/>
                <a:cs typeface="Calibri"/>
              </a:rPr>
              <a:t>good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formal </a:t>
            </a:r>
            <a:r>
              <a:rPr sz="2400" spc="-5" dirty="0">
                <a:latin typeface="Calibri"/>
                <a:cs typeface="Calibri"/>
              </a:rPr>
              <a:t>terms, </a:t>
            </a:r>
            <a:r>
              <a:rPr sz="2400" spc="5" dirty="0">
                <a:latin typeface="Calibri"/>
                <a:cs typeface="Calibri"/>
              </a:rPr>
              <a:t>e.g. </a:t>
            </a:r>
            <a:r>
              <a:rPr sz="2400" spc="-5" dirty="0">
                <a:latin typeface="Calibri"/>
                <a:cs typeface="Calibri"/>
              </a:rPr>
              <a:t>calling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HumanBeing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Q5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699135" algn="l"/>
                <a:tab pos="4218940" algn="l"/>
              </a:tabLst>
            </a:pPr>
            <a:r>
              <a:rPr sz="2400" spc="-5" dirty="0">
                <a:latin typeface="Calibri"/>
                <a:cs typeface="Calibri"/>
              </a:rPr>
              <a:t>Comments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	</a:t>
            </a:r>
            <a:r>
              <a:rPr sz="2400" spc="-5" dirty="0">
                <a:latin typeface="Courier New"/>
                <a:cs typeface="Courier New"/>
              </a:rPr>
              <a:t>#human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being</a:t>
            </a:r>
            <a:endParaRPr sz="240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Descriptions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examples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e.g.,</a:t>
            </a:r>
            <a:r>
              <a:rPr sz="2400" spc="-5" dirty="0">
                <a:latin typeface="Calibri"/>
                <a:cs typeface="Calibri"/>
              </a:rPr>
              <a:t> sameAs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/m/0dgw95</a:t>
            </a:r>
            <a:r>
              <a:rPr sz="2400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Freebase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Person</a:t>
            </a:r>
            <a:r>
              <a:rPr sz="2400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schema.org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Giving </a:t>
            </a:r>
            <a:r>
              <a:rPr sz="2400" spc="-10" dirty="0">
                <a:latin typeface="Calibri"/>
                <a:cs typeface="Calibri"/>
              </a:rPr>
              <a:t>examples </a:t>
            </a:r>
            <a:r>
              <a:rPr sz="2400" spc="-5" dirty="0">
                <a:latin typeface="Calibri"/>
                <a:cs typeface="Calibri"/>
              </a:rPr>
              <a:t>(Donald </a:t>
            </a:r>
            <a:r>
              <a:rPr sz="2400" spc="-25" dirty="0">
                <a:latin typeface="Calibri"/>
                <a:cs typeface="Calibri"/>
              </a:rPr>
              <a:t>Trump)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non-examples </a:t>
            </a:r>
            <a:r>
              <a:rPr sz="2400" spc="-20" dirty="0">
                <a:latin typeface="Calibri"/>
                <a:cs typeface="Calibri"/>
              </a:rPr>
              <a:t>(Luke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Skywalker)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34670"/>
            <a:ext cx="2905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FOL</a:t>
            </a:r>
            <a:r>
              <a:rPr spc="-85" dirty="0"/>
              <a:t> </a:t>
            </a:r>
            <a:r>
              <a:rPr spc="-20" dirty="0"/>
              <a:t>Provides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34693"/>
            <a:ext cx="7423150" cy="4099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25" dirty="0">
                <a:solidFill>
                  <a:srgbClr val="EC7C30"/>
                </a:solidFill>
                <a:latin typeface="Calibri"/>
                <a:cs typeface="Calibri"/>
              </a:rPr>
              <a:t>Variable</a:t>
            </a:r>
            <a:r>
              <a:rPr sz="3200" b="1" spc="-5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EC7C30"/>
                </a:solidFill>
                <a:latin typeface="Calibri"/>
                <a:cs typeface="Calibri"/>
              </a:rPr>
              <a:t>symbols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dirty="0">
                <a:latin typeface="Calibri"/>
                <a:cs typeface="Calibri"/>
              </a:rPr>
              <a:t>E.g.,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foo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Connectives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346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Same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propositional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10" dirty="0">
                <a:latin typeface="Calibri"/>
                <a:cs typeface="Calibri"/>
              </a:rPr>
              <a:t>(</a:t>
            </a:r>
            <a:r>
              <a:rPr sz="3200" spc="10" dirty="0">
                <a:latin typeface="Symbol"/>
                <a:cs typeface="Symbol"/>
              </a:rPr>
              <a:t></a:t>
            </a:r>
            <a:r>
              <a:rPr sz="3200" spc="10" dirty="0">
                <a:latin typeface="Calibri"/>
                <a:cs typeface="Calibri"/>
              </a:rPr>
              <a:t>),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5" dirty="0">
                <a:latin typeface="Symbol"/>
                <a:cs typeface="Symbol"/>
              </a:rPr>
              <a:t></a:t>
            </a:r>
            <a:r>
              <a:rPr sz="3200" spc="-5" dirty="0">
                <a:latin typeface="Calibri"/>
                <a:cs typeface="Calibri"/>
              </a:rPr>
              <a:t>),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),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implies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spc="-10" dirty="0">
                <a:latin typeface="Symbol"/>
                <a:cs typeface="Symbol"/>
              </a:rPr>
              <a:t></a:t>
            </a:r>
            <a:r>
              <a:rPr sz="3200" spc="-10" dirty="0">
                <a:latin typeface="Calibri"/>
                <a:cs typeface="Calibri"/>
              </a:rPr>
              <a:t>),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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Quantifiers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699135" algn="l"/>
                <a:tab pos="3432810" algn="l"/>
              </a:tabLst>
            </a:pPr>
            <a:r>
              <a:rPr sz="3200" spc="-15" dirty="0">
                <a:latin typeface="Calibri"/>
                <a:cs typeface="Calibri"/>
              </a:rPr>
              <a:t>Universal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Symbol"/>
                <a:cs typeface="Symbol"/>
              </a:rPr>
              <a:t></a:t>
            </a:r>
            <a:r>
              <a:rPr sz="3200" b="1" spc="5" dirty="0">
                <a:latin typeface="Calibri"/>
                <a:cs typeface="Calibri"/>
              </a:rPr>
              <a:t>x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	</a:t>
            </a:r>
            <a:r>
              <a:rPr sz="3200" b="1" dirty="0">
                <a:latin typeface="Calibri"/>
                <a:cs typeface="Calibri"/>
              </a:rPr>
              <a:t>(Ax)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5" dirty="0">
                <a:latin typeface="Calibri"/>
                <a:cs typeface="Calibri"/>
              </a:rPr>
              <a:t>Existential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Symbol"/>
                <a:cs typeface="Symbol"/>
              </a:rPr>
              <a:t></a:t>
            </a:r>
            <a:r>
              <a:rPr sz="3200" b="1" spc="5" dirty="0">
                <a:latin typeface="Calibri"/>
                <a:cs typeface="Calibri"/>
              </a:rPr>
              <a:t>x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(Ex)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7787"/>
            <a:ext cx="7145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Sentences:</a:t>
            </a:r>
            <a:r>
              <a:rPr sz="3600" spc="-30" dirty="0"/>
              <a:t> </a:t>
            </a:r>
            <a:r>
              <a:rPr sz="3600" dirty="0"/>
              <a:t>built</a:t>
            </a:r>
            <a:r>
              <a:rPr sz="3600" spc="15" dirty="0"/>
              <a:t> </a:t>
            </a:r>
            <a:r>
              <a:rPr sz="3600" spc="-20" dirty="0"/>
              <a:t>from</a:t>
            </a:r>
            <a:r>
              <a:rPr sz="3600" spc="-10" dirty="0"/>
              <a:t> </a:t>
            </a:r>
            <a:r>
              <a:rPr sz="3600" spc="-15" dirty="0"/>
              <a:t>terms</a:t>
            </a:r>
            <a:r>
              <a:rPr sz="3600" spc="-10" dirty="0"/>
              <a:t> </a:t>
            </a:r>
            <a:r>
              <a:rPr sz="3600" dirty="0"/>
              <a:t>and</a:t>
            </a:r>
            <a:r>
              <a:rPr sz="3600" spc="5" dirty="0"/>
              <a:t> </a:t>
            </a:r>
            <a:r>
              <a:rPr sz="3600" spc="-20" dirty="0"/>
              <a:t>atoms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949197"/>
            <a:ext cx="8363584" cy="4817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11176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term</a:t>
            </a:r>
            <a:r>
              <a:rPr sz="3200" b="1" spc="-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(denoting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individual):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constant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vari-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able </a:t>
            </a:r>
            <a:r>
              <a:rPr sz="3200" spc="-10" dirty="0">
                <a:latin typeface="Calibri"/>
                <a:cs typeface="Calibri"/>
              </a:rPr>
              <a:t>symbol,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n-place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terms,</a:t>
            </a:r>
            <a:r>
              <a:rPr sz="3200" spc="5" dirty="0">
                <a:latin typeface="Calibri"/>
                <a:cs typeface="Calibri"/>
              </a:rPr>
              <a:t> e.g.: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Constants: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john,</a:t>
            </a:r>
            <a:r>
              <a:rPr sz="2800" spc="-10" dirty="0">
                <a:latin typeface="Calibri"/>
                <a:cs typeface="Calibri"/>
              </a:rPr>
              <a:t> umbc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6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es: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34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Functions: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mother_of(john),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phone(mother(x))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5" dirty="0">
                <a:solidFill>
                  <a:srgbClr val="6FAC46"/>
                </a:solidFill>
                <a:latin typeface="Calibri"/>
                <a:cs typeface="Calibri"/>
              </a:rPr>
              <a:t>Ground</a:t>
            </a:r>
            <a:r>
              <a:rPr sz="3200" b="1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FAC46"/>
                </a:solidFill>
                <a:latin typeface="Calibri"/>
                <a:cs typeface="Calibri"/>
              </a:rPr>
              <a:t>terms</a:t>
            </a:r>
            <a:r>
              <a:rPr sz="32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have </a:t>
            </a:r>
            <a:r>
              <a:rPr sz="3600" spc="-5" dirty="0">
                <a:latin typeface="Calibri"/>
                <a:cs typeface="Calibri"/>
              </a:rPr>
              <a:t>no variables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them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  <a:tab pos="2888615" algn="l"/>
              </a:tabLst>
            </a:pP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Ground:</a:t>
            </a:r>
            <a:r>
              <a:rPr sz="2800" b="1" spc="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john,	father_of(father_of(john))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Ground:</a:t>
            </a:r>
            <a:r>
              <a:rPr sz="28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father_of(X)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65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Calibri"/>
                <a:cs typeface="Calibri"/>
              </a:rPr>
              <a:t>Syntax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vary:</a:t>
            </a:r>
            <a:r>
              <a:rPr sz="3200" spc="5" dirty="0">
                <a:latin typeface="Calibri"/>
                <a:cs typeface="Calibri"/>
              </a:rPr>
              <a:t> e.g., </a:t>
            </a:r>
            <a:r>
              <a:rPr sz="3200" spc="-10" dirty="0">
                <a:latin typeface="Calibri"/>
                <a:cs typeface="Calibri"/>
              </a:rPr>
              <a:t>maybe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must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“?”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capital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letter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7787"/>
            <a:ext cx="7145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Sentences:</a:t>
            </a:r>
            <a:r>
              <a:rPr sz="3600" spc="-30" dirty="0"/>
              <a:t> </a:t>
            </a:r>
            <a:r>
              <a:rPr sz="3600" dirty="0"/>
              <a:t>built</a:t>
            </a:r>
            <a:r>
              <a:rPr sz="3600" spc="15" dirty="0"/>
              <a:t> </a:t>
            </a:r>
            <a:r>
              <a:rPr sz="3600" spc="-20" dirty="0"/>
              <a:t>from</a:t>
            </a:r>
            <a:r>
              <a:rPr sz="3600" spc="-10" dirty="0"/>
              <a:t> </a:t>
            </a:r>
            <a:r>
              <a:rPr sz="3600" spc="-15" dirty="0"/>
              <a:t>terms</a:t>
            </a:r>
            <a:r>
              <a:rPr sz="3600" spc="-10" dirty="0"/>
              <a:t> </a:t>
            </a:r>
            <a:r>
              <a:rPr sz="3600" dirty="0"/>
              <a:t>and</a:t>
            </a:r>
            <a:r>
              <a:rPr sz="3600" spc="5" dirty="0"/>
              <a:t> </a:t>
            </a:r>
            <a:r>
              <a:rPr sz="3600" spc="-20" dirty="0"/>
              <a:t>atoms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949197"/>
            <a:ext cx="7868284" cy="4642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295275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5" dirty="0">
                <a:solidFill>
                  <a:srgbClr val="EC7C30"/>
                </a:solidFill>
                <a:latin typeface="Calibri"/>
                <a:cs typeface="Calibri"/>
              </a:rPr>
              <a:t>atomic </a:t>
            </a: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sentences </a:t>
            </a:r>
            <a:r>
              <a:rPr sz="3200" spc="-5" dirty="0">
                <a:latin typeface="Calibri"/>
                <a:cs typeface="Calibri"/>
              </a:rPr>
              <a:t>(which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either </a:t>
            </a:r>
            <a:r>
              <a:rPr sz="3200" dirty="0">
                <a:latin typeface="Calibri"/>
                <a:cs typeface="Calibri"/>
              </a:rPr>
              <a:t>true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false)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n-place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predicates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terms,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green(kermit)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between(philadelphia,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baltimore,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dc)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loves(X,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mother(X))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complex sentences </a:t>
            </a:r>
            <a:r>
              <a:rPr sz="3200" spc="-15" dirty="0">
                <a:latin typeface="Calibri"/>
                <a:cs typeface="Calibri"/>
              </a:rPr>
              <a:t>formed from atomic </a:t>
            </a:r>
            <a:r>
              <a:rPr sz="3200" spc="-5" dirty="0">
                <a:latin typeface="Calibri"/>
                <a:cs typeface="Calibri"/>
              </a:rPr>
              <a:t>ones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standard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connectives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quantifiers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variables,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5" dirty="0">
                <a:latin typeface="Calibri"/>
                <a:cs typeface="Calibri"/>
              </a:rPr>
              <a:t>loves(mary,</a:t>
            </a:r>
            <a:r>
              <a:rPr sz="2800" spc="-5" dirty="0">
                <a:latin typeface="Calibri"/>
                <a:cs typeface="Calibri"/>
              </a:rPr>
              <a:t> john)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loves(mary,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bill)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loves(mary,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4169"/>
            <a:ext cx="695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What</a:t>
            </a:r>
            <a:r>
              <a:rPr sz="4000" spc="-5" dirty="0"/>
              <a:t> do</a:t>
            </a:r>
            <a:r>
              <a:rPr sz="4000" dirty="0"/>
              <a:t> </a:t>
            </a:r>
            <a:r>
              <a:rPr sz="4000" spc="-20" dirty="0"/>
              <a:t>atomic</a:t>
            </a:r>
            <a:r>
              <a:rPr sz="4000" spc="10" dirty="0"/>
              <a:t> </a:t>
            </a:r>
            <a:r>
              <a:rPr sz="4000" spc="-15" dirty="0"/>
              <a:t>sentences</a:t>
            </a:r>
            <a:r>
              <a:rPr sz="4000" spc="-10" dirty="0"/>
              <a:t> mean?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0739" y="1227126"/>
            <a:ext cx="7613650" cy="46266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9235" marR="663575" indent="-229235" algn="r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29235" algn="l"/>
              </a:tabLst>
            </a:pPr>
            <a:r>
              <a:rPr sz="3200" dirty="0">
                <a:latin typeface="Calibri"/>
                <a:cs typeface="Calibri"/>
              </a:rPr>
              <a:t>Unary </a:t>
            </a:r>
            <a:r>
              <a:rPr sz="3200" spc="-15" dirty="0">
                <a:latin typeface="Calibri"/>
                <a:cs typeface="Calibri"/>
              </a:rPr>
              <a:t>predicates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typically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encode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228600" marR="634365" lvl="1" indent="-228600" algn="r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228600" algn="l"/>
              </a:tabLst>
            </a:pPr>
            <a:r>
              <a:rPr sz="2800" spc="-10" dirty="0">
                <a:latin typeface="Calibri"/>
                <a:cs typeface="Calibri"/>
              </a:rPr>
              <a:t>muppet(Kermit):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kermit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kind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muppet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green(kermit):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kermit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kind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green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integer(X):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kind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integer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24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5" dirty="0">
                <a:latin typeface="Calibri"/>
                <a:cs typeface="Calibri"/>
              </a:rPr>
              <a:t>Non-unary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predicates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typically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encode relations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properties</a:t>
            </a:r>
            <a:endParaRPr sz="3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Loves(john,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mary)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Greater_than(2,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Between(newYork, </a:t>
            </a:r>
            <a:r>
              <a:rPr sz="2800" spc="-10" dirty="0">
                <a:latin typeface="Calibri"/>
                <a:cs typeface="Calibri"/>
              </a:rPr>
              <a:t>philadelphia,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baltimore)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dirty="0">
                <a:latin typeface="Calibri"/>
                <a:cs typeface="Calibri"/>
              </a:rPr>
              <a:t>hasName(john,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“John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Smith”)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34670"/>
            <a:ext cx="20694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O</a:t>
            </a:r>
            <a:r>
              <a:rPr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nt</a:t>
            </a:r>
            <a:r>
              <a:rPr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4693"/>
            <a:ext cx="8074025" cy="42373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246379" indent="-2286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Designing </a:t>
            </a:r>
            <a:r>
              <a:rPr sz="3200" dirty="0">
                <a:latin typeface="Calibri"/>
                <a:cs typeface="Calibri"/>
              </a:rPr>
              <a:t>a logic </a:t>
            </a:r>
            <a:r>
              <a:rPr sz="3200" spc="-10" dirty="0">
                <a:latin typeface="Calibri"/>
                <a:cs typeface="Calibri"/>
              </a:rPr>
              <a:t>representation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20" dirty="0">
                <a:latin typeface="Calibri"/>
                <a:cs typeface="Calibri"/>
              </a:rPr>
              <a:t>design-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model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object-oriented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241300" marR="365125" indent="-228600" algn="just">
              <a:lnSpc>
                <a:spcPts val="346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5" dirty="0">
                <a:latin typeface="Calibri"/>
                <a:cs typeface="Calibri"/>
              </a:rPr>
              <a:t>Ontology: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“formal </a:t>
            </a:r>
            <a:r>
              <a:rPr sz="3200" spc="-5" dirty="0">
                <a:latin typeface="Calibri"/>
                <a:cs typeface="Calibri"/>
              </a:rPr>
              <a:t>naming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definition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types, </a:t>
            </a:r>
            <a:r>
              <a:rPr sz="3200" spc="-10" dirty="0">
                <a:latin typeface="Calibri"/>
                <a:cs typeface="Calibri"/>
              </a:rPr>
              <a:t>properties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relations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entities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discourse”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46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5" dirty="0">
                <a:latin typeface="Calibri"/>
                <a:cs typeface="Calibri"/>
              </a:rPr>
              <a:t>E.g.:</a:t>
            </a:r>
            <a:r>
              <a:rPr sz="3200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schema.org</a:t>
            </a:r>
            <a:r>
              <a:rPr sz="3200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spc="-15" dirty="0">
                <a:latin typeface="Calibri"/>
                <a:cs typeface="Calibri"/>
              </a:rPr>
              <a:t>ontology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put </a:t>
            </a:r>
            <a:r>
              <a:rPr sz="3200" spc="-10" dirty="0">
                <a:latin typeface="Calibri"/>
                <a:cs typeface="Calibri"/>
              </a:rPr>
              <a:t>semantic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Web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help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</a:t>
            </a:r>
            <a:r>
              <a:rPr sz="3200" dirty="0">
                <a:latin typeface="Calibri"/>
                <a:cs typeface="Calibri"/>
              </a:rPr>
              <a:t> engines</a:t>
            </a:r>
            <a:endParaRPr sz="3200">
              <a:latin typeface="Calibri"/>
              <a:cs typeface="Calibri"/>
            </a:endParaRPr>
          </a:p>
          <a:p>
            <a:pPr marL="698500" marR="476250" lvl="1" indent="-228600" algn="just">
              <a:lnSpc>
                <a:spcPts val="302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40" dirty="0">
                <a:latin typeface="Calibri"/>
                <a:cs typeface="Calibri"/>
              </a:rPr>
              <a:t>Here’s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semantic markup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800" spc="-5" dirty="0">
                <a:latin typeface="Calibri"/>
                <a:cs typeface="Calibri"/>
              </a:rPr>
              <a:t>Google sees on </a:t>
            </a: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471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3200" y="228600"/>
            <a:ext cx="2362200" cy="1333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6946"/>
            <a:ext cx="714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Sentences:</a:t>
            </a:r>
            <a:r>
              <a:rPr sz="3600" spc="-40" dirty="0"/>
              <a:t> </a:t>
            </a:r>
            <a:r>
              <a:rPr sz="3600" dirty="0"/>
              <a:t>built</a:t>
            </a:r>
            <a:r>
              <a:rPr sz="3600" spc="15" dirty="0"/>
              <a:t> </a:t>
            </a:r>
            <a:r>
              <a:rPr sz="3600" spc="-20" dirty="0"/>
              <a:t>from </a:t>
            </a:r>
            <a:r>
              <a:rPr sz="3600" spc="-10" dirty="0"/>
              <a:t>terms</a:t>
            </a:r>
            <a:r>
              <a:rPr sz="3600" spc="-15" dirty="0"/>
              <a:t> </a:t>
            </a:r>
            <a:r>
              <a:rPr sz="3600" dirty="0"/>
              <a:t>and</a:t>
            </a:r>
            <a:r>
              <a:rPr sz="3600" spc="-10" dirty="0"/>
              <a:t> </a:t>
            </a:r>
            <a:r>
              <a:rPr sz="3600" spc="-20" dirty="0"/>
              <a:t>atoms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8391" y="1608362"/>
            <a:ext cx="7977505" cy="3333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5" dirty="0">
                <a:solidFill>
                  <a:srgbClr val="EC7C30"/>
                </a:solidFill>
                <a:latin typeface="Calibri"/>
                <a:cs typeface="Calibri"/>
              </a:rPr>
              <a:t>quantified</a:t>
            </a:r>
            <a:r>
              <a:rPr sz="32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sentences</a:t>
            </a:r>
            <a:r>
              <a:rPr sz="32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adds </a:t>
            </a:r>
            <a:r>
              <a:rPr sz="3200" spc="-15" dirty="0">
                <a:latin typeface="Calibri"/>
                <a:cs typeface="Calibri"/>
              </a:rPr>
              <a:t>quantifiers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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</a:t>
            </a:r>
            <a:endParaRPr sz="32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loves(x,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mother(x))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number(x)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greater(x,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100),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prime(x)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4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well-formed</a:t>
            </a:r>
            <a:r>
              <a:rPr sz="32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formula</a:t>
            </a:r>
            <a:r>
              <a:rPr sz="32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C7C30"/>
                </a:solidFill>
                <a:latin typeface="Calibri"/>
                <a:cs typeface="Calibri"/>
              </a:rPr>
              <a:t>(</a:t>
            </a:r>
            <a:r>
              <a:rPr sz="3200" b="1" spc="-5" dirty="0">
                <a:solidFill>
                  <a:srgbClr val="EC7C30"/>
                </a:solidFill>
                <a:latin typeface="Calibri"/>
                <a:cs typeface="Calibri"/>
              </a:rPr>
              <a:t>wff</a:t>
            </a:r>
            <a:r>
              <a:rPr sz="3200" spc="-5" dirty="0">
                <a:solidFill>
                  <a:srgbClr val="EC7C30"/>
                </a:solidFill>
                <a:latin typeface="Calibri"/>
                <a:cs typeface="Calibri"/>
              </a:rPr>
              <a:t>):</a:t>
            </a:r>
            <a:r>
              <a:rPr sz="3200" spc="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free </a:t>
            </a:r>
            <a:r>
              <a:rPr sz="3200" spc="-5" dirty="0">
                <a:latin typeface="Calibri"/>
                <a:cs typeface="Calibri"/>
              </a:rPr>
              <a:t>variables or where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variables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i="1" spc="-5" dirty="0">
                <a:latin typeface="Calibri"/>
                <a:cs typeface="Calibri"/>
              </a:rPr>
              <a:t>bound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universal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existential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quantifier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  <a:tabLst>
                <a:tab pos="254381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b="1" spc="-5" dirty="0">
                <a:latin typeface="Calibri"/>
                <a:cs typeface="Calibri"/>
              </a:rPr>
              <a:t>x)P(x,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y)	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bound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wff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2165"/>
            <a:ext cx="4585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Quantifiers:</a:t>
            </a:r>
            <a:r>
              <a:rPr spc="-65" dirty="0"/>
              <a:t> </a:t>
            </a:r>
            <a:r>
              <a:rPr dirty="0">
                <a:latin typeface="Symbol"/>
                <a:cs typeface="Symbol"/>
              </a:rPr>
              <a:t>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>
                <a:latin typeface="Symbol"/>
                <a:cs typeface="Symbol"/>
              </a:rPr>
              <a:t>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101597"/>
            <a:ext cx="7518400" cy="490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Universal</a:t>
            </a:r>
            <a:r>
              <a:rPr sz="3200" b="1" spc="-6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quantification</a:t>
            </a:r>
            <a:endParaRPr sz="3200">
              <a:latin typeface="Calibri"/>
              <a:cs typeface="Calibri"/>
            </a:endParaRPr>
          </a:p>
          <a:p>
            <a:pPr marL="711200" marR="17780" lvl="1" indent="-228600">
              <a:lnSpc>
                <a:spcPts val="3420"/>
              </a:lnSpc>
              <a:spcBef>
                <a:spcPts val="605"/>
              </a:spcBef>
              <a:buFont typeface="Arial MT"/>
              <a:buChar char="•"/>
              <a:tabLst>
                <a:tab pos="711835" algn="l"/>
              </a:tabLst>
            </a:pP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5" dirty="0">
                <a:latin typeface="Symbol"/>
                <a:cs typeface="Symbol"/>
              </a:rPr>
              <a:t></a:t>
            </a:r>
            <a:r>
              <a:rPr sz="3200" spc="-5" dirty="0">
                <a:latin typeface="Calibri"/>
                <a:cs typeface="Calibri"/>
              </a:rPr>
              <a:t>x)P(X)</a:t>
            </a:r>
            <a:r>
              <a:rPr sz="3200" dirty="0">
                <a:latin typeface="Calibri"/>
                <a:cs typeface="Calibri"/>
              </a:rPr>
              <a:t> means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 </a:t>
            </a:r>
            <a:r>
              <a:rPr sz="3200" spc="-5" dirty="0">
                <a:latin typeface="Calibri"/>
                <a:cs typeface="Calibri"/>
              </a:rPr>
              <a:t>holds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associated</a:t>
            </a:r>
            <a:r>
              <a:rPr sz="3200" dirty="0">
                <a:latin typeface="Calibri"/>
                <a:cs typeface="Calibri"/>
              </a:rPr>
              <a:t> with </a:t>
            </a:r>
            <a:r>
              <a:rPr sz="3200" spc="-5" dirty="0">
                <a:latin typeface="Calibri"/>
                <a:cs typeface="Calibri"/>
              </a:rPr>
              <a:t>variable</a:t>
            </a:r>
            <a:r>
              <a:rPr sz="3150" spc="-7" baseline="25132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3150" baseline="25132">
              <a:latin typeface="Calibri"/>
              <a:cs typeface="Calibri"/>
            </a:endParaRPr>
          </a:p>
          <a:p>
            <a:pPr marL="711200" lvl="1" indent="-229235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711835" algn="l"/>
              </a:tabLst>
            </a:pPr>
            <a:r>
              <a:rPr sz="3200" dirty="0">
                <a:latin typeface="Calibri"/>
                <a:cs typeface="Calibri"/>
              </a:rPr>
              <a:t>E.g.,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</a:t>
            </a:r>
            <a:r>
              <a:rPr sz="3200" dirty="0">
                <a:latin typeface="Calibri"/>
                <a:cs typeface="Calibri"/>
              </a:rPr>
              <a:t>X)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dolphin(X)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mammal(X)</a:t>
            </a:r>
            <a:endParaRPr sz="3200">
              <a:latin typeface="Calibri"/>
              <a:cs typeface="Calibri"/>
            </a:endParaRPr>
          </a:p>
          <a:p>
            <a:pPr marL="2540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b="1" spc="-10" dirty="0">
                <a:solidFill>
                  <a:srgbClr val="EC7C30"/>
                </a:solidFill>
                <a:latin typeface="Calibri"/>
                <a:cs typeface="Calibri"/>
              </a:rPr>
              <a:t>Existential</a:t>
            </a:r>
            <a:r>
              <a:rPr sz="32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quantification</a:t>
            </a:r>
            <a:endParaRPr sz="3200">
              <a:latin typeface="Calibri"/>
              <a:cs typeface="Calibri"/>
            </a:endParaRPr>
          </a:p>
          <a:p>
            <a:pPr marL="711200" marR="28575" lvl="1" indent="-228600">
              <a:lnSpc>
                <a:spcPts val="3420"/>
              </a:lnSpc>
              <a:spcBef>
                <a:spcPts val="625"/>
              </a:spcBef>
              <a:buFont typeface="Arial MT"/>
              <a:buChar char="•"/>
              <a:tabLst>
                <a:tab pos="711835" algn="l"/>
              </a:tabLst>
            </a:pP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</a:t>
            </a:r>
            <a:r>
              <a:rPr sz="3200" dirty="0">
                <a:latin typeface="Calibri"/>
                <a:cs typeface="Calibri"/>
              </a:rPr>
              <a:t>x)P(X)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 holds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 in </a:t>
            </a:r>
            <a:r>
              <a:rPr sz="3200" spc="-5" dirty="0">
                <a:latin typeface="Calibri"/>
                <a:cs typeface="Calibri"/>
              </a:rPr>
              <a:t>domain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associated</a:t>
            </a:r>
            <a:r>
              <a:rPr sz="3200" dirty="0">
                <a:latin typeface="Calibri"/>
                <a:cs typeface="Calibri"/>
              </a:rPr>
              <a:t> with </a:t>
            </a:r>
            <a:r>
              <a:rPr sz="3200" spc="-10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 marL="711200" lvl="1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711835" algn="l"/>
              </a:tabLst>
            </a:pPr>
            <a:r>
              <a:rPr sz="3200" dirty="0">
                <a:latin typeface="Calibri"/>
                <a:cs typeface="Calibri"/>
              </a:rPr>
              <a:t>E.g.,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</a:t>
            </a:r>
            <a:r>
              <a:rPr sz="3200" b="1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mammal(X)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lays_eggs(X)</a:t>
            </a:r>
            <a:endParaRPr sz="3200">
              <a:latin typeface="Calibri"/>
              <a:cs typeface="Calibri"/>
            </a:endParaRPr>
          </a:p>
          <a:p>
            <a:pPr marL="711200" marR="499109" lvl="1" indent="-228600">
              <a:lnSpc>
                <a:spcPts val="3460"/>
              </a:lnSpc>
              <a:spcBef>
                <a:spcPts val="520"/>
              </a:spcBef>
              <a:buFont typeface="Arial MT"/>
              <a:buChar char="•"/>
              <a:tabLst>
                <a:tab pos="711835" algn="l"/>
              </a:tabLst>
            </a:pPr>
            <a:r>
              <a:rPr sz="3200" spc="-5" dirty="0">
                <a:latin typeface="Calibri"/>
                <a:cs typeface="Calibri"/>
              </a:rPr>
              <a:t>This lets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identifying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444" y="6355486"/>
            <a:ext cx="744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5462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spc="7" baseline="2546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explicitly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assumed</a:t>
            </a:r>
            <a:r>
              <a:rPr sz="1800" spc="-5" dirty="0">
                <a:latin typeface="Calibri"/>
                <a:cs typeface="Calibri"/>
              </a:rPr>
              <a:t> 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95" dirty="0">
                <a:latin typeface="Calibri"/>
                <a:cs typeface="Calibri"/>
              </a:rPr>
              <a:t>cont</a:t>
            </a:r>
            <a:r>
              <a:rPr sz="1800" spc="-292" baseline="2314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800" spc="-195" dirty="0">
                <a:latin typeface="Calibri"/>
                <a:cs typeface="Calibri"/>
              </a:rPr>
              <a:t>e</a:t>
            </a:r>
            <a:r>
              <a:rPr sz="1800" spc="-292" baseline="2314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r>
              <a:rPr sz="1800" spc="-195" dirty="0">
                <a:latin typeface="Calibri"/>
                <a:cs typeface="Calibri"/>
              </a:rPr>
              <a:t>xt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35965"/>
            <a:ext cx="5173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Universal</a:t>
            </a:r>
            <a:r>
              <a:rPr spc="-30" dirty="0"/>
              <a:t> </a:t>
            </a:r>
            <a:r>
              <a:rPr spc="-5" dirty="0"/>
              <a:t>Quantifier:</a:t>
            </a:r>
            <a:r>
              <a:rPr spc="-65" dirty="0"/>
              <a:t> </a:t>
            </a:r>
            <a:r>
              <a:rPr dirty="0">
                <a:latin typeface="Symbol"/>
                <a:cs typeface="Symbol"/>
              </a:rPr>
              <a:t>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6397"/>
            <a:ext cx="7499350" cy="419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65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Universal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quantifiers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typically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dirty="0">
                <a:latin typeface="Calibri"/>
                <a:cs typeface="Calibri"/>
              </a:rPr>
              <a:t> with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i="1" dirty="0">
                <a:latin typeface="Calibri"/>
                <a:cs typeface="Calibri"/>
              </a:rPr>
              <a:t>implies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form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rules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  <a:spcBef>
                <a:spcPts val="70"/>
              </a:spcBef>
            </a:pP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gic</a:t>
            </a:r>
            <a:r>
              <a:rPr sz="2800" i="1" spc="-5" dirty="0">
                <a:latin typeface="Calibri"/>
                <a:cs typeface="Calibri"/>
              </a:rPr>
              <a:t>: 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950" spc="-114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Calibri"/>
                <a:cs typeface="Calibri"/>
              </a:rPr>
              <a:t>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tude</a:t>
            </a:r>
            <a:r>
              <a:rPr sz="2800" i="1" spc="-2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t(X)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950" spc="-155" dirty="0">
                <a:latin typeface="Symbol"/>
                <a:cs typeface="Symbol"/>
              </a:rPr>
              <a:t></a:t>
            </a:r>
            <a:r>
              <a:rPr sz="2950" spc="-10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smart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X)</a:t>
            </a:r>
            <a:endParaRPr sz="28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Means: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students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Universal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quantification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rarely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implies:</a:t>
            </a:r>
            <a:endParaRPr sz="3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5"/>
              </a:spcBef>
            </a:pP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gic</a:t>
            </a:r>
            <a:r>
              <a:rPr sz="2800" i="1" spc="-5" dirty="0">
                <a:latin typeface="Calibri"/>
                <a:cs typeface="Calibri"/>
              </a:rPr>
              <a:t>: </a:t>
            </a:r>
            <a:r>
              <a:rPr sz="2800" i="1" spc="-10" dirty="0">
                <a:latin typeface="Calibri"/>
                <a:cs typeface="Calibri"/>
              </a:rPr>
              <a:t>(</a:t>
            </a:r>
            <a:r>
              <a:rPr sz="2950" spc="-114" dirty="0">
                <a:latin typeface="Symbol"/>
                <a:cs typeface="Symbol"/>
              </a:rPr>
              <a:t></a:t>
            </a:r>
            <a:r>
              <a:rPr sz="2800" i="1" spc="-10" dirty="0">
                <a:latin typeface="Calibri"/>
                <a:cs typeface="Calibri"/>
              </a:rPr>
              <a:t>X</a:t>
            </a:r>
            <a:r>
              <a:rPr sz="2800" i="1" spc="-5" dirty="0">
                <a:latin typeface="Calibri"/>
                <a:cs typeface="Calibri"/>
              </a:rPr>
              <a:t>) </a:t>
            </a:r>
            <a:r>
              <a:rPr sz="2800" i="1" spc="-35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tude</a:t>
            </a:r>
            <a:r>
              <a:rPr sz="2800" i="1" spc="-3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t(X)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950" spc="-95" dirty="0">
                <a:latin typeface="Symbol"/>
                <a:cs typeface="Symbol"/>
              </a:rPr>
              <a:t>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smart(X)</a:t>
            </a:r>
            <a:endParaRPr sz="2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Means: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Everything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student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0893"/>
            <a:ext cx="7448550" cy="33813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70" dirty="0">
                <a:solidFill>
                  <a:srgbClr val="BEBEBE"/>
                </a:solidFill>
                <a:latin typeface="Calibri"/>
                <a:cs typeface="Calibri"/>
              </a:rPr>
              <a:t>Try</a:t>
            </a:r>
            <a:r>
              <a:rPr sz="32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determine,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as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quickly</a:t>
            </a:r>
            <a:r>
              <a:rPr sz="32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as 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you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can,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 if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the </a:t>
            </a:r>
            <a:r>
              <a:rPr sz="3200" spc="-70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argument</a:t>
            </a:r>
            <a:r>
              <a:rPr sz="32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logically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valid.</a:t>
            </a:r>
            <a:r>
              <a:rPr sz="320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Does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the 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conclusion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follow</a:t>
            </a:r>
            <a:r>
              <a:rPr sz="32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premises?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358775" indent="-286385">
              <a:lnSpc>
                <a:spcPct val="100000"/>
              </a:lnSpc>
              <a:buFont typeface="Arial MT"/>
              <a:buChar char="•"/>
              <a:tabLst>
                <a:tab pos="359410" algn="l"/>
              </a:tabLst>
            </a:pP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roses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</a:t>
            </a:r>
            <a:r>
              <a:rPr sz="3200" b="1" spc="-15" dirty="0">
                <a:latin typeface="Calibri"/>
                <a:cs typeface="Calibri"/>
              </a:rPr>
              <a:t> flowers</a:t>
            </a:r>
            <a:endParaRPr sz="3200">
              <a:latin typeface="Calibri"/>
              <a:cs typeface="Calibri"/>
            </a:endParaRPr>
          </a:p>
          <a:p>
            <a:pPr marL="358775" indent="-28638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9410" algn="l"/>
              </a:tabLst>
            </a:pPr>
            <a:r>
              <a:rPr sz="3200" b="1" dirty="0">
                <a:latin typeface="Calibri"/>
                <a:cs typeface="Calibri"/>
              </a:rPr>
              <a:t>Some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flowers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fade </a:t>
            </a:r>
            <a:r>
              <a:rPr sz="3200" b="1" dirty="0">
                <a:latin typeface="Calibri"/>
                <a:cs typeface="Calibri"/>
              </a:rPr>
              <a:t>quickly</a:t>
            </a:r>
            <a:endParaRPr sz="3200">
              <a:latin typeface="Calibri"/>
              <a:cs typeface="Calibri"/>
            </a:endParaRPr>
          </a:p>
          <a:p>
            <a:pPr marL="358775" indent="-28638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59410" algn="l"/>
              </a:tabLst>
            </a:pPr>
            <a:r>
              <a:rPr sz="3200" b="1" spc="-20" dirty="0">
                <a:latin typeface="Calibri"/>
                <a:cs typeface="Calibri"/>
              </a:rPr>
              <a:t>Therefore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roses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fade </a:t>
            </a:r>
            <a:r>
              <a:rPr sz="3200" b="1" dirty="0">
                <a:latin typeface="Calibri"/>
                <a:cs typeface="Calibri"/>
              </a:rPr>
              <a:t>quickly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35965"/>
            <a:ext cx="5285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Existential</a:t>
            </a:r>
            <a:r>
              <a:rPr spc="-10" dirty="0"/>
              <a:t> </a:t>
            </a:r>
            <a:r>
              <a:rPr spc="-5" dirty="0"/>
              <a:t>Quantifier:</a:t>
            </a:r>
            <a:r>
              <a:rPr spc="-70" dirty="0"/>
              <a:t> </a:t>
            </a:r>
            <a:r>
              <a:rPr dirty="0">
                <a:latin typeface="Symbol"/>
                <a:cs typeface="Symbol"/>
              </a:rPr>
              <a:t>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6397"/>
            <a:ext cx="7929880" cy="33115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Existential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quantifiers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usually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properties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</a:t>
            </a:r>
            <a:endParaRPr sz="3200">
              <a:latin typeface="Calibri"/>
              <a:cs typeface="Calibri"/>
            </a:endParaRPr>
          </a:p>
          <a:p>
            <a:pPr marL="471170" marR="1486535">
              <a:lnSpc>
                <a:spcPts val="3490"/>
              </a:lnSpc>
              <a:spcBef>
                <a:spcPts val="175"/>
              </a:spcBef>
            </a:pPr>
            <a:r>
              <a:rPr sz="2800" i="1" spc="-10" dirty="0">
                <a:latin typeface="Calibri"/>
                <a:cs typeface="Calibri"/>
              </a:rPr>
              <a:t>Lo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5" dirty="0">
                <a:latin typeface="Calibri"/>
                <a:cs typeface="Calibri"/>
              </a:rPr>
              <a:t>ic: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950" spc="-85" dirty="0">
                <a:latin typeface="Symbol"/>
                <a:cs typeface="Symbol"/>
              </a:rPr>
              <a:t>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tude</a:t>
            </a:r>
            <a:r>
              <a:rPr sz="2800" i="1" spc="-2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t(X)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950" spc="-95" dirty="0">
                <a:latin typeface="Symbol"/>
                <a:cs typeface="Symbol"/>
              </a:rPr>
              <a:t>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smart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X)  </a:t>
            </a:r>
            <a:r>
              <a:rPr sz="2800" i="1" spc="-5" dirty="0">
                <a:latin typeface="Calibri"/>
                <a:cs typeface="Calibri"/>
              </a:rPr>
              <a:t>Meaning: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student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Common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mistake: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471170" marR="2531745">
              <a:lnSpc>
                <a:spcPts val="3490"/>
              </a:lnSpc>
              <a:spcBef>
                <a:spcPts val="190"/>
              </a:spcBef>
            </a:pPr>
            <a:r>
              <a:rPr sz="2800" i="1" spc="-10" dirty="0">
                <a:latin typeface="Calibri"/>
                <a:cs typeface="Calibri"/>
              </a:rPr>
              <a:t>Lo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5" dirty="0">
                <a:latin typeface="Calibri"/>
                <a:cs typeface="Calibri"/>
              </a:rPr>
              <a:t>ic: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950" spc="-85" dirty="0">
                <a:latin typeface="Symbol"/>
                <a:cs typeface="Symbol"/>
              </a:rPr>
              <a:t>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tude</a:t>
            </a:r>
            <a:r>
              <a:rPr sz="2800" i="1" spc="-2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t(X)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950" spc="-155" dirty="0">
                <a:latin typeface="Symbol"/>
                <a:cs typeface="Symbol"/>
              </a:rPr>
              <a:t></a:t>
            </a:r>
            <a:r>
              <a:rPr sz="2950" spc="-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smart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X)  </a:t>
            </a:r>
            <a:r>
              <a:rPr sz="2800" i="1" spc="-5" dirty="0">
                <a:latin typeface="Calibri"/>
                <a:cs typeface="Calibri"/>
              </a:rPr>
              <a:t>Meaning: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235965"/>
            <a:ext cx="5285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Existential</a:t>
            </a:r>
            <a:r>
              <a:rPr spc="-10" dirty="0"/>
              <a:t> </a:t>
            </a:r>
            <a:r>
              <a:rPr spc="-5" dirty="0"/>
              <a:t>Quantifier:</a:t>
            </a:r>
            <a:r>
              <a:rPr spc="-70" dirty="0"/>
              <a:t> </a:t>
            </a:r>
            <a:r>
              <a:rPr dirty="0">
                <a:latin typeface="Symbol"/>
                <a:cs typeface="Symbol"/>
              </a:rPr>
              <a:t>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6397"/>
            <a:ext cx="8378825" cy="45916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45339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Existential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quantifiers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usually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properties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individual</a:t>
            </a:r>
            <a:endParaRPr sz="3200">
              <a:latin typeface="Calibri"/>
              <a:cs typeface="Calibri"/>
            </a:endParaRPr>
          </a:p>
          <a:p>
            <a:pPr marL="471170" marR="1934845">
              <a:lnSpc>
                <a:spcPts val="3490"/>
              </a:lnSpc>
              <a:spcBef>
                <a:spcPts val="175"/>
              </a:spcBef>
            </a:pPr>
            <a:r>
              <a:rPr sz="2800" i="1" spc="-10" dirty="0">
                <a:latin typeface="Calibri"/>
                <a:cs typeface="Calibri"/>
              </a:rPr>
              <a:t>Lo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5" dirty="0">
                <a:latin typeface="Calibri"/>
                <a:cs typeface="Calibri"/>
              </a:rPr>
              <a:t>ic: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950" spc="-85" dirty="0">
                <a:latin typeface="Symbol"/>
                <a:cs typeface="Symbol"/>
              </a:rPr>
              <a:t>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tude</a:t>
            </a:r>
            <a:r>
              <a:rPr sz="2800" i="1" spc="-2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t(X)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950" spc="-95" dirty="0">
                <a:latin typeface="Symbol"/>
                <a:cs typeface="Symbol"/>
              </a:rPr>
              <a:t>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smart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X)  </a:t>
            </a:r>
            <a:r>
              <a:rPr sz="2800" i="1" spc="-5" dirty="0">
                <a:latin typeface="Calibri"/>
                <a:cs typeface="Calibri"/>
              </a:rPr>
              <a:t>Meaning: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student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Common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mistake: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473075" marR="2980055" indent="-1905">
              <a:lnSpc>
                <a:spcPts val="3529"/>
              </a:lnSpc>
              <a:spcBef>
                <a:spcPts val="195"/>
              </a:spcBef>
            </a:pPr>
            <a:r>
              <a:rPr sz="2800" i="1" spc="-10" dirty="0">
                <a:latin typeface="Calibri"/>
                <a:cs typeface="Calibri"/>
              </a:rPr>
              <a:t>Lo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5" dirty="0">
                <a:latin typeface="Calibri"/>
                <a:cs typeface="Calibri"/>
              </a:rPr>
              <a:t>ic: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950" spc="-85" dirty="0">
                <a:latin typeface="Symbol"/>
                <a:cs typeface="Symbol"/>
              </a:rPr>
              <a:t></a:t>
            </a:r>
            <a:r>
              <a:rPr sz="2950" spc="-1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s</a:t>
            </a:r>
            <a:r>
              <a:rPr sz="2800" i="1" spc="-5" dirty="0">
                <a:latin typeface="Calibri"/>
                <a:cs typeface="Calibri"/>
              </a:rPr>
              <a:t>tude</a:t>
            </a:r>
            <a:r>
              <a:rPr sz="2800" i="1" spc="-25" dirty="0">
                <a:latin typeface="Calibri"/>
                <a:cs typeface="Calibri"/>
              </a:rPr>
              <a:t>n</a:t>
            </a:r>
            <a:r>
              <a:rPr sz="2800" i="1" spc="-5" dirty="0">
                <a:latin typeface="Calibri"/>
                <a:cs typeface="Calibri"/>
              </a:rPr>
              <a:t>t(X)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950" spc="-155" dirty="0">
                <a:latin typeface="Symbol"/>
                <a:cs typeface="Symbol"/>
              </a:rPr>
              <a:t></a:t>
            </a:r>
            <a:r>
              <a:rPr sz="2950" spc="-9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smart</a:t>
            </a:r>
            <a:r>
              <a:rPr sz="2800" i="1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X) 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15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95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~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endParaRPr sz="2800">
              <a:latin typeface="Calibri"/>
              <a:cs typeface="Calibri"/>
            </a:endParaRPr>
          </a:p>
          <a:p>
            <a:pPr marL="473075">
              <a:lnSpc>
                <a:spcPts val="3410"/>
              </a:lnSpc>
            </a:pPr>
            <a:r>
              <a:rPr sz="2950" spc="-8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9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student(X)</a:t>
            </a:r>
            <a:r>
              <a:rPr sz="2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15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9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smart(X)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50" spc="-8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9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~student(X)</a:t>
            </a:r>
            <a:r>
              <a:rPr sz="2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smart(X)</a:t>
            </a:r>
            <a:endParaRPr sz="2800">
              <a:latin typeface="Calibri"/>
              <a:cs typeface="Calibri"/>
            </a:endParaRPr>
          </a:p>
          <a:p>
            <a:pPr marL="473075">
              <a:lnSpc>
                <a:spcPts val="3190"/>
              </a:lnSpc>
              <a:spcBef>
                <a:spcPts val="105"/>
              </a:spcBef>
            </a:pP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Meaning: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30" dirty="0">
                <a:solidFill>
                  <a:srgbClr val="FF0000"/>
                </a:solidFill>
                <a:latin typeface="Calibri"/>
                <a:cs typeface="Calibri"/>
              </a:rPr>
              <a:t>There’s</a:t>
            </a:r>
            <a:r>
              <a:rPr sz="2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something that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is either</a:t>
            </a:r>
            <a:r>
              <a:rPr sz="28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73075">
              <a:lnSpc>
                <a:spcPts val="3190"/>
              </a:lnSpc>
            </a:pPr>
            <a:r>
              <a:rPr sz="2800" i="1" spc="-10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smart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37769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Quantifier</a:t>
            </a:r>
            <a:r>
              <a:rPr spc="-60" dirty="0"/>
              <a:t> </a:t>
            </a:r>
            <a:r>
              <a:rPr spc="-1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77567"/>
            <a:ext cx="7857490" cy="29032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FOL</a:t>
            </a:r>
            <a:r>
              <a:rPr sz="2800" spc="-10" dirty="0">
                <a:latin typeface="Calibri"/>
                <a:cs typeface="Calibri"/>
              </a:rPr>
              <a:t> sentences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particular,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sentence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spc="-5" dirty="0"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ts val="319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Suppose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“everyone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loves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someone”</a:t>
            </a:r>
            <a:endParaRPr sz="2800">
              <a:latin typeface="Calibri"/>
              <a:cs typeface="Calibri"/>
            </a:endParaRPr>
          </a:p>
          <a:p>
            <a:pPr marL="352425">
              <a:lnSpc>
                <a:spcPct val="100000"/>
              </a:lnSpc>
              <a:spcBef>
                <a:spcPts val="190"/>
              </a:spcBef>
            </a:pP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X)</a:t>
            </a:r>
            <a:r>
              <a:rPr sz="2800" spc="-10" dirty="0">
                <a:latin typeface="Calibri"/>
                <a:cs typeface="Calibri"/>
              </a:rPr>
              <a:t> alive(X)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Y)</a:t>
            </a:r>
            <a:r>
              <a:rPr sz="2800" spc="-10" dirty="0">
                <a:latin typeface="Calibri"/>
                <a:cs typeface="Calibri"/>
              </a:rPr>
              <a:t> loves(X,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40" dirty="0">
                <a:latin typeface="Calibri"/>
                <a:cs typeface="Calibri"/>
              </a:rPr>
              <a:t>Here’s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4648200"/>
            <a:ext cx="5344795" cy="58547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5" dirty="0">
                <a:latin typeface="Symbol"/>
                <a:cs typeface="Symbol"/>
              </a:rPr>
              <a:t></a:t>
            </a:r>
            <a:r>
              <a:rPr sz="3200" spc="-5" dirty="0">
                <a:latin typeface="Calibri"/>
                <a:cs typeface="Calibri"/>
              </a:rPr>
              <a:t>X)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alive(X)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5" dirty="0">
                <a:latin typeface="Symbol"/>
                <a:cs typeface="Symbol"/>
              </a:rPr>
              <a:t>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dirty="0">
                <a:latin typeface="Symbol"/>
                <a:cs typeface="Symbol"/>
              </a:rPr>
              <a:t></a:t>
            </a:r>
            <a:r>
              <a:rPr sz="3200" dirty="0">
                <a:latin typeface="Calibri"/>
                <a:cs typeface="Calibri"/>
              </a:rPr>
              <a:t>Y)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loves(X, Y)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0600" y="53340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556260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762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597865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762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628345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9645" y="5729427"/>
            <a:ext cx="1308100" cy="6553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7940" marR="5080" indent="-15875">
              <a:lnSpc>
                <a:spcPct val="72100"/>
              </a:lnSpc>
              <a:spcBef>
                <a:spcPts val="900"/>
              </a:spcBef>
            </a:pPr>
            <a:r>
              <a:rPr sz="2400" spc="-10" dirty="0">
                <a:latin typeface="Calibri"/>
                <a:cs typeface="Calibri"/>
              </a:rPr>
              <a:t>Scope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Scope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37769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Quantifier</a:t>
            </a:r>
            <a:r>
              <a:rPr spc="-60" dirty="0"/>
              <a:t> </a:t>
            </a:r>
            <a:r>
              <a:rPr spc="-1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63142"/>
            <a:ext cx="7402830" cy="477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Switching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order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10" dirty="0">
                <a:latin typeface="Calibri"/>
                <a:cs typeface="Calibri"/>
              </a:rPr>
              <a:t>universal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quantifiers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does not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b="1" spc="-10" dirty="0">
                <a:latin typeface="Calibri"/>
                <a:cs typeface="Calibri"/>
              </a:rPr>
              <a:t>change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meaning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latin typeface="Calibri"/>
                <a:cs typeface="Calibri"/>
              </a:rPr>
              <a:t>(</a:t>
            </a:r>
            <a:r>
              <a:rPr sz="2600" spc="-20" dirty="0">
                <a:latin typeface="Symbol"/>
                <a:cs typeface="Symbol"/>
              </a:rPr>
              <a:t></a:t>
            </a:r>
            <a:r>
              <a:rPr sz="2600" spc="-20" dirty="0">
                <a:latin typeface="Calibri"/>
                <a:cs typeface="Calibri"/>
              </a:rPr>
              <a:t>X)(</a:t>
            </a:r>
            <a:r>
              <a:rPr sz="2600" spc="-20" dirty="0">
                <a:latin typeface="Symbol"/>
                <a:cs typeface="Symbol"/>
              </a:rPr>
              <a:t></a:t>
            </a:r>
            <a:r>
              <a:rPr sz="2600" spc="-20" dirty="0">
                <a:latin typeface="Calibri"/>
                <a:cs typeface="Calibri"/>
              </a:rPr>
              <a:t>Y)P(X,Y)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Y)(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P(X,Y)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Dogs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(i.e.,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dogs</a:t>
            </a:r>
            <a:r>
              <a:rPr sz="2600" spc="-15" dirty="0">
                <a:latin typeface="Calibri"/>
                <a:cs typeface="Calibri"/>
              </a:rPr>
              <a:t> hate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cats)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80" dirty="0">
                <a:latin typeface="Calibri"/>
                <a:cs typeface="Calibri"/>
              </a:rPr>
              <a:t>You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spc="-15" dirty="0">
                <a:latin typeface="Calibri"/>
                <a:cs typeface="Calibri"/>
              </a:rPr>
              <a:t> switch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order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existential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quantifiers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latin typeface="Calibri"/>
                <a:cs typeface="Calibri"/>
              </a:rPr>
              <a:t>(</a:t>
            </a:r>
            <a:r>
              <a:rPr sz="2600" spc="-20" dirty="0">
                <a:latin typeface="Symbol"/>
                <a:cs typeface="Symbol"/>
              </a:rPr>
              <a:t></a:t>
            </a:r>
            <a:r>
              <a:rPr sz="2600" spc="-20" dirty="0">
                <a:latin typeface="Calibri"/>
                <a:cs typeface="Calibri"/>
              </a:rPr>
              <a:t>X)(</a:t>
            </a:r>
            <a:r>
              <a:rPr sz="2600" spc="-20" dirty="0">
                <a:latin typeface="Symbol"/>
                <a:cs typeface="Symbol"/>
              </a:rPr>
              <a:t></a:t>
            </a:r>
            <a:r>
              <a:rPr sz="2600" spc="-20" dirty="0">
                <a:latin typeface="Calibri"/>
                <a:cs typeface="Calibri"/>
              </a:rPr>
              <a:t>Y)P(X,Y)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dirty="0">
                <a:latin typeface="Calibri"/>
                <a:cs typeface="Calibri"/>
              </a:rPr>
              <a:t>Y)(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35" dirty="0">
                <a:latin typeface="Calibri"/>
                <a:cs typeface="Calibri"/>
              </a:rPr>
              <a:t> P(X,Y)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cat </a:t>
            </a:r>
            <a:r>
              <a:rPr sz="2600" dirty="0">
                <a:latin typeface="Calibri"/>
                <a:cs typeface="Calibri"/>
              </a:rPr>
              <a:t>killed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dog</a:t>
            </a:r>
            <a:endParaRPr sz="2600">
              <a:latin typeface="Calibri"/>
              <a:cs typeface="Calibri"/>
            </a:endParaRPr>
          </a:p>
          <a:p>
            <a:pPr marL="241300" marR="799465" indent="-229235">
              <a:lnSpc>
                <a:spcPts val="3020"/>
              </a:lnSpc>
              <a:spcBef>
                <a:spcPts val="10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Switching</a:t>
            </a:r>
            <a:r>
              <a:rPr sz="2800" b="1" spc="-10" dirty="0">
                <a:latin typeface="Calibri"/>
                <a:cs typeface="Calibri"/>
              </a:rPr>
              <a:t> order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spc="-10" dirty="0">
                <a:latin typeface="Calibri"/>
                <a:cs typeface="Calibri"/>
              </a:rPr>
              <a:t>universal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</a:t>
            </a:r>
            <a:r>
              <a:rPr sz="2800" b="1" spc="-20" dirty="0">
                <a:latin typeface="Calibri"/>
                <a:cs typeface="Calibri"/>
              </a:rPr>
              <a:t>existential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quantifiers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does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change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meaning: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latin typeface="Calibri"/>
                <a:cs typeface="Calibri"/>
              </a:rPr>
              <a:t>Everyone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likes </a:t>
            </a:r>
            <a:r>
              <a:rPr sz="2600" spc="-5" dirty="0">
                <a:latin typeface="Calibri"/>
                <a:cs typeface="Calibri"/>
              </a:rPr>
              <a:t>someone: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X)(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dirty="0">
                <a:latin typeface="Calibri"/>
                <a:cs typeface="Calibri"/>
              </a:rPr>
              <a:t>Y)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likes(X,Y)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Someone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liked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everyone: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dirty="0">
                <a:latin typeface="Calibri"/>
                <a:cs typeface="Calibri"/>
              </a:rPr>
              <a:t>Y)(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likes(X,Y)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1182" y="0"/>
            <a:ext cx="44215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40105" marR="5080" indent="-828040">
              <a:lnSpc>
                <a:spcPts val="4320"/>
              </a:lnSpc>
              <a:spcBef>
                <a:spcPts val="640"/>
              </a:spcBef>
            </a:pPr>
            <a:r>
              <a:rPr sz="4000" spc="-20" dirty="0"/>
              <a:t>Procedural</a:t>
            </a:r>
            <a:r>
              <a:rPr sz="4000" spc="-60" dirty="0"/>
              <a:t> </a:t>
            </a:r>
            <a:r>
              <a:rPr sz="4000" spc="-25" dirty="0"/>
              <a:t>example</a:t>
            </a:r>
            <a:r>
              <a:rPr sz="4000" spc="-35" dirty="0"/>
              <a:t> </a:t>
            </a:r>
            <a:r>
              <a:rPr sz="4000" spc="-5" dirty="0"/>
              <a:t>1 </a:t>
            </a:r>
            <a:r>
              <a:rPr sz="4000" spc="-890" dirty="0"/>
              <a:t> </a:t>
            </a:r>
            <a:r>
              <a:rPr sz="4000" spc="-20" dirty="0"/>
              <a:t>(Illustrative</a:t>
            </a:r>
            <a:r>
              <a:rPr sz="4000" spc="-30" dirty="0"/>
              <a:t> </a:t>
            </a:r>
            <a:r>
              <a:rPr sz="4000" spc="-10" dirty="0"/>
              <a:t>only!)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52906"/>
            <a:ext cx="6396355" cy="124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85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def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verify1():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ts val="3165"/>
              </a:lnSpc>
            </a:pPr>
            <a:r>
              <a:rPr sz="2600" b="1" i="1" dirty="0">
                <a:latin typeface="Calibri"/>
                <a:cs typeface="Calibri"/>
              </a:rPr>
              <a:t>#</a:t>
            </a:r>
            <a:r>
              <a:rPr sz="2600" b="1" i="1" spc="-5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Everyone </a:t>
            </a:r>
            <a:r>
              <a:rPr sz="2600" b="1" i="1" spc="-20" dirty="0">
                <a:latin typeface="Calibri"/>
                <a:cs typeface="Calibri"/>
              </a:rPr>
              <a:t>likes</a:t>
            </a:r>
            <a:r>
              <a:rPr sz="2600" b="1" i="1" spc="-1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someone:</a:t>
            </a:r>
            <a:r>
              <a:rPr sz="2600" b="1" i="1" spc="-15" dirty="0">
                <a:latin typeface="Calibri"/>
                <a:cs typeface="Calibri"/>
              </a:rPr>
              <a:t> </a:t>
            </a:r>
            <a:r>
              <a:rPr sz="2600" b="1" i="1" spc="-20" dirty="0">
                <a:latin typeface="Calibri"/>
                <a:cs typeface="Calibri"/>
              </a:rPr>
              <a:t>(</a:t>
            </a:r>
            <a:r>
              <a:rPr sz="2750" spc="-20" dirty="0">
                <a:latin typeface="Symbol"/>
                <a:cs typeface="Symbol"/>
              </a:rPr>
              <a:t></a:t>
            </a:r>
            <a:r>
              <a:rPr sz="2600" b="1" i="1" spc="-20" dirty="0">
                <a:latin typeface="Calibri"/>
                <a:cs typeface="Calibri"/>
              </a:rPr>
              <a:t>x)(</a:t>
            </a:r>
            <a:r>
              <a:rPr sz="2750" spc="-20" dirty="0">
                <a:latin typeface="Symbol"/>
                <a:cs typeface="Symbol"/>
              </a:rPr>
              <a:t></a:t>
            </a:r>
            <a:r>
              <a:rPr sz="2600" b="1" i="1" spc="-20" dirty="0">
                <a:latin typeface="Calibri"/>
                <a:cs typeface="Calibri"/>
              </a:rPr>
              <a:t>y)</a:t>
            </a:r>
            <a:r>
              <a:rPr sz="2600" b="1" i="1" spc="-35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likes(x,y)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340"/>
              </a:spcBef>
            </a:pP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p1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people():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652" y="2372173"/>
            <a:ext cx="2912110" cy="2692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80695" indent="-120650" algn="ctr">
              <a:lnSpc>
                <a:spcPct val="112100"/>
              </a:lnSpc>
              <a:spcBef>
                <a:spcPts val="110"/>
              </a:spcBef>
            </a:pPr>
            <a:r>
              <a:rPr sz="2600" spc="-20" dirty="0">
                <a:latin typeface="Calibri"/>
                <a:cs typeface="Calibri"/>
              </a:rPr>
              <a:t>foundLike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15" dirty="0">
                <a:latin typeface="Calibri"/>
                <a:cs typeface="Calibri"/>
              </a:rPr>
              <a:t>False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p2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people():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likes(p1,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p2):</a:t>
            </a:r>
            <a:endParaRPr sz="2600">
              <a:latin typeface="Calibri"/>
              <a:cs typeface="Calibri"/>
            </a:endParaRPr>
          </a:p>
          <a:p>
            <a:pPr marL="682625" marR="5080">
              <a:lnSpc>
                <a:spcPts val="3500"/>
              </a:lnSpc>
              <a:spcBef>
                <a:spcPts val="170"/>
              </a:spcBef>
            </a:pPr>
            <a:r>
              <a:rPr sz="2600" spc="-20" dirty="0">
                <a:latin typeface="Calibri"/>
                <a:cs typeface="Calibri"/>
              </a:rPr>
              <a:t>foundLike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True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break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20" dirty="0">
                <a:latin typeface="Calibri"/>
                <a:cs typeface="Calibri"/>
              </a:rPr>
              <a:t> foundLike: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644" y="5037473"/>
            <a:ext cx="5230495" cy="1359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480"/>
              </a:spcBef>
            </a:pPr>
            <a:r>
              <a:rPr sz="2600" spc="-5" dirty="0">
                <a:latin typeface="Calibri"/>
                <a:cs typeface="Calibri"/>
              </a:rPr>
              <a:t>print(p1,</a:t>
            </a:r>
            <a:r>
              <a:rPr sz="2600" spc="-30" dirty="0">
                <a:latin typeface="Calibri"/>
                <a:cs typeface="Calibri"/>
              </a:rPr>
              <a:t> ‘does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anyone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Wingdings"/>
                <a:cs typeface="Wingdings"/>
              </a:rPr>
              <a:t></a:t>
            </a:r>
            <a:r>
              <a:rPr sz="2600" spc="-5" dirty="0">
                <a:latin typeface="Calibri"/>
                <a:cs typeface="Calibri"/>
              </a:rPr>
              <a:t>’)</a:t>
            </a:r>
            <a:endParaRPr sz="2600">
              <a:latin typeface="Calibri"/>
              <a:cs typeface="Calibri"/>
            </a:endParaRPr>
          </a:p>
          <a:p>
            <a:pPr marL="12700" marR="3018790" indent="595630">
              <a:lnSpc>
                <a:spcPct val="112000"/>
              </a:lnSpc>
              <a:spcBef>
                <a:spcPts val="10"/>
              </a:spcBef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False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return</a:t>
            </a:r>
            <a:r>
              <a:rPr sz="2600" spc="-40" dirty="0">
                <a:latin typeface="Calibri"/>
                <a:cs typeface="Calibri"/>
              </a:rPr>
              <a:t> True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43044" y="2481072"/>
            <a:ext cx="4556760" cy="1931035"/>
            <a:chOff x="4543044" y="2481072"/>
            <a:chExt cx="4556760" cy="19310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4584" y="2574019"/>
              <a:ext cx="4277874" cy="1644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044" y="2481072"/>
              <a:ext cx="4556759" cy="193090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21352" y="2581655"/>
            <a:ext cx="4194175" cy="1569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1590" rIns="0" bIns="0" rtlCol="0">
            <a:spAutoFit/>
          </a:bodyPr>
          <a:lstStyle/>
          <a:p>
            <a:pPr marL="92075" marR="125095">
              <a:lnSpc>
                <a:spcPct val="100000"/>
              </a:lnSpc>
              <a:spcBef>
                <a:spcPts val="170"/>
              </a:spcBef>
            </a:pPr>
            <a:r>
              <a:rPr sz="3200" i="1" spc="-15" dirty="0">
                <a:latin typeface="Calibri"/>
                <a:cs typeface="Calibri"/>
              </a:rPr>
              <a:t>Every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person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has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at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least </a:t>
            </a:r>
            <a:r>
              <a:rPr sz="3200" i="1" spc="-5" dirty="0">
                <a:latin typeface="Calibri"/>
                <a:cs typeface="Calibri"/>
              </a:rPr>
              <a:t>one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individual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that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they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like.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582" y="0"/>
            <a:ext cx="44215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40105" marR="5080" indent="-828040">
              <a:lnSpc>
                <a:spcPts val="4320"/>
              </a:lnSpc>
              <a:spcBef>
                <a:spcPts val="640"/>
              </a:spcBef>
            </a:pPr>
            <a:r>
              <a:rPr sz="4000" spc="-20" dirty="0"/>
              <a:t>Procedural</a:t>
            </a:r>
            <a:r>
              <a:rPr sz="4000" spc="-60" dirty="0"/>
              <a:t> </a:t>
            </a:r>
            <a:r>
              <a:rPr sz="4000" spc="-25" dirty="0"/>
              <a:t>example</a:t>
            </a:r>
            <a:r>
              <a:rPr sz="4000" spc="-35" dirty="0"/>
              <a:t> </a:t>
            </a:r>
            <a:r>
              <a:rPr sz="4000" spc="-5" dirty="0"/>
              <a:t>2 </a:t>
            </a:r>
            <a:r>
              <a:rPr sz="4000" spc="-890" dirty="0"/>
              <a:t> </a:t>
            </a:r>
            <a:r>
              <a:rPr sz="4000" spc="-20" dirty="0"/>
              <a:t>(Illustrative</a:t>
            </a:r>
            <a:r>
              <a:rPr sz="4000" spc="-30" dirty="0"/>
              <a:t> </a:t>
            </a:r>
            <a:r>
              <a:rPr sz="4000" spc="-10" dirty="0"/>
              <a:t>only!)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823341"/>
            <a:ext cx="1873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def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verify2():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227" y="1169908"/>
            <a:ext cx="7382509" cy="14465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b="1" i="1" spc="-5" dirty="0">
                <a:latin typeface="Calibri"/>
                <a:cs typeface="Calibri"/>
              </a:rPr>
              <a:t>#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Someone</a:t>
            </a:r>
            <a:r>
              <a:rPr sz="2800" b="1" i="1" spc="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is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25" dirty="0">
                <a:latin typeface="Calibri"/>
                <a:cs typeface="Calibri"/>
              </a:rPr>
              <a:t>liked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by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everyone: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(</a:t>
            </a:r>
            <a:r>
              <a:rPr sz="2950" spc="-20" dirty="0">
                <a:latin typeface="Symbol"/>
                <a:cs typeface="Symbol"/>
              </a:rPr>
              <a:t></a:t>
            </a:r>
            <a:r>
              <a:rPr sz="2800" b="1" i="1" spc="-20" dirty="0">
                <a:latin typeface="Calibri"/>
                <a:cs typeface="Calibri"/>
              </a:rPr>
              <a:t>y)(</a:t>
            </a:r>
            <a:r>
              <a:rPr sz="2950" spc="-20" dirty="0">
                <a:latin typeface="Symbol"/>
                <a:cs typeface="Symbol"/>
              </a:rPr>
              <a:t></a:t>
            </a:r>
            <a:r>
              <a:rPr sz="2800" b="1" i="1" spc="-20" dirty="0">
                <a:latin typeface="Calibri"/>
                <a:cs typeface="Calibri"/>
              </a:rPr>
              <a:t>x)</a:t>
            </a:r>
            <a:r>
              <a:rPr sz="2800" b="1" i="1" spc="-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likes(x,y)</a:t>
            </a:r>
            <a:endParaRPr sz="2800">
              <a:latin typeface="Calibri"/>
              <a:cs typeface="Calibri"/>
            </a:endParaRPr>
          </a:p>
          <a:p>
            <a:pPr marL="337185" marR="4323080" indent="-325120">
              <a:lnSpc>
                <a:spcPts val="3690"/>
              </a:lnSpc>
              <a:spcBef>
                <a:spcPts val="60"/>
              </a:spcBef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people():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foundHater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592816"/>
            <a:ext cx="3306445" cy="23666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people():</a:t>
            </a:r>
            <a:endParaRPr sz="2800">
              <a:latin typeface="Calibri"/>
              <a:cs typeface="Calibri"/>
            </a:endParaRPr>
          </a:p>
          <a:p>
            <a:pPr marL="660400" marR="5080" indent="-325120">
              <a:lnSpc>
                <a:spcPts val="369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if 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likes(p1,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p2):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foundHater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  <a:spcBef>
                <a:spcPts val="150"/>
              </a:spcBef>
            </a:pPr>
            <a:r>
              <a:rPr sz="2800" spc="-15" dirty="0">
                <a:latin typeface="Calibri"/>
                <a:cs typeface="Calibri"/>
              </a:rPr>
              <a:t>break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foundHater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27" y="4932273"/>
            <a:ext cx="550608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marR="5080">
              <a:lnSpc>
                <a:spcPct val="11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print(p2,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everyone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Wingdings"/>
                <a:cs typeface="Wingdings"/>
              </a:rPr>
              <a:t></a:t>
            </a:r>
            <a:r>
              <a:rPr sz="2800" spc="-10" dirty="0">
                <a:latin typeface="Calibri"/>
                <a:cs typeface="Calibri"/>
              </a:rPr>
              <a:t>’)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20" dirty="0"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44567" y="2887979"/>
            <a:ext cx="4526280" cy="1931035"/>
            <a:chOff x="4544567" y="2887979"/>
            <a:chExt cx="4526280" cy="19310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6095" y="2982451"/>
              <a:ext cx="4244372" cy="1644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4567" y="2887979"/>
              <a:ext cx="4526280" cy="19309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22876" y="2990088"/>
            <a:ext cx="4160520" cy="15697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92710" marR="125730" algn="just">
              <a:lnSpc>
                <a:spcPct val="100000"/>
              </a:lnSpc>
              <a:spcBef>
                <a:spcPts val="160"/>
              </a:spcBef>
            </a:pPr>
            <a:r>
              <a:rPr sz="3200" i="1" spc="-5" dirty="0">
                <a:latin typeface="Calibri"/>
                <a:cs typeface="Calibri"/>
              </a:rPr>
              <a:t>There </a:t>
            </a:r>
            <a:r>
              <a:rPr sz="3200" i="1" dirty="0">
                <a:latin typeface="Calibri"/>
                <a:cs typeface="Calibri"/>
              </a:rPr>
              <a:t>is a person </a:t>
            </a:r>
            <a:r>
              <a:rPr sz="3200" i="1" spc="-5" dirty="0">
                <a:latin typeface="Calibri"/>
                <a:cs typeface="Calibri"/>
              </a:rPr>
              <a:t>who </a:t>
            </a:r>
            <a:r>
              <a:rPr sz="3200" i="1" spc="-10" dirty="0">
                <a:latin typeface="Calibri"/>
                <a:cs typeface="Calibri"/>
              </a:rPr>
              <a:t>is </a:t>
            </a:r>
            <a:r>
              <a:rPr sz="3200" i="1" spc="-71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liked </a:t>
            </a:r>
            <a:r>
              <a:rPr sz="3200" i="1" spc="-5" dirty="0">
                <a:latin typeface="Calibri"/>
                <a:cs typeface="Calibri"/>
              </a:rPr>
              <a:t>by every person </a:t>
            </a:r>
            <a:r>
              <a:rPr sz="3200" i="1" spc="-10" dirty="0">
                <a:latin typeface="Calibri"/>
                <a:cs typeface="Calibri"/>
              </a:rPr>
              <a:t>in 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the</a:t>
            </a:r>
            <a:r>
              <a:rPr sz="3200" i="1" spc="-5" dirty="0">
                <a:latin typeface="Calibri"/>
                <a:cs typeface="Calibri"/>
              </a:rPr>
              <a:t> universe.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9765"/>
            <a:ext cx="6853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Connections </a:t>
            </a:r>
            <a:r>
              <a:rPr spc="-10" dirty="0"/>
              <a:t>between</a:t>
            </a:r>
            <a:r>
              <a:rPr spc="-5" dirty="0"/>
              <a:t> </a:t>
            </a:r>
            <a:r>
              <a:rPr dirty="0">
                <a:latin typeface="Symbol"/>
                <a:cs typeface="Symbol"/>
              </a:rPr>
              <a:t>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>
                <a:latin typeface="Symbol"/>
                <a:cs typeface="Symbol"/>
              </a:rPr>
              <a:t>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66545"/>
            <a:ext cx="7695565" cy="4882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ts val="3635"/>
              </a:lnSpc>
              <a:spcBef>
                <a:spcPts val="105"/>
              </a:spcBef>
              <a:buFont typeface="Arial MT"/>
              <a:buChar char="•"/>
              <a:tabLst>
                <a:tab pos="244475" algn="l"/>
              </a:tabLst>
            </a:pP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relate</a:t>
            </a:r>
            <a:r>
              <a:rPr sz="3200" spc="-10" dirty="0">
                <a:latin typeface="Calibri"/>
                <a:cs typeface="Calibri"/>
              </a:rPr>
              <a:t> sentences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involving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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</a:t>
            </a:r>
            <a:endParaRPr sz="3200">
              <a:latin typeface="Symbol"/>
              <a:cs typeface="Symbol"/>
            </a:endParaRPr>
          </a:p>
          <a:p>
            <a:pPr marL="243840">
              <a:lnSpc>
                <a:spcPts val="3635"/>
              </a:lnSpc>
              <a:tabLst>
                <a:tab pos="3594100" algn="l"/>
              </a:tabLst>
            </a:pP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extensions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	</a:t>
            </a:r>
            <a:r>
              <a:rPr sz="32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</a:t>
            </a:r>
            <a:r>
              <a:rPr sz="3200" b="1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Morgan’s</a:t>
            </a:r>
            <a:r>
              <a:rPr sz="3200" b="1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2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laws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254"/>
              </a:spcBef>
            </a:pPr>
            <a:r>
              <a:rPr sz="2600" dirty="0">
                <a:latin typeface="Calibri"/>
                <a:cs typeface="Calibri"/>
              </a:rPr>
              <a:t>1.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P(x)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Symbol"/>
                <a:cs typeface="Symbol"/>
              </a:rPr>
              <a:t>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spc="-5" dirty="0">
                <a:latin typeface="Calibri"/>
                <a:cs typeface="Calibri"/>
              </a:rPr>
              <a:t>x)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P(x)</a:t>
            </a:r>
            <a:endParaRPr sz="26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180"/>
              </a:spcBef>
            </a:pPr>
            <a:r>
              <a:rPr sz="2600" dirty="0">
                <a:latin typeface="Calibri"/>
                <a:cs typeface="Calibri"/>
              </a:rPr>
              <a:t>2.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P(x)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spc="-5" dirty="0">
                <a:latin typeface="Calibri"/>
                <a:cs typeface="Calibri"/>
              </a:rPr>
              <a:t>x)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Calibri"/>
                <a:cs typeface="Calibri"/>
              </a:rPr>
              <a:t>P(x)</a:t>
            </a:r>
            <a:endParaRPr sz="26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190"/>
              </a:spcBef>
            </a:pPr>
            <a:r>
              <a:rPr sz="2600" dirty="0">
                <a:latin typeface="Calibri"/>
                <a:cs typeface="Calibri"/>
              </a:rPr>
              <a:t>3.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x) </a:t>
            </a:r>
            <a:r>
              <a:rPr sz="2600" dirty="0">
                <a:latin typeface="Calibri"/>
                <a:cs typeface="Calibri"/>
              </a:rPr>
              <a:t>P(x)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x)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Calibri"/>
                <a:cs typeface="Calibri"/>
              </a:rPr>
              <a:t>P(x)</a:t>
            </a:r>
            <a:endParaRPr sz="26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190"/>
              </a:spcBef>
            </a:pPr>
            <a:r>
              <a:rPr sz="2600" spc="-5" dirty="0">
                <a:latin typeface="Calibri"/>
                <a:cs typeface="Calibri"/>
              </a:rPr>
              <a:t>4.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P(x)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Calibri"/>
                <a:cs typeface="Calibri"/>
              </a:rPr>
              <a:t>x)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Calibri"/>
                <a:cs typeface="Calibri"/>
              </a:rPr>
              <a:t>P(x)</a:t>
            </a:r>
            <a:endParaRPr sz="26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4475" algn="l"/>
              </a:tabLst>
            </a:pPr>
            <a:r>
              <a:rPr sz="3200" spc="-10" dirty="0"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  <a:p>
            <a:pPr marL="605790" lvl="1" indent="-35877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605790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-5" dirty="0">
                <a:latin typeface="Calibri"/>
                <a:cs typeface="Calibri"/>
              </a:rPr>
              <a:t> dogs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don’t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cats</a:t>
            </a:r>
            <a:r>
              <a:rPr sz="2600" spc="5" dirty="0">
                <a:latin typeface="Calibri"/>
                <a:cs typeface="Calibri"/>
              </a:rPr>
              <a:t> ↔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dog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likes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cats</a:t>
            </a:r>
            <a:endParaRPr sz="2600">
              <a:latin typeface="Calibri"/>
              <a:cs typeface="Calibri"/>
            </a:endParaRPr>
          </a:p>
          <a:p>
            <a:pPr marL="605790" lvl="1" indent="-35877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605790" algn="l"/>
              </a:tabLst>
            </a:pPr>
            <a:r>
              <a:rPr sz="2600" dirty="0">
                <a:latin typeface="Calibri"/>
                <a:cs typeface="Calibri"/>
              </a:rPr>
              <a:t>Not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dogs bark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10" dirty="0">
                <a:latin typeface="Calibri"/>
                <a:cs typeface="Calibri"/>
              </a:rPr>
              <a:t> There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dog 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doesn’t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bark</a:t>
            </a:r>
            <a:endParaRPr sz="2600">
              <a:latin typeface="Calibri"/>
              <a:cs typeface="Calibri"/>
            </a:endParaRPr>
          </a:p>
          <a:p>
            <a:pPr marL="605790" lvl="1" indent="-35877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605790" algn="l"/>
              </a:tabLst>
            </a:pPr>
            <a:r>
              <a:rPr sz="2600" dirty="0">
                <a:latin typeface="Calibri"/>
                <a:cs typeface="Calibri"/>
              </a:rPr>
              <a:t>All</a:t>
            </a:r>
            <a:r>
              <a:rPr sz="2600" spc="-5" dirty="0">
                <a:latin typeface="Calibri"/>
                <a:cs typeface="Calibri"/>
              </a:rPr>
              <a:t> dogs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sleep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 dog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doesn’t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sleep</a:t>
            </a:r>
            <a:endParaRPr sz="2600">
              <a:latin typeface="Calibri"/>
              <a:cs typeface="Calibri"/>
            </a:endParaRPr>
          </a:p>
          <a:p>
            <a:pPr marL="605790" lvl="1" indent="-35877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605790" algn="l"/>
              </a:tabLst>
            </a:pP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dog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talks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dogs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can’t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talk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9870"/>
            <a:ext cx="5002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Notational</a:t>
            </a:r>
            <a:r>
              <a:rPr spc="-40" dirty="0"/>
              <a:t> </a:t>
            </a:r>
            <a:r>
              <a:rPr spc="-25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69491"/>
            <a:ext cx="7635240" cy="52609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20" dirty="0">
                <a:latin typeface="Calibri"/>
                <a:cs typeface="Calibri"/>
              </a:rPr>
              <a:t>Different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symbols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and,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80" dirty="0">
                <a:latin typeface="Calibri"/>
                <a:cs typeface="Calibri"/>
              </a:rPr>
              <a:t>or,</a:t>
            </a:r>
            <a:r>
              <a:rPr sz="3200" i="1" spc="-5" dirty="0">
                <a:latin typeface="Calibri"/>
                <a:cs typeface="Calibri"/>
              </a:rPr>
              <a:t> not,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implies,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  <a:tab pos="1114425" algn="l"/>
                <a:tab pos="1471295" algn="l"/>
                <a:tab pos="1984375" algn="l"/>
                <a:tab pos="2518410" algn="l"/>
                <a:tab pos="2894965" algn="l"/>
                <a:tab pos="3271520" algn="l"/>
                <a:tab pos="3685540" algn="l"/>
                <a:tab pos="4011929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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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</a:t>
            </a:r>
            <a:endParaRPr sz="2800">
              <a:latin typeface="Symbol"/>
              <a:cs typeface="Symbol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(q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^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(q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Prolog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sz="2800" spc="-10" dirty="0">
                <a:latin typeface="Calibri"/>
                <a:cs typeface="Calibri"/>
              </a:rPr>
              <a:t>cat(X)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:-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furry(X),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meows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(X),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has(X,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claws)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Lispy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notations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5"/>
              </a:spcBef>
            </a:pPr>
            <a:r>
              <a:rPr sz="2800" spc="-25" dirty="0">
                <a:latin typeface="Calibri"/>
                <a:cs typeface="Calibri"/>
              </a:rPr>
              <a:t>(forall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(implies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(furry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?x)</a:t>
            </a:r>
            <a:endParaRPr sz="2800">
              <a:latin typeface="Calibri"/>
              <a:cs typeface="Calibri"/>
            </a:endParaRPr>
          </a:p>
          <a:p>
            <a:pPr marL="354711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(meows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?x)</a:t>
            </a:r>
            <a:endParaRPr sz="2800">
              <a:latin typeface="Calibri"/>
              <a:cs typeface="Calibri"/>
            </a:endParaRPr>
          </a:p>
          <a:p>
            <a:pPr marL="3547110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(has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?x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claws))</a:t>
            </a:r>
            <a:endParaRPr sz="2800">
              <a:latin typeface="Calibri"/>
              <a:cs typeface="Calibri"/>
            </a:endParaRPr>
          </a:p>
          <a:p>
            <a:pPr marL="2980055">
              <a:lnSpc>
                <a:spcPct val="100000"/>
              </a:lnSpc>
              <a:spcBef>
                <a:spcPts val="160"/>
              </a:spcBef>
            </a:pPr>
            <a:r>
              <a:rPr sz="2800" spc="-15" dirty="0">
                <a:latin typeface="Calibri"/>
                <a:cs typeface="Calibri"/>
              </a:rPr>
              <a:t>(cat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?x)))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72541"/>
            <a:ext cx="573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Translating</a:t>
            </a:r>
            <a:r>
              <a:rPr spc="-15" dirty="0"/>
              <a:t> </a:t>
            </a:r>
            <a:r>
              <a:rPr dirty="0"/>
              <a:t>English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20" dirty="0"/>
              <a:t>FOL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7093"/>
            <a:ext cx="8194675" cy="4015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Calibri"/>
                <a:cs typeface="Calibri"/>
              </a:rPr>
              <a:t>Every</a:t>
            </a:r>
            <a:r>
              <a:rPr sz="3200" b="1" spc="-15" dirty="0">
                <a:latin typeface="Calibri"/>
                <a:cs typeface="Calibri"/>
              </a:rPr>
              <a:t> gardener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likes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sun</a:t>
            </a:r>
            <a:endParaRPr sz="32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45"/>
              </a:spcBef>
            </a:pPr>
            <a:r>
              <a:rPr sz="3200" spc="-5" dirty="0">
                <a:latin typeface="Symbol"/>
                <a:cs typeface="Symbol"/>
              </a:rPr>
              <a:t></a:t>
            </a:r>
            <a:r>
              <a:rPr sz="3200" spc="-5" dirty="0">
                <a:latin typeface="Calibri"/>
                <a:cs typeface="Calibri"/>
              </a:rPr>
              <a:t>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gardener(x)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likes(x,Sun)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purple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mushrooms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poisonous</a:t>
            </a:r>
            <a:endParaRPr sz="32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45"/>
              </a:spcBef>
            </a:pPr>
            <a:r>
              <a:rPr sz="3200" spc="-5" dirty="0">
                <a:latin typeface="Symbol"/>
                <a:cs typeface="Symbol"/>
              </a:rPr>
              <a:t></a:t>
            </a:r>
            <a:r>
              <a:rPr sz="3200" spc="-5" dirty="0">
                <a:latin typeface="Calibri"/>
                <a:cs typeface="Calibri"/>
              </a:rPr>
              <a:t>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(mushroom(x)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purple(x))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poisonous(x)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3200" b="1" dirty="0">
                <a:latin typeface="Calibri"/>
                <a:cs typeface="Calibri"/>
              </a:rPr>
              <a:t>No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purple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mushroom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poisonous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(two </a:t>
            </a:r>
            <a:r>
              <a:rPr sz="3200" spc="-25" dirty="0">
                <a:latin typeface="Calibri"/>
                <a:cs typeface="Calibri"/>
              </a:rPr>
              <a:t>ways)</a:t>
            </a:r>
            <a:endParaRPr sz="32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45"/>
              </a:spcBef>
            </a:pPr>
            <a:r>
              <a:rPr sz="3200" dirty="0">
                <a:latin typeface="Symbol"/>
                <a:cs typeface="Symbol"/>
              </a:rPr>
              <a:t>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purple(x)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mushroom(x)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poisonous(x)</a:t>
            </a:r>
            <a:endParaRPr sz="3200">
              <a:latin typeface="Calibri"/>
              <a:cs typeface="Calibri"/>
            </a:endParaRPr>
          </a:p>
          <a:p>
            <a:pPr marL="132715">
              <a:lnSpc>
                <a:spcPct val="100000"/>
              </a:lnSpc>
              <a:spcBef>
                <a:spcPts val="120"/>
              </a:spcBef>
              <a:tabLst>
                <a:tab pos="783590" algn="l"/>
              </a:tabLst>
            </a:pPr>
            <a:r>
              <a:rPr sz="3200" spc="-5" dirty="0">
                <a:latin typeface="Symbol"/>
                <a:cs typeface="Symbol"/>
              </a:rPr>
              <a:t></a:t>
            </a:r>
            <a:r>
              <a:rPr sz="3200" spc="-5" dirty="0">
                <a:latin typeface="Calibri"/>
                <a:cs typeface="Calibri"/>
              </a:rPr>
              <a:t>x	</a:t>
            </a:r>
            <a:r>
              <a:rPr sz="3200" spc="-10" dirty="0">
                <a:latin typeface="Calibri"/>
                <a:cs typeface="Calibri"/>
              </a:rPr>
              <a:t>(mushroom(x)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purple(x))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</a:t>
            </a:r>
            <a:r>
              <a:rPr sz="3200" spc="-5" dirty="0">
                <a:latin typeface="Calibri"/>
                <a:cs typeface="Calibri"/>
              </a:rPr>
              <a:t>poisonous(x)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18947"/>
            <a:ext cx="5481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English</a:t>
            </a:r>
            <a:r>
              <a:rPr spc="-20" dirty="0"/>
              <a:t> to</a:t>
            </a:r>
            <a:r>
              <a:rPr spc="-25" dirty="0"/>
              <a:t> </a:t>
            </a:r>
            <a:r>
              <a:rPr spc="-10" dirty="0"/>
              <a:t>FOL:</a:t>
            </a:r>
            <a:r>
              <a:rPr spc="-25" dirty="0"/>
              <a:t> </a:t>
            </a:r>
            <a:r>
              <a:rPr spc="-10" dirty="0"/>
              <a:t>Counting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67905"/>
            <a:ext cx="7755890" cy="5219700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predicate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identify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individuals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765"/>
              </a:lnSpc>
              <a:spcBef>
                <a:spcPts val="2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latin typeface="Calibri"/>
                <a:cs typeface="Calibri"/>
              </a:rPr>
              <a:t>There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least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two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purple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mushrooms</a:t>
            </a:r>
            <a:endParaRPr sz="3200">
              <a:latin typeface="Calibri"/>
              <a:cs typeface="Calibri"/>
            </a:endParaRPr>
          </a:p>
          <a:p>
            <a:pPr marL="358140">
              <a:lnSpc>
                <a:spcPts val="2950"/>
              </a:lnSpc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mushroom(x)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purple(x)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mushroom(y)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358140">
              <a:lnSpc>
                <a:spcPts val="3025"/>
              </a:lnSpc>
            </a:pPr>
            <a:r>
              <a:rPr sz="2800" spc="-10" dirty="0">
                <a:latin typeface="Calibri"/>
                <a:cs typeface="Calibri"/>
              </a:rPr>
              <a:t>purple(y)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b="1" dirty="0">
                <a:latin typeface="Calibri"/>
                <a:cs typeface="Calibri"/>
              </a:rPr>
              <a:t>(x=y)</a:t>
            </a:r>
            <a:endParaRPr sz="2800">
              <a:latin typeface="Calibri"/>
              <a:cs typeface="Calibri"/>
            </a:endParaRPr>
          </a:p>
          <a:p>
            <a:pPr marL="304800" indent="-290195">
              <a:lnSpc>
                <a:spcPts val="3765"/>
              </a:lnSpc>
              <a:spcBef>
                <a:spcPts val="1595"/>
              </a:spcBef>
              <a:buFont typeface="Arial MT"/>
              <a:buChar char="•"/>
              <a:tabLst>
                <a:tab pos="305435" algn="l"/>
              </a:tabLst>
            </a:pPr>
            <a:r>
              <a:rPr sz="3200" b="1" spc="-10" dirty="0">
                <a:latin typeface="Calibri"/>
                <a:cs typeface="Calibri"/>
              </a:rPr>
              <a:t>There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exactly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two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purple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mushrooms</a:t>
            </a:r>
            <a:endParaRPr sz="3200">
              <a:latin typeface="Calibri"/>
              <a:cs typeface="Calibri"/>
            </a:endParaRPr>
          </a:p>
          <a:p>
            <a:pPr marL="358140">
              <a:lnSpc>
                <a:spcPts val="2950"/>
              </a:lnSpc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mushroom(x)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purple(x)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mushroom(y)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358140">
              <a:lnSpc>
                <a:spcPts val="2690"/>
              </a:lnSpc>
            </a:pPr>
            <a:r>
              <a:rPr sz="2800" spc="-10" dirty="0">
                <a:latin typeface="Calibri"/>
                <a:cs typeface="Calibri"/>
              </a:rPr>
              <a:t>purple(y)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b="1" spc="-5" dirty="0">
                <a:latin typeface="Calibri"/>
                <a:cs typeface="Calibri"/>
              </a:rPr>
              <a:t>(x=y)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358140">
              <a:lnSpc>
                <a:spcPts val="3025"/>
              </a:lnSpc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z </a:t>
            </a:r>
            <a:r>
              <a:rPr sz="2800" spc="-15" dirty="0">
                <a:latin typeface="Calibri"/>
                <a:cs typeface="Calibri"/>
              </a:rPr>
              <a:t>(mushroom(z)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purple(z))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Calibri"/>
                <a:cs typeface="Calibri"/>
              </a:rPr>
              <a:t>((x=z)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(y=z))</a:t>
            </a:r>
            <a:endParaRPr sz="2800">
              <a:latin typeface="Calibri"/>
              <a:cs typeface="Calibri"/>
            </a:endParaRPr>
          </a:p>
          <a:p>
            <a:pPr marL="15240" marR="26670">
              <a:lnSpc>
                <a:spcPct val="80000"/>
              </a:lnSpc>
              <a:spcBef>
                <a:spcPts val="2950"/>
              </a:spcBef>
            </a:pPr>
            <a:r>
              <a:rPr sz="3200" spc="-10" dirty="0">
                <a:latin typeface="Calibri"/>
                <a:cs typeface="Calibri"/>
              </a:rPr>
              <a:t>Saying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802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Pokemon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hard!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147" y="83819"/>
            <a:ext cx="1148627" cy="1104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0893"/>
            <a:ext cx="7448550" cy="46786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spc="-70" dirty="0">
                <a:latin typeface="Calibri"/>
                <a:cs typeface="Calibri"/>
              </a:rPr>
              <a:t>Try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determine,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quickly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can,</a:t>
            </a:r>
            <a:r>
              <a:rPr sz="3200" dirty="0">
                <a:latin typeface="Calibri"/>
                <a:cs typeface="Calibri"/>
              </a:rPr>
              <a:t> 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valid.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conclusion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premises?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358775" indent="-286385">
              <a:lnSpc>
                <a:spcPct val="100000"/>
              </a:lnSpc>
              <a:buFont typeface="Arial MT"/>
              <a:buChar char="•"/>
              <a:tabLst>
                <a:tab pos="359410" algn="l"/>
              </a:tabLst>
            </a:pP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roses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flowers</a:t>
            </a:r>
            <a:endParaRPr sz="3200" dirty="0">
              <a:latin typeface="Calibri"/>
              <a:cs typeface="Calibri"/>
            </a:endParaRPr>
          </a:p>
          <a:p>
            <a:pPr marL="358775" indent="-28638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9410" algn="l"/>
              </a:tabLst>
            </a:pPr>
            <a:r>
              <a:rPr sz="3200" spc="-5" dirty="0">
                <a:latin typeface="Calibri"/>
                <a:cs typeface="Calibri"/>
              </a:rPr>
              <a:t>Some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flowers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quickly</a:t>
            </a:r>
            <a:endParaRPr sz="3200" dirty="0">
              <a:latin typeface="Calibri"/>
              <a:cs typeface="Calibri"/>
            </a:endParaRPr>
          </a:p>
          <a:p>
            <a:pPr marL="358775" indent="-28638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59410" algn="l"/>
              </a:tabLst>
            </a:pPr>
            <a:r>
              <a:rPr lang="en-IN" sz="3200" spc="-25" dirty="0">
                <a:latin typeface="Calibri"/>
                <a:cs typeface="Calibri"/>
              </a:rPr>
              <a:t>Therefore,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15" dirty="0">
                <a:latin typeface="Calibri"/>
                <a:cs typeface="Calibri"/>
              </a:rPr>
              <a:t>roses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fade</a:t>
            </a:r>
            <a:r>
              <a:rPr sz="3200" spc="-5" dirty="0">
                <a:latin typeface="Calibri"/>
                <a:cs typeface="Calibri"/>
              </a:rPr>
              <a:t> quickly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 dirty="0">
              <a:latin typeface="Calibri"/>
              <a:cs typeface="Calibri"/>
            </a:endParaRPr>
          </a:p>
          <a:p>
            <a:pPr marL="12700" marR="156210">
              <a:lnSpc>
                <a:spcPts val="3460"/>
              </a:lnSpc>
            </a:pP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possible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there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roses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among </a:t>
            </a:r>
            <a:r>
              <a:rPr sz="3200" b="1" spc="-7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flowers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fade</a:t>
            </a:r>
            <a:r>
              <a:rPr sz="3200" b="1" dirty="0">
                <a:latin typeface="Calibri"/>
                <a:cs typeface="Calibri"/>
              </a:rPr>
              <a:t> quickly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811"/>
            <a:ext cx="573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Translating</a:t>
            </a:r>
            <a:r>
              <a:rPr spc="-15" dirty="0"/>
              <a:t> </a:t>
            </a:r>
            <a:r>
              <a:rPr dirty="0"/>
              <a:t>English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20" dirty="0"/>
              <a:t>FOL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9970"/>
            <a:ext cx="7632065" cy="299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What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do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these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mean?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b="1" spc="-80" dirty="0">
                <a:latin typeface="Calibri"/>
                <a:cs typeface="Calibri"/>
              </a:rPr>
              <a:t>You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can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fool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some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people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all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 the time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b="1" spc="-80" dirty="0">
                <a:latin typeface="Calibri"/>
                <a:cs typeface="Calibri"/>
              </a:rPr>
              <a:t>You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can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fool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all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 the people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some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time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97535"/>
            <a:ext cx="1495044" cy="14813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811"/>
            <a:ext cx="573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Translating</a:t>
            </a:r>
            <a:r>
              <a:rPr spc="-15" dirty="0"/>
              <a:t> </a:t>
            </a:r>
            <a:r>
              <a:rPr dirty="0"/>
              <a:t>English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20" dirty="0"/>
              <a:t>FOL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776842"/>
            <a:ext cx="7632700" cy="49758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000" b="1" spc="-10" dirty="0">
                <a:latin typeface="Calibri"/>
                <a:cs typeface="Calibri"/>
              </a:rPr>
              <a:t>What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do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these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mean?</a:t>
            </a:r>
            <a:endParaRPr sz="300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180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English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ambiguous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b="1" spc="-80" dirty="0">
                <a:latin typeface="Calibri"/>
                <a:cs typeface="Calibri"/>
              </a:rPr>
              <a:t>You</a:t>
            </a:r>
            <a:r>
              <a:rPr sz="3000" b="1" spc="-5" dirty="0">
                <a:latin typeface="Calibri"/>
                <a:cs typeface="Calibri"/>
              </a:rPr>
              <a:t> can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fool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some of the</a:t>
            </a:r>
            <a:r>
              <a:rPr sz="3000" b="1" spc="-5" dirty="0">
                <a:latin typeface="Calibri"/>
                <a:cs typeface="Calibri"/>
              </a:rPr>
              <a:t> people</a:t>
            </a:r>
            <a:r>
              <a:rPr sz="3000" b="1" spc="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all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 time</a:t>
            </a:r>
            <a:endParaRPr sz="3000">
              <a:latin typeface="Calibri"/>
              <a:cs typeface="Calibri"/>
            </a:endParaRPr>
          </a:p>
          <a:p>
            <a:pPr marL="593090" marR="114300" indent="-234950">
              <a:lnSpc>
                <a:spcPts val="3020"/>
              </a:lnSpc>
              <a:spcBef>
                <a:spcPts val="565"/>
              </a:spcBef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nonempty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subset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easily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subset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time*</a:t>
            </a:r>
            <a:endParaRPr sz="2800">
              <a:latin typeface="Calibri"/>
              <a:cs typeface="Calibri"/>
            </a:endParaRPr>
          </a:p>
          <a:p>
            <a:pPr marL="593090" marR="41275" indent="-234950">
              <a:lnSpc>
                <a:spcPts val="3030"/>
              </a:lnSpc>
              <a:spcBef>
                <a:spcPts val="505"/>
              </a:spcBef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non-empty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subset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fool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b="1" spc="-80" dirty="0">
                <a:latin typeface="Calibri"/>
                <a:cs typeface="Calibri"/>
              </a:rPr>
              <a:t>You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can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fool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all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 the people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some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time</a:t>
            </a:r>
            <a:endParaRPr sz="3000">
              <a:latin typeface="Calibri"/>
              <a:cs typeface="Calibri"/>
            </a:endParaRPr>
          </a:p>
          <a:p>
            <a:pPr marL="358775">
              <a:lnSpc>
                <a:spcPts val="3190"/>
              </a:lnSpc>
              <a:spcBef>
                <a:spcPts val="175"/>
              </a:spcBef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59309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fool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everyone*</a:t>
            </a:r>
            <a:endParaRPr sz="2800">
              <a:latin typeface="Calibri"/>
              <a:cs typeface="Calibri"/>
            </a:endParaRPr>
          </a:p>
          <a:p>
            <a:pPr marL="358775">
              <a:lnSpc>
                <a:spcPct val="100000"/>
              </a:lnSpc>
              <a:spcBef>
                <a:spcPts val="160"/>
              </a:spcBef>
            </a:pPr>
            <a:r>
              <a:rPr sz="2800" spc="-15" dirty="0">
                <a:latin typeface="Calibri"/>
                <a:cs typeface="Calibri"/>
              </a:rPr>
              <a:t>Everybody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4896" y="6431686"/>
            <a:ext cx="358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10" dirty="0">
                <a:latin typeface="Calibri"/>
                <a:cs typeface="Calibri"/>
              </a:rPr>
              <a:t> 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97535"/>
            <a:ext cx="1495044" cy="14813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77910" y="6426504"/>
            <a:ext cx="2590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658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Some</a:t>
            </a:r>
            <a:r>
              <a:rPr spc="-20" dirty="0"/>
              <a:t> </a:t>
            </a:r>
            <a:r>
              <a:rPr spc="-10" dirty="0"/>
              <a:t>terms</a:t>
            </a:r>
            <a:r>
              <a:rPr spc="-20" dirty="0"/>
              <a:t> </a:t>
            </a:r>
            <a:r>
              <a:rPr spc="-30" dirty="0"/>
              <a:t>we</a:t>
            </a:r>
            <a:r>
              <a:rPr spc="-20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need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0179"/>
            <a:ext cx="7790180" cy="2651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person(x):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True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person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latin typeface="Calibri"/>
                <a:cs typeface="Calibri"/>
              </a:rPr>
              <a:t>time(t):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True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latin typeface="Calibri"/>
                <a:cs typeface="Calibri"/>
              </a:rPr>
              <a:t>canFool(x,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t):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True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 </a:t>
            </a:r>
            <a:r>
              <a:rPr sz="3200" spc="-15" dirty="0">
                <a:latin typeface="Calibri"/>
                <a:cs typeface="Calibri"/>
              </a:rPr>
              <a:t>fooled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dirty="0">
                <a:latin typeface="Calibri"/>
                <a:cs typeface="Calibri"/>
              </a:rPr>
              <a:t> 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0146" y="5964428"/>
            <a:ext cx="485140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40"/>
              </a:lnSpc>
              <a:spcBef>
                <a:spcPts val="100"/>
              </a:spcBef>
              <a:tabLst>
                <a:tab pos="1550035" algn="l"/>
                <a:tab pos="1937385" algn="l"/>
                <a:tab pos="4156710" algn="l"/>
                <a:tab pos="4544060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iff	</a:t>
            </a:r>
            <a:r>
              <a:rPr sz="3200" dirty="0">
                <a:latin typeface="Calibri"/>
                <a:cs typeface="Calibri"/>
              </a:rPr>
              <a:t>=	</a:t>
            </a:r>
            <a:r>
              <a:rPr sz="3200" i="1" dirty="0">
                <a:latin typeface="Calibri"/>
                <a:cs typeface="Calibri"/>
              </a:rPr>
              <a:t>if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</a:t>
            </a:r>
            <a:r>
              <a:rPr sz="3200" i="1" dirty="0">
                <a:latin typeface="Calibri"/>
                <a:cs typeface="Calibri"/>
              </a:rPr>
              <a:t>d</a:t>
            </a:r>
            <a:r>
              <a:rPr sz="3200" i="1" spc="-5" dirty="0">
                <a:latin typeface="Calibri"/>
                <a:cs typeface="Calibri"/>
              </a:rPr>
              <a:t> onl</a:t>
            </a:r>
            <a:r>
              <a:rPr sz="3200" i="1" dirty="0">
                <a:latin typeface="Calibri"/>
                <a:cs typeface="Calibri"/>
              </a:rPr>
              <a:t>y if	</a:t>
            </a:r>
            <a:r>
              <a:rPr sz="3200" dirty="0">
                <a:latin typeface="Calibri"/>
                <a:cs typeface="Calibri"/>
              </a:rPr>
              <a:t>=	</a:t>
            </a:r>
            <a:r>
              <a:rPr sz="1800" dirty="0">
                <a:latin typeface="Calibri"/>
                <a:cs typeface="Calibri"/>
              </a:rPr>
              <a:t>↔</a:t>
            </a:r>
            <a:endParaRPr sz="1800">
              <a:latin typeface="Calibri"/>
              <a:cs typeface="Calibri"/>
            </a:endParaRPr>
          </a:p>
          <a:p>
            <a:pPr marR="389890" algn="r">
              <a:lnSpc>
                <a:spcPts val="13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97535"/>
            <a:ext cx="1495044" cy="1481328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811"/>
            <a:ext cx="573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Translating</a:t>
            </a:r>
            <a:r>
              <a:rPr spc="-15" dirty="0"/>
              <a:t> </a:t>
            </a:r>
            <a:r>
              <a:rPr dirty="0"/>
              <a:t>English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20" dirty="0"/>
              <a:t>FOL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29242"/>
            <a:ext cx="8258809" cy="47993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000" b="1" spc="-80" dirty="0">
                <a:latin typeface="Calibri"/>
                <a:cs typeface="Calibri"/>
              </a:rPr>
              <a:t>You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can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fool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some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5" dirty="0">
                <a:latin typeface="Calibri"/>
                <a:cs typeface="Calibri"/>
              </a:rPr>
              <a:t> people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all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5" dirty="0">
                <a:latin typeface="Calibri"/>
                <a:cs typeface="Calibri"/>
              </a:rPr>
              <a:t> time</a:t>
            </a:r>
            <a:endParaRPr sz="3000">
              <a:latin typeface="Calibri"/>
              <a:cs typeface="Calibri"/>
            </a:endParaRPr>
          </a:p>
          <a:p>
            <a:pPr marL="593090" marR="266700" indent="-234950">
              <a:lnSpc>
                <a:spcPts val="3020"/>
              </a:lnSpc>
              <a:spcBef>
                <a:spcPts val="560"/>
              </a:spcBef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nonempty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people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easily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time*</a:t>
            </a:r>
            <a:endParaRPr sz="2800">
              <a:latin typeface="Calibri"/>
              <a:cs typeface="Calibri"/>
            </a:endParaRPr>
          </a:p>
          <a:p>
            <a:pPr marL="358775">
              <a:lnSpc>
                <a:spcPct val="100000"/>
              </a:lnSpc>
              <a:spcBef>
                <a:spcPts val="135"/>
              </a:spcBef>
            </a:pPr>
            <a:r>
              <a:rPr sz="2800" spc="-5" dirty="0">
                <a:latin typeface="Calibri"/>
                <a:cs typeface="Calibri"/>
              </a:rPr>
              <a:t>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There’s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(at least)</a:t>
            </a:r>
            <a:r>
              <a:rPr sz="2800" spc="-5" dirty="0">
                <a:latin typeface="Calibri"/>
                <a:cs typeface="Calibri"/>
              </a:rPr>
              <a:t> 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358775">
              <a:lnSpc>
                <a:spcPct val="100000"/>
              </a:lnSpc>
              <a:spcBef>
                <a:spcPts val="190"/>
              </a:spcBef>
              <a:tabLst>
                <a:tab pos="1322705" algn="l"/>
              </a:tabLst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t	</a:t>
            </a:r>
            <a:r>
              <a:rPr sz="2800" spc="-15" dirty="0">
                <a:latin typeface="Calibri"/>
                <a:cs typeface="Calibri"/>
              </a:rPr>
              <a:t>person(x)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time(t)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canFool(x,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Calibri"/>
              <a:cs typeface="Calibri"/>
            </a:endParaRPr>
          </a:p>
          <a:p>
            <a:pPr marL="593090" marR="95250" indent="-234950">
              <a:lnSpc>
                <a:spcPts val="3020"/>
              </a:lnSpc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non-empty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fool</a:t>
            </a:r>
            <a:endParaRPr sz="2800">
              <a:latin typeface="Calibri"/>
              <a:cs typeface="Calibri"/>
            </a:endParaRPr>
          </a:p>
          <a:p>
            <a:pPr marL="358775">
              <a:lnSpc>
                <a:spcPts val="3190"/>
              </a:lnSpc>
              <a:spcBef>
                <a:spcPts val="120"/>
              </a:spcBef>
            </a:pPr>
            <a:r>
              <a:rPr sz="2800" spc="-5" dirty="0">
                <a:latin typeface="Calibri"/>
                <a:cs typeface="Calibri"/>
              </a:rPr>
              <a:t>≡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time, </a:t>
            </a:r>
            <a:r>
              <a:rPr sz="2800" spc="-35" dirty="0">
                <a:latin typeface="Calibri"/>
                <a:cs typeface="Calibri"/>
              </a:rPr>
              <a:t>there’s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endParaRPr sz="2800">
              <a:latin typeface="Calibri"/>
              <a:cs typeface="Calibri"/>
            </a:endParaRPr>
          </a:p>
          <a:p>
            <a:pPr marL="59309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fool</a:t>
            </a:r>
            <a:endParaRPr sz="2800">
              <a:latin typeface="Calibri"/>
              <a:cs typeface="Calibri"/>
            </a:endParaRPr>
          </a:p>
          <a:p>
            <a:pPr marL="358775">
              <a:lnSpc>
                <a:spcPct val="100000"/>
              </a:lnSpc>
              <a:spcBef>
                <a:spcPts val="204"/>
              </a:spcBef>
              <a:tabLst>
                <a:tab pos="132270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x	</a:t>
            </a:r>
            <a:r>
              <a:rPr sz="2800" spc="-15" dirty="0">
                <a:latin typeface="Calibri"/>
                <a:cs typeface="Calibri"/>
              </a:rPr>
              <a:t>person(x)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time(t)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canFool(x,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752" y="97535"/>
            <a:ext cx="1056131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4896" y="6488836"/>
            <a:ext cx="3587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10" dirty="0">
                <a:latin typeface="Calibri"/>
                <a:cs typeface="Calibri"/>
              </a:rPr>
              <a:t> 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811"/>
            <a:ext cx="573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Translating</a:t>
            </a:r>
            <a:r>
              <a:rPr spc="-15" dirty="0"/>
              <a:t> </a:t>
            </a:r>
            <a:r>
              <a:rPr dirty="0"/>
              <a:t>English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20" dirty="0"/>
              <a:t>FOL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38173"/>
            <a:ext cx="8228330" cy="27514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3000" b="1" spc="-80" dirty="0">
                <a:latin typeface="Calibri"/>
                <a:cs typeface="Calibri"/>
              </a:rPr>
              <a:t>You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can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fool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all</a:t>
            </a:r>
            <a:r>
              <a:rPr sz="3000" b="1" dirty="0">
                <a:latin typeface="Calibri"/>
                <a:cs typeface="Calibri"/>
              </a:rPr>
              <a:t> of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people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some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 the</a:t>
            </a:r>
            <a:r>
              <a:rPr sz="3000" b="1" spc="-5" dirty="0">
                <a:latin typeface="Calibri"/>
                <a:cs typeface="Calibri"/>
              </a:rPr>
              <a:t> time</a:t>
            </a:r>
            <a:endParaRPr sz="30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80"/>
              </a:spcBef>
            </a:pPr>
            <a:r>
              <a:rPr sz="2800" spc="-35" dirty="0">
                <a:latin typeface="Calibri"/>
                <a:cs typeface="Calibri"/>
              </a:rPr>
              <a:t>There’s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least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-5" dirty="0">
                <a:latin typeface="Calibri"/>
                <a:cs typeface="Calibri"/>
              </a:rPr>
              <a:t> 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everyone*</a:t>
            </a:r>
            <a:endParaRPr sz="2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95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time(t)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person(x)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canFool(x, </a:t>
            </a:r>
            <a:r>
              <a:rPr sz="2800" spc="-5" dirty="0"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Everybody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fooled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some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9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person(x)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time(t)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canFool(x, </a:t>
            </a:r>
            <a:r>
              <a:rPr sz="2800" spc="-5" dirty="0"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752" y="97535"/>
            <a:ext cx="1056131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4896" y="6488836"/>
            <a:ext cx="35877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10" dirty="0">
                <a:latin typeface="Calibri"/>
                <a:cs typeface="Calibri"/>
              </a:rPr>
              <a:t> 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think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96570"/>
            <a:ext cx="5080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Representation</a:t>
            </a:r>
            <a:r>
              <a:rPr spc="-30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66266"/>
            <a:ext cx="7446645" cy="447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35" marR="41910" indent="-229235" algn="r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29235" algn="l"/>
              </a:tabLst>
            </a:pPr>
            <a:r>
              <a:rPr sz="2800" spc="-20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fact,</a:t>
            </a:r>
            <a:endParaRPr sz="2800">
              <a:latin typeface="Calibri"/>
              <a:cs typeface="Calibri"/>
            </a:endParaRPr>
          </a:p>
          <a:p>
            <a:pPr marR="98425" algn="r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something’s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</a:t>
            </a:r>
            <a:r>
              <a:rPr sz="2800" spc="-5" dirty="0">
                <a:latin typeface="Calibri"/>
                <a:cs typeface="Calibri"/>
              </a:rPr>
              <a:t> 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blue,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e.g.:</a:t>
            </a:r>
            <a:endParaRPr sz="2800">
              <a:latin typeface="Calibri"/>
              <a:cs typeface="Calibri"/>
            </a:endParaRPr>
          </a:p>
          <a:p>
            <a:pPr marL="537210" lvl="1" indent="-23177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537210" algn="l"/>
              </a:tabLst>
            </a:pPr>
            <a:r>
              <a:rPr sz="2400" spc="-10" dirty="0">
                <a:latin typeface="Calibri"/>
                <a:cs typeface="Calibri"/>
              </a:rPr>
              <a:t>green(kermit)</a:t>
            </a:r>
            <a:endParaRPr sz="2400">
              <a:latin typeface="Calibri"/>
              <a:cs typeface="Calibri"/>
            </a:endParaRPr>
          </a:p>
          <a:p>
            <a:pPr marL="537210" lvl="1" indent="-23177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37210" algn="l"/>
              </a:tabLst>
            </a:pPr>
            <a:r>
              <a:rPr sz="2400" spc="-10" dirty="0">
                <a:latin typeface="Calibri"/>
                <a:cs typeface="Calibri"/>
              </a:rPr>
              <a:t>color(kermit,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green)</a:t>
            </a:r>
            <a:endParaRPr sz="2400">
              <a:latin typeface="Calibri"/>
              <a:cs typeface="Calibri"/>
            </a:endParaRPr>
          </a:p>
          <a:p>
            <a:pPr marL="537210" lvl="1" indent="-23177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37210" algn="l"/>
              </a:tabLst>
            </a:pPr>
            <a:r>
              <a:rPr sz="2400" spc="-10" dirty="0">
                <a:latin typeface="Calibri"/>
                <a:cs typeface="Calibri"/>
              </a:rPr>
              <a:t>hasProperty(kermit,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color,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green)</a:t>
            </a:r>
            <a:endParaRPr sz="2400">
              <a:latin typeface="Calibri"/>
              <a:cs typeface="Calibri"/>
            </a:endParaRPr>
          </a:p>
          <a:p>
            <a:pPr marL="305435" indent="-28321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800" spc="-10" dirty="0">
                <a:latin typeface="Calibri"/>
                <a:cs typeface="Calibri"/>
              </a:rPr>
              <a:t>Choice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influence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305435" marR="5080" indent="-28257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800" spc="-15" dirty="0">
                <a:latin typeface="Calibri"/>
                <a:cs typeface="Calibri"/>
              </a:rPr>
              <a:t>Last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representing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properties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relations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triples</a:t>
            </a:r>
            <a:r>
              <a:rPr sz="2800" spc="2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modern</a:t>
            </a:r>
            <a:r>
              <a:rPr sz="2800" spc="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knowledge</a:t>
            </a:r>
            <a:r>
              <a:rPr sz="2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646430" lvl="1" indent="-282575">
              <a:lnSpc>
                <a:spcPts val="2735"/>
              </a:lnSpc>
              <a:spcBef>
                <a:spcPts val="204"/>
              </a:spcBef>
              <a:buFont typeface="Arial MT"/>
              <a:buChar char="•"/>
              <a:tabLst>
                <a:tab pos="646430" algn="l"/>
                <a:tab pos="647065" algn="l"/>
              </a:tabLst>
            </a:pPr>
            <a:r>
              <a:rPr sz="2400" spc="-25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ask:</a:t>
            </a:r>
            <a:r>
              <a:rPr sz="2400" spc="-10" dirty="0">
                <a:latin typeface="Calibri"/>
                <a:cs typeface="Calibri"/>
              </a:rPr>
              <a:t> What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Kermit?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Kermit’s</a:t>
            </a:r>
            <a:endParaRPr sz="2400">
              <a:latin typeface="Calibri"/>
              <a:cs typeface="Calibri"/>
            </a:endParaRPr>
          </a:p>
          <a:p>
            <a:pPr marL="64643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properties?,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green</a:t>
            </a:r>
            <a:r>
              <a:rPr sz="2400" dirty="0">
                <a:latin typeface="Calibri"/>
                <a:cs typeface="Calibri"/>
              </a:rPr>
              <a:t> things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there?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Tell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  <a:p>
            <a:pPr marL="64643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everything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know,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3638" y="18309"/>
            <a:ext cx="1566619" cy="12724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7917" y="86085"/>
            <a:ext cx="1336014" cy="17193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06070"/>
            <a:ext cx="6177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10" dirty="0"/>
              <a:t> genealogy</a:t>
            </a:r>
            <a:r>
              <a:rPr spc="-15" dirty="0"/>
              <a:t> </a:t>
            </a:r>
            <a:r>
              <a:rPr spc="-5" dirty="0"/>
              <a:t>KB</a:t>
            </a:r>
            <a:r>
              <a:rPr spc="-1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20" dirty="0"/>
              <a:t>FOL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1373251"/>
            <a:ext cx="7971155" cy="4980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Design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knowledge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base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using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FOL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256540" marR="394970" indent="-229235">
              <a:lnSpc>
                <a:spcPts val="3460"/>
              </a:lnSpc>
              <a:buFont typeface="Arial MT"/>
              <a:buChar char="•"/>
              <a:tabLst>
                <a:tab pos="257175" algn="l"/>
              </a:tabLst>
            </a:pP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facts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immediate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family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spouses, </a:t>
            </a:r>
            <a:r>
              <a:rPr sz="3200" spc="-10" dirty="0">
                <a:latin typeface="Calibri"/>
                <a:cs typeface="Calibri"/>
              </a:rPr>
              <a:t>parents,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12700" marR="81280">
              <a:lnSpc>
                <a:spcPts val="3460"/>
              </a:lnSpc>
              <a:spcBef>
                <a:spcPts val="1000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complex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(ancestors,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relatives)</a:t>
            </a:r>
            <a:endParaRPr sz="3200">
              <a:latin typeface="Calibri"/>
              <a:cs typeface="Calibri"/>
            </a:endParaRPr>
          </a:p>
          <a:p>
            <a:pPr marL="339090" indent="-32702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3200" spc="-10" dirty="0">
                <a:latin typeface="Calibri"/>
                <a:cs typeface="Calibri"/>
              </a:rPr>
              <a:t>Detect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conflicts,</a:t>
            </a:r>
            <a:r>
              <a:rPr sz="3200" spc="5" dirty="0">
                <a:latin typeface="Calibri"/>
                <a:cs typeface="Calibri"/>
              </a:rPr>
              <a:t> e.g.,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own </a:t>
            </a:r>
            <a:r>
              <a:rPr sz="3200" spc="-15" dirty="0">
                <a:latin typeface="Calibri"/>
                <a:cs typeface="Calibri"/>
              </a:rPr>
              <a:t>parent</a:t>
            </a:r>
            <a:endParaRPr sz="3200">
              <a:latin typeface="Calibri"/>
              <a:cs typeface="Calibri"/>
            </a:endParaRPr>
          </a:p>
          <a:p>
            <a:pPr marL="339090" indent="-32702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3200" spc="-30" dirty="0">
                <a:latin typeface="Calibri"/>
                <a:cs typeface="Calibri"/>
              </a:rPr>
              <a:t>Infers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e.g.,</a:t>
            </a:r>
            <a:r>
              <a:rPr sz="3200" spc="-10" dirty="0">
                <a:latin typeface="Calibri"/>
                <a:cs typeface="Calibri"/>
              </a:rPr>
              <a:t> grandparent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parent</a:t>
            </a:r>
            <a:endParaRPr sz="3200">
              <a:latin typeface="Calibri"/>
              <a:cs typeface="Calibri"/>
            </a:endParaRPr>
          </a:p>
          <a:p>
            <a:pPr marL="12700" marR="89535">
              <a:lnSpc>
                <a:spcPts val="3460"/>
              </a:lnSpc>
              <a:spcBef>
                <a:spcPts val="1060"/>
              </a:spcBef>
              <a:buFont typeface="Arial MT"/>
              <a:buChar char="•"/>
              <a:tabLst>
                <a:tab pos="338455" algn="l"/>
                <a:tab pos="339725" algn="l"/>
              </a:tabLst>
            </a:pPr>
            <a:r>
              <a:rPr sz="3200" spc="-20" dirty="0">
                <a:latin typeface="Calibri"/>
                <a:cs typeface="Calibri"/>
              </a:rPr>
              <a:t>Answers</a:t>
            </a:r>
            <a:r>
              <a:rPr sz="3200" spc="-5" dirty="0">
                <a:latin typeface="Calibri"/>
                <a:cs typeface="Calibri"/>
              </a:rPr>
              <a:t> queries</a:t>
            </a:r>
            <a:r>
              <a:rPr sz="3200" dirty="0">
                <a:latin typeface="Calibri"/>
                <a:cs typeface="Calibri"/>
              </a:rPr>
              <a:t> about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9197" y="90423"/>
            <a:ext cx="1447236" cy="1861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06070"/>
            <a:ext cx="5987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dirty="0"/>
              <a:t> do</a:t>
            </a:r>
            <a:r>
              <a:rPr spc="-15" dirty="0"/>
              <a:t> </a:t>
            </a:r>
            <a:r>
              <a:rPr spc="-30" dirty="0"/>
              <a:t>we</a:t>
            </a:r>
            <a:r>
              <a:rPr spc="-20" dirty="0"/>
              <a:t> </a:t>
            </a:r>
            <a:r>
              <a:rPr spc="-10" dirty="0"/>
              <a:t>approach</a:t>
            </a:r>
            <a:r>
              <a:rPr spc="-20" dirty="0"/>
              <a:t> </a:t>
            </a:r>
            <a:r>
              <a:rPr dirty="0"/>
              <a:t>this?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38174"/>
            <a:ext cx="7195820" cy="449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7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Design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initial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ontology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types,</a:t>
            </a:r>
            <a:r>
              <a:rPr sz="3200" spc="5" dirty="0">
                <a:latin typeface="Calibri"/>
                <a:cs typeface="Calibri"/>
              </a:rPr>
              <a:t> e.g.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28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woman, </a:t>
            </a:r>
            <a:r>
              <a:rPr sz="2800" spc="-5" dirty="0">
                <a:latin typeface="Calibri"/>
                <a:cs typeface="Calibri"/>
              </a:rPr>
              <a:t>male,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female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765"/>
              </a:lnSpc>
              <a:spcBef>
                <a:spcPts val="2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Extend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ontology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defining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relations,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779145" lvl="1" indent="-309880">
              <a:lnSpc>
                <a:spcPts val="3285"/>
              </a:lnSpc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sz="2800" spc="-10" dirty="0">
                <a:latin typeface="Calibri"/>
                <a:cs typeface="Calibri"/>
              </a:rPr>
              <a:t>spouse,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has_child,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has_parent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765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general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constraints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19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25" dirty="0">
                <a:latin typeface="Calibri"/>
                <a:cs typeface="Calibri"/>
              </a:rPr>
              <a:t>spouse(X,Y)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~ X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25" dirty="0">
                <a:latin typeface="Calibri"/>
                <a:cs typeface="Calibri"/>
              </a:rPr>
              <a:t>spouse(X,Y)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person(X),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person(Y)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760"/>
              </a:lnSpc>
              <a:spcBef>
                <a:spcPts val="2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inference,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19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25" dirty="0">
                <a:latin typeface="Calibri"/>
                <a:cs typeface="Calibri"/>
              </a:rPr>
              <a:t>spouse(X,Y)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Wingdings"/>
                <a:cs typeface="Wingdings"/>
              </a:rPr>
              <a:t>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spouse(Y,X)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man(X)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Wingdings"/>
                <a:cs typeface="Wingdings"/>
              </a:rPr>
              <a:t>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person(X)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MS Gothic"/>
                <a:cs typeface="MS Gothic"/>
              </a:rPr>
              <a:t>∧</a:t>
            </a:r>
            <a:r>
              <a:rPr sz="2800" spc="-5" dirty="0">
                <a:latin typeface="Calibri"/>
                <a:cs typeface="Calibri"/>
              </a:rPr>
              <a:t>male(X)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6263"/>
            <a:ext cx="6467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Example:</a:t>
            </a:r>
            <a:r>
              <a:rPr sz="3200" spc="-20" dirty="0"/>
              <a:t> </a:t>
            </a:r>
            <a:r>
              <a:rPr sz="3200" dirty="0"/>
              <a:t>A</a:t>
            </a:r>
            <a:r>
              <a:rPr sz="3200" spc="-10" dirty="0"/>
              <a:t> </a:t>
            </a:r>
            <a:r>
              <a:rPr sz="3200" dirty="0"/>
              <a:t>simple</a:t>
            </a:r>
            <a:r>
              <a:rPr sz="3200" spc="-5" dirty="0"/>
              <a:t> genealogy</a:t>
            </a:r>
            <a:r>
              <a:rPr sz="3200" spc="15" dirty="0"/>
              <a:t> </a:t>
            </a:r>
            <a:r>
              <a:rPr sz="3200" dirty="0"/>
              <a:t>KB</a:t>
            </a:r>
            <a:r>
              <a:rPr sz="3200" spc="-10" dirty="0"/>
              <a:t> </a:t>
            </a:r>
            <a:r>
              <a:rPr sz="3200" spc="-5" dirty="0"/>
              <a:t>by </a:t>
            </a:r>
            <a:r>
              <a:rPr sz="3200" spc="-15" dirty="0"/>
              <a:t>FOL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833374"/>
            <a:ext cx="8228965" cy="5082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65"/>
              </a:lnSpc>
              <a:spcBef>
                <a:spcPts val="105"/>
              </a:spcBef>
            </a:pPr>
            <a:r>
              <a:rPr sz="3200" b="1" spc="-15" dirty="0">
                <a:latin typeface="Calibri"/>
                <a:cs typeface="Calibri"/>
              </a:rPr>
              <a:t>Predicates:</a:t>
            </a:r>
            <a:endParaRPr sz="3200">
              <a:latin typeface="Calibri"/>
              <a:cs typeface="Calibri"/>
            </a:endParaRPr>
          </a:p>
          <a:p>
            <a:pPr marL="363220" indent="-230504">
              <a:lnSpc>
                <a:spcPts val="3195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0" dirty="0">
                <a:latin typeface="Calibri"/>
                <a:cs typeface="Calibri"/>
              </a:rPr>
              <a:t>parent(x,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child(x,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father(x,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daughter(x,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190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5" dirty="0">
                <a:latin typeface="Calibri"/>
                <a:cs typeface="Calibri"/>
              </a:rPr>
              <a:t>spouse(x,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husband(x,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wife(x,y)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195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0" dirty="0">
                <a:latin typeface="Calibri"/>
                <a:cs typeface="Calibri"/>
              </a:rPr>
              <a:t>ancestor(x,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descendant(x,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185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5" dirty="0">
                <a:latin typeface="Calibri"/>
                <a:cs typeface="Calibri"/>
              </a:rPr>
              <a:t>male(x),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female(y)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270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0" dirty="0">
                <a:latin typeface="Calibri"/>
                <a:cs typeface="Calibri"/>
              </a:rPr>
              <a:t>relative(x,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760"/>
              </a:lnSpc>
              <a:spcBef>
                <a:spcPts val="220"/>
              </a:spcBef>
            </a:pPr>
            <a:r>
              <a:rPr sz="3200" b="1" spc="-10" dirty="0">
                <a:latin typeface="Calibri"/>
                <a:cs typeface="Calibri"/>
              </a:rPr>
              <a:t>Facts:</a:t>
            </a:r>
            <a:endParaRPr sz="3200">
              <a:latin typeface="Calibri"/>
              <a:cs typeface="Calibri"/>
            </a:endParaRPr>
          </a:p>
          <a:p>
            <a:pPr marL="363220" indent="-230504">
              <a:lnSpc>
                <a:spcPts val="3195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0" dirty="0">
                <a:latin typeface="Calibri"/>
                <a:cs typeface="Calibri"/>
              </a:rPr>
              <a:t>husband(Joe,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Mary),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son(Fred,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Joe)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190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5" dirty="0">
                <a:latin typeface="Calibri"/>
                <a:cs typeface="Calibri"/>
              </a:rPr>
              <a:t>spouse(John,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Nancy),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male(John),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son(Mark,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Nancy)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190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0" dirty="0">
                <a:latin typeface="Calibri"/>
                <a:cs typeface="Calibri"/>
              </a:rPr>
              <a:t>father(Jack,</a:t>
            </a:r>
            <a:r>
              <a:rPr sz="2800" dirty="0">
                <a:latin typeface="Calibri"/>
                <a:cs typeface="Calibri"/>
              </a:rPr>
              <a:t> Nancy),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daughter(Linda,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Jack)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185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0" dirty="0">
                <a:latin typeface="Calibri"/>
                <a:cs typeface="Calibri"/>
              </a:rPr>
              <a:t>daughter(Liz,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Linda)</a:t>
            </a:r>
            <a:endParaRPr sz="2800">
              <a:latin typeface="Calibri"/>
              <a:cs typeface="Calibri"/>
            </a:endParaRPr>
          </a:p>
          <a:p>
            <a:pPr marL="363220" indent="-230504">
              <a:lnSpc>
                <a:spcPts val="3275"/>
              </a:lnSpc>
              <a:buFont typeface="Arial MT"/>
              <a:buChar char="•"/>
              <a:tabLst>
                <a:tab pos="363220" algn="l"/>
              </a:tabLst>
            </a:pP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9197" y="90423"/>
            <a:ext cx="1447236" cy="18613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06070"/>
            <a:ext cx="3666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Example</a:t>
            </a:r>
            <a:r>
              <a:rPr spc="-60" dirty="0"/>
              <a:t> </a:t>
            </a:r>
            <a:r>
              <a:rPr spc="-5" dirty="0"/>
              <a:t>Axioms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036675"/>
            <a:ext cx="6983730" cy="5207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parent(x,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↔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(y,</a:t>
            </a:r>
            <a:r>
              <a:rPr sz="2000" spc="-10" dirty="0">
                <a:latin typeface="Calibri"/>
                <a:cs typeface="Calibri"/>
              </a:rPr>
              <a:t> 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father(x,</a:t>
            </a:r>
            <a:r>
              <a:rPr sz="2000" dirty="0">
                <a:latin typeface="Calibri"/>
                <a:cs typeface="Calibri"/>
              </a:rPr>
              <a:t> y)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↔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parent(x,</a:t>
            </a:r>
            <a:r>
              <a:rPr sz="2000" dirty="0">
                <a:latin typeface="Calibri"/>
                <a:cs typeface="Calibri"/>
              </a:rPr>
              <a:t> y)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male(x)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;similar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for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mother(x,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daughter(x,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↔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child(x,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female(x)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;similar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for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son(x,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L="12700" marR="21590">
              <a:lnSpc>
                <a:spcPct val="1415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 </a:t>
            </a:r>
            <a:r>
              <a:rPr sz="2000" spc="-5" dirty="0">
                <a:latin typeface="Calibri"/>
                <a:cs typeface="Calibri"/>
              </a:rPr>
              <a:t>husband(x, </a:t>
            </a:r>
            <a:r>
              <a:rPr sz="2000" dirty="0">
                <a:latin typeface="Calibri"/>
                <a:cs typeface="Calibri"/>
              </a:rPr>
              <a:t>y) </a:t>
            </a:r>
            <a:r>
              <a:rPr sz="2000" spc="5" dirty="0">
                <a:latin typeface="Calibri"/>
                <a:cs typeface="Calibri"/>
              </a:rPr>
              <a:t>↔ </a:t>
            </a:r>
            <a:r>
              <a:rPr sz="2000" spc="-5" dirty="0">
                <a:latin typeface="Calibri"/>
                <a:cs typeface="Calibri"/>
              </a:rPr>
              <a:t>spouse(x, </a:t>
            </a:r>
            <a:r>
              <a:rPr sz="2000" dirty="0">
                <a:latin typeface="Calibri"/>
                <a:cs typeface="Calibri"/>
              </a:rPr>
              <a:t>y)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male(x) </a:t>
            </a:r>
            <a:r>
              <a:rPr sz="2000" i="1" dirty="0">
                <a:latin typeface="Calibri"/>
                <a:cs typeface="Calibri"/>
              </a:rPr>
              <a:t>;similar </a:t>
            </a:r>
            <a:r>
              <a:rPr sz="2000" i="1" spc="-10" dirty="0">
                <a:latin typeface="Calibri"/>
                <a:cs typeface="Calibri"/>
              </a:rPr>
              <a:t>for wife(x, </a:t>
            </a:r>
            <a:r>
              <a:rPr sz="2000" i="1" spc="-5" dirty="0">
                <a:latin typeface="Calibri"/>
                <a:cs typeface="Calibri"/>
              </a:rPr>
              <a:t>y)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 </a:t>
            </a:r>
            <a:r>
              <a:rPr sz="2000" spc="-5" dirty="0">
                <a:latin typeface="Calibri"/>
                <a:cs typeface="Calibri"/>
              </a:rPr>
              <a:t>spouse(x, </a:t>
            </a:r>
            <a:r>
              <a:rPr sz="2000" dirty="0">
                <a:latin typeface="Calibri"/>
                <a:cs typeface="Calibri"/>
              </a:rPr>
              <a:t>y) </a:t>
            </a:r>
            <a:r>
              <a:rPr sz="2000" spc="5" dirty="0">
                <a:latin typeface="Calibri"/>
                <a:cs typeface="Calibri"/>
              </a:rPr>
              <a:t>↔ </a:t>
            </a:r>
            <a:r>
              <a:rPr sz="2000" spc="-20" dirty="0">
                <a:latin typeface="Calibri"/>
                <a:cs typeface="Calibri"/>
              </a:rPr>
              <a:t>spouse(y, </a:t>
            </a:r>
            <a:r>
              <a:rPr sz="2000" spc="-5" dirty="0">
                <a:latin typeface="Calibri"/>
                <a:cs typeface="Calibri"/>
              </a:rPr>
              <a:t>x)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;spouse </a:t>
            </a:r>
            <a:r>
              <a:rPr sz="2000" i="1" spc="-5" dirty="0">
                <a:latin typeface="Calibri"/>
                <a:cs typeface="Calibri"/>
              </a:rPr>
              <a:t>relation </a:t>
            </a:r>
            <a:r>
              <a:rPr sz="2000" i="1" dirty="0">
                <a:latin typeface="Calibri"/>
                <a:cs typeface="Calibri"/>
              </a:rPr>
              <a:t>is </a:t>
            </a:r>
            <a:r>
              <a:rPr sz="2000" i="1" spc="-10" dirty="0">
                <a:latin typeface="Calibri"/>
                <a:cs typeface="Calibri"/>
              </a:rPr>
              <a:t>symmetric 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parent(x,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ancestor(x,</a:t>
            </a:r>
            <a:r>
              <a:rPr sz="2000" dirty="0">
                <a:latin typeface="Calibri"/>
                <a:cs typeface="Calibri"/>
              </a:rPr>
              <a:t> y)</a:t>
            </a:r>
            <a:endParaRPr sz="2000">
              <a:latin typeface="Calibri"/>
              <a:cs typeface="Calibri"/>
            </a:endParaRPr>
          </a:p>
          <a:p>
            <a:pPr marL="12700" marR="1303020">
              <a:lnSpc>
                <a:spcPct val="1415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x,y)(</a:t>
            </a:r>
            <a:r>
              <a:rPr sz="2000" dirty="0">
                <a:latin typeface="Symbol"/>
                <a:cs typeface="Symbol"/>
              </a:rPr>
              <a:t></a:t>
            </a:r>
            <a:r>
              <a:rPr sz="2000" dirty="0">
                <a:latin typeface="Calibri"/>
                <a:cs typeface="Calibri"/>
              </a:rPr>
              <a:t>z)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parent(x,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z)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ancestor(z,</a:t>
            </a:r>
            <a:r>
              <a:rPr sz="2000" dirty="0">
                <a:latin typeface="Calibri"/>
                <a:cs typeface="Calibri"/>
              </a:rPr>
              <a:t> 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ancestor(x, </a:t>
            </a:r>
            <a:r>
              <a:rPr sz="2000" spc="5" dirty="0">
                <a:latin typeface="Calibri"/>
                <a:cs typeface="Calibri"/>
              </a:rPr>
              <a:t>y)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descendant(x,</a:t>
            </a:r>
            <a:r>
              <a:rPr sz="2000" dirty="0">
                <a:latin typeface="Calibri"/>
                <a:cs typeface="Calibri"/>
              </a:rPr>
              <a:t> y)</a:t>
            </a:r>
            <a:r>
              <a:rPr sz="2000" spc="5" dirty="0">
                <a:latin typeface="Calibri"/>
                <a:cs typeface="Calibri"/>
              </a:rPr>
              <a:t> ↔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ancestor(y,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x,y)(</a:t>
            </a:r>
            <a:r>
              <a:rPr sz="2000" dirty="0">
                <a:latin typeface="Symbol"/>
                <a:cs typeface="Symbol"/>
              </a:rPr>
              <a:t></a:t>
            </a:r>
            <a:r>
              <a:rPr sz="2000" dirty="0">
                <a:latin typeface="Calibri"/>
                <a:cs typeface="Calibri"/>
              </a:rPr>
              <a:t>z)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ancestor(z,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ancestor(z,</a:t>
            </a:r>
            <a:r>
              <a:rPr sz="2000" dirty="0">
                <a:latin typeface="Calibri"/>
                <a:cs typeface="Calibri"/>
              </a:rPr>
              <a:t> 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relative(x,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L="12700" marR="299720">
              <a:lnSpc>
                <a:spcPct val="141600"/>
              </a:lnSpc>
              <a:spcBef>
                <a:spcPts val="10"/>
              </a:spcBef>
              <a:tabLst>
                <a:tab pos="3837940" algn="l"/>
              </a:tabLst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 </a:t>
            </a:r>
            <a:r>
              <a:rPr sz="2000" spc="-5" dirty="0">
                <a:latin typeface="Calibri"/>
                <a:cs typeface="Calibri"/>
              </a:rPr>
              <a:t>spouse(x, </a:t>
            </a:r>
            <a:r>
              <a:rPr sz="2000" dirty="0">
                <a:latin typeface="Calibri"/>
                <a:cs typeface="Calibri"/>
              </a:rPr>
              <a:t>y)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relative(x,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;related </a:t>
            </a:r>
            <a:r>
              <a:rPr sz="2000" spc="-5" dirty="0">
                <a:latin typeface="Calibri"/>
                <a:cs typeface="Calibri"/>
              </a:rPr>
              <a:t>by marriage </a:t>
            </a:r>
            <a:r>
              <a:rPr sz="2000" dirty="0">
                <a:latin typeface="Calibri"/>
                <a:cs typeface="Calibri"/>
              </a:rPr>
              <a:t> 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x,y)(</a:t>
            </a:r>
            <a:r>
              <a:rPr sz="2000" dirty="0">
                <a:latin typeface="Symbol"/>
                <a:cs typeface="Symbol"/>
              </a:rPr>
              <a:t></a:t>
            </a:r>
            <a:r>
              <a:rPr sz="2000" dirty="0">
                <a:latin typeface="Calibri"/>
                <a:cs typeface="Calibri"/>
              </a:rPr>
              <a:t>z) </a:t>
            </a:r>
            <a:r>
              <a:rPr sz="2000" spc="-10" dirty="0">
                <a:latin typeface="Calibri"/>
                <a:cs typeface="Calibri"/>
              </a:rPr>
              <a:t>relative(z, </a:t>
            </a:r>
            <a:r>
              <a:rPr sz="2000" spc="-5" dirty="0">
                <a:latin typeface="Calibri"/>
                <a:cs typeface="Calibri"/>
              </a:rPr>
              <a:t>x) </a:t>
            </a:r>
            <a:r>
              <a:rPr sz="2000" dirty="0">
                <a:latin typeface="Symbol"/>
                <a:cs typeface="Symbol"/>
              </a:rPr>
              <a:t>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relative(z, </a:t>
            </a:r>
            <a:r>
              <a:rPr sz="2000" dirty="0">
                <a:latin typeface="Calibri"/>
                <a:cs typeface="Calibri"/>
              </a:rPr>
              <a:t>y)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relative(x,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;transitive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Symbol"/>
                <a:cs typeface="Symbol"/>
              </a:rPr>
              <a:t></a:t>
            </a:r>
            <a:r>
              <a:rPr sz="2000" dirty="0">
                <a:latin typeface="Calibri"/>
                <a:cs typeface="Calibri"/>
              </a:rPr>
              <a:t>x,y)</a:t>
            </a:r>
            <a:r>
              <a:rPr sz="2000" spc="-10" dirty="0">
                <a:latin typeface="Calibri"/>
                <a:cs typeface="Calibri"/>
              </a:rPr>
              <a:t> relative(x,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↔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relative(y,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x)	</a:t>
            </a:r>
            <a:r>
              <a:rPr sz="2000" i="1" spc="-10" dirty="0">
                <a:latin typeface="Calibri"/>
                <a:cs typeface="Calibri"/>
              </a:rPr>
              <a:t>;symmetric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0893"/>
            <a:ext cx="664146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30" dirty="0">
                <a:latin typeface="Calibri"/>
                <a:cs typeface="Calibri"/>
              </a:rPr>
              <a:t>takes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5" dirty="0">
                <a:latin typeface="Calibri"/>
                <a:cs typeface="Calibri"/>
              </a:rPr>
              <a:t>minutes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widgets</a:t>
            </a:r>
            <a:endParaRPr sz="3200">
              <a:latin typeface="Calibri"/>
              <a:cs typeface="Calibri"/>
            </a:endParaRPr>
          </a:p>
          <a:p>
            <a:pPr marL="12700" marR="6350">
              <a:lnSpc>
                <a:spcPts val="3460"/>
              </a:lnSpc>
              <a:spcBef>
                <a:spcPts val="995"/>
              </a:spcBef>
            </a:pP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would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 </a:t>
            </a:r>
            <a:r>
              <a:rPr sz="3200" spc="-5" dirty="0">
                <a:latin typeface="Calibri"/>
                <a:cs typeface="Calibri"/>
              </a:rPr>
              <a:t>widgets?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111"/>
            <a:ext cx="7552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Axioms,</a:t>
            </a:r>
            <a:r>
              <a:rPr spc="-30" dirty="0"/>
              <a:t> </a:t>
            </a:r>
            <a:r>
              <a:rPr spc="-5" dirty="0"/>
              <a:t>definitions</a:t>
            </a:r>
            <a:r>
              <a:rPr spc="10" dirty="0"/>
              <a:t> </a:t>
            </a:r>
            <a:r>
              <a:rPr dirty="0"/>
              <a:t>and </a:t>
            </a:r>
            <a:r>
              <a:rPr spc="-10" dirty="0"/>
              <a:t>theorems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34542"/>
            <a:ext cx="8362315" cy="51352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Axioms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capture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(important)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axioms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prove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theorems</a:t>
            </a:r>
            <a:endParaRPr sz="2800">
              <a:latin typeface="Calibri"/>
              <a:cs typeface="Calibri"/>
            </a:endParaRPr>
          </a:p>
          <a:p>
            <a:pPr marL="476884" marR="361315" lvl="1" indent="-353695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Mathematicians </a:t>
            </a:r>
            <a:r>
              <a:rPr sz="2400" spc="-15" dirty="0">
                <a:latin typeface="Calibri"/>
                <a:cs typeface="Calibri"/>
              </a:rPr>
              <a:t>dislike </a:t>
            </a:r>
            <a:r>
              <a:rPr sz="2400" dirty="0">
                <a:latin typeface="Calibri"/>
                <a:cs typeface="Calibri"/>
              </a:rPr>
              <a:t>unnecessary </a:t>
            </a:r>
            <a:r>
              <a:rPr sz="2400" spc="-5" dirty="0">
                <a:latin typeface="Calibri"/>
                <a:cs typeface="Calibri"/>
              </a:rPr>
              <a:t>(dependent) </a:t>
            </a:r>
            <a:r>
              <a:rPr sz="2400" spc="-10" dirty="0">
                <a:latin typeface="Calibri"/>
                <a:cs typeface="Calibri"/>
              </a:rPr>
              <a:t>axioms, </a:t>
            </a:r>
            <a:r>
              <a:rPr sz="2400" dirty="0">
                <a:latin typeface="Calibri"/>
                <a:cs typeface="Calibri"/>
              </a:rPr>
              <a:t>i.e.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ones 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</a:t>
            </a:r>
            <a:endParaRPr sz="2400">
              <a:latin typeface="Calibri"/>
              <a:cs typeface="Calibri"/>
            </a:endParaRPr>
          </a:p>
          <a:p>
            <a:pPr marL="477520" lvl="1" indent="-35369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axioms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10" dirty="0">
                <a:latin typeface="Calibri"/>
                <a:cs typeface="Calibri"/>
              </a:rPr>
              <a:t> reasoning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faster,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however</a:t>
            </a:r>
            <a:endParaRPr sz="2400">
              <a:latin typeface="Calibri"/>
              <a:cs typeface="Calibri"/>
            </a:endParaRPr>
          </a:p>
          <a:p>
            <a:pPr marL="477520" lvl="1" indent="-35369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Choosing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good</a:t>
            </a:r>
            <a:r>
              <a:rPr sz="2400" spc="-5" dirty="0">
                <a:latin typeface="Calibri"/>
                <a:cs typeface="Calibri"/>
              </a:rPr>
              <a:t> set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spc="-5" dirty="0">
                <a:latin typeface="Calibri"/>
                <a:cs typeface="Calibri"/>
              </a:rPr>
              <a:t> axioms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ts val="317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definition</a:t>
            </a:r>
            <a:r>
              <a:rPr sz="2800" b="1" spc="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predicate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MS PGothic"/>
                <a:cs typeface="MS PGothic"/>
              </a:rPr>
              <a:t>“</a:t>
            </a:r>
            <a:r>
              <a:rPr sz="2800" spc="-5" dirty="0">
                <a:latin typeface="Calibri"/>
                <a:cs typeface="Calibri"/>
              </a:rPr>
              <a:t>p(X)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↔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…</a:t>
            </a:r>
            <a:r>
              <a:rPr sz="2800" spc="-5" dirty="0">
                <a:latin typeface="MS PGothic"/>
                <a:cs typeface="MS PGothic"/>
              </a:rPr>
              <a:t>”</a:t>
            </a:r>
            <a:endParaRPr sz="2800">
              <a:latin typeface="MS PGothic"/>
              <a:cs typeface="MS PGothic"/>
            </a:endParaRPr>
          </a:p>
          <a:p>
            <a:pPr marL="299085">
              <a:lnSpc>
                <a:spcPts val="3170"/>
              </a:lnSpc>
            </a:pP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decomposed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  <a:p>
            <a:pPr marL="477520" lvl="1" indent="-233679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b="1" dirty="0">
                <a:solidFill>
                  <a:srgbClr val="EC7C30"/>
                </a:solidFill>
                <a:latin typeface="Calibri"/>
                <a:cs typeface="Calibri"/>
              </a:rPr>
              <a:t>Necessary</a:t>
            </a:r>
            <a:r>
              <a:rPr sz="2400" b="1" spc="-4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description: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Calibri"/>
                <a:cs typeface="Calibri"/>
              </a:rPr>
              <a:t>p(x)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r>
              <a:rPr sz="2400" dirty="0"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  <a:p>
            <a:pPr marL="477520" lvl="1" indent="-23367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Sufficient</a:t>
            </a:r>
            <a:r>
              <a:rPr sz="24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description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MS PGothic"/>
                <a:cs typeface="MS PGothic"/>
              </a:rPr>
              <a:t>“</a:t>
            </a:r>
            <a:r>
              <a:rPr sz="2400" spc="-5" dirty="0">
                <a:latin typeface="Calibri"/>
                <a:cs typeface="Calibri"/>
              </a:rPr>
              <a:t>p(x)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…</a:t>
            </a:r>
            <a:r>
              <a:rPr sz="2400" spc="-5" dirty="0">
                <a:latin typeface="MS PGothic"/>
                <a:cs typeface="MS PGothic"/>
              </a:rPr>
              <a:t>”</a:t>
            </a:r>
            <a:endParaRPr sz="2400">
              <a:latin typeface="MS PGothic"/>
              <a:cs typeface="MS PGothic"/>
            </a:endParaRPr>
          </a:p>
          <a:p>
            <a:pPr marL="477520" lvl="1" indent="-233679">
              <a:lnSpc>
                <a:spcPts val="2735"/>
              </a:lnSpc>
              <a:spcBef>
                <a:spcPts val="170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definitions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triangle)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don’t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9870"/>
            <a:ext cx="4460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More</a:t>
            </a:r>
            <a:r>
              <a:rPr spc="-30" dirty="0"/>
              <a:t> </a:t>
            </a:r>
            <a:r>
              <a:rPr spc="-5" dirty="0"/>
              <a:t>on</a:t>
            </a:r>
            <a:r>
              <a:rPr spc="-25" dirty="0"/>
              <a:t> </a:t>
            </a:r>
            <a:r>
              <a:rPr spc="-5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63142"/>
            <a:ext cx="7832090" cy="4620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062355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father(x,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parent(x,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male(x)</a:t>
            </a:r>
            <a:endParaRPr sz="2800">
              <a:latin typeface="Calibri"/>
              <a:cs typeface="Calibri"/>
            </a:endParaRPr>
          </a:p>
          <a:p>
            <a:pPr marL="241300" marR="1507490" indent="-228600">
              <a:lnSpc>
                <a:spcPts val="281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parent(x, </a:t>
            </a:r>
            <a:r>
              <a:rPr sz="2600" b="1" dirty="0">
                <a:latin typeface="Calibri"/>
                <a:cs typeface="Calibri"/>
              </a:rPr>
              <a:t>y)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necessary (but not </a:t>
            </a:r>
            <a:r>
              <a:rPr sz="2600" spc="-10" dirty="0">
                <a:latin typeface="Calibri"/>
                <a:cs typeface="Calibri"/>
              </a:rPr>
              <a:t>sufficient)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description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father(x,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endParaRPr sz="2600">
              <a:latin typeface="Calibri"/>
              <a:cs typeface="Calibri"/>
            </a:endParaRPr>
          </a:p>
          <a:p>
            <a:pPr marL="539750">
              <a:lnSpc>
                <a:spcPct val="100000"/>
              </a:lnSpc>
              <a:spcBef>
                <a:spcPts val="175"/>
              </a:spcBef>
            </a:pPr>
            <a:r>
              <a:rPr sz="2600" spc="-10" dirty="0">
                <a:latin typeface="Calibri"/>
                <a:cs typeface="Calibri"/>
              </a:rPr>
              <a:t>father(x,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parent(x,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parent(x, </a:t>
            </a:r>
            <a:r>
              <a:rPr sz="2600" b="1" dirty="0">
                <a:latin typeface="Calibri"/>
                <a:cs typeface="Calibri"/>
              </a:rPr>
              <a:t>y) ^ </a:t>
            </a:r>
            <a:r>
              <a:rPr sz="2600" b="1" spc="-5" dirty="0">
                <a:latin typeface="Calibri"/>
                <a:cs typeface="Calibri"/>
              </a:rPr>
              <a:t>male(x) </a:t>
            </a:r>
            <a:r>
              <a:rPr sz="2600" b="1" dirty="0">
                <a:latin typeface="Calibri"/>
                <a:cs typeface="Calibri"/>
              </a:rPr>
              <a:t>^ </a:t>
            </a:r>
            <a:r>
              <a:rPr sz="2600" b="1" spc="-5" dirty="0">
                <a:latin typeface="Calibri"/>
                <a:cs typeface="Calibri"/>
              </a:rPr>
              <a:t>age(x, </a:t>
            </a:r>
            <a:r>
              <a:rPr sz="2600" b="1" dirty="0">
                <a:latin typeface="Calibri"/>
                <a:cs typeface="Calibri"/>
              </a:rPr>
              <a:t>35)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0" dirty="0">
                <a:latin typeface="Calibri"/>
                <a:cs typeface="Calibri"/>
              </a:rPr>
              <a:t>sufficient </a:t>
            </a:r>
            <a:r>
              <a:rPr sz="2600" spc="-5" dirty="0">
                <a:latin typeface="Calibri"/>
                <a:cs typeface="Calibri"/>
              </a:rPr>
              <a:t>(but 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necessary)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description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father(x,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y):</a:t>
            </a:r>
            <a:endParaRPr sz="2600">
              <a:latin typeface="Calibri"/>
              <a:cs typeface="Calibri"/>
            </a:endParaRPr>
          </a:p>
          <a:p>
            <a:pPr marL="539750">
              <a:lnSpc>
                <a:spcPct val="100000"/>
              </a:lnSpc>
              <a:spcBef>
                <a:spcPts val="175"/>
              </a:spcBef>
            </a:pPr>
            <a:r>
              <a:rPr sz="2600" spc="-10" dirty="0">
                <a:latin typeface="Calibri"/>
                <a:cs typeface="Calibri"/>
              </a:rPr>
              <a:t>father(x,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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parent(x,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^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male(x)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^ </a:t>
            </a:r>
            <a:r>
              <a:rPr sz="2600" spc="-5" dirty="0">
                <a:latin typeface="Calibri"/>
                <a:cs typeface="Calibri"/>
              </a:rPr>
              <a:t>age(x,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35)</a:t>
            </a:r>
            <a:endParaRPr sz="2600">
              <a:latin typeface="Calibri"/>
              <a:cs typeface="Calibri"/>
            </a:endParaRPr>
          </a:p>
          <a:p>
            <a:pPr marL="241300" marR="840105" indent="-228600">
              <a:lnSpc>
                <a:spcPts val="281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parent(x, </a:t>
            </a:r>
            <a:r>
              <a:rPr sz="2600" b="1" dirty="0">
                <a:latin typeface="Calibri"/>
                <a:cs typeface="Calibri"/>
              </a:rPr>
              <a:t>y) ^ male(x)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necessary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sufficient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description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father(x,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endParaRPr sz="26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155"/>
              </a:spcBef>
            </a:pPr>
            <a:r>
              <a:rPr sz="2600" spc="-10" dirty="0">
                <a:latin typeface="Calibri"/>
                <a:cs typeface="Calibri"/>
              </a:rPr>
              <a:t>parent(x,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^ male(x)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↔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father(x,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6911"/>
            <a:ext cx="4052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More</a:t>
            </a:r>
            <a:r>
              <a:rPr sz="4000" spc="-45" dirty="0"/>
              <a:t> </a:t>
            </a:r>
            <a:r>
              <a:rPr sz="4000" spc="-5" dirty="0"/>
              <a:t>on</a:t>
            </a:r>
            <a:r>
              <a:rPr sz="4000" spc="-40" dirty="0"/>
              <a:t> </a:t>
            </a:r>
            <a:r>
              <a:rPr sz="4000" spc="-5" dirty="0"/>
              <a:t>definitions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204781" y="1319593"/>
            <a:ext cx="1181735" cy="1137285"/>
            <a:chOff x="3204781" y="1319593"/>
            <a:chExt cx="1181735" cy="1137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9544" y="1324355"/>
              <a:ext cx="1171956" cy="1127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9544" y="1324355"/>
              <a:ext cx="1172210" cy="1127760"/>
            </a:xfrm>
            <a:custGeom>
              <a:avLst/>
              <a:gdLst/>
              <a:ahLst/>
              <a:cxnLst/>
              <a:rect l="l" t="t" r="r" b="b"/>
              <a:pathLst>
                <a:path w="1172210" h="1127760">
                  <a:moveTo>
                    <a:pt x="0" y="563880"/>
                  </a:moveTo>
                  <a:lnTo>
                    <a:pt x="1942" y="517635"/>
                  </a:lnTo>
                  <a:lnTo>
                    <a:pt x="7670" y="472420"/>
                  </a:lnTo>
                  <a:lnTo>
                    <a:pt x="17031" y="428379"/>
                  </a:lnTo>
                  <a:lnTo>
                    <a:pt x="29876" y="385657"/>
                  </a:lnTo>
                  <a:lnTo>
                    <a:pt x="46053" y="344400"/>
                  </a:lnTo>
                  <a:lnTo>
                    <a:pt x="65411" y="304752"/>
                  </a:lnTo>
                  <a:lnTo>
                    <a:pt x="87800" y="266860"/>
                  </a:lnTo>
                  <a:lnTo>
                    <a:pt x="113068" y="230867"/>
                  </a:lnTo>
                  <a:lnTo>
                    <a:pt x="141065" y="196920"/>
                  </a:lnTo>
                  <a:lnTo>
                    <a:pt x="171640" y="165163"/>
                  </a:lnTo>
                  <a:lnTo>
                    <a:pt x="204642" y="135742"/>
                  </a:lnTo>
                  <a:lnTo>
                    <a:pt x="239920" y="108801"/>
                  </a:lnTo>
                  <a:lnTo>
                    <a:pt x="277323" y="84486"/>
                  </a:lnTo>
                  <a:lnTo>
                    <a:pt x="316700" y="62942"/>
                  </a:lnTo>
                  <a:lnTo>
                    <a:pt x="357901" y="44315"/>
                  </a:lnTo>
                  <a:lnTo>
                    <a:pt x="400775" y="28748"/>
                  </a:lnTo>
                  <a:lnTo>
                    <a:pt x="445170" y="16388"/>
                  </a:lnTo>
                  <a:lnTo>
                    <a:pt x="490936" y="7380"/>
                  </a:lnTo>
                  <a:lnTo>
                    <a:pt x="537922" y="1869"/>
                  </a:lnTo>
                  <a:lnTo>
                    <a:pt x="585978" y="0"/>
                  </a:lnTo>
                  <a:lnTo>
                    <a:pt x="634033" y="1869"/>
                  </a:lnTo>
                  <a:lnTo>
                    <a:pt x="681019" y="7380"/>
                  </a:lnTo>
                  <a:lnTo>
                    <a:pt x="726785" y="16388"/>
                  </a:lnTo>
                  <a:lnTo>
                    <a:pt x="771180" y="28748"/>
                  </a:lnTo>
                  <a:lnTo>
                    <a:pt x="814054" y="44315"/>
                  </a:lnTo>
                  <a:lnTo>
                    <a:pt x="855255" y="62942"/>
                  </a:lnTo>
                  <a:lnTo>
                    <a:pt x="894632" y="84486"/>
                  </a:lnTo>
                  <a:lnTo>
                    <a:pt x="932035" y="108801"/>
                  </a:lnTo>
                  <a:lnTo>
                    <a:pt x="967313" y="135742"/>
                  </a:lnTo>
                  <a:lnTo>
                    <a:pt x="1000315" y="165163"/>
                  </a:lnTo>
                  <a:lnTo>
                    <a:pt x="1030890" y="196920"/>
                  </a:lnTo>
                  <a:lnTo>
                    <a:pt x="1058887" y="230867"/>
                  </a:lnTo>
                  <a:lnTo>
                    <a:pt x="1084155" y="266860"/>
                  </a:lnTo>
                  <a:lnTo>
                    <a:pt x="1106544" y="304752"/>
                  </a:lnTo>
                  <a:lnTo>
                    <a:pt x="1125902" y="344400"/>
                  </a:lnTo>
                  <a:lnTo>
                    <a:pt x="1142079" y="385657"/>
                  </a:lnTo>
                  <a:lnTo>
                    <a:pt x="1154924" y="428379"/>
                  </a:lnTo>
                  <a:lnTo>
                    <a:pt x="1164285" y="472420"/>
                  </a:lnTo>
                  <a:lnTo>
                    <a:pt x="1170013" y="517635"/>
                  </a:lnTo>
                  <a:lnTo>
                    <a:pt x="1171956" y="563880"/>
                  </a:lnTo>
                  <a:lnTo>
                    <a:pt x="1170013" y="610124"/>
                  </a:lnTo>
                  <a:lnTo>
                    <a:pt x="1164285" y="655339"/>
                  </a:lnTo>
                  <a:lnTo>
                    <a:pt x="1154924" y="699380"/>
                  </a:lnTo>
                  <a:lnTo>
                    <a:pt x="1142079" y="742102"/>
                  </a:lnTo>
                  <a:lnTo>
                    <a:pt x="1125902" y="783359"/>
                  </a:lnTo>
                  <a:lnTo>
                    <a:pt x="1106544" y="823007"/>
                  </a:lnTo>
                  <a:lnTo>
                    <a:pt x="1084155" y="860899"/>
                  </a:lnTo>
                  <a:lnTo>
                    <a:pt x="1058887" y="896892"/>
                  </a:lnTo>
                  <a:lnTo>
                    <a:pt x="1030890" y="930839"/>
                  </a:lnTo>
                  <a:lnTo>
                    <a:pt x="1000315" y="962596"/>
                  </a:lnTo>
                  <a:lnTo>
                    <a:pt x="967313" y="992017"/>
                  </a:lnTo>
                  <a:lnTo>
                    <a:pt x="932035" y="1018958"/>
                  </a:lnTo>
                  <a:lnTo>
                    <a:pt x="894632" y="1043273"/>
                  </a:lnTo>
                  <a:lnTo>
                    <a:pt x="855255" y="1064817"/>
                  </a:lnTo>
                  <a:lnTo>
                    <a:pt x="814054" y="1083444"/>
                  </a:lnTo>
                  <a:lnTo>
                    <a:pt x="771180" y="1099011"/>
                  </a:lnTo>
                  <a:lnTo>
                    <a:pt x="726785" y="1111371"/>
                  </a:lnTo>
                  <a:lnTo>
                    <a:pt x="681019" y="1120379"/>
                  </a:lnTo>
                  <a:lnTo>
                    <a:pt x="634033" y="1125890"/>
                  </a:lnTo>
                  <a:lnTo>
                    <a:pt x="585978" y="1127760"/>
                  </a:lnTo>
                  <a:lnTo>
                    <a:pt x="537922" y="1125890"/>
                  </a:lnTo>
                  <a:lnTo>
                    <a:pt x="490936" y="1120379"/>
                  </a:lnTo>
                  <a:lnTo>
                    <a:pt x="445170" y="1111371"/>
                  </a:lnTo>
                  <a:lnTo>
                    <a:pt x="400775" y="1099011"/>
                  </a:lnTo>
                  <a:lnTo>
                    <a:pt x="357901" y="1083444"/>
                  </a:lnTo>
                  <a:lnTo>
                    <a:pt x="316700" y="1064817"/>
                  </a:lnTo>
                  <a:lnTo>
                    <a:pt x="277323" y="1043273"/>
                  </a:lnTo>
                  <a:lnTo>
                    <a:pt x="239920" y="1018958"/>
                  </a:lnTo>
                  <a:lnTo>
                    <a:pt x="204642" y="992017"/>
                  </a:lnTo>
                  <a:lnTo>
                    <a:pt x="171640" y="962596"/>
                  </a:lnTo>
                  <a:lnTo>
                    <a:pt x="141065" y="930839"/>
                  </a:lnTo>
                  <a:lnTo>
                    <a:pt x="113068" y="896892"/>
                  </a:lnTo>
                  <a:lnTo>
                    <a:pt x="87800" y="860899"/>
                  </a:lnTo>
                  <a:lnTo>
                    <a:pt x="65411" y="823007"/>
                  </a:lnTo>
                  <a:lnTo>
                    <a:pt x="46053" y="783359"/>
                  </a:lnTo>
                  <a:lnTo>
                    <a:pt x="29876" y="742102"/>
                  </a:lnTo>
                  <a:lnTo>
                    <a:pt x="17031" y="699380"/>
                  </a:lnTo>
                  <a:lnTo>
                    <a:pt x="7670" y="655339"/>
                  </a:lnTo>
                  <a:lnTo>
                    <a:pt x="1942" y="610124"/>
                  </a:lnTo>
                  <a:lnTo>
                    <a:pt x="0" y="5638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7956" y="1557527"/>
              <a:ext cx="628015" cy="600710"/>
            </a:xfrm>
            <a:custGeom>
              <a:avLst/>
              <a:gdLst/>
              <a:ahLst/>
              <a:cxnLst/>
              <a:rect l="l" t="t" r="r" b="b"/>
              <a:pathLst>
                <a:path w="628014" h="600710">
                  <a:moveTo>
                    <a:pt x="313944" y="0"/>
                  </a:moveTo>
                  <a:lnTo>
                    <a:pt x="267558" y="3254"/>
                  </a:lnTo>
                  <a:lnTo>
                    <a:pt x="223284" y="12707"/>
                  </a:lnTo>
                  <a:lnTo>
                    <a:pt x="181606" y="27895"/>
                  </a:lnTo>
                  <a:lnTo>
                    <a:pt x="143012" y="48355"/>
                  </a:lnTo>
                  <a:lnTo>
                    <a:pt x="107986" y="73623"/>
                  </a:lnTo>
                  <a:lnTo>
                    <a:pt x="77015" y="103235"/>
                  </a:lnTo>
                  <a:lnTo>
                    <a:pt x="50586" y="136728"/>
                  </a:lnTo>
                  <a:lnTo>
                    <a:pt x="29183" y="173637"/>
                  </a:lnTo>
                  <a:lnTo>
                    <a:pt x="13294" y="213499"/>
                  </a:lnTo>
                  <a:lnTo>
                    <a:pt x="3404" y="255851"/>
                  </a:lnTo>
                  <a:lnTo>
                    <a:pt x="0" y="300227"/>
                  </a:lnTo>
                  <a:lnTo>
                    <a:pt x="3404" y="344604"/>
                  </a:lnTo>
                  <a:lnTo>
                    <a:pt x="13294" y="386956"/>
                  </a:lnTo>
                  <a:lnTo>
                    <a:pt x="29183" y="426818"/>
                  </a:lnTo>
                  <a:lnTo>
                    <a:pt x="50586" y="463727"/>
                  </a:lnTo>
                  <a:lnTo>
                    <a:pt x="77015" y="497220"/>
                  </a:lnTo>
                  <a:lnTo>
                    <a:pt x="107986" y="526832"/>
                  </a:lnTo>
                  <a:lnTo>
                    <a:pt x="143012" y="552100"/>
                  </a:lnTo>
                  <a:lnTo>
                    <a:pt x="181606" y="572560"/>
                  </a:lnTo>
                  <a:lnTo>
                    <a:pt x="223284" y="587748"/>
                  </a:lnTo>
                  <a:lnTo>
                    <a:pt x="267558" y="597201"/>
                  </a:lnTo>
                  <a:lnTo>
                    <a:pt x="313944" y="600456"/>
                  </a:lnTo>
                  <a:lnTo>
                    <a:pt x="360329" y="597201"/>
                  </a:lnTo>
                  <a:lnTo>
                    <a:pt x="404603" y="587748"/>
                  </a:lnTo>
                  <a:lnTo>
                    <a:pt x="446281" y="572560"/>
                  </a:lnTo>
                  <a:lnTo>
                    <a:pt x="484875" y="552100"/>
                  </a:lnTo>
                  <a:lnTo>
                    <a:pt x="519901" y="526832"/>
                  </a:lnTo>
                  <a:lnTo>
                    <a:pt x="550872" y="497220"/>
                  </a:lnTo>
                  <a:lnTo>
                    <a:pt x="577301" y="463727"/>
                  </a:lnTo>
                  <a:lnTo>
                    <a:pt x="598704" y="426818"/>
                  </a:lnTo>
                  <a:lnTo>
                    <a:pt x="614593" y="386956"/>
                  </a:lnTo>
                  <a:lnTo>
                    <a:pt x="624483" y="344604"/>
                  </a:lnTo>
                  <a:lnTo>
                    <a:pt x="627888" y="300227"/>
                  </a:lnTo>
                  <a:lnTo>
                    <a:pt x="624483" y="255851"/>
                  </a:lnTo>
                  <a:lnTo>
                    <a:pt x="614593" y="213499"/>
                  </a:lnTo>
                  <a:lnTo>
                    <a:pt x="598704" y="173637"/>
                  </a:lnTo>
                  <a:lnTo>
                    <a:pt x="577301" y="136728"/>
                  </a:lnTo>
                  <a:lnTo>
                    <a:pt x="550872" y="103235"/>
                  </a:lnTo>
                  <a:lnTo>
                    <a:pt x="519901" y="73623"/>
                  </a:lnTo>
                  <a:lnTo>
                    <a:pt x="484875" y="48355"/>
                  </a:lnTo>
                  <a:lnTo>
                    <a:pt x="446281" y="27895"/>
                  </a:lnTo>
                  <a:lnTo>
                    <a:pt x="404603" y="12707"/>
                  </a:lnTo>
                  <a:lnTo>
                    <a:pt x="360329" y="3254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7956" y="1557527"/>
              <a:ext cx="628015" cy="600710"/>
            </a:xfrm>
            <a:custGeom>
              <a:avLst/>
              <a:gdLst/>
              <a:ahLst/>
              <a:cxnLst/>
              <a:rect l="l" t="t" r="r" b="b"/>
              <a:pathLst>
                <a:path w="628014" h="600710">
                  <a:moveTo>
                    <a:pt x="0" y="300227"/>
                  </a:moveTo>
                  <a:lnTo>
                    <a:pt x="3404" y="255851"/>
                  </a:lnTo>
                  <a:lnTo>
                    <a:pt x="13294" y="213499"/>
                  </a:lnTo>
                  <a:lnTo>
                    <a:pt x="29183" y="173637"/>
                  </a:lnTo>
                  <a:lnTo>
                    <a:pt x="50586" y="136728"/>
                  </a:lnTo>
                  <a:lnTo>
                    <a:pt x="77015" y="103235"/>
                  </a:lnTo>
                  <a:lnTo>
                    <a:pt x="107986" y="73623"/>
                  </a:lnTo>
                  <a:lnTo>
                    <a:pt x="143012" y="48355"/>
                  </a:lnTo>
                  <a:lnTo>
                    <a:pt x="181606" y="27895"/>
                  </a:lnTo>
                  <a:lnTo>
                    <a:pt x="223284" y="12707"/>
                  </a:lnTo>
                  <a:lnTo>
                    <a:pt x="267558" y="3254"/>
                  </a:lnTo>
                  <a:lnTo>
                    <a:pt x="313944" y="0"/>
                  </a:lnTo>
                  <a:lnTo>
                    <a:pt x="360329" y="3254"/>
                  </a:lnTo>
                  <a:lnTo>
                    <a:pt x="404603" y="12707"/>
                  </a:lnTo>
                  <a:lnTo>
                    <a:pt x="446281" y="27895"/>
                  </a:lnTo>
                  <a:lnTo>
                    <a:pt x="484875" y="48355"/>
                  </a:lnTo>
                  <a:lnTo>
                    <a:pt x="519901" y="73623"/>
                  </a:lnTo>
                  <a:lnTo>
                    <a:pt x="550872" y="103235"/>
                  </a:lnTo>
                  <a:lnTo>
                    <a:pt x="577301" y="136728"/>
                  </a:lnTo>
                  <a:lnTo>
                    <a:pt x="598704" y="173637"/>
                  </a:lnTo>
                  <a:lnTo>
                    <a:pt x="614593" y="213499"/>
                  </a:lnTo>
                  <a:lnTo>
                    <a:pt x="624483" y="255851"/>
                  </a:lnTo>
                  <a:lnTo>
                    <a:pt x="627888" y="300227"/>
                  </a:lnTo>
                  <a:lnTo>
                    <a:pt x="624483" y="344604"/>
                  </a:lnTo>
                  <a:lnTo>
                    <a:pt x="614593" y="386956"/>
                  </a:lnTo>
                  <a:lnTo>
                    <a:pt x="598704" y="426818"/>
                  </a:lnTo>
                  <a:lnTo>
                    <a:pt x="577301" y="463727"/>
                  </a:lnTo>
                  <a:lnTo>
                    <a:pt x="550872" y="497220"/>
                  </a:lnTo>
                  <a:lnTo>
                    <a:pt x="519901" y="526832"/>
                  </a:lnTo>
                  <a:lnTo>
                    <a:pt x="484875" y="552100"/>
                  </a:lnTo>
                  <a:lnTo>
                    <a:pt x="446281" y="572560"/>
                  </a:lnTo>
                  <a:lnTo>
                    <a:pt x="404603" y="587748"/>
                  </a:lnTo>
                  <a:lnTo>
                    <a:pt x="360329" y="597201"/>
                  </a:lnTo>
                  <a:lnTo>
                    <a:pt x="313944" y="600456"/>
                  </a:lnTo>
                  <a:lnTo>
                    <a:pt x="267558" y="597201"/>
                  </a:lnTo>
                  <a:lnTo>
                    <a:pt x="223284" y="587748"/>
                  </a:lnTo>
                  <a:lnTo>
                    <a:pt x="181606" y="572560"/>
                  </a:lnTo>
                  <a:lnTo>
                    <a:pt x="143012" y="552100"/>
                  </a:lnTo>
                  <a:lnTo>
                    <a:pt x="107986" y="526832"/>
                  </a:lnTo>
                  <a:lnTo>
                    <a:pt x="77015" y="497220"/>
                  </a:lnTo>
                  <a:lnTo>
                    <a:pt x="50586" y="463727"/>
                  </a:lnTo>
                  <a:lnTo>
                    <a:pt x="29183" y="426818"/>
                  </a:lnTo>
                  <a:lnTo>
                    <a:pt x="13294" y="386956"/>
                  </a:lnTo>
                  <a:lnTo>
                    <a:pt x="3404" y="344604"/>
                  </a:lnTo>
                  <a:lnTo>
                    <a:pt x="0" y="3002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94275" y="1279372"/>
            <a:ext cx="4222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libri"/>
                <a:cs typeface="Calibri"/>
              </a:rPr>
              <a:t>P(x)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S(x)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6200" y="1636648"/>
            <a:ext cx="1129665" cy="488315"/>
          </a:xfrm>
          <a:custGeom>
            <a:avLst/>
            <a:gdLst/>
            <a:ahLst/>
            <a:cxnLst/>
            <a:rect l="l" t="t" r="r" b="b"/>
            <a:pathLst>
              <a:path w="1129664" h="488314">
                <a:moveTo>
                  <a:pt x="1115060" y="12446"/>
                </a:moveTo>
                <a:lnTo>
                  <a:pt x="1113028" y="0"/>
                </a:lnTo>
                <a:lnTo>
                  <a:pt x="74066" y="173316"/>
                </a:lnTo>
                <a:lnTo>
                  <a:pt x="68834" y="141986"/>
                </a:lnTo>
                <a:lnTo>
                  <a:pt x="0" y="192151"/>
                </a:lnTo>
                <a:lnTo>
                  <a:pt x="81407" y="217170"/>
                </a:lnTo>
                <a:lnTo>
                  <a:pt x="76517" y="187960"/>
                </a:lnTo>
                <a:lnTo>
                  <a:pt x="76161" y="185877"/>
                </a:lnTo>
                <a:lnTo>
                  <a:pt x="1115060" y="12446"/>
                </a:lnTo>
                <a:close/>
              </a:path>
              <a:path w="1129664" h="488314">
                <a:moveTo>
                  <a:pt x="1129284" y="443357"/>
                </a:moveTo>
                <a:lnTo>
                  <a:pt x="390144" y="443357"/>
                </a:lnTo>
                <a:lnTo>
                  <a:pt x="390144" y="411607"/>
                </a:lnTo>
                <a:lnTo>
                  <a:pt x="313944" y="449707"/>
                </a:lnTo>
                <a:lnTo>
                  <a:pt x="390144" y="487807"/>
                </a:lnTo>
                <a:lnTo>
                  <a:pt x="390144" y="456057"/>
                </a:lnTo>
                <a:lnTo>
                  <a:pt x="1129284" y="456057"/>
                </a:lnTo>
                <a:lnTo>
                  <a:pt x="1129284" y="443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7465" y="1388109"/>
            <a:ext cx="1738630" cy="9982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2000" dirty="0">
                <a:latin typeface="Calibri"/>
                <a:cs typeface="Calibri"/>
              </a:rPr>
              <a:t>S(x) is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necessary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7028" y="1569211"/>
            <a:ext cx="1739900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z="2200" i="1" spc="-5" dirty="0">
                <a:latin typeface="Calibri"/>
                <a:cs typeface="Calibri"/>
              </a:rPr>
              <a:t>#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all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are</a:t>
            </a:r>
            <a:r>
              <a:rPr sz="2200" i="1" spc="-5" dirty="0">
                <a:latin typeface="Calibri"/>
                <a:cs typeface="Calibri"/>
              </a:rPr>
              <a:t> Ss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Symbol"/>
                <a:cs typeface="Symbol"/>
              </a:rPr>
              <a:t></a:t>
            </a:r>
            <a:r>
              <a:rPr sz="2200" spc="-10" dirty="0">
                <a:latin typeface="Calibri"/>
                <a:cs typeface="Calibri"/>
              </a:rPr>
              <a:t>x)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S(x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42881" y="2700337"/>
            <a:ext cx="1181735" cy="1139190"/>
            <a:chOff x="3242881" y="2700337"/>
            <a:chExt cx="1181735" cy="1139190"/>
          </a:xfrm>
        </p:grpSpPr>
        <p:sp>
          <p:nvSpPr>
            <p:cNvPr id="13" name="object 13"/>
            <p:cNvSpPr/>
            <p:nvPr/>
          </p:nvSpPr>
          <p:spPr>
            <a:xfrm>
              <a:off x="3247644" y="2705100"/>
              <a:ext cx="1172210" cy="1129665"/>
            </a:xfrm>
            <a:custGeom>
              <a:avLst/>
              <a:gdLst/>
              <a:ahLst/>
              <a:cxnLst/>
              <a:rect l="l" t="t" r="r" b="b"/>
              <a:pathLst>
                <a:path w="1172210" h="1129664">
                  <a:moveTo>
                    <a:pt x="585978" y="0"/>
                  </a:moveTo>
                  <a:lnTo>
                    <a:pt x="537922" y="1872"/>
                  </a:lnTo>
                  <a:lnTo>
                    <a:pt x="490936" y="7391"/>
                  </a:lnTo>
                  <a:lnTo>
                    <a:pt x="445170" y="16413"/>
                  </a:lnTo>
                  <a:lnTo>
                    <a:pt x="400775" y="28791"/>
                  </a:lnTo>
                  <a:lnTo>
                    <a:pt x="357901" y="44380"/>
                  </a:lnTo>
                  <a:lnTo>
                    <a:pt x="316700" y="63035"/>
                  </a:lnTo>
                  <a:lnTo>
                    <a:pt x="277323" y="84610"/>
                  </a:lnTo>
                  <a:lnTo>
                    <a:pt x="239920" y="108959"/>
                  </a:lnTo>
                  <a:lnTo>
                    <a:pt x="204642" y="135938"/>
                  </a:lnTo>
                  <a:lnTo>
                    <a:pt x="171640" y="165401"/>
                  </a:lnTo>
                  <a:lnTo>
                    <a:pt x="141065" y="197202"/>
                  </a:lnTo>
                  <a:lnTo>
                    <a:pt x="113068" y="231196"/>
                  </a:lnTo>
                  <a:lnTo>
                    <a:pt x="87800" y="267238"/>
                  </a:lnTo>
                  <a:lnTo>
                    <a:pt x="65411" y="305182"/>
                  </a:lnTo>
                  <a:lnTo>
                    <a:pt x="46053" y="344882"/>
                  </a:lnTo>
                  <a:lnTo>
                    <a:pt x="29876" y="386193"/>
                  </a:lnTo>
                  <a:lnTo>
                    <a:pt x="17031" y="428970"/>
                  </a:lnTo>
                  <a:lnTo>
                    <a:pt x="7670" y="473068"/>
                  </a:lnTo>
                  <a:lnTo>
                    <a:pt x="1942" y="518340"/>
                  </a:lnTo>
                  <a:lnTo>
                    <a:pt x="0" y="564641"/>
                  </a:lnTo>
                  <a:lnTo>
                    <a:pt x="1942" y="610943"/>
                  </a:lnTo>
                  <a:lnTo>
                    <a:pt x="7670" y="656215"/>
                  </a:lnTo>
                  <a:lnTo>
                    <a:pt x="17031" y="700313"/>
                  </a:lnTo>
                  <a:lnTo>
                    <a:pt x="29876" y="743090"/>
                  </a:lnTo>
                  <a:lnTo>
                    <a:pt x="46053" y="784401"/>
                  </a:lnTo>
                  <a:lnTo>
                    <a:pt x="65411" y="824101"/>
                  </a:lnTo>
                  <a:lnTo>
                    <a:pt x="87800" y="862045"/>
                  </a:lnTo>
                  <a:lnTo>
                    <a:pt x="113068" y="898087"/>
                  </a:lnTo>
                  <a:lnTo>
                    <a:pt x="141065" y="932081"/>
                  </a:lnTo>
                  <a:lnTo>
                    <a:pt x="171640" y="963882"/>
                  </a:lnTo>
                  <a:lnTo>
                    <a:pt x="204642" y="993345"/>
                  </a:lnTo>
                  <a:lnTo>
                    <a:pt x="239920" y="1020324"/>
                  </a:lnTo>
                  <a:lnTo>
                    <a:pt x="277323" y="1044673"/>
                  </a:lnTo>
                  <a:lnTo>
                    <a:pt x="316700" y="1066248"/>
                  </a:lnTo>
                  <a:lnTo>
                    <a:pt x="357901" y="1084903"/>
                  </a:lnTo>
                  <a:lnTo>
                    <a:pt x="400775" y="1100492"/>
                  </a:lnTo>
                  <a:lnTo>
                    <a:pt x="445170" y="1112870"/>
                  </a:lnTo>
                  <a:lnTo>
                    <a:pt x="490936" y="1121892"/>
                  </a:lnTo>
                  <a:lnTo>
                    <a:pt x="537922" y="1127411"/>
                  </a:lnTo>
                  <a:lnTo>
                    <a:pt x="585978" y="1129283"/>
                  </a:lnTo>
                  <a:lnTo>
                    <a:pt x="634033" y="1127411"/>
                  </a:lnTo>
                  <a:lnTo>
                    <a:pt x="681019" y="1121892"/>
                  </a:lnTo>
                  <a:lnTo>
                    <a:pt x="726785" y="1112870"/>
                  </a:lnTo>
                  <a:lnTo>
                    <a:pt x="771180" y="1100492"/>
                  </a:lnTo>
                  <a:lnTo>
                    <a:pt x="814054" y="1084903"/>
                  </a:lnTo>
                  <a:lnTo>
                    <a:pt x="855255" y="1066248"/>
                  </a:lnTo>
                  <a:lnTo>
                    <a:pt x="894632" y="1044673"/>
                  </a:lnTo>
                  <a:lnTo>
                    <a:pt x="932035" y="1020324"/>
                  </a:lnTo>
                  <a:lnTo>
                    <a:pt x="967313" y="993345"/>
                  </a:lnTo>
                  <a:lnTo>
                    <a:pt x="1000315" y="963882"/>
                  </a:lnTo>
                  <a:lnTo>
                    <a:pt x="1030890" y="932081"/>
                  </a:lnTo>
                  <a:lnTo>
                    <a:pt x="1058887" y="898087"/>
                  </a:lnTo>
                  <a:lnTo>
                    <a:pt x="1084155" y="862045"/>
                  </a:lnTo>
                  <a:lnTo>
                    <a:pt x="1106544" y="824101"/>
                  </a:lnTo>
                  <a:lnTo>
                    <a:pt x="1125902" y="784401"/>
                  </a:lnTo>
                  <a:lnTo>
                    <a:pt x="1142079" y="743090"/>
                  </a:lnTo>
                  <a:lnTo>
                    <a:pt x="1154924" y="700313"/>
                  </a:lnTo>
                  <a:lnTo>
                    <a:pt x="1164285" y="656215"/>
                  </a:lnTo>
                  <a:lnTo>
                    <a:pt x="1170013" y="610943"/>
                  </a:lnTo>
                  <a:lnTo>
                    <a:pt x="1171956" y="564641"/>
                  </a:lnTo>
                  <a:lnTo>
                    <a:pt x="1170013" y="518340"/>
                  </a:lnTo>
                  <a:lnTo>
                    <a:pt x="1164285" y="473068"/>
                  </a:lnTo>
                  <a:lnTo>
                    <a:pt x="1154924" y="428970"/>
                  </a:lnTo>
                  <a:lnTo>
                    <a:pt x="1142079" y="386193"/>
                  </a:lnTo>
                  <a:lnTo>
                    <a:pt x="1125902" y="344882"/>
                  </a:lnTo>
                  <a:lnTo>
                    <a:pt x="1106544" y="305182"/>
                  </a:lnTo>
                  <a:lnTo>
                    <a:pt x="1084155" y="267238"/>
                  </a:lnTo>
                  <a:lnTo>
                    <a:pt x="1058887" y="231196"/>
                  </a:lnTo>
                  <a:lnTo>
                    <a:pt x="1030890" y="197202"/>
                  </a:lnTo>
                  <a:lnTo>
                    <a:pt x="1000315" y="165401"/>
                  </a:lnTo>
                  <a:lnTo>
                    <a:pt x="967313" y="135938"/>
                  </a:lnTo>
                  <a:lnTo>
                    <a:pt x="932035" y="108959"/>
                  </a:lnTo>
                  <a:lnTo>
                    <a:pt x="894632" y="84610"/>
                  </a:lnTo>
                  <a:lnTo>
                    <a:pt x="855255" y="63035"/>
                  </a:lnTo>
                  <a:lnTo>
                    <a:pt x="814054" y="44380"/>
                  </a:lnTo>
                  <a:lnTo>
                    <a:pt x="771180" y="28791"/>
                  </a:lnTo>
                  <a:lnTo>
                    <a:pt x="726785" y="16413"/>
                  </a:lnTo>
                  <a:lnTo>
                    <a:pt x="681019" y="7391"/>
                  </a:lnTo>
                  <a:lnTo>
                    <a:pt x="634033" y="1872"/>
                  </a:lnTo>
                  <a:lnTo>
                    <a:pt x="58597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7644" y="2705100"/>
              <a:ext cx="1172210" cy="1129665"/>
            </a:xfrm>
            <a:custGeom>
              <a:avLst/>
              <a:gdLst/>
              <a:ahLst/>
              <a:cxnLst/>
              <a:rect l="l" t="t" r="r" b="b"/>
              <a:pathLst>
                <a:path w="1172210" h="1129664">
                  <a:moveTo>
                    <a:pt x="0" y="564641"/>
                  </a:moveTo>
                  <a:lnTo>
                    <a:pt x="1942" y="518340"/>
                  </a:lnTo>
                  <a:lnTo>
                    <a:pt x="7670" y="473068"/>
                  </a:lnTo>
                  <a:lnTo>
                    <a:pt x="17031" y="428970"/>
                  </a:lnTo>
                  <a:lnTo>
                    <a:pt x="29876" y="386193"/>
                  </a:lnTo>
                  <a:lnTo>
                    <a:pt x="46053" y="344882"/>
                  </a:lnTo>
                  <a:lnTo>
                    <a:pt x="65411" y="305182"/>
                  </a:lnTo>
                  <a:lnTo>
                    <a:pt x="87800" y="267238"/>
                  </a:lnTo>
                  <a:lnTo>
                    <a:pt x="113068" y="231196"/>
                  </a:lnTo>
                  <a:lnTo>
                    <a:pt x="141065" y="197202"/>
                  </a:lnTo>
                  <a:lnTo>
                    <a:pt x="171640" y="165401"/>
                  </a:lnTo>
                  <a:lnTo>
                    <a:pt x="204642" y="135938"/>
                  </a:lnTo>
                  <a:lnTo>
                    <a:pt x="239920" y="108959"/>
                  </a:lnTo>
                  <a:lnTo>
                    <a:pt x="277323" y="84610"/>
                  </a:lnTo>
                  <a:lnTo>
                    <a:pt x="316700" y="63035"/>
                  </a:lnTo>
                  <a:lnTo>
                    <a:pt x="357901" y="44380"/>
                  </a:lnTo>
                  <a:lnTo>
                    <a:pt x="400775" y="28791"/>
                  </a:lnTo>
                  <a:lnTo>
                    <a:pt x="445170" y="16413"/>
                  </a:lnTo>
                  <a:lnTo>
                    <a:pt x="490936" y="7391"/>
                  </a:lnTo>
                  <a:lnTo>
                    <a:pt x="537922" y="1872"/>
                  </a:lnTo>
                  <a:lnTo>
                    <a:pt x="585978" y="0"/>
                  </a:lnTo>
                  <a:lnTo>
                    <a:pt x="634033" y="1872"/>
                  </a:lnTo>
                  <a:lnTo>
                    <a:pt x="681019" y="7391"/>
                  </a:lnTo>
                  <a:lnTo>
                    <a:pt x="726785" y="16413"/>
                  </a:lnTo>
                  <a:lnTo>
                    <a:pt x="771180" y="28791"/>
                  </a:lnTo>
                  <a:lnTo>
                    <a:pt x="814054" y="44380"/>
                  </a:lnTo>
                  <a:lnTo>
                    <a:pt x="855255" y="63035"/>
                  </a:lnTo>
                  <a:lnTo>
                    <a:pt x="894632" y="84610"/>
                  </a:lnTo>
                  <a:lnTo>
                    <a:pt x="932035" y="108959"/>
                  </a:lnTo>
                  <a:lnTo>
                    <a:pt x="967313" y="135938"/>
                  </a:lnTo>
                  <a:lnTo>
                    <a:pt x="1000315" y="165401"/>
                  </a:lnTo>
                  <a:lnTo>
                    <a:pt x="1030890" y="197202"/>
                  </a:lnTo>
                  <a:lnTo>
                    <a:pt x="1058887" y="231196"/>
                  </a:lnTo>
                  <a:lnTo>
                    <a:pt x="1084155" y="267238"/>
                  </a:lnTo>
                  <a:lnTo>
                    <a:pt x="1106544" y="305182"/>
                  </a:lnTo>
                  <a:lnTo>
                    <a:pt x="1125902" y="344882"/>
                  </a:lnTo>
                  <a:lnTo>
                    <a:pt x="1142079" y="386193"/>
                  </a:lnTo>
                  <a:lnTo>
                    <a:pt x="1154924" y="428970"/>
                  </a:lnTo>
                  <a:lnTo>
                    <a:pt x="1164285" y="473068"/>
                  </a:lnTo>
                  <a:lnTo>
                    <a:pt x="1170013" y="518340"/>
                  </a:lnTo>
                  <a:lnTo>
                    <a:pt x="1171956" y="564641"/>
                  </a:lnTo>
                  <a:lnTo>
                    <a:pt x="1170013" y="610943"/>
                  </a:lnTo>
                  <a:lnTo>
                    <a:pt x="1164285" y="656215"/>
                  </a:lnTo>
                  <a:lnTo>
                    <a:pt x="1154924" y="700313"/>
                  </a:lnTo>
                  <a:lnTo>
                    <a:pt x="1142079" y="743090"/>
                  </a:lnTo>
                  <a:lnTo>
                    <a:pt x="1125902" y="784401"/>
                  </a:lnTo>
                  <a:lnTo>
                    <a:pt x="1106544" y="824101"/>
                  </a:lnTo>
                  <a:lnTo>
                    <a:pt x="1084155" y="862045"/>
                  </a:lnTo>
                  <a:lnTo>
                    <a:pt x="1058887" y="898087"/>
                  </a:lnTo>
                  <a:lnTo>
                    <a:pt x="1030890" y="932081"/>
                  </a:lnTo>
                  <a:lnTo>
                    <a:pt x="1000315" y="963882"/>
                  </a:lnTo>
                  <a:lnTo>
                    <a:pt x="967313" y="993345"/>
                  </a:lnTo>
                  <a:lnTo>
                    <a:pt x="932035" y="1020324"/>
                  </a:lnTo>
                  <a:lnTo>
                    <a:pt x="894632" y="1044673"/>
                  </a:lnTo>
                  <a:lnTo>
                    <a:pt x="855255" y="1066248"/>
                  </a:lnTo>
                  <a:lnTo>
                    <a:pt x="814054" y="1084903"/>
                  </a:lnTo>
                  <a:lnTo>
                    <a:pt x="771180" y="1100492"/>
                  </a:lnTo>
                  <a:lnTo>
                    <a:pt x="726785" y="1112870"/>
                  </a:lnTo>
                  <a:lnTo>
                    <a:pt x="681019" y="1121892"/>
                  </a:lnTo>
                  <a:lnTo>
                    <a:pt x="634033" y="1127411"/>
                  </a:lnTo>
                  <a:lnTo>
                    <a:pt x="585978" y="1129283"/>
                  </a:lnTo>
                  <a:lnTo>
                    <a:pt x="537922" y="1127411"/>
                  </a:lnTo>
                  <a:lnTo>
                    <a:pt x="490936" y="1121892"/>
                  </a:lnTo>
                  <a:lnTo>
                    <a:pt x="445170" y="1112870"/>
                  </a:lnTo>
                  <a:lnTo>
                    <a:pt x="400775" y="1100492"/>
                  </a:lnTo>
                  <a:lnTo>
                    <a:pt x="357901" y="1084903"/>
                  </a:lnTo>
                  <a:lnTo>
                    <a:pt x="316700" y="1066248"/>
                  </a:lnTo>
                  <a:lnTo>
                    <a:pt x="277323" y="1044673"/>
                  </a:lnTo>
                  <a:lnTo>
                    <a:pt x="239920" y="1020324"/>
                  </a:lnTo>
                  <a:lnTo>
                    <a:pt x="204642" y="993345"/>
                  </a:lnTo>
                  <a:lnTo>
                    <a:pt x="171640" y="963882"/>
                  </a:lnTo>
                  <a:lnTo>
                    <a:pt x="141065" y="932081"/>
                  </a:lnTo>
                  <a:lnTo>
                    <a:pt x="113068" y="898087"/>
                  </a:lnTo>
                  <a:lnTo>
                    <a:pt x="87800" y="862045"/>
                  </a:lnTo>
                  <a:lnTo>
                    <a:pt x="65411" y="824101"/>
                  </a:lnTo>
                  <a:lnTo>
                    <a:pt x="46053" y="784401"/>
                  </a:lnTo>
                  <a:lnTo>
                    <a:pt x="29876" y="743090"/>
                  </a:lnTo>
                  <a:lnTo>
                    <a:pt x="17031" y="700313"/>
                  </a:lnTo>
                  <a:lnTo>
                    <a:pt x="7670" y="656215"/>
                  </a:lnTo>
                  <a:lnTo>
                    <a:pt x="1942" y="610943"/>
                  </a:lnTo>
                  <a:lnTo>
                    <a:pt x="0" y="5646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6056" y="2938272"/>
              <a:ext cx="627888" cy="6004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6056" y="2938272"/>
              <a:ext cx="628015" cy="600710"/>
            </a:xfrm>
            <a:custGeom>
              <a:avLst/>
              <a:gdLst/>
              <a:ahLst/>
              <a:cxnLst/>
              <a:rect l="l" t="t" r="r" b="b"/>
              <a:pathLst>
                <a:path w="628014" h="600710">
                  <a:moveTo>
                    <a:pt x="0" y="300227"/>
                  </a:moveTo>
                  <a:lnTo>
                    <a:pt x="3404" y="255851"/>
                  </a:lnTo>
                  <a:lnTo>
                    <a:pt x="13294" y="213499"/>
                  </a:lnTo>
                  <a:lnTo>
                    <a:pt x="29183" y="173637"/>
                  </a:lnTo>
                  <a:lnTo>
                    <a:pt x="50586" y="136728"/>
                  </a:lnTo>
                  <a:lnTo>
                    <a:pt x="77015" y="103235"/>
                  </a:lnTo>
                  <a:lnTo>
                    <a:pt x="107986" y="73623"/>
                  </a:lnTo>
                  <a:lnTo>
                    <a:pt x="143012" y="48355"/>
                  </a:lnTo>
                  <a:lnTo>
                    <a:pt x="181606" y="27895"/>
                  </a:lnTo>
                  <a:lnTo>
                    <a:pt x="223284" y="12707"/>
                  </a:lnTo>
                  <a:lnTo>
                    <a:pt x="267558" y="3254"/>
                  </a:lnTo>
                  <a:lnTo>
                    <a:pt x="313944" y="0"/>
                  </a:lnTo>
                  <a:lnTo>
                    <a:pt x="360329" y="3254"/>
                  </a:lnTo>
                  <a:lnTo>
                    <a:pt x="404603" y="12707"/>
                  </a:lnTo>
                  <a:lnTo>
                    <a:pt x="446281" y="27895"/>
                  </a:lnTo>
                  <a:lnTo>
                    <a:pt x="484875" y="48355"/>
                  </a:lnTo>
                  <a:lnTo>
                    <a:pt x="519901" y="73623"/>
                  </a:lnTo>
                  <a:lnTo>
                    <a:pt x="550872" y="103235"/>
                  </a:lnTo>
                  <a:lnTo>
                    <a:pt x="577301" y="136728"/>
                  </a:lnTo>
                  <a:lnTo>
                    <a:pt x="598704" y="173637"/>
                  </a:lnTo>
                  <a:lnTo>
                    <a:pt x="614593" y="213499"/>
                  </a:lnTo>
                  <a:lnTo>
                    <a:pt x="624483" y="255851"/>
                  </a:lnTo>
                  <a:lnTo>
                    <a:pt x="627888" y="300227"/>
                  </a:lnTo>
                  <a:lnTo>
                    <a:pt x="624483" y="344604"/>
                  </a:lnTo>
                  <a:lnTo>
                    <a:pt x="614593" y="386956"/>
                  </a:lnTo>
                  <a:lnTo>
                    <a:pt x="598704" y="426818"/>
                  </a:lnTo>
                  <a:lnTo>
                    <a:pt x="577301" y="463727"/>
                  </a:lnTo>
                  <a:lnTo>
                    <a:pt x="550872" y="497220"/>
                  </a:lnTo>
                  <a:lnTo>
                    <a:pt x="519901" y="526832"/>
                  </a:lnTo>
                  <a:lnTo>
                    <a:pt x="484875" y="552100"/>
                  </a:lnTo>
                  <a:lnTo>
                    <a:pt x="446281" y="572560"/>
                  </a:lnTo>
                  <a:lnTo>
                    <a:pt x="404603" y="587748"/>
                  </a:lnTo>
                  <a:lnTo>
                    <a:pt x="360329" y="597201"/>
                  </a:lnTo>
                  <a:lnTo>
                    <a:pt x="313944" y="600455"/>
                  </a:lnTo>
                  <a:lnTo>
                    <a:pt x="267558" y="597201"/>
                  </a:lnTo>
                  <a:lnTo>
                    <a:pt x="223284" y="587748"/>
                  </a:lnTo>
                  <a:lnTo>
                    <a:pt x="181606" y="572560"/>
                  </a:lnTo>
                  <a:lnTo>
                    <a:pt x="143012" y="552100"/>
                  </a:lnTo>
                  <a:lnTo>
                    <a:pt x="107986" y="526832"/>
                  </a:lnTo>
                  <a:lnTo>
                    <a:pt x="77015" y="497220"/>
                  </a:lnTo>
                  <a:lnTo>
                    <a:pt x="50586" y="463727"/>
                  </a:lnTo>
                  <a:lnTo>
                    <a:pt x="29183" y="426818"/>
                  </a:lnTo>
                  <a:lnTo>
                    <a:pt x="13294" y="386956"/>
                  </a:lnTo>
                  <a:lnTo>
                    <a:pt x="3404" y="344604"/>
                  </a:lnTo>
                  <a:lnTo>
                    <a:pt x="0" y="3002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2375" y="2660751"/>
            <a:ext cx="4222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libri"/>
                <a:cs typeface="Calibri"/>
              </a:rPr>
              <a:t>S(x)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P(x)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24300" y="3017392"/>
            <a:ext cx="1129665" cy="488315"/>
          </a:xfrm>
          <a:custGeom>
            <a:avLst/>
            <a:gdLst/>
            <a:ahLst/>
            <a:cxnLst/>
            <a:rect l="l" t="t" r="r" b="b"/>
            <a:pathLst>
              <a:path w="1129664" h="488314">
                <a:moveTo>
                  <a:pt x="1115060" y="12446"/>
                </a:moveTo>
                <a:lnTo>
                  <a:pt x="1113028" y="0"/>
                </a:lnTo>
                <a:lnTo>
                  <a:pt x="74066" y="173316"/>
                </a:lnTo>
                <a:lnTo>
                  <a:pt x="68834" y="141986"/>
                </a:lnTo>
                <a:lnTo>
                  <a:pt x="0" y="192151"/>
                </a:lnTo>
                <a:lnTo>
                  <a:pt x="81407" y="217170"/>
                </a:lnTo>
                <a:lnTo>
                  <a:pt x="76517" y="187960"/>
                </a:lnTo>
                <a:lnTo>
                  <a:pt x="76161" y="185877"/>
                </a:lnTo>
                <a:lnTo>
                  <a:pt x="1115060" y="12446"/>
                </a:lnTo>
                <a:close/>
              </a:path>
              <a:path w="1129664" h="488314">
                <a:moveTo>
                  <a:pt x="1129284" y="443357"/>
                </a:moveTo>
                <a:lnTo>
                  <a:pt x="390144" y="443357"/>
                </a:lnTo>
                <a:lnTo>
                  <a:pt x="390144" y="411607"/>
                </a:lnTo>
                <a:lnTo>
                  <a:pt x="313944" y="449707"/>
                </a:lnTo>
                <a:lnTo>
                  <a:pt x="390144" y="487807"/>
                </a:lnTo>
                <a:lnTo>
                  <a:pt x="390144" y="456057"/>
                </a:lnTo>
                <a:lnTo>
                  <a:pt x="1129284" y="456057"/>
                </a:lnTo>
                <a:lnTo>
                  <a:pt x="1129284" y="443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5565" y="2769488"/>
            <a:ext cx="1738630" cy="9982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2000" dirty="0">
                <a:latin typeface="Calibri"/>
                <a:cs typeface="Calibri"/>
              </a:rPr>
              <a:t>S(x) is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 </a:t>
            </a:r>
            <a:r>
              <a:rPr sz="2000" spc="-5" dirty="0">
                <a:latin typeface="Calibri"/>
                <a:cs typeface="Calibri"/>
              </a:rPr>
              <a:t> condition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5128" y="2950591"/>
            <a:ext cx="1802764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95"/>
              </a:spcBef>
            </a:pPr>
            <a:r>
              <a:rPr sz="2200" i="1" spc="-5" dirty="0">
                <a:latin typeface="Calibri"/>
                <a:cs typeface="Calibri"/>
              </a:rPr>
              <a:t>#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all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are</a:t>
            </a:r>
            <a:r>
              <a:rPr sz="2200" i="1" spc="-5" dirty="0">
                <a:latin typeface="Calibri"/>
                <a:cs typeface="Calibri"/>
              </a:rPr>
              <a:t> Ss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ts val="2870"/>
              </a:lnSpc>
            </a:pP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Symbol"/>
                <a:cs typeface="Symbol"/>
              </a:rPr>
              <a:t></a:t>
            </a:r>
            <a:r>
              <a:rPr sz="2200" spc="-10" dirty="0">
                <a:latin typeface="Calibri"/>
                <a:cs typeface="Calibri"/>
              </a:rPr>
              <a:t>x)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S(x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53549" y="4309681"/>
            <a:ext cx="1180465" cy="1139190"/>
            <a:chOff x="3253549" y="4309681"/>
            <a:chExt cx="1180465" cy="113919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1" y="4314444"/>
              <a:ext cx="1170432" cy="11292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8311" y="4314444"/>
              <a:ext cx="1170940" cy="1129665"/>
            </a:xfrm>
            <a:custGeom>
              <a:avLst/>
              <a:gdLst/>
              <a:ahLst/>
              <a:cxnLst/>
              <a:rect l="l" t="t" r="r" b="b"/>
              <a:pathLst>
                <a:path w="1170939" h="1129664">
                  <a:moveTo>
                    <a:pt x="0" y="564641"/>
                  </a:moveTo>
                  <a:lnTo>
                    <a:pt x="1939" y="518340"/>
                  </a:lnTo>
                  <a:lnTo>
                    <a:pt x="7659" y="473068"/>
                  </a:lnTo>
                  <a:lnTo>
                    <a:pt x="17007" y="428970"/>
                  </a:lnTo>
                  <a:lnTo>
                    <a:pt x="29833" y="386193"/>
                  </a:lnTo>
                  <a:lnTo>
                    <a:pt x="45987" y="344882"/>
                  </a:lnTo>
                  <a:lnTo>
                    <a:pt x="65319" y="305182"/>
                  </a:lnTo>
                  <a:lnTo>
                    <a:pt x="87676" y="267238"/>
                  </a:lnTo>
                  <a:lnTo>
                    <a:pt x="112910" y="231196"/>
                  </a:lnTo>
                  <a:lnTo>
                    <a:pt x="140868" y="197202"/>
                  </a:lnTo>
                  <a:lnTo>
                    <a:pt x="171402" y="165401"/>
                  </a:lnTo>
                  <a:lnTo>
                    <a:pt x="204359" y="135938"/>
                  </a:lnTo>
                  <a:lnTo>
                    <a:pt x="239591" y="108959"/>
                  </a:lnTo>
                  <a:lnTo>
                    <a:pt x="276945" y="84610"/>
                  </a:lnTo>
                  <a:lnTo>
                    <a:pt x="316271" y="63035"/>
                  </a:lnTo>
                  <a:lnTo>
                    <a:pt x="357419" y="44380"/>
                  </a:lnTo>
                  <a:lnTo>
                    <a:pt x="400238" y="28791"/>
                  </a:lnTo>
                  <a:lnTo>
                    <a:pt x="444578" y="16413"/>
                  </a:lnTo>
                  <a:lnTo>
                    <a:pt x="490288" y="7391"/>
                  </a:lnTo>
                  <a:lnTo>
                    <a:pt x="537217" y="1872"/>
                  </a:lnTo>
                  <a:lnTo>
                    <a:pt x="585215" y="0"/>
                  </a:lnTo>
                  <a:lnTo>
                    <a:pt x="633214" y="1872"/>
                  </a:lnTo>
                  <a:lnTo>
                    <a:pt x="680143" y="7391"/>
                  </a:lnTo>
                  <a:lnTo>
                    <a:pt x="725853" y="16413"/>
                  </a:lnTo>
                  <a:lnTo>
                    <a:pt x="770193" y="28791"/>
                  </a:lnTo>
                  <a:lnTo>
                    <a:pt x="813012" y="44380"/>
                  </a:lnTo>
                  <a:lnTo>
                    <a:pt x="854160" y="63035"/>
                  </a:lnTo>
                  <a:lnTo>
                    <a:pt x="893486" y="84610"/>
                  </a:lnTo>
                  <a:lnTo>
                    <a:pt x="930840" y="108959"/>
                  </a:lnTo>
                  <a:lnTo>
                    <a:pt x="966072" y="135938"/>
                  </a:lnTo>
                  <a:lnTo>
                    <a:pt x="999029" y="165401"/>
                  </a:lnTo>
                  <a:lnTo>
                    <a:pt x="1029563" y="197202"/>
                  </a:lnTo>
                  <a:lnTo>
                    <a:pt x="1057521" y="231196"/>
                  </a:lnTo>
                  <a:lnTo>
                    <a:pt x="1082755" y="267238"/>
                  </a:lnTo>
                  <a:lnTo>
                    <a:pt x="1105112" y="305182"/>
                  </a:lnTo>
                  <a:lnTo>
                    <a:pt x="1124444" y="344882"/>
                  </a:lnTo>
                  <a:lnTo>
                    <a:pt x="1140598" y="386193"/>
                  </a:lnTo>
                  <a:lnTo>
                    <a:pt x="1153424" y="428970"/>
                  </a:lnTo>
                  <a:lnTo>
                    <a:pt x="1162772" y="473068"/>
                  </a:lnTo>
                  <a:lnTo>
                    <a:pt x="1168492" y="518340"/>
                  </a:lnTo>
                  <a:lnTo>
                    <a:pt x="1170432" y="564641"/>
                  </a:lnTo>
                  <a:lnTo>
                    <a:pt x="1168492" y="610943"/>
                  </a:lnTo>
                  <a:lnTo>
                    <a:pt x="1162772" y="656215"/>
                  </a:lnTo>
                  <a:lnTo>
                    <a:pt x="1153424" y="700313"/>
                  </a:lnTo>
                  <a:lnTo>
                    <a:pt x="1140598" y="743090"/>
                  </a:lnTo>
                  <a:lnTo>
                    <a:pt x="1124444" y="784401"/>
                  </a:lnTo>
                  <a:lnTo>
                    <a:pt x="1105112" y="824101"/>
                  </a:lnTo>
                  <a:lnTo>
                    <a:pt x="1082755" y="862045"/>
                  </a:lnTo>
                  <a:lnTo>
                    <a:pt x="1057521" y="898087"/>
                  </a:lnTo>
                  <a:lnTo>
                    <a:pt x="1029563" y="932081"/>
                  </a:lnTo>
                  <a:lnTo>
                    <a:pt x="999029" y="963882"/>
                  </a:lnTo>
                  <a:lnTo>
                    <a:pt x="966072" y="993345"/>
                  </a:lnTo>
                  <a:lnTo>
                    <a:pt x="930840" y="1020324"/>
                  </a:lnTo>
                  <a:lnTo>
                    <a:pt x="893486" y="1044673"/>
                  </a:lnTo>
                  <a:lnTo>
                    <a:pt x="854160" y="1066248"/>
                  </a:lnTo>
                  <a:lnTo>
                    <a:pt x="813012" y="1084903"/>
                  </a:lnTo>
                  <a:lnTo>
                    <a:pt x="770193" y="1100492"/>
                  </a:lnTo>
                  <a:lnTo>
                    <a:pt x="725853" y="1112870"/>
                  </a:lnTo>
                  <a:lnTo>
                    <a:pt x="680143" y="1121892"/>
                  </a:lnTo>
                  <a:lnTo>
                    <a:pt x="633214" y="1127411"/>
                  </a:lnTo>
                  <a:lnTo>
                    <a:pt x="585215" y="1129283"/>
                  </a:lnTo>
                  <a:lnTo>
                    <a:pt x="537217" y="1127411"/>
                  </a:lnTo>
                  <a:lnTo>
                    <a:pt x="490288" y="1121892"/>
                  </a:lnTo>
                  <a:lnTo>
                    <a:pt x="444578" y="1112870"/>
                  </a:lnTo>
                  <a:lnTo>
                    <a:pt x="400238" y="1100492"/>
                  </a:lnTo>
                  <a:lnTo>
                    <a:pt x="357419" y="1084903"/>
                  </a:lnTo>
                  <a:lnTo>
                    <a:pt x="316271" y="1066248"/>
                  </a:lnTo>
                  <a:lnTo>
                    <a:pt x="276945" y="1044673"/>
                  </a:lnTo>
                  <a:lnTo>
                    <a:pt x="239591" y="1020324"/>
                  </a:lnTo>
                  <a:lnTo>
                    <a:pt x="204359" y="993345"/>
                  </a:lnTo>
                  <a:lnTo>
                    <a:pt x="171402" y="963882"/>
                  </a:lnTo>
                  <a:lnTo>
                    <a:pt x="140868" y="932081"/>
                  </a:lnTo>
                  <a:lnTo>
                    <a:pt x="112910" y="898087"/>
                  </a:lnTo>
                  <a:lnTo>
                    <a:pt x="87676" y="862045"/>
                  </a:lnTo>
                  <a:lnTo>
                    <a:pt x="65319" y="824101"/>
                  </a:lnTo>
                  <a:lnTo>
                    <a:pt x="45987" y="784401"/>
                  </a:lnTo>
                  <a:lnTo>
                    <a:pt x="29833" y="743090"/>
                  </a:lnTo>
                  <a:lnTo>
                    <a:pt x="17007" y="700313"/>
                  </a:lnTo>
                  <a:lnTo>
                    <a:pt x="7659" y="656215"/>
                  </a:lnTo>
                  <a:lnTo>
                    <a:pt x="1939" y="610943"/>
                  </a:lnTo>
                  <a:lnTo>
                    <a:pt x="0" y="5646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42153" y="4271089"/>
            <a:ext cx="42227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Calibri"/>
                <a:cs typeface="Calibri"/>
              </a:rPr>
              <a:t>P(x)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S(x)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0644" y="4628260"/>
            <a:ext cx="672465" cy="499745"/>
          </a:xfrm>
          <a:custGeom>
            <a:avLst/>
            <a:gdLst/>
            <a:ahLst/>
            <a:cxnLst/>
            <a:rect l="l" t="t" r="r" b="b"/>
            <a:pathLst>
              <a:path w="672464" h="499745">
                <a:moveTo>
                  <a:pt x="659257" y="12446"/>
                </a:moveTo>
                <a:lnTo>
                  <a:pt x="657479" y="0"/>
                </a:lnTo>
                <a:lnTo>
                  <a:pt x="74422" y="87655"/>
                </a:lnTo>
                <a:lnTo>
                  <a:pt x="69723" y="56261"/>
                </a:lnTo>
                <a:lnTo>
                  <a:pt x="0" y="105283"/>
                </a:lnTo>
                <a:lnTo>
                  <a:pt x="81026" y="131572"/>
                </a:lnTo>
                <a:lnTo>
                  <a:pt x="76593" y="102108"/>
                </a:lnTo>
                <a:lnTo>
                  <a:pt x="76314" y="100228"/>
                </a:lnTo>
                <a:lnTo>
                  <a:pt x="659257" y="12446"/>
                </a:lnTo>
                <a:close/>
              </a:path>
              <a:path w="672464" h="499745">
                <a:moveTo>
                  <a:pt x="672211" y="454533"/>
                </a:moveTo>
                <a:lnTo>
                  <a:pt x="671957" y="441833"/>
                </a:lnTo>
                <a:lnTo>
                  <a:pt x="118719" y="455244"/>
                </a:lnTo>
                <a:lnTo>
                  <a:pt x="117983" y="423545"/>
                </a:lnTo>
                <a:lnTo>
                  <a:pt x="42672" y="463423"/>
                </a:lnTo>
                <a:lnTo>
                  <a:pt x="119761" y="499618"/>
                </a:lnTo>
                <a:lnTo>
                  <a:pt x="119024" y="468249"/>
                </a:lnTo>
                <a:lnTo>
                  <a:pt x="119011" y="467944"/>
                </a:lnTo>
                <a:lnTo>
                  <a:pt x="672211" y="454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5319" y="4379721"/>
            <a:ext cx="173799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000" dirty="0">
                <a:latin typeface="Calibri"/>
                <a:cs typeface="Calibri"/>
              </a:rPr>
              <a:t>S(x) is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necessary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 </a:t>
            </a:r>
            <a:r>
              <a:rPr sz="2000" spc="-5" dirty="0">
                <a:latin typeface="Calibri"/>
                <a:cs typeface="Calibri"/>
              </a:rPr>
              <a:t> condition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3228" y="4436745"/>
            <a:ext cx="1866264" cy="105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#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all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are</a:t>
            </a:r>
            <a:r>
              <a:rPr sz="2200" i="1" spc="-5" dirty="0">
                <a:latin typeface="Calibri"/>
                <a:cs typeface="Calibri"/>
              </a:rPr>
              <a:t> Ss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  <a:spcBef>
                <a:spcPts val="15"/>
              </a:spcBef>
            </a:pPr>
            <a:r>
              <a:rPr sz="2200" spc="-5" dirty="0">
                <a:latin typeface="Calibri"/>
                <a:cs typeface="Calibri"/>
              </a:rPr>
              <a:t>#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5" dirty="0">
                <a:latin typeface="Calibri"/>
                <a:cs typeface="Calibri"/>
              </a:rPr>
              <a:t>Ss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25" dirty="0">
                <a:latin typeface="Calibri"/>
                <a:cs typeface="Calibri"/>
              </a:rPr>
              <a:t>Ps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Symbol"/>
                <a:cs typeface="Symbol"/>
              </a:rPr>
              <a:t></a:t>
            </a:r>
            <a:r>
              <a:rPr sz="2200" spc="-10" dirty="0">
                <a:latin typeface="Calibri"/>
                <a:cs typeface="Calibri"/>
              </a:rPr>
              <a:t>x)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P(x)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&lt;=&gt; S(x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9870"/>
            <a:ext cx="4089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Higher-order</a:t>
            </a:r>
            <a:r>
              <a:rPr spc="-6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53997"/>
            <a:ext cx="7858759" cy="492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65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0" dirty="0">
                <a:latin typeface="Calibri"/>
                <a:cs typeface="Calibri"/>
              </a:rPr>
              <a:t>FOL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5" dirty="0">
                <a:latin typeface="Calibri"/>
                <a:cs typeface="Calibri"/>
              </a:rPr>
              <a:t> lets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quantify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variables,</a:t>
            </a:r>
            <a:r>
              <a:rPr sz="3200" dirty="0">
                <a:latin typeface="Calibri"/>
                <a:cs typeface="Calibri"/>
              </a:rPr>
              <a:t> and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b="1" spc="-5" dirty="0">
                <a:latin typeface="Calibri"/>
                <a:cs typeface="Calibri"/>
              </a:rPr>
              <a:t>variables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can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only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range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over </a:t>
            </a:r>
            <a:r>
              <a:rPr sz="3200" b="1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HOL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allows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quantify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 </a:t>
            </a:r>
            <a:r>
              <a:rPr sz="3200" spc="-10" dirty="0">
                <a:latin typeface="Calibri"/>
                <a:cs typeface="Calibri"/>
              </a:rPr>
              <a:t>relations,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</a:t>
            </a:r>
            <a:endParaRPr sz="3200">
              <a:latin typeface="Calibri"/>
              <a:cs typeface="Calibri"/>
            </a:endParaRPr>
          </a:p>
          <a:p>
            <a:pPr marL="698500" marR="5080" indent="-228600">
              <a:lnSpc>
                <a:spcPts val="3020"/>
              </a:lnSpc>
              <a:spcBef>
                <a:spcPts val="625"/>
              </a:spcBef>
            </a:pPr>
            <a:r>
              <a:rPr sz="2800" spc="-1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iff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r>
              <a:rPr sz="2800" spc="-10" dirty="0">
                <a:latin typeface="MS PGothic"/>
                <a:cs typeface="MS PGothic"/>
              </a:rPr>
              <a:t>”</a:t>
            </a:r>
            <a:endParaRPr sz="2800">
              <a:latin typeface="MS PGothic"/>
              <a:cs typeface="MS PGothic"/>
            </a:endParaRPr>
          </a:p>
          <a:p>
            <a:pPr marL="469900">
              <a:lnSpc>
                <a:spcPct val="100000"/>
              </a:lnSpc>
              <a:spcBef>
                <a:spcPts val="114"/>
              </a:spcBef>
            </a:pPr>
            <a:r>
              <a:rPr sz="32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g </a:t>
            </a:r>
            <a:r>
              <a:rPr sz="2800" dirty="0">
                <a:latin typeface="Calibri"/>
                <a:cs typeface="Calibri"/>
              </a:rPr>
              <a:t>(f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32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f(x)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g(x))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E.g.: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(quantify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predicates)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32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transitive(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3200" spc="-10" dirty="0">
                <a:latin typeface="Symbol"/>
                <a:cs typeface="Symbol"/>
              </a:rPr>
              <a:t></a:t>
            </a:r>
            <a:r>
              <a:rPr sz="2800" spc="-10" dirty="0">
                <a:latin typeface="Calibri"/>
                <a:cs typeface="Calibri"/>
              </a:rPr>
              <a:t>xyz)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r(x,y)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r(y,z)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r(x,z))</a:t>
            </a:r>
            <a:endParaRPr sz="2800">
              <a:latin typeface="Calibri"/>
              <a:cs typeface="Calibri"/>
            </a:endParaRPr>
          </a:p>
          <a:p>
            <a:pPr marL="241300" marR="252095" indent="-229235">
              <a:lnSpc>
                <a:spcPts val="3460"/>
              </a:lnSpc>
              <a:spcBef>
                <a:spcPts val="940"/>
              </a:spcBef>
              <a:buFont typeface="Arial MT"/>
              <a:buChar char="•"/>
              <a:tabLst>
                <a:tab pos="241935" algn="l"/>
                <a:tab pos="5952490" algn="l"/>
              </a:tabLst>
            </a:pPr>
            <a:r>
              <a:rPr sz="3200" dirty="0">
                <a:latin typeface="Calibri"/>
                <a:cs typeface="Calibri"/>
              </a:rPr>
              <a:t>Mo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easoning is	</a:t>
            </a:r>
            <a:r>
              <a:rPr sz="3200" spc="-5" dirty="0">
                <a:latin typeface="Calibri"/>
                <a:cs typeface="Calibri"/>
              </a:rPr>
              <a:t>un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ecid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-  able,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general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14813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5083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Expressing</a:t>
            </a:r>
            <a:r>
              <a:rPr spc="-70" dirty="0"/>
              <a:t> </a:t>
            </a:r>
            <a:r>
              <a:rPr dirty="0"/>
              <a:t>uniqueness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53413"/>
            <a:ext cx="7162800" cy="46793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18034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condition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king(x)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1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king(x)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(king(y)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x=y)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king(x)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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(king(y)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dirty="0">
                <a:latin typeface="Calibri"/>
                <a:cs typeface="Calibri"/>
              </a:rPr>
              <a:t>y)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4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dirty="0">
                <a:latin typeface="Calibri"/>
                <a:cs typeface="Calibri"/>
              </a:rPr>
              <a:t>!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king(x)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3325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Every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country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exactly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ruler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284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country(c)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dirty="0">
                <a:latin typeface="Calibri"/>
                <a:cs typeface="Calibri"/>
              </a:rPr>
              <a:t>!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ruler(c,r)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Iota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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x P(x)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MS PGothic"/>
                <a:cs typeface="MS PGothic"/>
              </a:rPr>
              <a:t>“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p(x)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true</a:t>
            </a:r>
            <a:r>
              <a:rPr sz="2800" spc="-10" dirty="0">
                <a:latin typeface="MS PGothic"/>
                <a:cs typeface="MS PGothic"/>
              </a:rPr>
              <a:t>”</a:t>
            </a:r>
            <a:endParaRPr sz="2800">
              <a:latin typeface="MS PGothic"/>
              <a:cs typeface="MS PGothic"/>
            </a:endParaRPr>
          </a:p>
          <a:p>
            <a:pPr marL="698500" lvl="1" indent="-229235">
              <a:lnSpc>
                <a:spcPts val="278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 unique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Freedonia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dead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ts val="2845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dead(</a:t>
            </a:r>
            <a:r>
              <a:rPr sz="2400" spc="-5" dirty="0">
                <a:latin typeface="Symbol"/>
                <a:cs typeface="Symbol"/>
              </a:rPr>
              <a:t>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ruler(freedonia,x))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8490" y="1328673"/>
            <a:ext cx="836930" cy="5029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6370" marR="5080" indent="-154305">
              <a:lnSpc>
                <a:spcPct val="73900"/>
              </a:lnSpc>
              <a:spcBef>
                <a:spcPts val="660"/>
              </a:spcBef>
            </a:pPr>
            <a:r>
              <a:rPr sz="1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y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</a:t>
            </a:r>
            <a:r>
              <a:rPr sz="1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ac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</a:t>
            </a: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</a:t>
            </a:r>
            <a:r>
              <a:rPr sz="1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 </a:t>
            </a:r>
            <a:r>
              <a:rPr sz="18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sugar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34670"/>
            <a:ext cx="5152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5" dirty="0"/>
              <a:t>FOL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6397"/>
            <a:ext cx="7539355" cy="45339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48970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Semantics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W3C’s</a:t>
            </a:r>
            <a:r>
              <a:rPr sz="3200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Semantic</a:t>
            </a: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2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Web</a:t>
            </a:r>
            <a:r>
              <a:rPr sz="3200" spc="-1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spc="-20" dirty="0">
                <a:latin typeface="Calibri"/>
                <a:cs typeface="Calibri"/>
              </a:rPr>
              <a:t>stack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(RDF,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RDFS,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OWL)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FOL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OWL</a:t>
            </a:r>
            <a:r>
              <a:rPr sz="320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spc="-5" dirty="0">
                <a:latin typeface="Calibri"/>
                <a:cs typeface="Calibri"/>
              </a:rPr>
              <a:t>Full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equivalent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</a:t>
            </a:r>
            <a:endParaRPr sz="3200">
              <a:latin typeface="Calibri"/>
              <a:cs typeface="Calibri"/>
            </a:endParaRPr>
          </a:p>
          <a:p>
            <a:pPr marL="241300" marR="118110" indent="-229235">
              <a:lnSpc>
                <a:spcPts val="346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OWL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profiles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support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10" dirty="0">
                <a:latin typeface="Calibri"/>
                <a:cs typeface="Calibri"/>
              </a:rPr>
              <a:t>subset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FOL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efficient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ts val="346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The semantics of</a:t>
            </a:r>
            <a:r>
              <a:rPr sz="3200" spc="-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schema.org</a:t>
            </a:r>
            <a:r>
              <a:rPr sz="3200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3200" dirty="0">
                <a:latin typeface="Calibri"/>
                <a:cs typeface="Calibri"/>
              </a:rPr>
              <a:t>is only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natural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ts val="3650"/>
              </a:lnSpc>
              <a:spcBef>
                <a:spcPts val="560"/>
              </a:spcBef>
              <a:buClr>
                <a:srgbClr val="000000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Wikidata</a:t>
            </a:r>
            <a:r>
              <a:rPr sz="3200" spc="-30" dirty="0">
                <a:latin typeface="Calibri"/>
                <a:cs typeface="Calibri"/>
              </a:rPr>
              <a:t>’s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knowledge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Google’s)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richer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schema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4800" y="402336"/>
            <a:ext cx="990600" cy="1080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3139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FOL</a:t>
            </a:r>
            <a:r>
              <a:rPr spc="-90" dirty="0"/>
              <a:t> </a:t>
            </a:r>
            <a:r>
              <a:rPr spc="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25397"/>
            <a:ext cx="8234045" cy="51479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5325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dirty="0">
                <a:latin typeface="Calibri"/>
                <a:cs typeface="Calibri"/>
              </a:rPr>
              <a:t>logic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(FOL)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introduces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predicates,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quantifiers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expressive,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reasoning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15" dirty="0">
                <a:latin typeface="Calibri"/>
                <a:cs typeface="Calibri"/>
              </a:rPr>
              <a:t>complex</a:t>
            </a:r>
            <a:endParaRPr sz="3200">
              <a:latin typeface="Calibri"/>
              <a:cs typeface="Calibri"/>
            </a:endParaRPr>
          </a:p>
          <a:p>
            <a:pPr marL="698500" marR="396875" lvl="1" indent="-228600">
              <a:lnSpc>
                <a:spcPts val="3020"/>
              </a:lnSpc>
              <a:spcBef>
                <a:spcPts val="5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Reasoning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propositional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semi-decidable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Common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-5" dirty="0">
                <a:latin typeface="Calibri"/>
                <a:cs typeface="Calibri"/>
              </a:rPr>
              <a:t> knowledge </a:t>
            </a:r>
            <a:r>
              <a:rPr sz="3200" spc="-10" dirty="0">
                <a:latin typeface="Calibri"/>
                <a:cs typeface="Calibri"/>
              </a:rPr>
              <a:t>representation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language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OWL</a:t>
            </a:r>
            <a:r>
              <a:rPr sz="2800" spc="-1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often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mapping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FOL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range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698500" marR="450850" lvl="1" indent="-228600">
              <a:lnSpc>
                <a:spcPts val="302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HOL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spc="-5" dirty="0">
                <a:latin typeface="Calibri"/>
                <a:cs typeface="Calibri"/>
              </a:rPr>
              <a:t> functions,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predicates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98094"/>
            <a:ext cx="675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Logical</a:t>
            </a:r>
            <a:r>
              <a:rPr sz="4800" spc="-25" dirty="0"/>
              <a:t> Inference:</a:t>
            </a:r>
            <a:r>
              <a:rPr sz="4800" spc="-20" dirty="0"/>
              <a:t> </a:t>
            </a:r>
            <a:r>
              <a:rPr sz="4800" spc="-5" dirty="0"/>
              <a:t>Overview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4540" y="1405407"/>
            <a:ext cx="6933565" cy="40849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propositional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Rule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first-order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latin typeface="Calibri"/>
                <a:cs typeface="Calibri"/>
              </a:rPr>
              <a:t>Inference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generalized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ponens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latin typeface="Calibri"/>
                <a:cs typeface="Calibri"/>
              </a:rPr>
              <a:t>Forward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chaining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Backward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chaining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Resolution-based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first-order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Clausal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Unification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latin typeface="Calibri"/>
                <a:cs typeface="Calibri"/>
              </a:rPr>
              <a:t>Resolution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34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From</a:t>
            </a:r>
            <a:r>
              <a:rPr spc="-35" dirty="0"/>
              <a:t> </a:t>
            </a:r>
            <a:r>
              <a:rPr spc="-10" dirty="0"/>
              <a:t>Satisfiability</a:t>
            </a:r>
            <a:r>
              <a:rPr dirty="0"/>
              <a:t>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spc="-30" dirty="0"/>
              <a:t>Proof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84350"/>
            <a:ext cx="7296150" cy="33115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 indent="-228600">
              <a:lnSpc>
                <a:spcPts val="3479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satisfiable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entails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KB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</a:t>
            </a:r>
            <a:r>
              <a:rPr sz="32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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satisfiable</a:t>
            </a:r>
            <a:endParaRPr sz="3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entails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entail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refutation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proof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Consider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35" dirty="0">
                <a:latin typeface="Calibri"/>
                <a:cs typeface="Calibri"/>
              </a:rPr>
              <a:t>(P,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P=&gt;Q,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~P=&gt;R)</a:t>
            </a:r>
            <a:endParaRPr sz="3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  <a:tab pos="4258310" algn="l"/>
              </a:tabLst>
            </a:pP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entail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Q?	</a:t>
            </a:r>
            <a:r>
              <a:rPr sz="2800" dirty="0">
                <a:latin typeface="Calibri"/>
                <a:cs typeface="Calibri"/>
              </a:rPr>
              <a:t>R?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86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KB</a:t>
            </a:r>
            <a:r>
              <a:rPr spc="-20" dirty="0"/>
              <a:t> entail</a:t>
            </a:r>
            <a:r>
              <a:rPr spc="-15" dirty="0"/>
              <a:t> </a:t>
            </a:r>
            <a:r>
              <a:rPr spc="-5" dirty="0"/>
              <a:t>Q?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4968" y="254508"/>
            <a:ext cx="960755" cy="1405255"/>
            <a:chOff x="7744968" y="254508"/>
            <a:chExt cx="960755" cy="1405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5167" y="292544"/>
              <a:ext cx="868891" cy="1284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4968" y="254508"/>
              <a:ext cx="960145" cy="14051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16595" y="304800"/>
            <a:ext cx="775970" cy="1201420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 marR="175260" indent="16891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KB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&gt;</a:t>
            </a:r>
            <a:r>
              <a:rPr sz="1800" dirty="0"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~P=&gt;R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9011" y="1635239"/>
            <a:ext cx="887094" cy="1062355"/>
            <a:chOff x="1239011" y="1635239"/>
            <a:chExt cx="887094" cy="1062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408" y="1734207"/>
              <a:ext cx="515330" cy="7332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011" y="1635239"/>
              <a:ext cx="886993" cy="10622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7799" y="1752600"/>
              <a:ext cx="428625" cy="646430"/>
            </a:xfrm>
            <a:custGeom>
              <a:avLst/>
              <a:gdLst/>
              <a:ahLst/>
              <a:cxnLst/>
              <a:rect l="l" t="t" r="r" b="b"/>
              <a:pathLst>
                <a:path w="428625" h="646430">
                  <a:moveTo>
                    <a:pt x="42824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428244" y="646176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799" y="1752600"/>
              <a:ext cx="428625" cy="646430"/>
            </a:xfrm>
            <a:custGeom>
              <a:avLst/>
              <a:gdLst/>
              <a:ahLst/>
              <a:cxnLst/>
              <a:rect l="l" t="t" r="r" b="b"/>
              <a:pathLst>
                <a:path w="428625" h="646430">
                  <a:moveTo>
                    <a:pt x="0" y="646176"/>
                  </a:moveTo>
                  <a:lnTo>
                    <a:pt x="428244" y="646176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7800" y="1752600"/>
            <a:ext cx="428625" cy="64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latin typeface="Calibri"/>
                <a:cs typeface="Calibri"/>
              </a:rPr>
              <a:t>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58211" y="1635239"/>
            <a:ext cx="1835150" cy="1062355"/>
            <a:chOff x="2458211" y="1635239"/>
            <a:chExt cx="1835150" cy="106235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8683" y="1734207"/>
              <a:ext cx="1467668" cy="733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8211" y="1635239"/>
              <a:ext cx="1834895" cy="10622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67000" y="1752600"/>
            <a:ext cx="1381125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3600" spc="-5" dirty="0">
                <a:latin typeface="Calibri"/>
                <a:cs typeface="Calibri"/>
              </a:rPr>
              <a:t>~P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Q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44211" y="1635239"/>
            <a:ext cx="1548765" cy="1062355"/>
            <a:chOff x="4744211" y="1635239"/>
            <a:chExt cx="1548765" cy="106235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4688" y="1734207"/>
              <a:ext cx="1176574" cy="7332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4211" y="1635239"/>
              <a:ext cx="1548384" cy="106224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53000" y="1752600"/>
            <a:ext cx="1089660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latin typeface="Calibri"/>
                <a:cs typeface="Calibri"/>
              </a:rPr>
              <a:t>P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6794" y="1389634"/>
            <a:ext cx="422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3517900" algn="l"/>
              </a:tabLst>
            </a:pPr>
            <a:r>
              <a:rPr sz="1800" dirty="0">
                <a:latin typeface="Calibri"/>
                <a:cs typeface="Calibri"/>
              </a:rPr>
              <a:t>P	</a:t>
            </a:r>
            <a:r>
              <a:rPr sz="1800" spc="-5" dirty="0">
                <a:latin typeface="Calibri"/>
                <a:cs typeface="Calibri"/>
              </a:rPr>
              <a:t>P=&gt;Q	</a:t>
            </a:r>
            <a:r>
              <a:rPr sz="1800" dirty="0">
                <a:latin typeface="Calibri"/>
                <a:cs typeface="Calibri"/>
              </a:rPr>
              <a:t>~P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73011" y="1635239"/>
            <a:ext cx="1186180" cy="1062355"/>
            <a:chOff x="6573011" y="1635239"/>
            <a:chExt cx="1186180" cy="106235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3495" y="1734207"/>
              <a:ext cx="812313" cy="7332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3011" y="1635239"/>
              <a:ext cx="1185672" cy="106224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781800" y="1752600"/>
            <a:ext cx="725805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sz="3600" spc="-10" dirty="0">
                <a:latin typeface="Calibri"/>
                <a:cs typeface="Calibri"/>
              </a:rPr>
              <a:t>~Q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1429" y="1389634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~Q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53411" y="3540239"/>
            <a:ext cx="958850" cy="1062355"/>
            <a:chOff x="2153411" y="3540239"/>
            <a:chExt cx="958850" cy="106235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3865" y="3639207"/>
              <a:ext cx="582248" cy="7332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3411" y="3540239"/>
              <a:ext cx="958583" cy="10622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362200" y="3657600"/>
            <a:ext cx="495300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sz="3600" dirty="0">
                <a:latin typeface="Calibri"/>
                <a:cs typeface="Calibri"/>
              </a:rPr>
              <a:t>Q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57921" y="2394013"/>
            <a:ext cx="5491480" cy="3197860"/>
            <a:chOff x="1657921" y="2394013"/>
            <a:chExt cx="5491480" cy="3197860"/>
          </a:xfrm>
        </p:grpSpPr>
        <p:sp>
          <p:nvSpPr>
            <p:cNvPr id="32" name="object 32"/>
            <p:cNvSpPr/>
            <p:nvPr/>
          </p:nvSpPr>
          <p:spPr>
            <a:xfrm>
              <a:off x="1662683" y="2398776"/>
              <a:ext cx="1695450" cy="1259205"/>
            </a:xfrm>
            <a:custGeom>
              <a:avLst/>
              <a:gdLst/>
              <a:ahLst/>
              <a:cxnLst/>
              <a:rect l="l" t="t" r="r" b="b"/>
              <a:pathLst>
                <a:path w="1695450" h="1259204">
                  <a:moveTo>
                    <a:pt x="0" y="0"/>
                  </a:moveTo>
                  <a:lnTo>
                    <a:pt x="948055" y="1258697"/>
                  </a:lnTo>
                </a:path>
                <a:path w="1695450" h="1259204">
                  <a:moveTo>
                    <a:pt x="1695195" y="0"/>
                  </a:moveTo>
                  <a:lnTo>
                    <a:pt x="947928" y="12586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10815" y="4858420"/>
              <a:ext cx="696673" cy="73324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29199" y="4876800"/>
              <a:ext cx="609600" cy="646430"/>
            </a:xfrm>
            <a:custGeom>
              <a:avLst/>
              <a:gdLst/>
              <a:ahLst/>
              <a:cxnLst/>
              <a:rect l="l" t="t" r="r" b="b"/>
              <a:pathLst>
                <a:path w="609600" h="646429">
                  <a:moveTo>
                    <a:pt x="6096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609600" y="646176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29199" y="4876800"/>
              <a:ext cx="609600" cy="646430"/>
            </a:xfrm>
            <a:custGeom>
              <a:avLst/>
              <a:gdLst/>
              <a:ahLst/>
              <a:cxnLst/>
              <a:rect l="l" t="t" r="r" b="b"/>
              <a:pathLst>
                <a:path w="609600" h="646429">
                  <a:moveTo>
                    <a:pt x="0" y="646176"/>
                  </a:moveTo>
                  <a:lnTo>
                    <a:pt x="609600" y="646176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0611" y="2398776"/>
              <a:ext cx="4533900" cy="2478405"/>
            </a:xfrm>
            <a:custGeom>
              <a:avLst/>
              <a:gdLst/>
              <a:ahLst/>
              <a:cxnLst/>
              <a:rect l="l" t="t" r="r" b="b"/>
              <a:pathLst>
                <a:path w="4533900" h="2478404">
                  <a:moveTo>
                    <a:pt x="0" y="1905000"/>
                  </a:moveTo>
                  <a:lnTo>
                    <a:pt x="2724023" y="2477897"/>
                  </a:lnTo>
                </a:path>
                <a:path w="4533900" h="2478404">
                  <a:moveTo>
                    <a:pt x="4533645" y="0"/>
                  </a:moveTo>
                  <a:lnTo>
                    <a:pt x="2723388" y="24778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9240" y="4895469"/>
            <a:ext cx="837819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4035" marR="177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empty clause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contradiction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50800" marR="110489">
              <a:lnSpc>
                <a:spcPct val="100000"/>
              </a:lnSpc>
              <a:spcBef>
                <a:spcPts val="1250"/>
              </a:spcBef>
              <a:tabLst>
                <a:tab pos="3291204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assume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sentence </a:t>
            </a:r>
            <a:r>
              <a:rPr sz="2400" dirty="0">
                <a:latin typeface="Calibri"/>
                <a:cs typeface="Calibri"/>
              </a:rPr>
              <a:t>in the KB is true. Adding </a:t>
            </a:r>
            <a:r>
              <a:rPr sz="2400" spc="-5" dirty="0">
                <a:latin typeface="Calibri"/>
                <a:cs typeface="Calibri"/>
              </a:rPr>
              <a:t>~Q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yields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contradiction,	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~Q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false,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b="1" dirty="0">
                <a:solidFill>
                  <a:srgbClr val="5B9BD4"/>
                </a:solidFill>
                <a:latin typeface="Calibri"/>
                <a:cs typeface="Calibri"/>
              </a:rPr>
              <a:t>Q</a:t>
            </a:r>
            <a:r>
              <a:rPr sz="2400" b="1" spc="-10" dirty="0">
                <a:solidFill>
                  <a:srgbClr val="5B9BD4"/>
                </a:solidFill>
                <a:latin typeface="Calibri"/>
                <a:cs typeface="Calibri"/>
              </a:rPr>
              <a:t> must</a:t>
            </a:r>
            <a:r>
              <a:rPr sz="24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B9BD4"/>
                </a:solidFill>
                <a:latin typeface="Calibri"/>
                <a:cs typeface="Calibri"/>
              </a:rPr>
              <a:t>be</a:t>
            </a:r>
            <a:r>
              <a:rPr sz="2400" b="1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400" b="1" spc="-229" dirty="0">
                <a:solidFill>
                  <a:srgbClr val="5B9BD4"/>
                </a:solidFill>
                <a:latin typeface="Calibri"/>
                <a:cs typeface="Calibri"/>
              </a:rPr>
              <a:t>tru</a:t>
            </a:r>
            <a:r>
              <a:rPr sz="1800" spc="-345" baseline="-9259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2400" b="1" spc="-229" dirty="0">
                <a:solidFill>
                  <a:srgbClr val="5B9BD4"/>
                </a:solidFill>
                <a:latin typeface="Calibri"/>
                <a:cs typeface="Calibri"/>
              </a:rPr>
              <a:t>e</a:t>
            </a:r>
            <a:r>
              <a:rPr sz="1800" spc="-345" baseline="-9259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r>
              <a:rPr sz="2400" spc="-229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0893"/>
            <a:ext cx="6641465" cy="28162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30" dirty="0">
                <a:latin typeface="Calibri"/>
                <a:cs typeface="Calibri"/>
              </a:rPr>
              <a:t>takes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5" dirty="0">
                <a:latin typeface="Calibri"/>
                <a:cs typeface="Calibri"/>
              </a:rPr>
              <a:t>minutes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widgets</a:t>
            </a:r>
            <a:endParaRPr sz="3200">
              <a:latin typeface="Calibri"/>
              <a:cs typeface="Calibri"/>
            </a:endParaRPr>
          </a:p>
          <a:p>
            <a:pPr marL="12700" marR="6350">
              <a:lnSpc>
                <a:spcPts val="3460"/>
              </a:lnSpc>
              <a:spcBef>
                <a:spcPts val="995"/>
              </a:spcBef>
            </a:pP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would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 </a:t>
            </a:r>
            <a:r>
              <a:rPr sz="3200" spc="-5" dirty="0">
                <a:latin typeface="Calibri"/>
                <a:cs typeface="Calibri"/>
              </a:rPr>
              <a:t>widgets?</a:t>
            </a:r>
            <a:endParaRPr sz="3200">
              <a:latin typeface="Calibri"/>
              <a:cs typeface="Calibri"/>
            </a:endParaRPr>
          </a:p>
          <a:p>
            <a:pPr marL="358775" indent="-232410">
              <a:lnSpc>
                <a:spcPct val="100000"/>
              </a:lnSpc>
              <a:spcBef>
                <a:spcPts val="2860"/>
              </a:spcBef>
              <a:buFont typeface="Arial MT"/>
              <a:buChar char="•"/>
              <a:tabLst>
                <a:tab pos="359410" algn="l"/>
              </a:tabLst>
            </a:pPr>
            <a:r>
              <a:rPr sz="3200" b="1" dirty="0">
                <a:latin typeface="Calibri"/>
                <a:cs typeface="Calibri"/>
              </a:rPr>
              <a:t>100</a:t>
            </a:r>
            <a:r>
              <a:rPr sz="3200" b="1" spc="-10" dirty="0">
                <a:latin typeface="Calibri"/>
                <a:cs typeface="Calibri"/>
              </a:rPr>
              <a:t> minutes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5</a:t>
            </a:r>
            <a:r>
              <a:rPr sz="3200" b="1" spc="-10" dirty="0">
                <a:latin typeface="Calibri"/>
                <a:cs typeface="Calibri"/>
              </a:rPr>
              <a:t> minutes?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794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KB</a:t>
            </a:r>
            <a:r>
              <a:rPr spc="-20" dirty="0"/>
              <a:t> entail</a:t>
            </a:r>
            <a:r>
              <a:rPr spc="-15" dirty="0"/>
              <a:t> </a:t>
            </a:r>
            <a:r>
              <a:rPr spc="-5" dirty="0"/>
              <a:t>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4968" y="254508"/>
            <a:ext cx="960755" cy="1405255"/>
            <a:chOff x="7744968" y="254508"/>
            <a:chExt cx="960755" cy="1405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5167" y="292544"/>
              <a:ext cx="868891" cy="1284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4968" y="254508"/>
              <a:ext cx="960145" cy="14051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16595" y="304800"/>
            <a:ext cx="775970" cy="1201420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 marR="175260" indent="16891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Calibri"/>
                <a:cs typeface="Calibri"/>
              </a:rPr>
              <a:t>KB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&gt;</a:t>
            </a:r>
            <a:r>
              <a:rPr sz="1800" dirty="0"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~P=&gt;R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9011" y="1635239"/>
            <a:ext cx="887094" cy="1062355"/>
            <a:chOff x="1239011" y="1635239"/>
            <a:chExt cx="887094" cy="10623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408" y="1734207"/>
              <a:ext cx="515330" cy="7332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9011" y="1635239"/>
              <a:ext cx="886993" cy="10622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7799" y="1752600"/>
              <a:ext cx="428625" cy="646430"/>
            </a:xfrm>
            <a:custGeom>
              <a:avLst/>
              <a:gdLst/>
              <a:ahLst/>
              <a:cxnLst/>
              <a:rect l="l" t="t" r="r" b="b"/>
              <a:pathLst>
                <a:path w="428625" h="646430">
                  <a:moveTo>
                    <a:pt x="42824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428244" y="646176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7799" y="1752600"/>
              <a:ext cx="428625" cy="646430"/>
            </a:xfrm>
            <a:custGeom>
              <a:avLst/>
              <a:gdLst/>
              <a:ahLst/>
              <a:cxnLst/>
              <a:rect l="l" t="t" r="r" b="b"/>
              <a:pathLst>
                <a:path w="428625" h="646430">
                  <a:moveTo>
                    <a:pt x="0" y="646176"/>
                  </a:moveTo>
                  <a:lnTo>
                    <a:pt x="428244" y="646176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7800" y="1752600"/>
            <a:ext cx="428625" cy="64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latin typeface="Calibri"/>
                <a:cs typeface="Calibri"/>
              </a:rPr>
              <a:t>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58211" y="1635239"/>
            <a:ext cx="1835150" cy="1062355"/>
            <a:chOff x="2458211" y="1635239"/>
            <a:chExt cx="1835150" cy="106235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8683" y="1734207"/>
              <a:ext cx="1467668" cy="733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8211" y="1635239"/>
              <a:ext cx="1834895" cy="10622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67000" y="1752600"/>
            <a:ext cx="1381125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3600" spc="-5" dirty="0">
                <a:latin typeface="Calibri"/>
                <a:cs typeface="Calibri"/>
              </a:rPr>
              <a:t>~P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Q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44211" y="1635239"/>
            <a:ext cx="1548765" cy="1062355"/>
            <a:chOff x="4744211" y="1635239"/>
            <a:chExt cx="1548765" cy="106235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4688" y="1734207"/>
              <a:ext cx="1176574" cy="7332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4211" y="1635239"/>
              <a:ext cx="1548384" cy="106224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953000" y="1752600"/>
            <a:ext cx="1089660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latin typeface="Calibri"/>
                <a:cs typeface="Calibri"/>
              </a:rPr>
              <a:t>P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6794" y="1389634"/>
            <a:ext cx="422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3517900" algn="l"/>
              </a:tabLst>
            </a:pPr>
            <a:r>
              <a:rPr sz="1800" dirty="0">
                <a:latin typeface="Calibri"/>
                <a:cs typeface="Calibri"/>
              </a:rPr>
              <a:t>P	</a:t>
            </a:r>
            <a:r>
              <a:rPr sz="1800" spc="-5" dirty="0">
                <a:latin typeface="Calibri"/>
                <a:cs typeface="Calibri"/>
              </a:rPr>
              <a:t>P=&gt;Q	</a:t>
            </a:r>
            <a:r>
              <a:rPr sz="1800" dirty="0">
                <a:latin typeface="Calibri"/>
                <a:cs typeface="Calibri"/>
              </a:rPr>
              <a:t>~P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73011" y="1635239"/>
            <a:ext cx="1126490" cy="1062355"/>
            <a:chOff x="6573011" y="1635239"/>
            <a:chExt cx="1126490" cy="106235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3422" y="1734207"/>
              <a:ext cx="751523" cy="7332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3011" y="1635239"/>
              <a:ext cx="1126248" cy="106224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781800" y="1752600"/>
            <a:ext cx="664845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sz="3600" spc="-10" dirty="0">
                <a:latin typeface="Calibri"/>
                <a:cs typeface="Calibri"/>
              </a:rPr>
              <a:t>~R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61429" y="1389634"/>
            <a:ext cx="26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~R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53411" y="3540239"/>
            <a:ext cx="958850" cy="1062355"/>
            <a:chOff x="2153411" y="3540239"/>
            <a:chExt cx="958850" cy="106235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3865" y="3639207"/>
              <a:ext cx="582248" cy="7332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3411" y="3540239"/>
              <a:ext cx="958583" cy="10622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362200" y="3657600"/>
            <a:ext cx="495300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sz="3600" dirty="0">
                <a:latin typeface="Calibri"/>
                <a:cs typeface="Calibri"/>
              </a:rPr>
              <a:t>Q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57921" y="2394013"/>
            <a:ext cx="5461635" cy="2208530"/>
            <a:chOff x="1657921" y="2394013"/>
            <a:chExt cx="5461635" cy="2208530"/>
          </a:xfrm>
        </p:grpSpPr>
        <p:sp>
          <p:nvSpPr>
            <p:cNvPr id="32" name="object 32"/>
            <p:cNvSpPr/>
            <p:nvPr/>
          </p:nvSpPr>
          <p:spPr>
            <a:xfrm>
              <a:off x="1662683" y="2398776"/>
              <a:ext cx="5452110" cy="1259205"/>
            </a:xfrm>
            <a:custGeom>
              <a:avLst/>
              <a:gdLst/>
              <a:ahLst/>
              <a:cxnLst/>
              <a:rect l="l" t="t" r="r" b="b"/>
              <a:pathLst>
                <a:path w="5452109" h="1259204">
                  <a:moveTo>
                    <a:pt x="0" y="0"/>
                  </a:moveTo>
                  <a:lnTo>
                    <a:pt x="948055" y="1258697"/>
                  </a:lnTo>
                </a:path>
                <a:path w="5452109" h="1259204">
                  <a:moveTo>
                    <a:pt x="1695195" y="0"/>
                  </a:moveTo>
                  <a:lnTo>
                    <a:pt x="947928" y="1258697"/>
                  </a:lnTo>
                </a:path>
                <a:path w="5452109" h="1259204">
                  <a:moveTo>
                    <a:pt x="5451856" y="0"/>
                  </a:moveTo>
                  <a:lnTo>
                    <a:pt x="4800600" y="12586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0968" y="3630155"/>
              <a:ext cx="533412" cy="7513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9612" y="3540239"/>
              <a:ext cx="886993" cy="10622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248399" y="3657600"/>
              <a:ext cx="428625" cy="646430"/>
            </a:xfrm>
            <a:custGeom>
              <a:avLst/>
              <a:gdLst/>
              <a:ahLst/>
              <a:cxnLst/>
              <a:rect l="l" t="t" r="r" b="b"/>
              <a:pathLst>
                <a:path w="428625" h="646429">
                  <a:moveTo>
                    <a:pt x="0" y="646176"/>
                  </a:moveTo>
                  <a:lnTo>
                    <a:pt x="428244" y="646176"/>
                  </a:lnTo>
                  <a:lnTo>
                    <a:pt x="42824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249987" y="3718623"/>
            <a:ext cx="425450" cy="5835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979"/>
              </a:lnSpc>
            </a:pPr>
            <a:r>
              <a:rPr sz="3600" dirty="0">
                <a:latin typeface="Calibri"/>
                <a:cs typeface="Calibri"/>
              </a:rPr>
              <a:t>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01211" y="2394013"/>
            <a:ext cx="2867025" cy="2208530"/>
            <a:chOff x="3601211" y="2394013"/>
            <a:chExt cx="2867025" cy="2208530"/>
          </a:xfrm>
        </p:grpSpPr>
        <p:sp>
          <p:nvSpPr>
            <p:cNvPr id="38" name="object 38"/>
            <p:cNvSpPr/>
            <p:nvPr/>
          </p:nvSpPr>
          <p:spPr>
            <a:xfrm>
              <a:off x="5498591" y="2398776"/>
              <a:ext cx="964565" cy="1259205"/>
            </a:xfrm>
            <a:custGeom>
              <a:avLst/>
              <a:gdLst/>
              <a:ahLst/>
              <a:cxnLst/>
              <a:rect l="l" t="t" r="r" b="b"/>
              <a:pathLst>
                <a:path w="964564" h="1259204">
                  <a:moveTo>
                    <a:pt x="0" y="0"/>
                  </a:moveTo>
                  <a:lnTo>
                    <a:pt x="964438" y="12586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91690" y="3639207"/>
              <a:ext cx="1249723" cy="7332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1211" y="3540239"/>
              <a:ext cx="1620012" cy="106224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810000" y="3657600"/>
            <a:ext cx="1163320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sz="3600" dirty="0">
                <a:latin typeface="Calibri"/>
                <a:cs typeface="Calibri"/>
              </a:rPr>
              <a:t>Q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52609" y="2394013"/>
            <a:ext cx="2884170" cy="3580129"/>
            <a:chOff x="3352609" y="2394013"/>
            <a:chExt cx="2884170" cy="3580129"/>
          </a:xfrm>
        </p:grpSpPr>
        <p:sp>
          <p:nvSpPr>
            <p:cNvPr id="43" name="object 43"/>
            <p:cNvSpPr/>
            <p:nvPr/>
          </p:nvSpPr>
          <p:spPr>
            <a:xfrm>
              <a:off x="3357371" y="2398776"/>
              <a:ext cx="2140585" cy="1259205"/>
            </a:xfrm>
            <a:custGeom>
              <a:avLst/>
              <a:gdLst/>
              <a:ahLst/>
              <a:cxnLst/>
              <a:rect l="l" t="t" r="r" b="b"/>
              <a:pathLst>
                <a:path w="2140585" h="1259204">
                  <a:moveTo>
                    <a:pt x="0" y="0"/>
                  </a:moveTo>
                  <a:lnTo>
                    <a:pt x="1034033" y="1258697"/>
                  </a:lnTo>
                </a:path>
                <a:path w="2140585" h="1259204">
                  <a:moveTo>
                    <a:pt x="2140204" y="0"/>
                  </a:moveTo>
                  <a:lnTo>
                    <a:pt x="1033272" y="12586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8065" y="5010820"/>
              <a:ext cx="582248" cy="7332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7611" y="4911852"/>
              <a:ext cx="958583" cy="106224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486400" y="5029200"/>
            <a:ext cx="495300" cy="646430"/>
          </a:xfrm>
          <a:prstGeom prst="rect">
            <a:avLst/>
          </a:prstGeom>
          <a:solidFill>
            <a:srgbClr val="F1F1F1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0"/>
              </a:spcBef>
            </a:pPr>
            <a:r>
              <a:rPr sz="3600" dirty="0">
                <a:latin typeface="Calibri"/>
                <a:cs typeface="Calibri"/>
              </a:rPr>
              <a:t>Q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85881" y="2394013"/>
            <a:ext cx="2733675" cy="2640330"/>
            <a:chOff x="4385881" y="2394013"/>
            <a:chExt cx="2733675" cy="2640330"/>
          </a:xfrm>
        </p:grpSpPr>
        <p:sp>
          <p:nvSpPr>
            <p:cNvPr id="48" name="object 48"/>
            <p:cNvSpPr/>
            <p:nvPr/>
          </p:nvSpPr>
          <p:spPr>
            <a:xfrm>
              <a:off x="4390644" y="4303776"/>
              <a:ext cx="1343025" cy="725805"/>
            </a:xfrm>
            <a:custGeom>
              <a:avLst/>
              <a:gdLst/>
              <a:ahLst/>
              <a:cxnLst/>
              <a:rect l="l" t="t" r="r" b="b"/>
              <a:pathLst>
                <a:path w="1343025" h="725804">
                  <a:moveTo>
                    <a:pt x="0" y="0"/>
                  </a:moveTo>
                  <a:lnTo>
                    <a:pt x="1343025" y="7252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34811" y="2398776"/>
              <a:ext cx="1379855" cy="2630805"/>
            </a:xfrm>
            <a:custGeom>
              <a:avLst/>
              <a:gdLst/>
              <a:ahLst/>
              <a:cxnLst/>
              <a:rect l="l" t="t" r="r" b="b"/>
              <a:pathLst>
                <a:path w="1379854" h="2630804">
                  <a:moveTo>
                    <a:pt x="1379601" y="0"/>
                  </a:moveTo>
                  <a:lnTo>
                    <a:pt x="1379601" y="1315085"/>
                  </a:lnTo>
                  <a:lnTo>
                    <a:pt x="0" y="1315085"/>
                  </a:lnTo>
                  <a:lnTo>
                    <a:pt x="0" y="263029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7340" y="5686145"/>
            <a:ext cx="8252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~R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contradiction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 drawing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-10" dirty="0">
                <a:latin typeface="Calibri"/>
                <a:cs typeface="Calibri"/>
              </a:rPr>
              <a:t> conclusions,</a:t>
            </a:r>
            <a:r>
              <a:rPr sz="2400" spc="-5" dirty="0">
                <a:latin typeface="Calibri"/>
                <a:cs typeface="Calibri"/>
              </a:rPr>
              <a:t> 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False,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KB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doesn’t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entail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R</a:t>
            </a:r>
            <a:r>
              <a:rPr sz="2400" spc="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7340" y="6418275"/>
            <a:ext cx="485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can’t</a:t>
            </a:r>
            <a:r>
              <a:rPr sz="2400" spc="-20" dirty="0">
                <a:latin typeface="Calibri"/>
                <a:cs typeface="Calibri"/>
              </a:rPr>
              <a:t> say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entails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77910" y="6426504"/>
            <a:ext cx="25907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0893"/>
            <a:ext cx="6641465" cy="36728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Calibri"/>
                <a:cs typeface="Calibri"/>
              </a:rPr>
              <a:t>It </a:t>
            </a:r>
            <a:r>
              <a:rPr sz="3200" spc="-30" dirty="0">
                <a:latin typeface="Calibri"/>
                <a:cs typeface="Calibri"/>
              </a:rPr>
              <a:t>takes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5" dirty="0">
                <a:latin typeface="Calibri"/>
                <a:cs typeface="Calibri"/>
              </a:rPr>
              <a:t>minutes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widgets</a:t>
            </a:r>
            <a:endParaRPr sz="3200">
              <a:latin typeface="Calibri"/>
              <a:cs typeface="Calibri"/>
            </a:endParaRPr>
          </a:p>
          <a:p>
            <a:pPr marL="12700" marR="6350">
              <a:lnSpc>
                <a:spcPts val="3460"/>
              </a:lnSpc>
              <a:spcBef>
                <a:spcPts val="995"/>
              </a:spcBef>
            </a:pP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would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 </a:t>
            </a:r>
            <a:r>
              <a:rPr sz="3200" spc="-5" dirty="0">
                <a:latin typeface="Calibri"/>
                <a:cs typeface="Calibri"/>
              </a:rPr>
              <a:t>widgets?</a:t>
            </a:r>
            <a:endParaRPr sz="3200">
              <a:latin typeface="Calibri"/>
              <a:cs typeface="Calibri"/>
            </a:endParaRPr>
          </a:p>
          <a:p>
            <a:pPr marL="358775" indent="-232410">
              <a:lnSpc>
                <a:spcPct val="100000"/>
              </a:lnSpc>
              <a:spcBef>
                <a:spcPts val="2860"/>
              </a:spcBef>
              <a:buFont typeface="Arial MT"/>
              <a:buChar char="•"/>
              <a:tabLst>
                <a:tab pos="359410" algn="l"/>
              </a:tabLst>
            </a:pPr>
            <a:r>
              <a:rPr sz="3200" dirty="0">
                <a:latin typeface="Calibri"/>
                <a:cs typeface="Calibri"/>
              </a:rPr>
              <a:t>100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minutes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minutes?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3200" b="1" dirty="0">
                <a:latin typeface="Calibri"/>
                <a:cs typeface="Calibri"/>
              </a:rPr>
              <a:t>5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minutes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10870"/>
            <a:ext cx="4827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Wason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30" dirty="0"/>
              <a:t> </a:t>
            </a:r>
            <a:r>
              <a:rPr spc="-9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6397"/>
            <a:ext cx="7976870" cy="34651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5" dirty="0">
                <a:latin typeface="Calibri"/>
                <a:cs typeface="Calibri"/>
              </a:rPr>
              <a:t>pack of </a:t>
            </a:r>
            <a:r>
              <a:rPr sz="3200" spc="-15" dirty="0">
                <a:latin typeface="Calibri"/>
                <a:cs typeface="Calibri"/>
              </a:rPr>
              <a:t>cards;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has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letter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written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side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number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other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claim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true:</a:t>
            </a:r>
            <a:endParaRPr sz="3200">
              <a:latin typeface="Calibri"/>
              <a:cs typeface="Calibri"/>
            </a:endParaRPr>
          </a:p>
          <a:p>
            <a:pPr marL="469900" marR="229235">
              <a:lnSpc>
                <a:spcPts val="3460"/>
              </a:lnSpc>
              <a:spcBef>
                <a:spcPts val="550"/>
              </a:spcBef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card</a:t>
            </a:r>
            <a:r>
              <a:rPr sz="3200" spc="-5" dirty="0">
                <a:latin typeface="Calibri"/>
                <a:cs typeface="Calibri"/>
              </a:rPr>
              <a:t> has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vowel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one side,</a:t>
            </a:r>
            <a:r>
              <a:rPr sz="3200" dirty="0">
                <a:latin typeface="Calibri"/>
                <a:cs typeface="Calibri"/>
              </a:rPr>
              <a:t> then 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even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number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other</a:t>
            </a:r>
            <a:endParaRPr sz="3200">
              <a:latin typeface="Calibri"/>
              <a:cs typeface="Calibri"/>
            </a:endParaRPr>
          </a:p>
          <a:p>
            <a:pPr marL="241300" marR="342265" indent="-229235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cards</a:t>
            </a:r>
            <a:r>
              <a:rPr sz="3200" spc="-5" dirty="0">
                <a:latin typeface="Calibri"/>
                <a:cs typeface="Calibri"/>
              </a:rPr>
              <a:t> should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turn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order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rule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true or </a:t>
            </a:r>
            <a:r>
              <a:rPr sz="3200" spc="-15" dirty="0">
                <a:latin typeface="Calibri"/>
                <a:cs typeface="Calibri"/>
              </a:rPr>
              <a:t>false?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0" y="5410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1900" y="5410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0" y="5410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0700" y="5410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7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7125" y="6324600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72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Wikipe</a:t>
            </a:r>
            <a:r>
              <a:rPr sz="1200" u="heavy" spc="-114" dirty="0">
                <a:solidFill>
                  <a:srgbClr val="888888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1</a:t>
            </a:r>
            <a:r>
              <a:rPr sz="3600" u="heavy" spc="-172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</a:t>
            </a:r>
            <a:r>
              <a:rPr sz="1200" u="heavy" spc="-114" dirty="0">
                <a:solidFill>
                  <a:srgbClr val="888888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</a:t>
            </a:r>
            <a:r>
              <a:rPr sz="3600" u="heavy" spc="-172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ia</a:t>
            </a:r>
            <a:endParaRPr sz="3600" baseline="231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4827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Wason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30" dirty="0"/>
              <a:t> </a:t>
            </a:r>
            <a:r>
              <a:rPr spc="-9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30197"/>
            <a:ext cx="7825740" cy="3968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137160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20" dirty="0">
                <a:latin typeface="Calibri"/>
                <a:cs typeface="Calibri"/>
              </a:rPr>
              <a:t>Wason</a:t>
            </a:r>
            <a:r>
              <a:rPr sz="3200" spc="-5" dirty="0">
                <a:latin typeface="Calibri"/>
                <a:cs typeface="Calibri"/>
              </a:rPr>
              <a:t> (1966)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showed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bad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</a:t>
            </a:r>
            <a:endParaRPr sz="3200">
              <a:latin typeface="Calibri"/>
              <a:cs typeface="Calibri"/>
            </a:endParaRPr>
          </a:p>
          <a:p>
            <a:pPr marL="241300" marR="189865" indent="-229235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disprove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P=&gt;Q,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situation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true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false,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i.e.,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 </a:t>
            </a:r>
            <a:r>
              <a:rPr sz="3200" dirty="0">
                <a:latin typeface="Calibri"/>
                <a:cs typeface="Calibri"/>
              </a:rPr>
              <a:t>P^~Q</a:t>
            </a:r>
            <a:endParaRPr sz="3200">
              <a:latin typeface="Calibri"/>
              <a:cs typeface="Calibri"/>
            </a:endParaRPr>
          </a:p>
          <a:p>
            <a:pPr marL="241300" marR="144780" indent="-229235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disprove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vowel </a:t>
            </a:r>
            <a:r>
              <a:rPr sz="3200" b="1" dirty="0">
                <a:latin typeface="Calibri"/>
                <a:cs typeface="Calibri"/>
              </a:rPr>
              <a:t>=&gt;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even</a:t>
            </a:r>
            <a:r>
              <a:rPr sz="3200" spc="-15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find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card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vowel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odd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ts val="346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Thus,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turn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cards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showing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vowels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those showing </a:t>
            </a:r>
            <a:r>
              <a:rPr sz="3200" b="1" dirty="0">
                <a:latin typeface="Calibri"/>
                <a:cs typeface="Calibri"/>
              </a:rPr>
              <a:t>odd</a:t>
            </a:r>
            <a:r>
              <a:rPr sz="3200" b="1" spc="-10" dirty="0">
                <a:latin typeface="Calibri"/>
                <a:cs typeface="Calibri"/>
              </a:rPr>
              <a:t> numbers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5791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5791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0" y="5791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8800" y="5791200"/>
            <a:ext cx="685800" cy="914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85"/>
              </a:spcBef>
            </a:pPr>
            <a:r>
              <a:rPr sz="4400" b="1" dirty="0">
                <a:latin typeface="Calibri"/>
                <a:cs typeface="Calibri"/>
              </a:rPr>
              <a:t>7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961" y="5639560"/>
            <a:ext cx="990600" cy="1143000"/>
          </a:xfrm>
          <a:custGeom>
            <a:avLst/>
            <a:gdLst/>
            <a:ahLst/>
            <a:cxnLst/>
            <a:rect l="l" t="t" r="r" b="b"/>
            <a:pathLst>
              <a:path w="990600" h="1143000">
                <a:moveTo>
                  <a:pt x="0" y="1143000"/>
                </a:moveTo>
                <a:lnTo>
                  <a:pt x="990600" y="1143000"/>
                </a:lnTo>
                <a:lnTo>
                  <a:pt x="990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7161" y="5639560"/>
            <a:ext cx="990600" cy="1143000"/>
          </a:xfrm>
          <a:custGeom>
            <a:avLst/>
            <a:gdLst/>
            <a:ahLst/>
            <a:cxnLst/>
            <a:rect l="l" t="t" r="r" b="b"/>
            <a:pathLst>
              <a:path w="990600" h="1143000">
                <a:moveTo>
                  <a:pt x="0" y="1143000"/>
                </a:moveTo>
                <a:lnTo>
                  <a:pt x="990600" y="1143000"/>
                </a:lnTo>
                <a:lnTo>
                  <a:pt x="990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55634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6656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Negation</a:t>
            </a:r>
            <a:r>
              <a:rPr spc="1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20" dirty="0"/>
              <a:t>Natural</a:t>
            </a:r>
            <a:r>
              <a:rPr dirty="0"/>
              <a:t> 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30197"/>
            <a:ext cx="7418705" cy="45339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400685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often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natural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a logic </a:t>
            </a:r>
            <a:r>
              <a:rPr sz="3200" spc="-20" dirty="0"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This maps</a:t>
            </a:r>
            <a:r>
              <a:rPr sz="3200" dirty="0">
                <a:latin typeface="Calibri"/>
                <a:cs typeface="Calibri"/>
              </a:rPr>
              <a:t> these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equivalent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elephants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gray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elephant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gray</a:t>
            </a:r>
            <a:endParaRPr sz="3200">
              <a:latin typeface="Calibri"/>
              <a:cs typeface="Calibri"/>
            </a:endParaRPr>
          </a:p>
          <a:p>
            <a:pPr marL="241300" marR="661670" indent="-229235">
              <a:lnSpc>
                <a:spcPts val="3460"/>
              </a:lnSpc>
              <a:spcBef>
                <a:spcPts val="106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Double </a:t>
            </a:r>
            <a:r>
              <a:rPr sz="3200" spc="-15" dirty="0">
                <a:latin typeface="Calibri"/>
                <a:cs typeface="Calibri"/>
              </a:rPr>
              <a:t>negation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common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informal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i="1" spc="-5" dirty="0">
                <a:latin typeface="Calibri"/>
                <a:cs typeface="Calibri"/>
              </a:rPr>
              <a:t>at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won’t </a:t>
            </a:r>
            <a:r>
              <a:rPr sz="3200" i="1" spc="-10" dirty="0">
                <a:latin typeface="Calibri"/>
                <a:cs typeface="Calibri"/>
              </a:rPr>
              <a:t>do </a:t>
            </a:r>
            <a:r>
              <a:rPr sz="3200" i="1" spc="-5" dirty="0">
                <a:latin typeface="Calibri"/>
                <a:cs typeface="Calibri"/>
              </a:rPr>
              <a:t>you no good</a:t>
            </a:r>
            <a:endParaRPr sz="3200">
              <a:latin typeface="Calibri"/>
              <a:cs typeface="Calibri"/>
            </a:endParaRPr>
          </a:p>
          <a:p>
            <a:pPr marL="241300" marR="875665" indent="-229235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But </a:t>
            </a:r>
            <a:r>
              <a:rPr sz="3200" spc="-5" dirty="0">
                <a:latin typeface="Calibri"/>
                <a:cs typeface="Calibri"/>
              </a:rPr>
              <a:t>what does this </a:t>
            </a:r>
            <a:r>
              <a:rPr sz="3200" dirty="0">
                <a:latin typeface="Calibri"/>
                <a:cs typeface="Calibri"/>
              </a:rPr>
              <a:t>mean: </a:t>
            </a:r>
            <a:r>
              <a:rPr sz="3200" i="1" dirty="0">
                <a:latin typeface="Calibri"/>
                <a:cs typeface="Calibri"/>
              </a:rPr>
              <a:t>we </a:t>
            </a:r>
            <a:r>
              <a:rPr sz="3200" i="1" spc="-10" dirty="0">
                <a:latin typeface="Calibri"/>
                <a:cs typeface="Calibri"/>
              </a:rPr>
              <a:t>cannot 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underestimate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the </a:t>
            </a:r>
            <a:r>
              <a:rPr sz="3200" i="1" spc="-15" dirty="0">
                <a:latin typeface="Calibri"/>
                <a:cs typeface="Calibri"/>
              </a:rPr>
              <a:t>importance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of</a:t>
            </a:r>
            <a:r>
              <a:rPr sz="3200" i="1" spc="-10" dirty="0">
                <a:latin typeface="Calibri"/>
                <a:cs typeface="Calibri"/>
              </a:rPr>
              <a:t> logic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228600"/>
            <a:ext cx="1270000" cy="1054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548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</a:t>
            </a:r>
            <a:r>
              <a:rPr spc="-30" dirty="0"/>
              <a:t> </a:t>
            </a:r>
            <a:r>
              <a:rPr spc="-15" dirty="0"/>
              <a:t>roadmap</a:t>
            </a:r>
            <a:r>
              <a:rPr spc="-2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79714"/>
            <a:ext cx="7578090" cy="46558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Propositional</a:t>
            </a:r>
            <a:r>
              <a:rPr sz="2800" b="1" spc="-5" dirty="0">
                <a:latin typeface="Calibri"/>
                <a:cs typeface="Calibri"/>
              </a:rPr>
              <a:t> logic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Problems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propositional</a:t>
            </a:r>
            <a:r>
              <a:rPr sz="2400" spc="-5" dirty="0">
                <a:latin typeface="Calibri"/>
                <a:cs typeface="Calibri"/>
              </a:rPr>
              <a:t> logic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First-order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Properties,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functions, </a:t>
            </a:r>
            <a:r>
              <a:rPr sz="2400" spc="-10" dirty="0">
                <a:latin typeface="Calibri"/>
                <a:cs typeface="Calibri"/>
              </a:rPr>
              <a:t>quantifiers,</a:t>
            </a:r>
            <a:r>
              <a:rPr sz="2400" dirty="0">
                <a:latin typeface="Calibri"/>
                <a:cs typeface="Calibri"/>
              </a:rPr>
              <a:t> …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40" dirty="0">
                <a:latin typeface="Calibri"/>
                <a:cs typeface="Calibri"/>
              </a:rPr>
              <a:t>Terms,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sentences,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wffs,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axioms, </a:t>
            </a:r>
            <a:r>
              <a:rPr sz="2400" spc="-5" dirty="0">
                <a:latin typeface="Calibri"/>
                <a:cs typeface="Calibri"/>
              </a:rPr>
              <a:t>theories,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proofs,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latin typeface="Calibri"/>
                <a:cs typeface="Calibri"/>
              </a:rPr>
              <a:t>Variations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extensions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first-order</a:t>
            </a:r>
            <a:r>
              <a:rPr sz="2400" spc="-5" dirty="0">
                <a:latin typeface="Calibri"/>
                <a:cs typeface="Calibri"/>
              </a:rPr>
              <a:t> logic</a:t>
            </a:r>
            <a:endParaRPr sz="2400">
              <a:latin typeface="Calibri"/>
              <a:cs typeface="Calibri"/>
            </a:endParaRPr>
          </a:p>
          <a:p>
            <a:pPr marL="241300" marR="5269865" indent="-241935" algn="r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5" dirty="0">
                <a:latin typeface="Calibri"/>
                <a:cs typeface="Calibri"/>
              </a:rPr>
              <a:t>Logical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agents</a:t>
            </a:r>
            <a:endParaRPr sz="2800">
              <a:latin typeface="Calibri"/>
              <a:cs typeface="Calibri"/>
            </a:endParaRPr>
          </a:p>
          <a:p>
            <a:pPr marL="228600" marR="5233035" lvl="1" indent="-228600" algn="r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20" dirty="0">
                <a:latin typeface="Calibri"/>
                <a:cs typeface="Calibri"/>
              </a:rPr>
              <a:t>Reflex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Representing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situation </a:t>
            </a:r>
            <a:r>
              <a:rPr sz="2400" spc="-5" dirty="0">
                <a:latin typeface="Calibri"/>
                <a:cs typeface="Calibri"/>
              </a:rPr>
              <a:t>calculus,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Preferences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Goal-based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5321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</a:t>
            </a:r>
            <a:r>
              <a:rPr spc="-15" dirty="0"/>
              <a:t> </a:t>
            </a:r>
            <a:r>
              <a:rPr dirty="0"/>
              <a:t>as a</a:t>
            </a:r>
            <a:r>
              <a:rPr spc="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07844"/>
            <a:ext cx="7990840" cy="421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8935">
              <a:lnSpc>
                <a:spcPct val="110000"/>
              </a:lnSpc>
              <a:spcBef>
                <a:spcPts val="105"/>
              </a:spcBef>
            </a:pPr>
            <a:r>
              <a:rPr sz="3000" spc="-25" dirty="0">
                <a:latin typeface="Calibri"/>
                <a:cs typeface="Calibri"/>
              </a:rPr>
              <a:t>Even </a:t>
            </a:r>
            <a:r>
              <a:rPr sz="3000" dirty="0">
                <a:latin typeface="Calibri"/>
                <a:cs typeface="Calibri"/>
              </a:rPr>
              <a:t>if </a:t>
            </a:r>
            <a:r>
              <a:rPr sz="3000" spc="-10" dirty="0">
                <a:latin typeface="Calibri"/>
                <a:cs typeface="Calibri"/>
              </a:rPr>
              <a:t>people don’t </a:t>
            </a:r>
            <a:r>
              <a:rPr sz="3000" spc="-5" dirty="0">
                <a:latin typeface="Calibri"/>
                <a:cs typeface="Calibri"/>
              </a:rPr>
              <a:t>use </a:t>
            </a:r>
            <a:r>
              <a:rPr sz="3000" spc="-15" dirty="0">
                <a:latin typeface="Calibri"/>
                <a:cs typeface="Calibri"/>
              </a:rPr>
              <a:t>formal </a:t>
            </a:r>
            <a:r>
              <a:rPr sz="3000" spc="-5" dirty="0">
                <a:latin typeface="Calibri"/>
                <a:cs typeface="Calibri"/>
              </a:rPr>
              <a:t>logical reason-ing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solving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problem,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logic</a:t>
            </a:r>
            <a:r>
              <a:rPr sz="3000" spc="-10" dirty="0">
                <a:latin typeface="Calibri"/>
                <a:cs typeface="Calibri"/>
              </a:rPr>
              <a:t> might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good </a:t>
            </a:r>
            <a:r>
              <a:rPr sz="3000" spc="-10" dirty="0">
                <a:latin typeface="Calibri"/>
                <a:cs typeface="Calibri"/>
              </a:rPr>
              <a:t> approach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AI </a:t>
            </a:r>
            <a:r>
              <a:rPr sz="3000" spc="-30" dirty="0">
                <a:latin typeface="Calibri"/>
                <a:cs typeface="Calibri"/>
              </a:rPr>
              <a:t>for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reasons</a:t>
            </a:r>
            <a:endParaRPr sz="30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699135" algn="l"/>
              </a:tabLst>
            </a:pPr>
            <a:r>
              <a:rPr sz="2700" spc="-5" dirty="0">
                <a:latin typeface="Calibri"/>
                <a:cs typeface="Calibri"/>
              </a:rPr>
              <a:t>Airplanes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don’t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need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flap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their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wings</a:t>
            </a:r>
            <a:endParaRPr sz="27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699135" algn="l"/>
              </a:tabLst>
            </a:pPr>
            <a:r>
              <a:rPr sz="2700" dirty="0">
                <a:latin typeface="Calibri"/>
                <a:cs typeface="Calibri"/>
              </a:rPr>
              <a:t>Logic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may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good </a:t>
            </a:r>
            <a:r>
              <a:rPr sz="2700" spc="-10" dirty="0">
                <a:latin typeface="Calibri"/>
                <a:cs typeface="Calibri"/>
              </a:rPr>
              <a:t>implementation</a:t>
            </a:r>
            <a:r>
              <a:rPr sz="2700" spc="-25" dirty="0">
                <a:latin typeface="Calibri"/>
                <a:cs typeface="Calibri"/>
              </a:rPr>
              <a:t> strategy</a:t>
            </a:r>
            <a:endParaRPr sz="2700">
              <a:latin typeface="Calibri"/>
              <a:cs typeface="Calibri"/>
            </a:endParaRPr>
          </a:p>
          <a:p>
            <a:pPr marL="698500" marR="5080" indent="-228600">
              <a:lnSpc>
                <a:spcPct val="1100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  <a:tab pos="2580005" algn="l"/>
              </a:tabLst>
            </a:pPr>
            <a:r>
              <a:rPr sz="2700" spc="-5" dirty="0">
                <a:latin typeface="Calibri"/>
                <a:cs typeface="Calibri"/>
              </a:rPr>
              <a:t>Solution </a:t>
            </a:r>
            <a:r>
              <a:rPr sz="2700" dirty="0">
                <a:latin typeface="Calibri"/>
                <a:cs typeface="Calibri"/>
              </a:rPr>
              <a:t>in a	</a:t>
            </a:r>
            <a:r>
              <a:rPr sz="2700" spc="-15" dirty="0">
                <a:latin typeface="Calibri"/>
                <a:cs typeface="Calibri"/>
              </a:rPr>
              <a:t>formal </a:t>
            </a:r>
            <a:r>
              <a:rPr sz="2700" spc="-25" dirty="0">
                <a:latin typeface="Calibri"/>
                <a:cs typeface="Calibri"/>
              </a:rPr>
              <a:t>system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20" dirty="0">
                <a:latin typeface="Calibri"/>
                <a:cs typeface="Calibri"/>
              </a:rPr>
              <a:t>offer </a:t>
            </a:r>
            <a:r>
              <a:rPr sz="2700" spc="-5" dirty="0">
                <a:latin typeface="Calibri"/>
                <a:cs typeface="Calibri"/>
              </a:rPr>
              <a:t>other </a:t>
            </a:r>
            <a:r>
              <a:rPr sz="2700" spc="-10" dirty="0">
                <a:latin typeface="Calibri"/>
                <a:cs typeface="Calibri"/>
              </a:rPr>
              <a:t>benefits,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e.g., </a:t>
            </a:r>
            <a:r>
              <a:rPr sz="2700" spc="-10" dirty="0">
                <a:latin typeface="Calibri"/>
                <a:cs typeface="Calibri"/>
              </a:rPr>
              <a:t>letting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prove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properties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approach</a:t>
            </a:r>
            <a:endParaRPr sz="2700">
              <a:latin typeface="Calibri"/>
              <a:cs typeface="Calibri"/>
            </a:endParaRPr>
          </a:p>
          <a:p>
            <a:pPr marL="160020" indent="-147955">
              <a:lnSpc>
                <a:spcPct val="100000"/>
              </a:lnSpc>
              <a:spcBef>
                <a:spcPts val="1320"/>
              </a:spcBef>
              <a:buSzPct val="96969"/>
              <a:buFont typeface="Arial MT"/>
              <a:buChar char="•"/>
              <a:tabLst>
                <a:tab pos="160655" algn="l"/>
              </a:tabLst>
            </a:pPr>
            <a:r>
              <a:rPr sz="3300" spc="-5" dirty="0">
                <a:latin typeface="Calibri"/>
                <a:cs typeface="Calibri"/>
              </a:rPr>
              <a:t>See</a:t>
            </a:r>
            <a:r>
              <a:rPr sz="3300" spc="-3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3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neats</a:t>
            </a:r>
            <a:r>
              <a:rPr sz="33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3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vs.</a:t>
            </a:r>
            <a:r>
              <a:rPr sz="33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3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scruffies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5613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Knowledge-based</a:t>
            </a:r>
            <a:r>
              <a:rPr spc="-50" dirty="0"/>
              <a:t> </a:t>
            </a:r>
            <a:r>
              <a:rPr spc="-15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58570"/>
            <a:ext cx="8243570" cy="48850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478790" indent="-2286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Knowledge-based agents </a:t>
            </a:r>
            <a:r>
              <a:rPr sz="3000" spc="-20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5" dirty="0">
                <a:latin typeface="Calibri"/>
                <a:cs typeface="Calibri"/>
              </a:rPr>
              <a:t>base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(KB)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inference </a:t>
            </a:r>
            <a:r>
              <a:rPr sz="3000" spc="-25" dirty="0">
                <a:latin typeface="Calibri"/>
                <a:cs typeface="Calibri"/>
              </a:rPr>
              <a:t>system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KB: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set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representations</a:t>
            </a:r>
            <a:r>
              <a:rPr sz="3000" spc="-5" dirty="0">
                <a:latin typeface="Calibri"/>
                <a:cs typeface="Calibri"/>
              </a:rPr>
              <a:t> of</a:t>
            </a:r>
            <a:r>
              <a:rPr sz="3000" spc="-15" dirty="0">
                <a:latin typeface="Calibri"/>
                <a:cs typeface="Calibri"/>
              </a:rPr>
              <a:t> facts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believed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true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Each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individual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representation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called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sentence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24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Sentences </a:t>
            </a:r>
            <a:r>
              <a:rPr sz="3000" spc="-15" dirty="0">
                <a:latin typeface="Calibri"/>
                <a:cs typeface="Calibri"/>
              </a:rPr>
              <a:t>are expressed </a:t>
            </a:r>
            <a:r>
              <a:rPr sz="3000" dirty="0">
                <a:latin typeface="Calibri"/>
                <a:cs typeface="Calibri"/>
              </a:rPr>
              <a:t>in a </a:t>
            </a:r>
            <a:r>
              <a:rPr sz="3000" b="1" spc="-10" dirty="0">
                <a:latin typeface="Calibri"/>
                <a:cs typeface="Calibri"/>
              </a:rPr>
              <a:t>knowledge represent-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10" dirty="0" err="1">
                <a:latin typeface="Calibri"/>
                <a:cs typeface="Calibri"/>
              </a:rPr>
              <a:t>ation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language</a:t>
            </a:r>
            <a:r>
              <a:rPr lang="en-IN" sz="3000" b="1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agent</a:t>
            </a:r>
            <a:r>
              <a:rPr sz="3000" spc="-20" dirty="0">
                <a:latin typeface="Calibri"/>
                <a:cs typeface="Calibri"/>
              </a:rPr>
              <a:t> operates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follows:</a:t>
            </a:r>
            <a:endParaRPr sz="3000" dirty="0">
              <a:latin typeface="Calibri"/>
              <a:cs typeface="Calibri"/>
            </a:endParaRPr>
          </a:p>
          <a:p>
            <a:pPr marL="847090" lvl="1" indent="-37782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847725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TELL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KB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what </a:t>
            </a:r>
            <a:r>
              <a:rPr sz="3000" spc="-10" dirty="0">
                <a:latin typeface="Calibri"/>
                <a:cs typeface="Calibri"/>
              </a:rPr>
              <a:t>it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perceives</a:t>
            </a:r>
            <a:endParaRPr sz="3000" dirty="0">
              <a:latin typeface="Calibri"/>
              <a:cs typeface="Calibri"/>
            </a:endParaRPr>
          </a:p>
          <a:p>
            <a:pPr marL="846455" lvl="1" indent="-37719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847090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ASK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KB</a:t>
            </a:r>
            <a:r>
              <a:rPr sz="3000" spc="-10" dirty="0">
                <a:latin typeface="Calibri"/>
                <a:cs typeface="Calibri"/>
              </a:rPr>
              <a:t> what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should</a:t>
            </a:r>
            <a:r>
              <a:rPr sz="3000" spc="-15" dirty="0">
                <a:latin typeface="Calibri"/>
                <a:cs typeface="Calibri"/>
              </a:rPr>
              <a:t> perform</a:t>
            </a:r>
            <a:endParaRPr sz="3000" dirty="0">
              <a:latin typeface="Calibri"/>
              <a:cs typeface="Calibri"/>
            </a:endParaRPr>
          </a:p>
          <a:p>
            <a:pPr marL="846455" lvl="1" indent="-37719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847090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performs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chosen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5881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Architecture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KB </a:t>
            </a:r>
            <a:r>
              <a:rPr spc="-15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17719"/>
            <a:ext cx="7911465" cy="44183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Knowledge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 marL="466725" lvl="1" indent="-22352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knows</a:t>
            </a:r>
            <a:endParaRPr sz="2800" dirty="0">
              <a:latin typeface="Calibri"/>
              <a:cs typeface="Calibri"/>
            </a:endParaRPr>
          </a:p>
          <a:p>
            <a:pPr marL="466725" marR="74930" lvl="1" indent="-222885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5" dirty="0">
                <a:latin typeface="Calibri"/>
                <a:cs typeface="Calibri"/>
              </a:rPr>
              <a:t>Ex:</a:t>
            </a:r>
            <a:r>
              <a:rPr sz="2800" spc="-10" dirty="0">
                <a:latin typeface="Calibri"/>
                <a:cs typeface="Calibri"/>
              </a:rPr>
              <a:t> Autonomous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vehicle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Golden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Bridge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Francisco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County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Logical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 marL="466725" lvl="1" indent="-22352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15" dirty="0">
                <a:latin typeface="Calibri"/>
                <a:cs typeface="Calibri"/>
              </a:rPr>
              <a:t>Level 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encoded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sentences</a:t>
            </a:r>
            <a:endParaRPr sz="2800" dirty="0">
              <a:latin typeface="Calibri"/>
              <a:cs typeface="Calibri"/>
            </a:endParaRPr>
          </a:p>
          <a:p>
            <a:pPr marL="466725" lvl="1" indent="-2235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5" dirty="0">
                <a:latin typeface="Calibri"/>
                <a:cs typeface="Calibri"/>
              </a:rPr>
              <a:t>Ex: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links</a:t>
            </a:r>
            <a:r>
              <a:rPr sz="2800" spc="-10" dirty="0">
                <a:latin typeface="Calibri"/>
                <a:cs typeface="Calibri"/>
              </a:rPr>
              <a:t>(GoldenGateBridge,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SanFran,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MarinCounty)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Implementation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 marL="466725" lvl="1" indent="-223520">
              <a:lnSpc>
                <a:spcPts val="3225"/>
              </a:lnSpc>
              <a:spcBef>
                <a:spcPts val="15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</a:p>
          <a:p>
            <a:pPr marL="466725">
              <a:lnSpc>
                <a:spcPts val="2505"/>
              </a:lnSpc>
            </a:pPr>
            <a:r>
              <a:rPr sz="2200" spc="-5" dirty="0">
                <a:latin typeface="Courier New"/>
                <a:cs typeface="Courier New"/>
              </a:rPr>
              <a:t>(links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goldengatebridge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sanfran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marincounty)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0064" y="76200"/>
            <a:ext cx="1697735" cy="1828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710438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Does</a:t>
            </a:r>
            <a:r>
              <a:rPr spc="-15" dirty="0"/>
              <a:t> </a:t>
            </a:r>
            <a:r>
              <a:rPr spc="-10" dirty="0"/>
              <a:t>your</a:t>
            </a:r>
            <a:r>
              <a:rPr spc="-15" dirty="0"/>
              <a:t> </a:t>
            </a:r>
            <a:r>
              <a:rPr spc="-20" dirty="0"/>
              <a:t>agent</a:t>
            </a:r>
            <a:r>
              <a:rPr spc="-10" dirty="0"/>
              <a:t> </a:t>
            </a:r>
            <a:r>
              <a:rPr spc="-30" dirty="0"/>
              <a:t>have</a:t>
            </a:r>
            <a:r>
              <a:rPr spc="-15" dirty="0"/>
              <a:t> </a:t>
            </a:r>
            <a:r>
              <a:rPr spc="-20" dirty="0"/>
              <a:t>complete </a:t>
            </a:r>
            <a:r>
              <a:rPr spc="-980" dirty="0"/>
              <a:t> </a:t>
            </a:r>
            <a:r>
              <a:rPr spc="-10" dirty="0"/>
              <a:t>knowledge?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07263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Closed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assumption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(CWA):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assumed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mean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Open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spc="-5" dirty="0">
                <a:latin typeface="Calibri"/>
                <a:cs typeface="Calibri"/>
              </a:rPr>
              <a:t> assumption: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assumption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0592" y="4155947"/>
            <a:ext cx="4243070" cy="1519555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527810" marR="87630" indent="-14344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Q: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ever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closed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world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assumption?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65284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Wumpus</a:t>
            </a:r>
            <a:r>
              <a:rPr spc="-40" dirty="0"/>
              <a:t> World</a:t>
            </a:r>
            <a:r>
              <a:rPr spc="-30" dirty="0"/>
              <a:t> </a:t>
            </a:r>
            <a:r>
              <a:rPr spc="-2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29207"/>
            <a:ext cx="7579359" cy="46145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3100" spc="-5" dirty="0">
                <a:latin typeface="Calibri"/>
                <a:cs typeface="Calibri"/>
              </a:rPr>
              <a:t>Based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on</a:t>
            </a:r>
            <a:r>
              <a:rPr sz="3100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1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Hunt</a:t>
            </a:r>
            <a:r>
              <a:rPr sz="31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1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the</a:t>
            </a:r>
            <a:r>
              <a:rPr sz="31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1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Wumpus</a:t>
            </a:r>
            <a:r>
              <a:rPr sz="31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3100" spc="-15" dirty="0">
                <a:latin typeface="Calibri"/>
                <a:cs typeface="Calibri"/>
              </a:rPr>
              <a:t>computer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game</a:t>
            </a:r>
            <a:endParaRPr sz="3100">
              <a:latin typeface="Calibri"/>
              <a:cs typeface="Calibri"/>
            </a:endParaRPr>
          </a:p>
          <a:p>
            <a:pPr marL="241300" marR="394335" indent="-229235">
              <a:lnSpc>
                <a:spcPts val="335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sz="3100" spc="-15" dirty="0">
                <a:latin typeface="Calibri"/>
                <a:cs typeface="Calibri"/>
              </a:rPr>
              <a:t>Agent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explores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cave</a:t>
            </a:r>
            <a:r>
              <a:rPr sz="3100" spc="-5" dirty="0">
                <a:latin typeface="Calibri"/>
                <a:cs typeface="Calibri"/>
              </a:rPr>
              <a:t> of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rooms</a:t>
            </a:r>
            <a:r>
              <a:rPr sz="3100" spc="-10" dirty="0">
                <a:latin typeface="Calibri"/>
                <a:cs typeface="Calibri"/>
              </a:rPr>
              <a:t> connected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by </a:t>
            </a:r>
            <a:r>
              <a:rPr sz="3100" spc="-69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passageways</a:t>
            </a:r>
            <a:endParaRPr sz="3100">
              <a:latin typeface="Calibri"/>
              <a:cs typeface="Calibri"/>
            </a:endParaRPr>
          </a:p>
          <a:p>
            <a:pPr marL="241300" marR="5080" indent="-229235">
              <a:lnSpc>
                <a:spcPts val="335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100" spc="-10" dirty="0">
                <a:latin typeface="Calibri"/>
                <a:cs typeface="Calibri"/>
              </a:rPr>
              <a:t>Lurking</a:t>
            </a:r>
            <a:r>
              <a:rPr sz="3100" spc="-5" dirty="0">
                <a:latin typeface="Calibri"/>
                <a:cs typeface="Calibri"/>
              </a:rPr>
              <a:t> in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room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is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the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i="1" spc="-20" dirty="0">
                <a:latin typeface="Calibri"/>
                <a:cs typeface="Calibri"/>
              </a:rPr>
              <a:t>Wumpus</a:t>
            </a:r>
            <a:r>
              <a:rPr sz="3100" spc="-20" dirty="0">
                <a:latin typeface="Calibri"/>
                <a:cs typeface="Calibri"/>
              </a:rPr>
              <a:t>,</a:t>
            </a:r>
            <a:r>
              <a:rPr sz="3100" spc="3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beast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that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eats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any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agent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that </a:t>
            </a:r>
            <a:r>
              <a:rPr sz="3100" spc="-25" dirty="0">
                <a:latin typeface="Calibri"/>
                <a:cs typeface="Calibri"/>
              </a:rPr>
              <a:t>enters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its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room</a:t>
            </a:r>
            <a:endParaRPr sz="3100">
              <a:latin typeface="Calibri"/>
              <a:cs typeface="Calibri"/>
            </a:endParaRPr>
          </a:p>
          <a:p>
            <a:pPr marL="241300" marR="475615" indent="-229235">
              <a:lnSpc>
                <a:spcPts val="335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3100" spc="-10" dirty="0">
                <a:latin typeface="Calibri"/>
                <a:cs typeface="Calibri"/>
              </a:rPr>
              <a:t>Some </a:t>
            </a:r>
            <a:r>
              <a:rPr sz="3100" spc="-15" dirty="0">
                <a:latin typeface="Calibri"/>
                <a:cs typeface="Calibri"/>
              </a:rPr>
              <a:t>rooms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have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i="1" spc="-15" dirty="0">
                <a:latin typeface="Calibri"/>
                <a:cs typeface="Calibri"/>
              </a:rPr>
              <a:t>bottomless</a:t>
            </a:r>
            <a:r>
              <a:rPr sz="3100" i="1" spc="30" dirty="0">
                <a:latin typeface="Calibri"/>
                <a:cs typeface="Calibri"/>
              </a:rPr>
              <a:t> </a:t>
            </a:r>
            <a:r>
              <a:rPr sz="3100" i="1" spc="-10" dirty="0">
                <a:latin typeface="Calibri"/>
                <a:cs typeface="Calibri"/>
              </a:rPr>
              <a:t>pits</a:t>
            </a:r>
            <a:r>
              <a:rPr sz="3100" i="1" spc="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that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trap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any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agent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that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wanders into</a:t>
            </a:r>
            <a:r>
              <a:rPr sz="3100" spc="-5" dirty="0">
                <a:latin typeface="Calibri"/>
                <a:cs typeface="Calibri"/>
              </a:rPr>
              <a:t> the </a:t>
            </a:r>
            <a:r>
              <a:rPr sz="3100" spc="-20" dirty="0">
                <a:latin typeface="Calibri"/>
                <a:cs typeface="Calibri"/>
              </a:rPr>
              <a:t>room</a:t>
            </a:r>
            <a:endParaRPr sz="3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1935" algn="l"/>
              </a:tabLst>
            </a:pPr>
            <a:r>
              <a:rPr sz="3100" spc="-15" dirty="0">
                <a:latin typeface="Calibri"/>
                <a:cs typeface="Calibri"/>
              </a:rPr>
              <a:t>Somewhere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 heap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of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gold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in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room</a:t>
            </a:r>
            <a:endParaRPr sz="31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3100" spc="-5" dirty="0">
                <a:latin typeface="Calibri"/>
                <a:cs typeface="Calibri"/>
              </a:rPr>
              <a:t>Goal: </a:t>
            </a:r>
            <a:r>
              <a:rPr sz="3100" spc="-15" dirty="0">
                <a:latin typeface="Calibri"/>
                <a:cs typeface="Calibri"/>
              </a:rPr>
              <a:t>collect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gold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&amp; </a:t>
            </a:r>
            <a:r>
              <a:rPr sz="3100" spc="-20" dirty="0">
                <a:latin typeface="Calibri"/>
                <a:cs typeface="Calibri"/>
              </a:rPr>
              <a:t>exit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w/o</a:t>
            </a:r>
            <a:r>
              <a:rPr sz="3100" spc="-5" dirty="0">
                <a:latin typeface="Calibri"/>
                <a:cs typeface="Calibri"/>
              </a:rPr>
              <a:t> being </a:t>
            </a:r>
            <a:r>
              <a:rPr sz="3100" spc="-20" dirty="0">
                <a:latin typeface="Calibri"/>
                <a:cs typeface="Calibri"/>
              </a:rPr>
              <a:t>eaten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6011" y="0"/>
            <a:ext cx="1427988" cy="16535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5184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AIMA’s</a:t>
            </a:r>
            <a:r>
              <a:rPr spc="-60" dirty="0"/>
              <a:t> </a:t>
            </a:r>
            <a:r>
              <a:rPr spc="-25" dirty="0"/>
              <a:t>Wumpus</a:t>
            </a:r>
            <a:r>
              <a:rPr spc="-40" dirty="0"/>
              <a:t> </a:t>
            </a:r>
            <a:r>
              <a:rPr spc="-4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53895"/>
            <a:ext cx="2870835" cy="3173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52450" algn="just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starts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[1,1]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  <a:spcBef>
                <a:spcPts val="1635"/>
              </a:spcBef>
            </a:pPr>
            <a:r>
              <a:rPr sz="2600" spc="-20" dirty="0">
                <a:latin typeface="Calibri"/>
                <a:cs typeface="Calibri"/>
              </a:rPr>
              <a:t>Agent’s </a:t>
            </a:r>
            <a:r>
              <a:rPr sz="2600" spc="-10" dirty="0">
                <a:latin typeface="Calibri"/>
                <a:cs typeface="Calibri"/>
              </a:rPr>
              <a:t>task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gold,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[1,1] 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climb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cave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306067"/>
            <a:ext cx="5486400" cy="53172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06070"/>
            <a:ext cx="8021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Agent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5" dirty="0"/>
              <a:t>Wumpus</a:t>
            </a:r>
            <a:r>
              <a:rPr spc="-15" dirty="0"/>
              <a:t> world:</a:t>
            </a:r>
            <a:r>
              <a:rPr spc="-10" dirty="0"/>
              <a:t> </a:t>
            </a:r>
            <a:r>
              <a:rPr spc="-25" dirty="0"/>
              <a:t>Percepts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66720"/>
            <a:ext cx="7875270" cy="49695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agent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perceives</a:t>
            </a:r>
            <a:endParaRPr sz="3200">
              <a:latin typeface="Calibri"/>
              <a:cs typeface="Calibri"/>
            </a:endParaRPr>
          </a:p>
          <a:p>
            <a:pPr marL="474345" marR="304800" lvl="1" indent="-231775">
              <a:lnSpc>
                <a:spcPts val="2810"/>
              </a:lnSpc>
              <a:spcBef>
                <a:spcPts val="580"/>
              </a:spcBef>
              <a:buFont typeface="Arial MT"/>
              <a:buChar char="•"/>
              <a:tabLst>
                <a:tab pos="474980" algn="l"/>
              </a:tabLst>
            </a:pPr>
            <a:r>
              <a:rPr sz="2600" b="1" spc="-15" dirty="0">
                <a:latin typeface="Calibri"/>
                <a:cs typeface="Calibri"/>
              </a:rPr>
              <a:t>stench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square containing </a:t>
            </a:r>
            <a:r>
              <a:rPr sz="2600" spc="-15" dirty="0">
                <a:latin typeface="Calibri"/>
                <a:cs typeface="Calibri"/>
              </a:rPr>
              <a:t>Wumpus </a:t>
            </a:r>
            <a:r>
              <a:rPr sz="2600" dirty="0">
                <a:latin typeface="Calibri"/>
                <a:cs typeface="Calibri"/>
              </a:rPr>
              <a:t>and in </a:t>
            </a:r>
            <a:r>
              <a:rPr sz="2600" spc="-5" dirty="0">
                <a:latin typeface="Calibri"/>
                <a:cs typeface="Calibri"/>
              </a:rPr>
              <a:t>adjacent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squares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(not diagonally)</a:t>
            </a:r>
            <a:endParaRPr sz="2600">
              <a:latin typeface="Calibri"/>
              <a:cs typeface="Calibri"/>
            </a:endParaRPr>
          </a:p>
          <a:p>
            <a:pPr marL="474345" lvl="1" indent="-23241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474980" algn="l"/>
              </a:tabLst>
            </a:pPr>
            <a:r>
              <a:rPr sz="2600" b="1" spc="-20" dirty="0">
                <a:latin typeface="Calibri"/>
                <a:cs typeface="Calibri"/>
              </a:rPr>
              <a:t>breeze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squares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adjacent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pit</a:t>
            </a:r>
            <a:endParaRPr sz="2600">
              <a:latin typeface="Calibri"/>
              <a:cs typeface="Calibri"/>
            </a:endParaRPr>
          </a:p>
          <a:p>
            <a:pPr marL="474345" lvl="1" indent="-23241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74980" algn="l"/>
              </a:tabLst>
            </a:pPr>
            <a:r>
              <a:rPr sz="2600" b="1" spc="-15" dirty="0">
                <a:latin typeface="Calibri"/>
                <a:cs typeface="Calibri"/>
              </a:rPr>
              <a:t>glitter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square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gold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  <a:p>
            <a:pPr marL="474345" lvl="1" indent="-23241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474980" algn="l"/>
              </a:tabLst>
            </a:pPr>
            <a:r>
              <a:rPr sz="2600" b="1" spc="-5" dirty="0">
                <a:latin typeface="Calibri"/>
                <a:cs typeface="Calibri"/>
              </a:rPr>
              <a:t>bump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walks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wall</a:t>
            </a:r>
            <a:endParaRPr sz="2600">
              <a:latin typeface="Calibri"/>
              <a:cs typeface="Calibri"/>
            </a:endParaRPr>
          </a:p>
          <a:p>
            <a:pPr marL="474345" lvl="1" indent="-2324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474980" algn="l"/>
              </a:tabLst>
            </a:pPr>
            <a:r>
              <a:rPr sz="2600" spc="-25" dirty="0">
                <a:latin typeface="Calibri"/>
                <a:cs typeface="Calibri"/>
              </a:rPr>
              <a:t>Woeful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scream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everywhere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cave,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Wumpus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killed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346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  <a:tab pos="5457190" algn="l"/>
              </a:tabLst>
            </a:pPr>
            <a:r>
              <a:rPr sz="3200" spc="-15" dirty="0">
                <a:latin typeface="Calibri"/>
                <a:cs typeface="Calibri"/>
              </a:rPr>
              <a:t>Percepts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five-tuple,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e.g.,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stench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breeze,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glitter,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bump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	</a:t>
            </a:r>
            <a:r>
              <a:rPr sz="3200" spc="-10" dirty="0">
                <a:latin typeface="Calibri"/>
                <a:cs typeface="Calibri"/>
              </a:rPr>
              <a:t>scream: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Calibri"/>
                <a:cs typeface="Calibri"/>
              </a:rPr>
              <a:t>[Stench,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Breeze,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None]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0" dirty="0">
                <a:latin typeface="Calibri"/>
                <a:cs typeface="Calibri"/>
              </a:rPr>
              <a:t>Agent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cannot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perceive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location,</a:t>
            </a:r>
            <a:r>
              <a:rPr sz="3200" spc="5" dirty="0">
                <a:latin typeface="Calibri"/>
                <a:cs typeface="Calibri"/>
              </a:rPr>
              <a:t> e.g., </a:t>
            </a:r>
            <a:r>
              <a:rPr sz="3200" spc="-5" dirty="0">
                <a:latin typeface="Calibri"/>
                <a:cs typeface="Calibri"/>
              </a:rPr>
              <a:t>(2,2)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5309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Wumpus</a:t>
            </a:r>
            <a:r>
              <a:rPr spc="-45" dirty="0"/>
              <a:t> </a:t>
            </a:r>
            <a:r>
              <a:rPr spc="-40" dirty="0"/>
              <a:t>World</a:t>
            </a:r>
            <a:r>
              <a:rPr spc="-30" dirty="0"/>
              <a:t> </a:t>
            </a:r>
            <a:r>
              <a:rPr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1367"/>
            <a:ext cx="8037830" cy="4756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go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forward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turn </a:t>
            </a:r>
            <a:r>
              <a:rPr sz="2800" b="1" spc="-15" dirty="0">
                <a:latin typeface="Calibri"/>
                <a:cs typeface="Calibri"/>
              </a:rPr>
              <a:t>right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degrees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turn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left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90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degrees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grab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square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shoot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faces.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continues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kills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Wumpus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hits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wall.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 </a:t>
            </a:r>
            <a:r>
              <a:rPr sz="2800" spc="-10" dirty="0">
                <a:latin typeface="Calibri"/>
                <a:cs typeface="Calibri"/>
              </a:rPr>
              <a:t> 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arrow,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effect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Climb: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leave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cave,</a:t>
            </a:r>
            <a:r>
              <a:rPr sz="2800" spc="-10" dirty="0">
                <a:latin typeface="Calibri"/>
                <a:cs typeface="Calibri"/>
              </a:rPr>
              <a:t> only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effective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square</a:t>
            </a:r>
            <a:endParaRPr sz="2800">
              <a:latin typeface="Calibri"/>
              <a:cs typeface="Calibri"/>
            </a:endParaRPr>
          </a:p>
          <a:p>
            <a:pPr marL="241300" marR="26797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die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irretrievably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happens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agent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enters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square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living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Wumpus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676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Wumpus</a:t>
            </a:r>
            <a:r>
              <a:rPr spc="-55" dirty="0"/>
              <a:t> </a:t>
            </a:r>
            <a:r>
              <a:rPr spc="-40" dirty="0"/>
              <a:t>World </a:t>
            </a:r>
            <a:r>
              <a:rPr spc="-1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863293"/>
            <a:ext cx="6766559" cy="41789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110489">
              <a:lnSpc>
                <a:spcPct val="90000"/>
              </a:lnSpc>
              <a:spcBef>
                <a:spcPts val="490"/>
              </a:spcBef>
            </a:pPr>
            <a:r>
              <a:rPr sz="3200" spc="-25" dirty="0">
                <a:latin typeface="Calibri"/>
                <a:cs typeface="Calibri"/>
              </a:rPr>
              <a:t>Agent’s</a:t>
            </a:r>
            <a:r>
              <a:rPr sz="3200" spc="-10" dirty="0">
                <a:latin typeface="Calibri"/>
                <a:cs typeface="Calibri"/>
              </a:rPr>
              <a:t> goal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find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gold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bring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back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square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quickly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possible,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without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killed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Calibri"/>
              <a:cs typeface="Calibri"/>
            </a:endParaRPr>
          </a:p>
          <a:p>
            <a:pPr marL="469900" marR="5080" indent="-228600">
              <a:lnSpc>
                <a:spcPts val="346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1,000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reward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climbing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 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cave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gold</a:t>
            </a:r>
            <a:endParaRPr sz="3200">
              <a:latin typeface="Calibri"/>
              <a:cs typeface="Calibri"/>
            </a:endParaRPr>
          </a:p>
          <a:p>
            <a:pPr marL="469900" marR="784225" indent="-228600">
              <a:lnSpc>
                <a:spcPts val="3460"/>
              </a:lnSpc>
              <a:spcBef>
                <a:spcPts val="484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 point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deducted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every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taken</a:t>
            </a:r>
            <a:endParaRPr sz="3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10,000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penalty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getting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killed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5184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AIMA’s</a:t>
            </a:r>
            <a:r>
              <a:rPr spc="-50" dirty="0"/>
              <a:t> </a:t>
            </a:r>
            <a:r>
              <a:rPr spc="-25" dirty="0"/>
              <a:t>Wumpus </a:t>
            </a:r>
            <a:r>
              <a:rPr spc="-4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49323"/>
            <a:ext cx="2597785" cy="3779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104139" algn="just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agent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starts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field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[1,1]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</a:pPr>
            <a:r>
              <a:rPr sz="2800" spc="-25" dirty="0">
                <a:latin typeface="Calibri"/>
                <a:cs typeface="Calibri"/>
              </a:rPr>
              <a:t>Agent’s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find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gold,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field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[1,1]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climb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cave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1306067"/>
            <a:ext cx="5486400" cy="53172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55634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73100"/>
            <a:ext cx="2575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Disclaimer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69644" y="1998091"/>
            <a:ext cx="7004684" cy="27755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36830">
              <a:lnSpc>
                <a:spcPct val="90000"/>
              </a:lnSpc>
              <a:spcBef>
                <a:spcPts val="630"/>
              </a:spcBef>
            </a:pPr>
            <a:r>
              <a:rPr sz="4400" spc="-5" dirty="0">
                <a:latin typeface="MS PGothic"/>
                <a:cs typeface="MS PGothic"/>
              </a:rPr>
              <a:t>“</a:t>
            </a:r>
            <a:r>
              <a:rPr sz="4400" spc="-5" dirty="0">
                <a:latin typeface="Calibri"/>
                <a:cs typeface="Calibri"/>
              </a:rPr>
              <a:t>Logic,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40" dirty="0">
                <a:latin typeface="Calibri"/>
                <a:cs typeface="Calibri"/>
              </a:rPr>
              <a:t>like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whiskey,</a:t>
            </a:r>
            <a:r>
              <a:rPr sz="4400" spc="-5" dirty="0">
                <a:latin typeface="Calibri"/>
                <a:cs typeface="Calibri"/>
              </a:rPr>
              <a:t> loses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its 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beneficial </a:t>
            </a:r>
            <a:r>
              <a:rPr sz="4400" spc="-35" dirty="0">
                <a:latin typeface="Calibri"/>
                <a:cs typeface="Calibri"/>
              </a:rPr>
              <a:t>effect </a:t>
            </a:r>
            <a:r>
              <a:rPr sz="4400" dirty="0">
                <a:latin typeface="Calibri"/>
                <a:cs typeface="Calibri"/>
              </a:rPr>
              <a:t>when </a:t>
            </a:r>
            <a:r>
              <a:rPr sz="4400" spc="-40" dirty="0">
                <a:latin typeface="Calibri"/>
                <a:cs typeface="Calibri"/>
              </a:rPr>
              <a:t>taken </a:t>
            </a:r>
            <a:r>
              <a:rPr sz="4400" dirty="0">
                <a:latin typeface="Calibri"/>
                <a:cs typeface="Calibri"/>
              </a:rPr>
              <a:t>in </a:t>
            </a:r>
            <a:r>
              <a:rPr sz="4400" spc="-98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too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large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quantities.</a:t>
            </a:r>
            <a:r>
              <a:rPr sz="4400" spc="-5" dirty="0">
                <a:latin typeface="MS PGothic"/>
                <a:cs typeface="MS PGothic"/>
              </a:rPr>
              <a:t>”</a:t>
            </a:r>
            <a:endParaRPr sz="4400">
              <a:latin typeface="MS PGothic"/>
              <a:cs typeface="MS PGothic"/>
            </a:endParaRPr>
          </a:p>
          <a:p>
            <a:pPr marL="3610610">
              <a:lnSpc>
                <a:spcPct val="100000"/>
              </a:lnSpc>
              <a:spcBef>
                <a:spcPts val="1585"/>
              </a:spcBef>
            </a:pPr>
            <a:r>
              <a:rPr sz="4400" i="1" dirty="0">
                <a:latin typeface="Calibri"/>
                <a:cs typeface="Calibri"/>
              </a:rPr>
              <a:t>-</a:t>
            </a:r>
            <a:r>
              <a:rPr sz="4400" i="1" spc="-3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44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Lord</a:t>
            </a:r>
            <a:r>
              <a:rPr sz="4400" i="1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44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Dunsany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240791"/>
            <a:ext cx="1981200" cy="14356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20" dirty="0"/>
              <a:t>Hunter’s</a:t>
            </a:r>
            <a:r>
              <a:rPr spc="-15" dirty="0"/>
              <a:t> </a:t>
            </a:r>
            <a:r>
              <a:rPr spc="-30" dirty="0"/>
              <a:t>first</a:t>
            </a:r>
            <a:r>
              <a:rPr spc="-35" dirty="0"/>
              <a:t> </a:t>
            </a:r>
            <a:r>
              <a:rPr spc="-25" dirty="0"/>
              <a:t>step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524000"/>
            <a:ext cx="8723376" cy="38541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0428" y="3758565"/>
            <a:ext cx="2400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¬W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209" y="4596765"/>
            <a:ext cx="2400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¬W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505399"/>
            <a:ext cx="3444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alive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perceives </a:t>
            </a:r>
            <a:r>
              <a:rPr sz="1800" spc="-5" dirty="0">
                <a:latin typeface="Calibri"/>
                <a:cs typeface="Calibri"/>
              </a:rPr>
              <a:t> neither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breeze</a:t>
            </a:r>
            <a:r>
              <a:rPr sz="1800" spc="-5" dirty="0">
                <a:latin typeface="Calibri"/>
                <a:cs typeface="Calibri"/>
              </a:rPr>
              <a:t> nor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stench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[1,1], it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knows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[1,1] 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neighbors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5028" y="5505399"/>
            <a:ext cx="3775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Moving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[2,1]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safe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reveals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breeze</a:t>
            </a:r>
            <a:r>
              <a:rPr sz="1800" spc="-5" dirty="0">
                <a:latin typeface="Calibri"/>
                <a:cs typeface="Calibri"/>
              </a:rPr>
              <a:t> 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stench,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implying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Wumpus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isn’t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adjacent 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028" y="6328359"/>
            <a:ext cx="126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0941" y="5393537"/>
            <a:ext cx="4542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stench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(1,2)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Wumpus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(2,2)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breeze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(2,1)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pit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(2,2)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(1,3)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01672" y="5657799"/>
            <a:ext cx="3488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Going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(2,2)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“safe”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move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32710" y="5657799"/>
            <a:ext cx="284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Going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(2,3)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“safe”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move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953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wumpus</a:t>
            </a:r>
            <a:r>
              <a:rPr spc="-30" dirty="0"/>
              <a:t> </a:t>
            </a:r>
            <a:r>
              <a:rPr spc="-1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271" y="2147698"/>
            <a:ext cx="2562984" cy="25626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05828" y="2476500"/>
            <a:ext cx="1464945" cy="1780539"/>
            <a:chOff x="7005828" y="2476500"/>
            <a:chExt cx="1464945" cy="178053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0164" y="2493255"/>
              <a:ext cx="1428083" cy="170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828" y="2476500"/>
              <a:ext cx="1464564" cy="17800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400" y="2473451"/>
            <a:ext cx="1320165" cy="16002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indent="-464184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555625" algn="l"/>
                <a:tab pos="556260" algn="l"/>
              </a:tabLst>
            </a:pPr>
            <a:r>
              <a:rPr sz="1400" spc="-5" dirty="0">
                <a:latin typeface="Arial MT"/>
                <a:cs typeface="Arial MT"/>
              </a:rPr>
              <a:t>agent</a:t>
            </a:r>
            <a:endParaRPr sz="1400">
              <a:latin typeface="Arial MT"/>
              <a:cs typeface="Arial MT"/>
            </a:endParaRPr>
          </a:p>
          <a:p>
            <a:pPr marL="555625" indent="-464184">
              <a:lnSpc>
                <a:spcPct val="100000"/>
              </a:lnSpc>
              <a:buAutoNum type="alphaUcPeriod"/>
              <a:tabLst>
                <a:tab pos="555625" algn="l"/>
                <a:tab pos="556260" algn="l"/>
              </a:tabLst>
            </a:pPr>
            <a:r>
              <a:rPr sz="1400" dirty="0">
                <a:latin typeface="Arial MT"/>
                <a:cs typeface="Arial MT"/>
              </a:rPr>
              <a:t>breeze</a:t>
            </a:r>
            <a:endParaRPr sz="1400">
              <a:latin typeface="Arial MT"/>
              <a:cs typeface="Arial MT"/>
            </a:endParaRPr>
          </a:p>
          <a:p>
            <a:pPr marL="92075" marR="104139">
              <a:lnSpc>
                <a:spcPct val="100000"/>
              </a:lnSpc>
              <a:spcBef>
                <a:spcPts val="5"/>
              </a:spcBef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G	glitter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OK	safe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  P	</a:t>
            </a:r>
            <a:r>
              <a:rPr sz="1400" spc="-5" dirty="0">
                <a:latin typeface="Arial MT"/>
                <a:cs typeface="Arial MT"/>
              </a:rPr>
              <a:t>pit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S	stench</a:t>
            </a:r>
            <a:endParaRPr sz="1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555625" algn="l"/>
              </a:tabLst>
            </a:pPr>
            <a:r>
              <a:rPr sz="1400" dirty="0">
                <a:latin typeface="Arial MT"/>
                <a:cs typeface="Arial MT"/>
              </a:rPr>
              <a:t>W	</a:t>
            </a:r>
            <a:r>
              <a:rPr sz="1400" spc="-5" dirty="0">
                <a:latin typeface="Arial MT"/>
                <a:cs typeface="Arial MT"/>
              </a:rPr>
              <a:t>wumpus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375" y="2845435"/>
            <a:ext cx="151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P?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428" y="3515359"/>
            <a:ext cx="151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P?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0600" y="3048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53340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37307" y="5665114"/>
            <a:ext cx="37166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Found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gold!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9870"/>
            <a:ext cx="2019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</a:t>
            </a:r>
            <a:r>
              <a:rPr spc="-80" dirty="0"/>
              <a:t> </a:t>
            </a:r>
            <a:r>
              <a:rPr spc="-5" dirty="0"/>
              <a:t>Ideas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572" rIns="0" bIns="0" rtlCol="0">
            <a:spAutoFit/>
          </a:bodyPr>
          <a:lstStyle/>
          <a:p>
            <a:pPr marL="651510" marR="659765" indent="-229235">
              <a:lnSpc>
                <a:spcPts val="346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652145" algn="l"/>
              </a:tabLst>
            </a:pPr>
            <a:r>
              <a:rPr sz="32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Logic</a:t>
            </a:r>
            <a:r>
              <a:rPr sz="3200" b="1" dirty="0">
                <a:latin typeface="Calibri"/>
                <a:cs typeface="Calibri"/>
              </a:rPr>
              <a:t>: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15" dirty="0"/>
              <a:t>great</a:t>
            </a:r>
            <a:r>
              <a:rPr sz="3200" spc="-25" dirty="0">
                <a:solidFill>
                  <a:srgbClr val="0462C1"/>
                </a:solidFill>
              </a:rPr>
              <a:t> </a:t>
            </a:r>
            <a:r>
              <a:rPr sz="3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knowledge</a:t>
            </a:r>
            <a:r>
              <a:rPr sz="32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 </a:t>
            </a:r>
            <a:r>
              <a:rPr sz="3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representation</a:t>
            </a:r>
            <a:r>
              <a:rPr sz="3200" spc="-90" dirty="0">
                <a:solidFill>
                  <a:srgbClr val="0462C1"/>
                </a:solidFill>
                <a:hlinkClick r:id="rId3"/>
              </a:rPr>
              <a:t> </a:t>
            </a:r>
            <a:r>
              <a:rPr sz="3200" spc="-5" dirty="0"/>
              <a:t>(KR) </a:t>
            </a:r>
            <a:r>
              <a:rPr sz="3200" spc="-710" dirty="0"/>
              <a:t> </a:t>
            </a:r>
            <a:r>
              <a:rPr sz="3200" spc="-5" dirty="0"/>
              <a:t>language</a:t>
            </a:r>
            <a:r>
              <a:rPr sz="3200" spc="15" dirty="0"/>
              <a:t> </a:t>
            </a:r>
            <a:r>
              <a:rPr sz="3200" spc="-30" dirty="0"/>
              <a:t>for</a:t>
            </a:r>
            <a:r>
              <a:rPr sz="3200" spc="-5" dirty="0"/>
              <a:t> </a:t>
            </a:r>
            <a:r>
              <a:rPr sz="3200" spc="-20" dirty="0"/>
              <a:t>many</a:t>
            </a:r>
            <a:r>
              <a:rPr sz="3200" spc="15" dirty="0"/>
              <a:t> </a:t>
            </a:r>
            <a:r>
              <a:rPr sz="3200" dirty="0"/>
              <a:t>AI</a:t>
            </a:r>
            <a:r>
              <a:rPr sz="3200" spc="-15" dirty="0"/>
              <a:t> </a:t>
            </a:r>
            <a:r>
              <a:rPr sz="3200" spc="-10" dirty="0"/>
              <a:t>problems</a:t>
            </a:r>
            <a:endParaRPr sz="3200">
              <a:latin typeface="Calibri"/>
              <a:cs typeface="Calibri"/>
            </a:endParaRPr>
          </a:p>
          <a:p>
            <a:pPr marL="651510" marR="5080" indent="-229235">
              <a:lnSpc>
                <a:spcPts val="3460"/>
              </a:lnSpc>
              <a:spcBef>
                <a:spcPts val="990"/>
              </a:spcBef>
              <a:buClr>
                <a:srgbClr val="000000"/>
              </a:buClr>
              <a:buFont typeface="Arial MT"/>
              <a:buChar char="•"/>
              <a:tabLst>
                <a:tab pos="652145" algn="l"/>
              </a:tabLst>
            </a:pPr>
            <a:r>
              <a:rPr sz="3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Propositional</a:t>
            </a:r>
            <a:r>
              <a:rPr sz="3200" b="1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32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logic</a:t>
            </a:r>
            <a:r>
              <a:rPr sz="3200" b="1" dirty="0">
                <a:latin typeface="Calibri"/>
                <a:cs typeface="Calibri"/>
              </a:rPr>
              <a:t>: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5" dirty="0"/>
              <a:t>simple</a:t>
            </a:r>
            <a:r>
              <a:rPr sz="3200" spc="20" dirty="0"/>
              <a:t> </a:t>
            </a:r>
            <a:r>
              <a:rPr sz="3200" spc="-15" dirty="0"/>
              <a:t>foundation</a:t>
            </a:r>
            <a:r>
              <a:rPr sz="3200" spc="45" dirty="0"/>
              <a:t> </a:t>
            </a:r>
            <a:r>
              <a:rPr sz="3200" dirty="0"/>
              <a:t>and</a:t>
            </a:r>
            <a:r>
              <a:rPr sz="3200" spc="15" dirty="0"/>
              <a:t> </a:t>
            </a:r>
            <a:r>
              <a:rPr sz="3200" spc="-10" dirty="0"/>
              <a:t>fine </a:t>
            </a:r>
            <a:r>
              <a:rPr sz="3200" spc="-710" dirty="0"/>
              <a:t> </a:t>
            </a:r>
            <a:r>
              <a:rPr sz="3200" spc="-30" dirty="0"/>
              <a:t>for</a:t>
            </a:r>
            <a:r>
              <a:rPr sz="3200" spc="-10" dirty="0"/>
              <a:t> </a:t>
            </a:r>
            <a:r>
              <a:rPr sz="3200" spc="-20" dirty="0"/>
              <a:t>many</a:t>
            </a:r>
            <a:r>
              <a:rPr sz="3200" spc="15" dirty="0"/>
              <a:t> </a:t>
            </a:r>
            <a:r>
              <a:rPr sz="3200" dirty="0"/>
              <a:t>AI</a:t>
            </a:r>
            <a:r>
              <a:rPr sz="3200" spc="-10" dirty="0"/>
              <a:t> problems</a:t>
            </a:r>
            <a:endParaRPr sz="3200">
              <a:latin typeface="Calibri"/>
              <a:cs typeface="Calibri"/>
            </a:endParaRPr>
          </a:p>
          <a:p>
            <a:pPr marL="651510" marR="31750" indent="-229235">
              <a:lnSpc>
                <a:spcPts val="3460"/>
              </a:lnSpc>
              <a:spcBef>
                <a:spcPts val="990"/>
              </a:spcBef>
              <a:buClr>
                <a:srgbClr val="000000"/>
              </a:buClr>
              <a:buFont typeface="Arial MT"/>
              <a:buChar char="•"/>
              <a:tabLst>
                <a:tab pos="652145" algn="l"/>
              </a:tabLst>
            </a:pPr>
            <a:r>
              <a:rPr sz="32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First </a:t>
            </a:r>
            <a:r>
              <a:rPr sz="32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order </a:t>
            </a:r>
            <a:r>
              <a:rPr sz="32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logic</a:t>
            </a:r>
            <a:r>
              <a:rPr sz="3200" b="1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3200" b="1" spc="-5" dirty="0">
                <a:latin typeface="Calibri"/>
                <a:cs typeface="Calibri"/>
              </a:rPr>
              <a:t>(FOL): </a:t>
            </a:r>
            <a:r>
              <a:rPr sz="3200" spc="-10" dirty="0"/>
              <a:t>more </a:t>
            </a:r>
            <a:r>
              <a:rPr sz="3200" spc="-15" dirty="0"/>
              <a:t>expressive </a:t>
            </a:r>
            <a:r>
              <a:rPr sz="3200" dirty="0"/>
              <a:t>as a </a:t>
            </a:r>
            <a:r>
              <a:rPr sz="3200" spc="5" dirty="0"/>
              <a:t>KR </a:t>
            </a:r>
            <a:r>
              <a:rPr sz="3200" spc="-710" dirty="0"/>
              <a:t> </a:t>
            </a:r>
            <a:r>
              <a:rPr sz="3200" spc="-5" dirty="0"/>
              <a:t>language;</a:t>
            </a:r>
            <a:r>
              <a:rPr sz="3200" spc="10" dirty="0"/>
              <a:t> </a:t>
            </a:r>
            <a:r>
              <a:rPr sz="3200" spc="-5" dirty="0"/>
              <a:t>needed </a:t>
            </a:r>
            <a:r>
              <a:rPr sz="3200" spc="-30" dirty="0"/>
              <a:t>for</a:t>
            </a:r>
            <a:r>
              <a:rPr sz="3200" spc="-5" dirty="0"/>
              <a:t> </a:t>
            </a:r>
            <a:r>
              <a:rPr sz="3200" spc="-20" dirty="0"/>
              <a:t>many</a:t>
            </a:r>
            <a:r>
              <a:rPr sz="3200" spc="15" dirty="0"/>
              <a:t> </a:t>
            </a:r>
            <a:r>
              <a:rPr sz="3200" dirty="0"/>
              <a:t>AI</a:t>
            </a:r>
            <a:r>
              <a:rPr sz="3200" spc="-10" dirty="0"/>
              <a:t> problems</a:t>
            </a:r>
            <a:endParaRPr sz="3200">
              <a:latin typeface="Calibri"/>
              <a:cs typeface="Calibri"/>
            </a:endParaRPr>
          </a:p>
          <a:p>
            <a:pPr marL="651510" marR="51435" indent="-229235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652145" algn="l"/>
              </a:tabLst>
            </a:pPr>
            <a:r>
              <a:rPr sz="3200" b="1" spc="-20" dirty="0">
                <a:latin typeface="Calibri"/>
                <a:cs typeface="Calibri"/>
              </a:rPr>
              <a:t>Variations </a:t>
            </a:r>
            <a:r>
              <a:rPr sz="3200" spc="-5" dirty="0"/>
              <a:t>on classical FOL </a:t>
            </a:r>
            <a:r>
              <a:rPr sz="3200" spc="-15" dirty="0"/>
              <a:t>are </a:t>
            </a:r>
            <a:r>
              <a:rPr sz="3200" spc="-5" dirty="0"/>
              <a:t>common: horn </a:t>
            </a:r>
            <a:r>
              <a:rPr sz="3200" dirty="0"/>
              <a:t> logic,</a:t>
            </a:r>
            <a:r>
              <a:rPr sz="3200" spc="-5" dirty="0"/>
              <a:t> </a:t>
            </a:r>
            <a:r>
              <a:rPr sz="3200" spc="-10" dirty="0"/>
              <a:t>higher-order</a:t>
            </a:r>
            <a:r>
              <a:rPr sz="3200" spc="-15" dirty="0"/>
              <a:t> </a:t>
            </a:r>
            <a:r>
              <a:rPr sz="3200" dirty="0"/>
              <a:t>logic, </a:t>
            </a:r>
            <a:r>
              <a:rPr sz="3200" spc="-5" dirty="0"/>
              <a:t>modal</a:t>
            </a:r>
            <a:r>
              <a:rPr sz="3200" spc="5" dirty="0"/>
              <a:t> </a:t>
            </a:r>
            <a:r>
              <a:rPr sz="3200" dirty="0"/>
              <a:t>logic, </a:t>
            </a:r>
            <a:r>
              <a:rPr sz="3200" spc="-10" dirty="0"/>
              <a:t>three- </a:t>
            </a:r>
            <a:r>
              <a:rPr sz="3200" spc="-5" dirty="0"/>
              <a:t> </a:t>
            </a:r>
            <a:r>
              <a:rPr sz="3200" spc="-10" dirty="0"/>
              <a:t>valued</a:t>
            </a:r>
            <a:r>
              <a:rPr sz="3200" spc="5" dirty="0"/>
              <a:t> </a:t>
            </a:r>
            <a:r>
              <a:rPr sz="3200" dirty="0"/>
              <a:t>logic,</a:t>
            </a:r>
            <a:r>
              <a:rPr sz="3200" spc="5" dirty="0"/>
              <a:t> </a:t>
            </a:r>
            <a:r>
              <a:rPr sz="3200" spc="-15" dirty="0"/>
              <a:t>probabilistic</a:t>
            </a:r>
            <a:r>
              <a:rPr sz="3200" spc="35" dirty="0"/>
              <a:t> </a:t>
            </a:r>
            <a:r>
              <a:rPr sz="3200" dirty="0"/>
              <a:t>logic,</a:t>
            </a:r>
            <a:r>
              <a:rPr sz="3200" spc="5" dirty="0"/>
              <a:t> </a:t>
            </a:r>
            <a:r>
              <a:rPr sz="3200" spc="-15" dirty="0"/>
              <a:t>fuzzy</a:t>
            </a:r>
            <a:r>
              <a:rPr sz="3200" spc="20" dirty="0"/>
              <a:t> </a:t>
            </a:r>
            <a:r>
              <a:rPr sz="3200" dirty="0"/>
              <a:t>logic,</a:t>
            </a:r>
            <a:r>
              <a:rPr sz="3200" spc="5" dirty="0"/>
              <a:t> </a:t>
            </a:r>
            <a:r>
              <a:rPr sz="3200" spc="-15" dirty="0"/>
              <a:t>etc.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3515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</a:t>
            </a:r>
            <a:r>
              <a:rPr spc="-3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-20" dirty="0"/>
              <a:t>general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63142"/>
            <a:ext cx="7243445" cy="54394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3840" marR="417195" indent="-23177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4475" algn="l"/>
              </a:tabLst>
            </a:pP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Logics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representing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conclusions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drawn</a:t>
            </a:r>
            <a:endParaRPr sz="28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4475" algn="l"/>
              </a:tabLst>
            </a:pPr>
            <a:r>
              <a:rPr sz="2800" b="1" spc="-25" dirty="0">
                <a:solidFill>
                  <a:srgbClr val="EC7C30"/>
                </a:solidFill>
                <a:latin typeface="Calibri"/>
                <a:cs typeface="Calibri"/>
              </a:rPr>
              <a:t>Syntax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4475" algn="l"/>
              </a:tabLst>
            </a:pP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Semantics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"meaning"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sentences</a:t>
            </a:r>
            <a:endParaRPr sz="2800">
              <a:latin typeface="Calibri"/>
              <a:cs typeface="Calibri"/>
            </a:endParaRPr>
          </a:p>
          <a:p>
            <a:pPr marL="58547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586105" algn="l"/>
              </a:tabLst>
            </a:pPr>
            <a:r>
              <a:rPr sz="2800" spc="-5" dirty="0">
                <a:latin typeface="Calibri"/>
                <a:cs typeface="Calibri"/>
              </a:rPr>
              <a:t>i.e.,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truth</a:t>
            </a:r>
            <a:r>
              <a:rPr sz="2800" b="1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world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Calibri"/>
                <a:cs typeface="Calibri"/>
              </a:rPr>
              <a:t>E.g.,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endParaRPr sz="2800">
              <a:latin typeface="Calibri"/>
              <a:cs typeface="Calibri"/>
            </a:endParaRPr>
          </a:p>
          <a:p>
            <a:pPr marL="354330" lvl="1" indent="-17018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x+2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≥ 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x2+y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{}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endParaRPr sz="2800">
              <a:latin typeface="Calibri"/>
              <a:cs typeface="Calibri"/>
            </a:endParaRPr>
          </a:p>
          <a:p>
            <a:pPr marL="354330" marR="5080" lvl="1" indent="-169545">
              <a:lnSpc>
                <a:spcPts val="3020"/>
              </a:lnSpc>
              <a:spcBef>
                <a:spcPts val="54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x+2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≥ 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iff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x+2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number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354330" lvl="1" indent="-17018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x+2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≥ 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7,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354330" lvl="1" indent="-17018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>
                <a:latin typeface="Calibri"/>
                <a:cs typeface="Calibri"/>
              </a:rPr>
              <a:t>x+2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≥ 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false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endParaRPr sz="2800">
              <a:latin typeface="Calibri"/>
              <a:cs typeface="Calibri"/>
            </a:endParaRPr>
          </a:p>
          <a:p>
            <a:pPr marL="354330" lvl="1" indent="-17018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5" dirty="0">
                <a:latin typeface="Calibri"/>
                <a:cs typeface="Calibri"/>
              </a:rPr>
              <a:t>x+1&gt;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40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Extension</a:t>
            </a:r>
            <a:r>
              <a:rPr spc="-25" dirty="0"/>
              <a:t> </a:t>
            </a:r>
            <a:r>
              <a:rPr spc="-15" dirty="0"/>
              <a:t>vs.</a:t>
            </a:r>
            <a:r>
              <a:rPr spc="-20" dirty="0"/>
              <a:t> </a:t>
            </a:r>
            <a:r>
              <a:rPr spc="-15" dirty="0"/>
              <a:t>Intension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42859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Extension: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enumeration/listing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07950" indent="-228600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Intension: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constraint-satisfying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formulas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2459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50" dirty="0"/>
              <a:t>n</a:t>
            </a:r>
            <a:r>
              <a:rPr spc="-60" dirty="0"/>
              <a:t>t</a:t>
            </a:r>
            <a:r>
              <a:rPr dirty="0"/>
              <a:t>ailme</a:t>
            </a:r>
            <a:r>
              <a:rPr spc="-4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30197"/>
            <a:ext cx="7397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5110" algn="l"/>
              </a:tabLst>
            </a:pPr>
            <a:r>
              <a:rPr sz="3200" spc="-10" dirty="0">
                <a:solidFill>
                  <a:srgbClr val="EC7C30"/>
                </a:solidFill>
                <a:latin typeface="Calibri"/>
                <a:cs typeface="Calibri"/>
              </a:rPr>
              <a:t>Entailment:</a:t>
            </a:r>
            <a:r>
              <a:rPr sz="3200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thing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follows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2459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50" dirty="0"/>
              <a:t>n</a:t>
            </a:r>
            <a:r>
              <a:rPr spc="-60" dirty="0"/>
              <a:t>t</a:t>
            </a:r>
            <a:r>
              <a:rPr dirty="0"/>
              <a:t>ailme</a:t>
            </a:r>
            <a:r>
              <a:rPr spc="-4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49654"/>
            <a:ext cx="7397750" cy="11633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5110" algn="l"/>
              </a:tabLst>
            </a:pPr>
            <a:r>
              <a:rPr sz="3200" spc="-10" dirty="0">
                <a:solidFill>
                  <a:srgbClr val="EC7C30"/>
                </a:solidFill>
                <a:latin typeface="Calibri"/>
                <a:cs typeface="Calibri"/>
              </a:rPr>
              <a:t>Entailment:</a:t>
            </a:r>
            <a:r>
              <a:rPr sz="3200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thing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follows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endParaRPr sz="3200">
              <a:latin typeface="Calibri"/>
              <a:cs typeface="Calibri"/>
            </a:endParaRPr>
          </a:p>
          <a:p>
            <a:pPr marL="244475" indent="-23241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5110" algn="l"/>
              </a:tabLst>
            </a:pPr>
            <a:r>
              <a:rPr sz="3200" spc="-9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ri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930" dirty="0">
                <a:latin typeface="Arial MT"/>
                <a:cs typeface="Arial MT"/>
              </a:rPr>
              <a:t>╞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2459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50" dirty="0"/>
              <a:t>n</a:t>
            </a:r>
            <a:r>
              <a:rPr spc="-60" dirty="0"/>
              <a:t>t</a:t>
            </a:r>
            <a:r>
              <a:rPr dirty="0"/>
              <a:t>ailme</a:t>
            </a:r>
            <a:r>
              <a:rPr spc="-4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49654"/>
            <a:ext cx="7732395" cy="42792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5110" algn="l"/>
              </a:tabLst>
            </a:pPr>
            <a:r>
              <a:rPr sz="3200" spc="-10" dirty="0">
                <a:solidFill>
                  <a:srgbClr val="EC7C30"/>
                </a:solidFill>
                <a:latin typeface="Calibri"/>
                <a:cs typeface="Calibri"/>
              </a:rPr>
              <a:t>Entailment:</a:t>
            </a:r>
            <a:r>
              <a:rPr sz="3200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thing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follows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endParaRPr sz="3200">
              <a:latin typeface="Calibri"/>
              <a:cs typeface="Calibri"/>
            </a:endParaRPr>
          </a:p>
          <a:p>
            <a:pPr marL="244475" indent="-23241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5110" algn="l"/>
              </a:tabLst>
            </a:pPr>
            <a:r>
              <a:rPr sz="3200" spc="-9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ri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930" dirty="0">
                <a:latin typeface="Arial MT"/>
                <a:cs typeface="Arial MT"/>
              </a:rPr>
              <a:t>╞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endParaRPr sz="3200">
              <a:latin typeface="Calibri"/>
              <a:cs typeface="Calibri"/>
            </a:endParaRPr>
          </a:p>
          <a:p>
            <a:pPr marL="244475" indent="-232410">
              <a:lnSpc>
                <a:spcPts val="3650"/>
              </a:lnSpc>
              <a:spcBef>
                <a:spcPts val="590"/>
              </a:spcBef>
              <a:buFont typeface="Arial MT"/>
              <a:buChar char="•"/>
              <a:tabLst>
                <a:tab pos="245110" algn="l"/>
              </a:tabLst>
            </a:pPr>
            <a:r>
              <a:rPr sz="3200" spc="-10" dirty="0">
                <a:latin typeface="Calibri"/>
                <a:cs typeface="Calibri"/>
              </a:rPr>
              <a:t>Knowledge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KB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entails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244475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true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i="1" spc="-5" dirty="0">
                <a:latin typeface="Calibri"/>
                <a:cs typeface="Calibri"/>
              </a:rPr>
              <a:t>all possible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worlds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KB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526415" marR="466090" lvl="1" indent="-289560">
              <a:lnSpc>
                <a:spcPts val="3030"/>
              </a:lnSpc>
              <a:spcBef>
                <a:spcPts val="62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KB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MS PGothic"/>
                <a:cs typeface="MS PGothic"/>
              </a:rPr>
              <a:t>“</a:t>
            </a:r>
            <a:r>
              <a:rPr sz="2800" spc="-5" dirty="0">
                <a:latin typeface="Calibri"/>
                <a:cs typeface="Calibri"/>
              </a:rPr>
              <a:t>UMBC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won</a:t>
            </a:r>
            <a:r>
              <a:rPr sz="2800" spc="-15" dirty="0">
                <a:latin typeface="MS PGothic"/>
                <a:cs typeface="MS PGothic"/>
              </a:rPr>
              <a:t>”</a:t>
            </a:r>
            <a:r>
              <a:rPr sz="2800" spc="-215" dirty="0">
                <a:latin typeface="MS PGothic"/>
                <a:cs typeface="MS PGothic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MS PGothic"/>
                <a:cs typeface="MS PGothic"/>
              </a:rPr>
              <a:t>“</a:t>
            </a:r>
            <a:r>
              <a:rPr sz="2800" spc="-5" dirty="0">
                <a:latin typeface="Calibri"/>
                <a:cs typeface="Calibri"/>
              </a:rPr>
              <a:t>JHU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5" dirty="0">
                <a:latin typeface="MS PGothic"/>
                <a:cs typeface="MS PGothic"/>
              </a:rPr>
              <a:t>”</a:t>
            </a:r>
            <a:r>
              <a:rPr sz="2800" spc="-215" dirty="0">
                <a:latin typeface="MS PGothic"/>
                <a:cs typeface="MS PGothic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MS PGothic"/>
                <a:cs typeface="MS PGothic"/>
              </a:rPr>
              <a:t>“</a:t>
            </a:r>
            <a:r>
              <a:rPr sz="2800" spc="-10" dirty="0">
                <a:latin typeface="Calibri"/>
                <a:cs typeface="Calibri"/>
              </a:rPr>
              <a:t>Eith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UMBC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JHU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n</a:t>
            </a:r>
            <a:r>
              <a:rPr sz="2800" spc="-5" dirty="0">
                <a:latin typeface="MS PGothic"/>
                <a:cs typeface="MS PGothic"/>
              </a:rPr>
              <a:t>”</a:t>
            </a:r>
            <a:endParaRPr sz="2800">
              <a:latin typeface="MS PGothic"/>
              <a:cs typeface="MS PGothic"/>
            </a:endParaRPr>
          </a:p>
          <a:p>
            <a:pPr marL="526415" lvl="1" indent="-29019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526415" algn="l"/>
                <a:tab pos="527050" algn="l"/>
                <a:tab pos="342265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x+y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entails	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x+y</a:t>
            </a:r>
            <a:endParaRPr sz="2800">
              <a:latin typeface="Calibri"/>
              <a:cs typeface="Calibri"/>
            </a:endParaRPr>
          </a:p>
          <a:p>
            <a:pPr marL="526415" marR="5080" lvl="1" indent="-289560">
              <a:lnSpc>
                <a:spcPts val="3030"/>
              </a:lnSpc>
              <a:spcBef>
                <a:spcPts val="545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2800" spc="-15" dirty="0">
                <a:latin typeface="Calibri"/>
                <a:cs typeface="Calibri"/>
              </a:rPr>
              <a:t>Entailment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relationship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of)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(i.e.,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2800" spc="-25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semantics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460" y="3928990"/>
            <a:ext cx="3095546" cy="27101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06070"/>
            <a:ext cx="1697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53997"/>
            <a:ext cx="7564120" cy="48310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3840" marR="5080" indent="-23177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4475" algn="l"/>
              </a:tabLst>
            </a:pPr>
            <a:r>
              <a:rPr sz="3200" spc="-5" dirty="0">
                <a:latin typeface="Calibri"/>
                <a:cs typeface="Calibri"/>
              </a:rPr>
              <a:t>Logicians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talk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EC7C30"/>
                </a:solidFill>
                <a:latin typeface="Calibri"/>
                <a:cs typeface="Calibri"/>
              </a:rPr>
              <a:t>models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formally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worlds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25" dirty="0">
                <a:latin typeface="Calibri"/>
                <a:cs typeface="Calibri"/>
              </a:rPr>
              <a:t>w.r.t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evaluated</a:t>
            </a:r>
            <a:endParaRPr sz="3200">
              <a:latin typeface="Calibri"/>
              <a:cs typeface="Calibri"/>
            </a:endParaRPr>
          </a:p>
          <a:p>
            <a:pPr marL="244475" marR="63500" indent="-244475">
              <a:lnSpc>
                <a:spcPct val="97800"/>
              </a:lnSpc>
              <a:spcBef>
                <a:spcPts val="645"/>
              </a:spcBef>
              <a:buFont typeface="Arial MT"/>
              <a:buChar char="•"/>
              <a:tabLst>
                <a:tab pos="244475" algn="l"/>
              </a:tabLst>
            </a:pPr>
            <a:r>
              <a:rPr sz="3200" i="1" dirty="0">
                <a:latin typeface="Calibri"/>
                <a:cs typeface="Calibri"/>
              </a:rPr>
              <a:t>m </a:t>
            </a:r>
            <a:r>
              <a:rPr sz="3200" dirty="0">
                <a:solidFill>
                  <a:srgbClr val="EC7C30"/>
                </a:solidFill>
                <a:latin typeface="Calibri"/>
                <a:cs typeface="Calibri"/>
              </a:rPr>
              <a:t>is a model </a:t>
            </a:r>
            <a:r>
              <a:rPr sz="3200" spc="-5" dirty="0">
                <a:solidFill>
                  <a:srgbClr val="EC7C30"/>
                </a:solidFill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sentence </a:t>
            </a:r>
            <a:r>
              <a:rPr sz="3200" dirty="0">
                <a:latin typeface="Calibri"/>
                <a:cs typeface="Calibri"/>
              </a:rPr>
              <a:t>α if α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true in </a:t>
            </a:r>
            <a:r>
              <a:rPr sz="3200" i="1" dirty="0">
                <a:latin typeface="Calibri"/>
                <a:cs typeface="Calibri"/>
              </a:rPr>
              <a:t>m 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things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unknown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4475" algn="l"/>
              </a:tabLst>
            </a:pPr>
            <a:r>
              <a:rPr sz="3200" i="1" dirty="0">
                <a:latin typeface="Calibri"/>
                <a:cs typeface="Calibri"/>
              </a:rPr>
              <a:t>M(α)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endParaRPr sz="32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4475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930" dirty="0">
                <a:latin typeface="Arial MT"/>
                <a:cs typeface="Arial MT"/>
              </a:rPr>
              <a:t>╞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M(KB)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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</a:t>
            </a:r>
            <a:r>
              <a:rPr sz="3200" i="1" dirty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α)</a:t>
            </a:r>
            <a:endParaRPr sz="3200">
              <a:latin typeface="Calibri"/>
              <a:cs typeface="Calibri"/>
            </a:endParaRPr>
          </a:p>
          <a:p>
            <a:pPr marL="585470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586105" algn="l"/>
              </a:tabLst>
            </a:pPr>
            <a:r>
              <a:rPr sz="2800" i="1" spc="-5" dirty="0">
                <a:latin typeface="Calibri"/>
                <a:cs typeface="Calibri"/>
              </a:rPr>
              <a:t>KB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UMBC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JHU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won</a:t>
            </a:r>
            <a:endParaRPr sz="2800">
              <a:latin typeface="Calibri"/>
              <a:cs typeface="Calibri"/>
            </a:endParaRPr>
          </a:p>
          <a:p>
            <a:pPr marL="585470" lvl="1" indent="-2292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586105" algn="l"/>
              </a:tabLst>
            </a:pPr>
            <a:r>
              <a:rPr sz="2800" spc="-5" dirty="0">
                <a:latin typeface="Calibri"/>
                <a:cs typeface="Calibri"/>
              </a:rPr>
              <a:t>α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UMBC </a:t>
            </a:r>
            <a:r>
              <a:rPr sz="2800" spc="-15" dirty="0">
                <a:latin typeface="Calibri"/>
                <a:cs typeface="Calibri"/>
              </a:rPr>
              <a:t>won</a:t>
            </a:r>
            <a:endParaRPr sz="2800">
              <a:latin typeface="Calibri"/>
              <a:cs typeface="Calibri"/>
            </a:endParaRPr>
          </a:p>
          <a:p>
            <a:pPr marL="58547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58610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819" dirty="0">
                <a:latin typeface="Arial MT"/>
                <a:cs typeface="Arial MT"/>
              </a:rPr>
              <a:t>╞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α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34670"/>
            <a:ext cx="7501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Entailment</a:t>
            </a:r>
            <a:r>
              <a:rPr dirty="0"/>
              <a:t> in the </a:t>
            </a:r>
            <a:r>
              <a:rPr spc="-25" dirty="0"/>
              <a:t>Wumpus</a:t>
            </a:r>
            <a:r>
              <a:rPr spc="-10" dirty="0"/>
              <a:t> </a:t>
            </a:r>
            <a:r>
              <a:rPr spc="-4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15465"/>
            <a:ext cx="5288280" cy="4699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3840" marR="6350" indent="-23177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244475" algn="l"/>
              </a:tabLst>
            </a:pPr>
            <a:r>
              <a:rPr sz="3000" spc="-10" dirty="0">
                <a:latin typeface="Calibri"/>
                <a:cs typeface="Calibri"/>
              </a:rPr>
              <a:t>Situation </a:t>
            </a:r>
            <a:r>
              <a:rPr sz="3000" spc="-15" dirty="0">
                <a:latin typeface="Calibri"/>
                <a:cs typeface="Calibri"/>
              </a:rPr>
              <a:t>after </a:t>
            </a:r>
            <a:r>
              <a:rPr sz="3000" spc="-10" dirty="0">
                <a:latin typeface="Calibri"/>
                <a:cs typeface="Calibri"/>
              </a:rPr>
              <a:t>detecting nothing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[1,1],</a:t>
            </a:r>
            <a:r>
              <a:rPr sz="3000" spc="-5" dirty="0">
                <a:latin typeface="Calibri"/>
                <a:cs typeface="Calibri"/>
              </a:rPr>
              <a:t> moving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right,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breeze</a:t>
            </a:r>
            <a:r>
              <a:rPr sz="3000" dirty="0">
                <a:latin typeface="Calibri"/>
                <a:cs typeface="Calibri"/>
              </a:rPr>
              <a:t> in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[2,1]</a:t>
            </a:r>
            <a:endParaRPr sz="3000">
              <a:latin typeface="Calibri"/>
              <a:cs typeface="Calibri"/>
            </a:endParaRPr>
          </a:p>
          <a:p>
            <a:pPr marL="243840" marR="5080" indent="-231775">
              <a:lnSpc>
                <a:spcPts val="3240"/>
              </a:lnSpc>
              <a:spcBef>
                <a:spcPts val="1045"/>
              </a:spcBef>
              <a:buFont typeface="Arial MT"/>
              <a:buChar char="•"/>
              <a:tabLst>
                <a:tab pos="244475" algn="l"/>
              </a:tabLst>
            </a:pPr>
            <a:r>
              <a:rPr sz="3000" spc="-15" dirty="0">
                <a:latin typeface="Calibri"/>
                <a:cs typeface="Calibri"/>
              </a:rPr>
              <a:t>Possible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models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KB</a:t>
            </a:r>
            <a:r>
              <a:rPr sz="3000" i="1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assuming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only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pits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restricting </a:t>
            </a:r>
            <a:r>
              <a:rPr sz="3000" spc="-5" dirty="0">
                <a:latin typeface="Calibri"/>
                <a:cs typeface="Calibri"/>
              </a:rPr>
              <a:t>cells</a:t>
            </a:r>
            <a:r>
              <a:rPr sz="3000" spc="-15" dirty="0">
                <a:latin typeface="Calibri"/>
                <a:cs typeface="Calibri"/>
              </a:rPr>
              <a:t> to</a:t>
            </a:r>
            <a:endParaRPr sz="3000">
              <a:latin typeface="Calibri"/>
              <a:cs typeface="Calibri"/>
            </a:endParaRPr>
          </a:p>
          <a:p>
            <a:pPr marL="243840">
              <a:lnSpc>
                <a:spcPts val="3195"/>
              </a:lnSpc>
            </a:pPr>
            <a:r>
              <a:rPr sz="3000" dirty="0">
                <a:latin typeface="Calibri"/>
                <a:cs typeface="Calibri"/>
              </a:rPr>
              <a:t>{(1,3)(2,1)(2,2)}</a:t>
            </a:r>
            <a:endParaRPr sz="3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4475" algn="l"/>
              </a:tabLst>
            </a:pPr>
            <a:r>
              <a:rPr sz="3000" spc="-50" dirty="0">
                <a:latin typeface="Calibri"/>
                <a:cs typeface="Calibri"/>
              </a:rPr>
              <a:t>Two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observations: </a:t>
            </a:r>
            <a:r>
              <a:rPr sz="3000" spc="-5" dirty="0">
                <a:latin typeface="Calibri"/>
                <a:cs typeface="Calibri"/>
              </a:rPr>
              <a:t>~B11,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B12</a:t>
            </a:r>
            <a:endParaRPr sz="3000">
              <a:latin typeface="Calibri"/>
              <a:cs typeface="Calibri"/>
            </a:endParaRPr>
          </a:p>
          <a:p>
            <a:pPr marL="243840" marR="545465" indent="-231775">
              <a:lnSpc>
                <a:spcPts val="3240"/>
              </a:lnSpc>
              <a:spcBef>
                <a:spcPts val="1040"/>
              </a:spcBef>
              <a:buFont typeface="Arial MT"/>
              <a:buChar char="•"/>
              <a:tabLst>
                <a:tab pos="244475" algn="l"/>
              </a:tabLst>
            </a:pPr>
            <a:r>
              <a:rPr sz="3000" spc="-10" dirty="0">
                <a:latin typeface="Calibri"/>
                <a:cs typeface="Calibri"/>
              </a:rPr>
              <a:t>Three propositional variables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variables: </a:t>
            </a:r>
            <a:r>
              <a:rPr sz="3000" dirty="0">
                <a:latin typeface="Calibri"/>
                <a:cs typeface="Calibri"/>
              </a:rPr>
              <a:t>P13,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P21, P22</a:t>
            </a:r>
            <a:endParaRPr sz="30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4475" algn="l"/>
              </a:tabLst>
            </a:pPr>
            <a:r>
              <a:rPr sz="3000" dirty="0">
                <a:latin typeface="Symbol"/>
                <a:cs typeface="Symbol"/>
              </a:rPr>
              <a:t>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8</a:t>
            </a:r>
            <a:r>
              <a:rPr sz="3000" spc="-10" dirty="0">
                <a:latin typeface="Calibri"/>
                <a:cs typeface="Calibri"/>
              </a:rPr>
              <a:t> possible</a:t>
            </a:r>
            <a:r>
              <a:rPr sz="3000" spc="-5" dirty="0">
                <a:latin typeface="Calibri"/>
                <a:cs typeface="Calibri"/>
              </a:rPr>
              <a:t> models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927" y="2066926"/>
            <a:ext cx="2562984" cy="256260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95771" y="4902708"/>
            <a:ext cx="2178050" cy="856615"/>
            <a:chOff x="5795771" y="4902708"/>
            <a:chExt cx="2178050" cy="8566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9072" y="4934620"/>
              <a:ext cx="2094054" cy="733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5771" y="4902708"/>
              <a:ext cx="2177796" cy="8564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67399" y="4953000"/>
              <a:ext cx="2007235" cy="646430"/>
            </a:xfrm>
            <a:custGeom>
              <a:avLst/>
              <a:gdLst/>
              <a:ahLst/>
              <a:cxnLst/>
              <a:rect l="l" t="t" r="r" b="b"/>
              <a:pathLst>
                <a:path w="2007234" h="646429">
                  <a:moveTo>
                    <a:pt x="2007107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007107" y="646176"/>
                  </a:lnTo>
                  <a:lnTo>
                    <a:pt x="2007107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7399" y="4953000"/>
              <a:ext cx="2007235" cy="646430"/>
            </a:xfrm>
            <a:custGeom>
              <a:avLst/>
              <a:gdLst/>
              <a:ahLst/>
              <a:cxnLst/>
              <a:rect l="l" t="t" r="r" b="b"/>
              <a:pathLst>
                <a:path w="2007234" h="646429">
                  <a:moveTo>
                    <a:pt x="0" y="646176"/>
                  </a:moveTo>
                  <a:lnTo>
                    <a:pt x="2007107" y="646176"/>
                  </a:lnTo>
                  <a:lnTo>
                    <a:pt x="2007107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67400" y="4953000"/>
            <a:ext cx="2007235" cy="6464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B11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breeze</a:t>
            </a:r>
            <a:r>
              <a:rPr sz="1800" spc="-5" dirty="0">
                <a:latin typeface="Calibri"/>
                <a:cs typeface="Calibri"/>
              </a:rPr>
              <a:t> in (1,1)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P13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3798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Wumpus</a:t>
            </a:r>
            <a:r>
              <a:rPr spc="-70" dirty="0"/>
              <a:t> </a:t>
            </a:r>
            <a:r>
              <a:rPr spc="-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2219" y="1782011"/>
            <a:ext cx="5387290" cy="42138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33" y="1958329"/>
            <a:ext cx="2001039" cy="382679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1974850"/>
          <a:ext cx="1905000" cy="373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0506" y="5810199"/>
            <a:ext cx="1368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row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5598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Wumpus</a:t>
            </a:r>
            <a:r>
              <a:rPr spc="-30" dirty="0"/>
              <a:t> </a:t>
            </a:r>
            <a:r>
              <a:rPr spc="-40" dirty="0"/>
              <a:t>World</a:t>
            </a:r>
            <a:r>
              <a:rPr spc="-20" dirty="0"/>
              <a:t> </a:t>
            </a:r>
            <a:r>
              <a:rPr spc="-5" dirty="0"/>
              <a:t>Rules</a:t>
            </a:r>
            <a:r>
              <a:rPr spc="-2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30197"/>
            <a:ext cx="704151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1240790" indent="-2292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latin typeface="Calibri"/>
                <a:cs typeface="Calibri"/>
              </a:rPr>
              <a:t>If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cell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pit,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breeze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observable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 </a:t>
            </a:r>
            <a:r>
              <a:rPr sz="3200" b="1" spc="-15" dirty="0">
                <a:latin typeface="Calibri"/>
                <a:cs typeface="Calibri"/>
              </a:rPr>
              <a:t>every</a:t>
            </a:r>
            <a:r>
              <a:rPr sz="3200" b="1" spc="-5" dirty="0">
                <a:latin typeface="Calibri"/>
                <a:cs typeface="Calibri"/>
              </a:rPr>
              <a:t> adjacent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cell</a:t>
            </a:r>
            <a:endParaRPr sz="3200">
              <a:latin typeface="Calibri"/>
              <a:cs typeface="Calibri"/>
            </a:endParaRPr>
          </a:p>
          <a:p>
            <a:pPr marL="241300" marR="5080" indent="-229235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propositional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calculus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variables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(e.g.,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forall</a:t>
            </a:r>
            <a:r>
              <a:rPr sz="3200" spc="-5" dirty="0">
                <a:latin typeface="Calibri"/>
                <a:cs typeface="Calibri"/>
              </a:rPr>
              <a:t> X…)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696" y="3263408"/>
            <a:ext cx="1971039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32740" algn="just">
              <a:lnSpc>
                <a:spcPct val="1050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P11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B21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P11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B12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P21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B11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alibri"/>
                <a:cs typeface="Calibri"/>
              </a:rPr>
              <a:t>P21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 B22 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9971" y="3646932"/>
            <a:ext cx="3001010" cy="2982595"/>
            <a:chOff x="5109971" y="3646932"/>
            <a:chExt cx="3001010" cy="2982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016" y="3726132"/>
              <a:ext cx="2801151" cy="27524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9971" y="3646932"/>
              <a:ext cx="3000755" cy="2982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57800" y="3733800"/>
            <a:ext cx="2717800" cy="267779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800" i="1" spc="-5" dirty="0">
                <a:latin typeface="Calibri"/>
                <a:cs typeface="Calibri"/>
              </a:rPr>
              <a:t>these</a:t>
            </a:r>
            <a:r>
              <a:rPr sz="2800" i="1" spc="-10" dirty="0">
                <a:latin typeface="Calibri"/>
                <a:cs typeface="Calibri"/>
              </a:rPr>
              <a:t> also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follow</a:t>
            </a:r>
            <a:endParaRPr sz="2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~B21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~P11</a:t>
            </a:r>
            <a:endParaRPr sz="2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~B12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~P11</a:t>
            </a:r>
            <a:endParaRPr sz="2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~B11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~P21</a:t>
            </a:r>
            <a:endParaRPr sz="2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~B22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=&gt;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~P21</a:t>
            </a:r>
            <a:endParaRPr sz="2800">
              <a:latin typeface="Calibri"/>
              <a:cs typeface="Calibri"/>
            </a:endParaRPr>
          </a:p>
          <a:p>
            <a:pPr marR="2279650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3302" y="5657799"/>
            <a:ext cx="196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 a </a:t>
            </a:r>
            <a:r>
              <a:rPr sz="1800" spc="-5" dirty="0">
                <a:latin typeface="Calibri"/>
                <a:cs typeface="Calibri"/>
              </a:rPr>
              <a:t>pit in (1,1) </a:t>
            </a:r>
            <a:r>
              <a:rPr sz="1800" dirty="0">
                <a:latin typeface="Calibri"/>
                <a:cs typeface="Calibri"/>
              </a:rPr>
              <a:t>then 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breeze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(2,1),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242" y="762279"/>
            <a:ext cx="377317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20" dirty="0">
                <a:latin typeface="Calibri Light"/>
                <a:cs typeface="Calibri Light"/>
              </a:rPr>
              <a:t>Wumpus</a:t>
            </a:r>
            <a:r>
              <a:rPr sz="4400" spc="-60" dirty="0">
                <a:latin typeface="Calibri Light"/>
                <a:cs typeface="Calibri Light"/>
              </a:rPr>
              <a:t> </a:t>
            </a:r>
            <a:r>
              <a:rPr sz="4400" spc="-5" dirty="0">
                <a:latin typeface="Calibri Light"/>
                <a:cs typeface="Calibri Light"/>
              </a:rPr>
              <a:t>models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1916" y="5988507"/>
            <a:ext cx="5900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libri"/>
                <a:cs typeface="Calibri"/>
              </a:rPr>
              <a:t>KB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wumpus-world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096" y="588263"/>
            <a:ext cx="6656626" cy="5113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Only</a:t>
            </a:r>
            <a:r>
              <a:rPr dirty="0"/>
              <a:t> </a:t>
            </a:r>
            <a:r>
              <a:rPr spc="-10" dirty="0"/>
              <a:t>three</a:t>
            </a:r>
            <a:r>
              <a:rPr spc="-5" dirty="0"/>
              <a:t> of</a:t>
            </a:r>
            <a:r>
              <a:rPr spc="5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possible </a:t>
            </a:r>
            <a:r>
              <a:rPr dirty="0"/>
              <a:t>models </a:t>
            </a:r>
            <a:r>
              <a:rPr spc="-10" dirty="0"/>
              <a:t>are </a:t>
            </a:r>
            <a:r>
              <a:rPr spc="-5" dirty="0"/>
              <a:t> </a:t>
            </a:r>
            <a:r>
              <a:rPr spc="-10" dirty="0"/>
              <a:t>consistent</a:t>
            </a:r>
            <a:r>
              <a:rPr spc="-35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what </a:t>
            </a:r>
            <a:r>
              <a:rPr spc="-390" dirty="0"/>
              <a:t> </a:t>
            </a:r>
            <a:r>
              <a:rPr spc="-10" dirty="0"/>
              <a:t>we</a:t>
            </a:r>
            <a:r>
              <a:rPr spc="-5" dirty="0"/>
              <a:t> know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88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spc="-20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spc="-5" dirty="0"/>
              <a:t>Cases</a:t>
            </a:r>
            <a:r>
              <a:rPr spc="-15" dirty="0"/>
              <a:t> </a:t>
            </a:r>
            <a:r>
              <a:rPr spc="-40" dirty="0"/>
              <a:t>for</a:t>
            </a:r>
            <a:r>
              <a:rPr spc="-2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418705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Logic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dominated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deep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examples: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Modeling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 dirty="0">
              <a:latin typeface="Calibri"/>
              <a:cs typeface="Calibri"/>
            </a:endParaRPr>
          </a:p>
          <a:p>
            <a:pPr marL="241300" marR="7543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achieve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goal</a:t>
            </a:r>
            <a:r>
              <a:rPr sz="2800" spc="-5" dirty="0">
                <a:latin typeface="Calibri"/>
                <a:cs typeface="Calibri"/>
              </a:rPr>
              <a:t> and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plans</a:t>
            </a:r>
            <a:endParaRPr sz="2800" dirty="0">
              <a:latin typeface="Calibri"/>
              <a:cs typeface="Calibri"/>
            </a:endParaRPr>
          </a:p>
          <a:p>
            <a:pPr marL="241300" marR="413384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Defining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schema.org</a:t>
            </a:r>
            <a:r>
              <a:rPr sz="2800" spc="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Wikidata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neural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5598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Wumpus</a:t>
            </a:r>
            <a:r>
              <a:rPr spc="-30" dirty="0"/>
              <a:t> </a:t>
            </a:r>
            <a:r>
              <a:rPr spc="-40" dirty="0"/>
              <a:t>World</a:t>
            </a:r>
            <a:r>
              <a:rPr spc="-20" dirty="0"/>
              <a:t> </a:t>
            </a:r>
            <a:r>
              <a:rPr spc="-5" dirty="0"/>
              <a:t>Rules</a:t>
            </a:r>
            <a:r>
              <a:rPr spc="-20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21053"/>
            <a:ext cx="57575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9235">
              <a:lnSpc>
                <a:spcPts val="3890"/>
              </a:lnSpc>
              <a:spcBef>
                <a:spcPts val="585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b="1" spc="-5" dirty="0">
                <a:latin typeface="Calibri"/>
                <a:cs typeface="Calibri"/>
              </a:rPr>
              <a:t>Cell </a:t>
            </a:r>
            <a:r>
              <a:rPr sz="3600" b="1" spc="-25" dirty="0">
                <a:latin typeface="Calibri"/>
                <a:cs typeface="Calibri"/>
              </a:rPr>
              <a:t>safe </a:t>
            </a:r>
            <a:r>
              <a:rPr sz="3600" b="1" dirty="0">
                <a:latin typeface="Calibri"/>
                <a:cs typeface="Calibri"/>
              </a:rPr>
              <a:t>if it has neither a </a:t>
            </a:r>
            <a:r>
              <a:rPr sz="3600" b="1" spc="-5" dirty="0">
                <a:latin typeface="Calibri"/>
                <a:cs typeface="Calibri"/>
              </a:rPr>
              <a:t>pit </a:t>
            </a:r>
            <a:r>
              <a:rPr sz="3600" b="1" spc="-8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nor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wumpus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696" y="2388235"/>
            <a:ext cx="4387215" cy="1016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85"/>
              </a:spcBef>
            </a:pPr>
            <a:r>
              <a:rPr sz="3200" spc="-5" dirty="0">
                <a:latin typeface="Calibri"/>
                <a:cs typeface="Calibri"/>
              </a:rPr>
              <a:t>OK11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=&gt;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~P11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MS Gothic"/>
                <a:cs typeface="MS Gothic"/>
              </a:rPr>
              <a:t>∧</a:t>
            </a:r>
            <a:r>
              <a:rPr sz="3200" spc="-15" dirty="0">
                <a:latin typeface="MS Gothic"/>
                <a:cs typeface="MS Gothic"/>
              </a:rPr>
              <a:t> </a:t>
            </a:r>
            <a:r>
              <a:rPr sz="3200" spc="-5" dirty="0">
                <a:latin typeface="Calibri"/>
                <a:cs typeface="Calibri"/>
              </a:rPr>
              <a:t>~W11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OK12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=&gt;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~P12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dirty="0">
                <a:latin typeface="MS Gothic"/>
                <a:cs typeface="MS Gothic"/>
              </a:rPr>
              <a:t>∧</a:t>
            </a:r>
            <a:r>
              <a:rPr sz="3200" spc="-20" dirty="0">
                <a:latin typeface="MS Gothic"/>
                <a:cs typeface="MS Gothic"/>
              </a:rPr>
              <a:t> </a:t>
            </a:r>
            <a:r>
              <a:rPr sz="3200" spc="-5" dirty="0">
                <a:latin typeface="Calibri"/>
                <a:cs typeface="Calibri"/>
              </a:rPr>
              <a:t>~W12 </a:t>
            </a:r>
            <a:r>
              <a:rPr sz="320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843652"/>
            <a:ext cx="5100320" cy="23755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241935" algn="l"/>
              </a:tabLst>
            </a:pPr>
            <a:r>
              <a:rPr sz="3600" spc="-20" dirty="0">
                <a:latin typeface="Calibri"/>
                <a:cs typeface="Calibri"/>
              </a:rPr>
              <a:t>From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which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we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can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derive</a:t>
            </a:r>
            <a:endParaRPr sz="3600">
              <a:latin typeface="Calibri"/>
              <a:cs typeface="Calibri"/>
            </a:endParaRPr>
          </a:p>
          <a:p>
            <a:pPr marL="360045" marR="945515">
              <a:lnSpc>
                <a:spcPct val="114799"/>
              </a:lnSpc>
              <a:spcBef>
                <a:spcPts val="130"/>
              </a:spcBef>
            </a:pPr>
            <a:r>
              <a:rPr sz="3200" dirty="0">
                <a:latin typeface="Calibri"/>
                <a:cs typeface="Calibri"/>
              </a:rPr>
              <a:t>P11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MS Gothic"/>
                <a:cs typeface="MS Gothic"/>
              </a:rPr>
              <a:t>∨</a:t>
            </a:r>
            <a:r>
              <a:rPr sz="3200" spc="-30" dirty="0">
                <a:latin typeface="MS Gothic"/>
                <a:cs typeface="MS Gothic"/>
              </a:rPr>
              <a:t> </a:t>
            </a:r>
            <a:r>
              <a:rPr sz="3200" dirty="0">
                <a:latin typeface="Calibri"/>
                <a:cs typeface="Calibri"/>
              </a:rPr>
              <a:t>W11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=&gt; ~OK11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P11</a:t>
            </a:r>
            <a:r>
              <a:rPr sz="3200" spc="-5" dirty="0">
                <a:latin typeface="Calibri"/>
                <a:cs typeface="Calibri"/>
              </a:rPr>
              <a:t> =&gt; </a:t>
            </a:r>
            <a:r>
              <a:rPr sz="3200" dirty="0">
                <a:latin typeface="Calibri"/>
                <a:cs typeface="Calibri"/>
              </a:rPr>
              <a:t>~OK11</a:t>
            </a:r>
            <a:endParaRPr sz="3200">
              <a:latin typeface="Calibri"/>
              <a:cs typeface="Calibri"/>
            </a:endParaRPr>
          </a:p>
          <a:p>
            <a:pPr marL="360045">
              <a:lnSpc>
                <a:spcPct val="100000"/>
              </a:lnSpc>
              <a:spcBef>
                <a:spcPts val="615"/>
              </a:spcBef>
            </a:pPr>
            <a:r>
              <a:rPr sz="3200" dirty="0">
                <a:latin typeface="Calibri"/>
                <a:cs typeface="Calibri"/>
              </a:rPr>
              <a:t>W11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=&gt; ~OK11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26252" y="2616720"/>
            <a:ext cx="2463165" cy="856615"/>
            <a:chOff x="5826252" y="2616720"/>
            <a:chExt cx="2463165" cy="8566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1098" y="2648607"/>
              <a:ext cx="2382046" cy="733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252" y="2616720"/>
              <a:ext cx="2462783" cy="8564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99404" y="2667000"/>
              <a:ext cx="2295525" cy="646430"/>
            </a:xfrm>
            <a:custGeom>
              <a:avLst/>
              <a:gdLst/>
              <a:ahLst/>
              <a:cxnLst/>
              <a:rect l="l" t="t" r="r" b="b"/>
              <a:pathLst>
                <a:path w="2295525" h="646429">
                  <a:moveTo>
                    <a:pt x="229514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295144" y="646176"/>
                  </a:lnTo>
                  <a:lnTo>
                    <a:pt x="2295144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9404" y="2667000"/>
              <a:ext cx="2295525" cy="646430"/>
            </a:xfrm>
            <a:custGeom>
              <a:avLst/>
              <a:gdLst/>
              <a:ahLst/>
              <a:cxnLst/>
              <a:rect l="l" t="t" r="r" b="b"/>
              <a:pathLst>
                <a:path w="2295525" h="646429">
                  <a:moveTo>
                    <a:pt x="0" y="646176"/>
                  </a:moveTo>
                  <a:lnTo>
                    <a:pt x="2295144" y="646176"/>
                  </a:lnTo>
                  <a:lnTo>
                    <a:pt x="2295144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99403" y="2667000"/>
            <a:ext cx="2295525" cy="6464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latin typeface="Calibri"/>
                <a:cs typeface="Calibri"/>
              </a:rPr>
              <a:t>OK11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(1,1)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safe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W11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Wumpus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(1,1)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152400"/>
            <a:ext cx="1828800" cy="177241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798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Wumpus</a:t>
            </a:r>
            <a:r>
              <a:rPr spc="-8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997272"/>
            <a:ext cx="625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KB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wumpus-world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4613" y="1837595"/>
            <a:ext cx="3624895" cy="27848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190" y="1414097"/>
            <a:ext cx="3780117" cy="29035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3798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Wumpus</a:t>
            </a:r>
            <a:r>
              <a:rPr spc="-70" dirty="0"/>
              <a:t> </a:t>
            </a:r>
            <a:r>
              <a:rPr spc="-5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4381646"/>
            <a:ext cx="6306820" cy="2070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800" i="1" spc="-5" dirty="0">
                <a:latin typeface="Calibri"/>
                <a:cs typeface="Calibri"/>
              </a:rPr>
              <a:t>KB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wumpus-world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observations</a:t>
            </a:r>
            <a:endParaRPr sz="28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Calibri"/>
                <a:cs typeface="Calibri"/>
              </a:rPr>
              <a:t>α</a:t>
            </a:r>
            <a:r>
              <a:rPr sz="2775" baseline="-21021" dirty="0">
                <a:latin typeface="Calibri"/>
                <a:cs typeface="Calibri"/>
              </a:rPr>
              <a:t>1</a:t>
            </a:r>
            <a:r>
              <a:rPr sz="2775" spc="322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Yu Gothic"/>
                <a:cs typeface="Yu Gothic"/>
              </a:rPr>
              <a:t>“</a:t>
            </a:r>
            <a:r>
              <a:rPr sz="2800" spc="-5" dirty="0">
                <a:latin typeface="Calibri"/>
                <a:cs typeface="Calibri"/>
              </a:rPr>
              <a:t>[1,2]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safe</a:t>
            </a:r>
            <a:r>
              <a:rPr sz="2800" spc="-20" dirty="0">
                <a:latin typeface="Yu Gothic"/>
                <a:cs typeface="Yu Gothic"/>
              </a:rPr>
              <a:t>”</a:t>
            </a:r>
            <a:endParaRPr sz="2800">
              <a:latin typeface="Yu Gothic"/>
              <a:cs typeface="Yu Gothic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800" i="1" spc="-10" dirty="0">
                <a:latin typeface="Calibri"/>
                <a:cs typeface="Calibri"/>
              </a:rPr>
              <a:t>Since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all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models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include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α</a:t>
            </a:r>
            <a:r>
              <a:rPr sz="2775" baseline="-21021" dirty="0"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800" i="1" spc="-10" dirty="0">
                <a:latin typeface="Calibri"/>
                <a:cs typeface="Calibri"/>
              </a:rPr>
              <a:t>K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819" dirty="0">
                <a:latin typeface="Arial MT"/>
                <a:cs typeface="Arial MT"/>
              </a:rPr>
              <a:t>╞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α</a:t>
            </a:r>
            <a:r>
              <a:rPr sz="2775" spc="7" baseline="-21021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mode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l 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che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cking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2867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Is</a:t>
            </a:r>
            <a:r>
              <a:rPr spc="-35" dirty="0"/>
              <a:t> </a:t>
            </a:r>
            <a:r>
              <a:rPr dirty="0"/>
              <a:t>(2,2)</a:t>
            </a:r>
            <a:r>
              <a:rPr spc="-60" dirty="0"/>
              <a:t> </a:t>
            </a:r>
            <a:r>
              <a:rPr spc="-35" dirty="0"/>
              <a:t>Safe?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4472152"/>
            <a:ext cx="3181985" cy="1002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100" i="1" dirty="0">
                <a:latin typeface="Calibri"/>
                <a:cs typeface="Calibri"/>
              </a:rPr>
              <a:t>KB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wumpus-world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rules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observations</a:t>
            </a:r>
            <a:endParaRPr sz="1100">
              <a:latin typeface="Calibri"/>
              <a:cs typeface="Calibri"/>
            </a:endParaRPr>
          </a:p>
          <a:p>
            <a:pPr marL="3810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100" spc="5" dirty="0">
                <a:latin typeface="Calibri"/>
                <a:cs typeface="Calibri"/>
              </a:rPr>
              <a:t>α</a:t>
            </a:r>
            <a:r>
              <a:rPr sz="1050" spc="7" baseline="-19841" dirty="0">
                <a:latin typeface="Calibri"/>
                <a:cs typeface="Calibri"/>
              </a:rPr>
              <a:t>2</a:t>
            </a:r>
            <a:r>
              <a:rPr sz="1050" spc="120" baseline="-1984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"[2,2]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safe"</a:t>
            </a:r>
            <a:endParaRPr sz="1100">
              <a:latin typeface="Calibri"/>
              <a:cs typeface="Calibri"/>
            </a:endParaRPr>
          </a:p>
          <a:p>
            <a:pPr marL="3810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100" spc="-5" dirty="0">
                <a:latin typeface="Calibri"/>
                <a:cs typeface="Calibri"/>
              </a:rPr>
              <a:t>Since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models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don’t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α</a:t>
            </a:r>
            <a:r>
              <a:rPr sz="1050" spc="7" baseline="-19841" dirty="0">
                <a:latin typeface="Calibri"/>
                <a:cs typeface="Calibri"/>
              </a:rPr>
              <a:t>2,</a:t>
            </a:r>
            <a:r>
              <a:rPr sz="1050" spc="150" baseline="-19841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KB </a:t>
            </a:r>
            <a:r>
              <a:rPr sz="1100" spc="-320" dirty="0">
                <a:latin typeface="Arial MT"/>
                <a:cs typeface="Arial MT"/>
              </a:rPr>
              <a:t>╞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5" dirty="0">
                <a:latin typeface="Calibri"/>
                <a:cs typeface="Calibri"/>
              </a:rPr>
              <a:t>α</a:t>
            </a:r>
            <a:r>
              <a:rPr sz="1050" spc="7" baseline="-19841" dirty="0">
                <a:latin typeface="Calibri"/>
                <a:cs typeface="Calibri"/>
              </a:rPr>
              <a:t>2</a:t>
            </a:r>
            <a:endParaRPr sz="1050" baseline="-19841">
              <a:latin typeface="Calibri"/>
              <a:cs typeface="Calibri"/>
            </a:endParaRPr>
          </a:p>
          <a:p>
            <a:pPr marL="381000" indent="-3435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OK22;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might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false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7361" y="56395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381000"/>
                </a:moveTo>
                <a:lnTo>
                  <a:pt x="152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600200"/>
            <a:ext cx="4191000" cy="3035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6946"/>
            <a:ext cx="675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Inference,</a:t>
            </a:r>
            <a:r>
              <a:rPr sz="3600" spc="-55" dirty="0"/>
              <a:t> </a:t>
            </a:r>
            <a:r>
              <a:rPr sz="3600" spc="-5" dirty="0"/>
              <a:t>Soundness,</a:t>
            </a:r>
            <a:r>
              <a:rPr sz="3600" spc="-35" dirty="0"/>
              <a:t> </a:t>
            </a:r>
            <a:r>
              <a:rPr sz="3600" spc="-10" dirty="0"/>
              <a:t>Completeness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1840" y="1333245"/>
            <a:ext cx="7694295" cy="5161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3535">
              <a:lnSpc>
                <a:spcPts val="3635"/>
              </a:lnSpc>
              <a:spcBef>
                <a:spcPts val="10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200" i="1" dirty="0">
                <a:latin typeface="Calibri"/>
                <a:cs typeface="Calibri"/>
              </a:rPr>
              <a:t>KB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935" dirty="0">
                <a:latin typeface="Arial MT"/>
                <a:cs typeface="Arial MT"/>
              </a:rPr>
              <a:t>├</a:t>
            </a:r>
            <a:r>
              <a:rPr sz="3150" spc="7" baseline="-21164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α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deri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KB</a:t>
            </a:r>
            <a:endParaRPr sz="3200">
              <a:latin typeface="Calibri"/>
              <a:cs typeface="Calibri"/>
            </a:endParaRPr>
          </a:p>
          <a:p>
            <a:pPr marL="368300">
              <a:lnSpc>
                <a:spcPts val="3635"/>
              </a:lnSpc>
            </a:pP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procedure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</a:t>
            </a:r>
            <a:endParaRPr sz="3200">
              <a:latin typeface="Calibri"/>
              <a:cs typeface="Calibri"/>
            </a:endParaRPr>
          </a:p>
          <a:p>
            <a:pPr marL="368300" indent="-343535">
              <a:lnSpc>
                <a:spcPts val="3650"/>
              </a:lnSpc>
              <a:spcBef>
                <a:spcPts val="63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200" b="1" dirty="0">
                <a:latin typeface="Calibri"/>
                <a:cs typeface="Calibri"/>
              </a:rPr>
              <a:t>Soun</a:t>
            </a:r>
            <a:r>
              <a:rPr sz="3200" b="1" spc="-15" dirty="0">
                <a:latin typeface="Calibri"/>
                <a:cs typeface="Calibri"/>
              </a:rPr>
              <a:t>d</a:t>
            </a:r>
            <a:r>
              <a:rPr sz="3200" b="1" dirty="0">
                <a:latin typeface="Calibri"/>
                <a:cs typeface="Calibri"/>
              </a:rPr>
              <a:t>ness: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soun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whene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KB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spc="-935" dirty="0">
                <a:latin typeface="Arial MT"/>
                <a:cs typeface="Arial MT"/>
              </a:rPr>
              <a:t>├</a:t>
            </a:r>
            <a:r>
              <a:rPr sz="3150" spc="7" baseline="-21164" dirty="0">
                <a:latin typeface="Calibri"/>
                <a:cs typeface="Calibri"/>
              </a:rPr>
              <a:t>i</a:t>
            </a:r>
            <a:r>
              <a:rPr sz="3150" spc="-7" baseline="-2116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α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68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 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K</a:t>
            </a:r>
            <a:r>
              <a:rPr sz="3200" i="1" spc="-5" dirty="0">
                <a:latin typeface="Calibri"/>
                <a:cs typeface="Calibri"/>
              </a:rPr>
              <a:t>B</a:t>
            </a:r>
            <a:r>
              <a:rPr sz="3200" spc="-930" dirty="0">
                <a:latin typeface="Arial MT"/>
                <a:cs typeface="Arial MT"/>
              </a:rPr>
              <a:t>╞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endParaRPr sz="3200">
              <a:latin typeface="Calibri"/>
              <a:cs typeface="Calibri"/>
            </a:endParaRPr>
          </a:p>
          <a:p>
            <a:pPr marL="368300" indent="-343535">
              <a:lnSpc>
                <a:spcPts val="3660"/>
              </a:lnSpc>
              <a:spcBef>
                <a:spcPts val="59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200" b="1" spc="-10" dirty="0">
                <a:latin typeface="Calibri"/>
                <a:cs typeface="Calibri"/>
              </a:rPr>
              <a:t>Completeness: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whenever</a:t>
            </a:r>
            <a:endParaRPr sz="3200">
              <a:latin typeface="Calibri"/>
              <a:cs typeface="Calibri"/>
            </a:endParaRPr>
          </a:p>
          <a:p>
            <a:pPr marL="368300">
              <a:lnSpc>
                <a:spcPts val="3660"/>
              </a:lnSpc>
            </a:pPr>
            <a:r>
              <a:rPr sz="3200" i="1" dirty="0">
                <a:latin typeface="Calibri"/>
                <a:cs typeface="Calibri"/>
              </a:rPr>
              <a:t>K</a:t>
            </a:r>
            <a:r>
              <a:rPr sz="3200" i="1" spc="-5" dirty="0">
                <a:latin typeface="Calibri"/>
                <a:cs typeface="Calibri"/>
              </a:rPr>
              <a:t>B</a:t>
            </a:r>
            <a:r>
              <a:rPr sz="3200" spc="-930" dirty="0">
                <a:latin typeface="Arial MT"/>
                <a:cs typeface="Arial MT"/>
              </a:rPr>
              <a:t>╞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5" dirty="0">
                <a:latin typeface="Calibri"/>
                <a:cs typeface="Calibri"/>
              </a:rPr>
              <a:t>α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 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KB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935" dirty="0">
                <a:latin typeface="Arial MT"/>
                <a:cs typeface="Arial MT"/>
              </a:rPr>
              <a:t>├</a:t>
            </a:r>
            <a:r>
              <a:rPr sz="3150" spc="7" baseline="-21164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α</a:t>
            </a:r>
            <a:endParaRPr sz="3200">
              <a:latin typeface="Calibri"/>
              <a:cs typeface="Calibri"/>
            </a:endParaRPr>
          </a:p>
          <a:p>
            <a:pPr marL="368300" marR="471805" indent="-343535">
              <a:lnSpc>
                <a:spcPct val="90000"/>
              </a:lnSpc>
              <a:spcBef>
                <a:spcPts val="3490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200" spc="-10" dirty="0">
                <a:latin typeface="Calibri"/>
                <a:cs typeface="Calibri"/>
              </a:rPr>
              <a:t>Preview: </a:t>
            </a:r>
            <a:r>
              <a:rPr sz="3200" b="1" spc="-10" dirty="0">
                <a:latin typeface="Calibri"/>
                <a:cs typeface="Calibri"/>
              </a:rPr>
              <a:t>first-order </a:t>
            </a:r>
            <a:r>
              <a:rPr sz="3200" b="1" dirty="0">
                <a:latin typeface="Calibri"/>
                <a:cs typeface="Calibri"/>
              </a:rPr>
              <a:t>logic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expressive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say</a:t>
            </a:r>
            <a:r>
              <a:rPr sz="3200" spc="-5" dirty="0">
                <a:latin typeface="Calibri"/>
                <a:cs typeface="Calibri"/>
              </a:rPr>
              <a:t> almost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anything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interest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sound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b="1" spc="-10" dirty="0">
                <a:latin typeface="Calibri"/>
                <a:cs typeface="Calibri"/>
              </a:rPr>
              <a:t>complete </a:t>
            </a:r>
            <a:r>
              <a:rPr sz="3200" spc="-20" dirty="0">
                <a:latin typeface="Calibri"/>
                <a:cs typeface="Calibri"/>
              </a:rPr>
              <a:t>inference </a:t>
            </a:r>
            <a:r>
              <a:rPr sz="3200" spc="-15" dirty="0">
                <a:latin typeface="Calibri"/>
                <a:cs typeface="Calibri"/>
              </a:rPr>
              <a:t> procedure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646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Soundness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5" dirty="0"/>
              <a:t>completeness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84350"/>
            <a:ext cx="7435850" cy="23964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748030" indent="-2286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i="1" spc="-5" dirty="0">
                <a:latin typeface="Calibri"/>
                <a:cs typeface="Calibri"/>
              </a:rPr>
              <a:t>sound </a:t>
            </a:r>
            <a:r>
              <a:rPr sz="3200" spc="-20" dirty="0">
                <a:latin typeface="Calibri"/>
                <a:cs typeface="Calibri"/>
              </a:rPr>
              <a:t>inference </a:t>
            </a:r>
            <a:r>
              <a:rPr sz="3200" spc="-5" dirty="0">
                <a:latin typeface="Calibri"/>
                <a:cs typeface="Calibri"/>
              </a:rPr>
              <a:t>method </a:t>
            </a:r>
            <a:r>
              <a:rPr sz="3200" spc="-10" dirty="0">
                <a:latin typeface="Calibri"/>
                <a:cs typeface="Calibri"/>
              </a:rPr>
              <a:t>derives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entailed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sentences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Analogous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property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i="1" spc="-10" dirty="0">
                <a:latin typeface="Calibri"/>
                <a:cs typeface="Calibri"/>
              </a:rPr>
              <a:t>completeness 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search,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i="1" spc="-15" dirty="0">
                <a:latin typeface="Calibri"/>
                <a:cs typeface="Calibri"/>
              </a:rPr>
              <a:t>complete </a:t>
            </a:r>
            <a:r>
              <a:rPr sz="3200" spc="-20" dirty="0">
                <a:latin typeface="Calibri"/>
                <a:cs typeface="Calibri"/>
              </a:rPr>
              <a:t>inference </a:t>
            </a:r>
            <a:r>
              <a:rPr sz="3200" spc="-5" dirty="0">
                <a:latin typeface="Calibri"/>
                <a:cs typeface="Calibri"/>
              </a:rPr>
              <a:t>method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derive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entailed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33146"/>
            <a:ext cx="665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No</a:t>
            </a:r>
            <a:r>
              <a:rPr sz="3600" spc="-10" dirty="0"/>
              <a:t> </a:t>
            </a:r>
            <a:r>
              <a:rPr sz="3600" spc="-5" dirty="0"/>
              <a:t>independent</a:t>
            </a:r>
            <a:r>
              <a:rPr sz="3600" spc="5" dirty="0"/>
              <a:t> </a:t>
            </a:r>
            <a:r>
              <a:rPr sz="3600" dirty="0"/>
              <a:t>access</a:t>
            </a:r>
            <a:r>
              <a:rPr sz="3600" spc="-40" dirty="0"/>
              <a:t> </a:t>
            </a:r>
            <a:r>
              <a:rPr sz="3600" spc="-20" dirty="0"/>
              <a:t>to </a:t>
            </a:r>
            <a:r>
              <a:rPr sz="3600" dirty="0"/>
              <a:t>the</a:t>
            </a:r>
            <a:r>
              <a:rPr sz="3600" spc="-10" dirty="0"/>
              <a:t> world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4059935"/>
            <a:ext cx="5562600" cy="2798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1305813"/>
            <a:ext cx="769620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40640" indent="-226060">
              <a:lnSpc>
                <a:spcPct val="100000"/>
              </a:lnSpc>
              <a:spcBef>
                <a:spcPts val="95"/>
              </a:spcBef>
              <a:buChar char="•"/>
              <a:tabLst>
                <a:tab pos="238760" algn="l"/>
              </a:tabLst>
            </a:pPr>
            <a:r>
              <a:rPr sz="2800" spc="-10" dirty="0">
                <a:latin typeface="Calibri"/>
                <a:cs typeface="Calibri"/>
              </a:rPr>
              <a:t>Reasoning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knowledge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draw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conclusions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w/o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independent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</a:t>
            </a:r>
            <a:endParaRPr sz="2800">
              <a:latin typeface="Calibri"/>
              <a:cs typeface="Calibri"/>
            </a:endParaRPr>
          </a:p>
          <a:p>
            <a:pPr marL="238125" marR="5080" indent="-226060">
              <a:lnSpc>
                <a:spcPct val="100000"/>
              </a:lnSpc>
              <a:spcBef>
                <a:spcPts val="1685"/>
              </a:spcBef>
              <a:buChar char="•"/>
              <a:tabLst>
                <a:tab pos="238760" algn="l"/>
              </a:tabLst>
            </a:pPr>
            <a:r>
              <a:rPr sz="2800" spc="-5" dirty="0">
                <a:latin typeface="Calibri"/>
                <a:cs typeface="Calibri"/>
              </a:rPr>
              <a:t>Thus,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agents’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sound!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9870"/>
            <a:ext cx="2162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</a:t>
            </a:r>
            <a:r>
              <a:rPr spc="3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39113"/>
            <a:ext cx="7784465" cy="48539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20320" indent="-22923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Intelligent agents </a:t>
            </a:r>
            <a:r>
              <a:rPr sz="2600" spc="-5" dirty="0">
                <a:latin typeface="Calibri"/>
                <a:cs typeface="Calibri"/>
              </a:rPr>
              <a:t>need knowledge </a:t>
            </a:r>
            <a:r>
              <a:rPr sz="2600" dirty="0">
                <a:latin typeface="Calibri"/>
                <a:cs typeface="Calibri"/>
              </a:rPr>
              <a:t>about </a:t>
            </a:r>
            <a:r>
              <a:rPr sz="2600" spc="-10" dirty="0">
                <a:latin typeface="Calibri"/>
                <a:cs typeface="Calibri"/>
              </a:rPr>
              <a:t>world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good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decisions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ts val="2965"/>
              </a:lnSpc>
              <a:spcBef>
                <a:spcPts val="64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20" dirty="0">
                <a:latin typeface="Calibri"/>
                <a:cs typeface="Calibri"/>
              </a:rPr>
              <a:t>Agent’s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knowledge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knowledge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(KB)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b="1" spc="-10" dirty="0">
                <a:latin typeface="Calibri"/>
                <a:cs typeface="Calibri"/>
              </a:rPr>
              <a:t>sentences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knowledge </a:t>
            </a:r>
            <a:r>
              <a:rPr sz="2600" spc="-15" dirty="0">
                <a:latin typeface="Calibri"/>
                <a:cs typeface="Calibri"/>
              </a:rPr>
              <a:t>representation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(KR)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  <a:p>
            <a:pPr marL="241300" marR="221615" indent="-229235">
              <a:lnSpc>
                <a:spcPts val="2810"/>
              </a:lnSpc>
              <a:spcBef>
                <a:spcPts val="1050"/>
              </a:spcBef>
              <a:buFont typeface="Arial MT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10" dirty="0">
                <a:latin typeface="Calibri"/>
                <a:cs typeface="Calibri"/>
              </a:rPr>
              <a:t>Knowledge-based agents </a:t>
            </a:r>
            <a:r>
              <a:rPr sz="2600" spc="-5" dirty="0">
                <a:latin typeface="Calibri"/>
                <a:cs typeface="Calibri"/>
              </a:rPr>
              <a:t>needs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b="1" dirty="0">
                <a:latin typeface="Calibri"/>
                <a:cs typeface="Calibri"/>
              </a:rPr>
              <a:t>KB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b="1" spc="-15" dirty="0">
                <a:latin typeface="Calibri"/>
                <a:cs typeface="Calibri"/>
              </a:rPr>
              <a:t>inference 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mechanism</a:t>
            </a:r>
            <a:r>
              <a:rPr sz="2600" dirty="0">
                <a:latin typeface="Calibri"/>
                <a:cs typeface="Calibri"/>
              </a:rPr>
              <a:t>. </a:t>
            </a:r>
            <a:r>
              <a:rPr sz="2600" spc="-5" dirty="0">
                <a:latin typeface="Calibri"/>
                <a:cs typeface="Calibri"/>
              </a:rPr>
              <a:t>They </a:t>
            </a:r>
            <a:r>
              <a:rPr sz="2600" spc="-20" dirty="0">
                <a:latin typeface="Calibri"/>
                <a:cs typeface="Calibri"/>
              </a:rPr>
              <a:t>store </a:t>
            </a:r>
            <a:r>
              <a:rPr sz="2600" spc="-10" dirty="0">
                <a:latin typeface="Calibri"/>
                <a:cs typeface="Calibri"/>
              </a:rPr>
              <a:t>sentences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KB, </a:t>
            </a:r>
            <a:r>
              <a:rPr sz="2600" spc="-15" dirty="0">
                <a:latin typeface="Calibri"/>
                <a:cs typeface="Calibri"/>
              </a:rPr>
              <a:t>infer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sentences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deduce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actions</a:t>
            </a:r>
            <a:r>
              <a:rPr sz="2600" spc="-10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take</a:t>
            </a:r>
            <a:endParaRPr sz="2600">
              <a:latin typeface="Calibri"/>
              <a:cs typeface="Calibri"/>
            </a:endParaRPr>
          </a:p>
          <a:p>
            <a:pPr marL="241300" marR="215265" indent="-229235">
              <a:lnSpc>
                <a:spcPts val="281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representation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language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syntax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semantics,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" dirty="0">
                <a:latin typeface="Calibri"/>
                <a:cs typeface="Calibri"/>
              </a:rPr>
              <a:t>specify structure of </a:t>
            </a:r>
            <a:r>
              <a:rPr sz="2600" spc="-10" dirty="0">
                <a:latin typeface="Calibri"/>
                <a:cs typeface="Calibri"/>
              </a:rPr>
              <a:t>sentences </a:t>
            </a:r>
            <a:r>
              <a:rPr sz="2600" dirty="0">
                <a:latin typeface="Calibri"/>
                <a:cs typeface="Calibri"/>
              </a:rPr>
              <a:t>&amp;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relate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facts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world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81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spc="-15" dirty="0">
                <a:latin typeface="Calibri"/>
                <a:cs typeface="Calibri"/>
              </a:rPr>
              <a:t>Interpretation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sentence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fact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refers.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fact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</a:t>
            </a:r>
            <a:r>
              <a:rPr sz="2600" spc="-10" dirty="0">
                <a:latin typeface="Calibri"/>
                <a:cs typeface="Calibri"/>
              </a:rPr>
              <a:t> world,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sentence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24358"/>
            <a:ext cx="5674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Propositional</a:t>
            </a:r>
            <a:r>
              <a:rPr spc="-20" dirty="0"/>
              <a:t> </a:t>
            </a:r>
            <a:r>
              <a:rPr dirty="0"/>
              <a:t>logic</a:t>
            </a:r>
            <a:r>
              <a:rPr spc="-15" dirty="0"/>
              <a:t> </a:t>
            </a:r>
            <a:r>
              <a:rPr spc="-4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01597"/>
            <a:ext cx="2407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Users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613357"/>
            <a:ext cx="8354059" cy="44716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985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opos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ona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bo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</a:t>
            </a:r>
            <a:r>
              <a:rPr sz="2800" spc="15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g.,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6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Q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es 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C55A11"/>
                </a:solidFill>
                <a:latin typeface="Calibri"/>
                <a:cs typeface="Calibri"/>
              </a:rPr>
              <a:t>True</a:t>
            </a:r>
            <a:r>
              <a:rPr sz="2800" b="1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9135" algn="l"/>
                <a:tab pos="5259705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means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“</a:t>
            </a:r>
            <a:r>
              <a:rPr sz="2800" i="1" spc="-15" dirty="0">
                <a:latin typeface="Calibri"/>
                <a:cs typeface="Calibri"/>
              </a:rPr>
              <a:t>It’s	</a:t>
            </a:r>
            <a:r>
              <a:rPr sz="2800" i="1" spc="15" dirty="0">
                <a:latin typeface="Calibri"/>
                <a:cs typeface="Calibri"/>
              </a:rPr>
              <a:t>hot”</a:t>
            </a:r>
            <a:r>
              <a:rPr sz="2800" spc="15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Q: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950" spc="-30" dirty="0">
                <a:latin typeface="MS PGothic"/>
                <a:cs typeface="MS PGothic"/>
              </a:rPr>
              <a:t>“</a:t>
            </a:r>
            <a:r>
              <a:rPr sz="2800" i="1" spc="-30" dirty="0">
                <a:latin typeface="Calibri"/>
                <a:cs typeface="Calibri"/>
              </a:rPr>
              <a:t>It’s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humid</a:t>
            </a:r>
            <a:r>
              <a:rPr sz="2950" spc="-20" dirty="0">
                <a:latin typeface="MS PGothic"/>
                <a:cs typeface="MS PGothic"/>
              </a:rPr>
              <a:t>”</a:t>
            </a:r>
            <a:endParaRPr sz="2950">
              <a:latin typeface="MS PGothic"/>
              <a:cs typeface="MS PGothic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(well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formula)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as:</a:t>
            </a:r>
            <a:endParaRPr sz="3200">
              <a:latin typeface="Calibri"/>
              <a:cs typeface="Calibri"/>
            </a:endParaRPr>
          </a:p>
          <a:p>
            <a:pPr marL="466725" lvl="1" indent="-22034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symbol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</a:t>
            </a:r>
            <a:endParaRPr sz="2800">
              <a:latin typeface="Calibri"/>
              <a:cs typeface="Calibri"/>
            </a:endParaRPr>
          </a:p>
          <a:p>
            <a:pPr marL="466725" lvl="1" indent="-22034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5" dirty="0">
                <a:latin typeface="Calibri"/>
                <a:cs typeface="Calibri"/>
              </a:rPr>
              <a:t>If 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sentence,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b="1" dirty="0">
                <a:latin typeface="Calibri"/>
                <a:cs typeface="Calibri"/>
              </a:rPr>
              <a:t>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endParaRPr sz="2800">
              <a:latin typeface="Calibri"/>
              <a:cs typeface="Calibri"/>
            </a:endParaRPr>
          </a:p>
          <a:p>
            <a:pPr marL="466725" lvl="1" indent="-22034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5" dirty="0">
                <a:latin typeface="Calibri"/>
                <a:cs typeface="Calibri"/>
              </a:rPr>
              <a:t>If 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(S)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sentence</a:t>
            </a:r>
            <a:endParaRPr sz="2800">
              <a:latin typeface="Calibri"/>
              <a:cs typeface="Calibri"/>
            </a:endParaRPr>
          </a:p>
          <a:p>
            <a:pPr marL="466725" marR="460375" lvl="1" indent="-219710">
              <a:lnSpc>
                <a:spcPts val="3030"/>
              </a:lnSpc>
              <a:spcBef>
                <a:spcPts val="56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5" dirty="0">
                <a:latin typeface="Calibri"/>
                <a:cs typeface="Calibri"/>
              </a:rPr>
              <a:t>If 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T),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T),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T),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↔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  <a:p>
            <a:pPr marL="466725" lvl="1" indent="-220345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467359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finite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5747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Examples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PL</a:t>
            </a:r>
            <a:r>
              <a:rPr spc="-15" dirty="0"/>
              <a:t> 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6397"/>
            <a:ext cx="7546975" cy="5071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Q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3200" spc="-20" dirty="0">
                <a:latin typeface="MS PGothic"/>
                <a:cs typeface="MS PGothic"/>
              </a:rPr>
              <a:t>“</a:t>
            </a:r>
            <a:r>
              <a:rPr sz="3200" spc="-20" dirty="0">
                <a:latin typeface="Calibri"/>
                <a:cs typeface="Calibri"/>
              </a:rPr>
              <a:t>It’s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humid</a:t>
            </a:r>
            <a:r>
              <a:rPr sz="3200" spc="-5" dirty="0">
                <a:latin typeface="MS PGothic"/>
                <a:cs typeface="MS PGothic"/>
              </a:rPr>
              <a:t>”</a:t>
            </a:r>
            <a:endParaRPr sz="3200">
              <a:latin typeface="MS PGothic"/>
              <a:cs typeface="MS PGothic"/>
            </a:endParaRPr>
          </a:p>
          <a:p>
            <a:pPr marL="241300" indent="-22923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Q</a:t>
            </a:r>
            <a:r>
              <a:rPr sz="32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55A11"/>
                </a:solidFill>
                <a:latin typeface="Symbol"/>
                <a:cs typeface="Symbol"/>
              </a:rPr>
              <a:t></a:t>
            </a:r>
            <a:r>
              <a:rPr sz="3200" spc="-10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3200" dirty="0">
                <a:latin typeface="MS PGothic"/>
                <a:cs typeface="MS PGothic"/>
              </a:rPr>
              <a:t>“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humid,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dirty="0">
                <a:latin typeface="Calibri"/>
                <a:cs typeface="Calibri"/>
              </a:rPr>
              <a:t> hot</a:t>
            </a:r>
            <a:r>
              <a:rPr sz="3200" dirty="0">
                <a:latin typeface="MS PGothic"/>
                <a:cs typeface="MS PGothic"/>
              </a:rPr>
              <a:t>”</a:t>
            </a:r>
            <a:endParaRPr sz="3200">
              <a:latin typeface="MS PGothic"/>
              <a:cs typeface="MS PGothic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(P</a:t>
            </a:r>
            <a:r>
              <a:rPr sz="32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55A11"/>
                </a:solidFill>
                <a:latin typeface="Symbol"/>
                <a:cs typeface="Symbol"/>
              </a:rPr>
              <a:t></a:t>
            </a:r>
            <a:r>
              <a:rPr sz="3200" spc="-9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3200" b="1" spc="20" dirty="0">
                <a:solidFill>
                  <a:srgbClr val="C55A11"/>
                </a:solidFill>
                <a:latin typeface="Calibri"/>
                <a:cs typeface="Calibri"/>
              </a:rPr>
              <a:t>Q)</a:t>
            </a:r>
            <a:r>
              <a:rPr sz="32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55A11"/>
                </a:solidFill>
                <a:latin typeface="Symbol"/>
                <a:cs typeface="Symbol"/>
              </a:rPr>
              <a:t></a:t>
            </a:r>
            <a:r>
              <a:rPr sz="3200" spc="-90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3200" dirty="0">
                <a:latin typeface="MS PGothic"/>
                <a:cs typeface="MS PGothic"/>
              </a:rPr>
              <a:t>“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-5" dirty="0">
                <a:latin typeface="Calibri"/>
                <a:cs typeface="Calibri"/>
              </a:rPr>
              <a:t> hot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-5" dirty="0">
                <a:latin typeface="Calibri"/>
                <a:cs typeface="Calibri"/>
              </a:rPr>
              <a:t> humid,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it's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raining</a:t>
            </a:r>
            <a:r>
              <a:rPr sz="3200" spc="-5" dirty="0">
                <a:latin typeface="MS PGothic"/>
                <a:cs typeface="MS PGothic"/>
              </a:rPr>
              <a:t>”</a:t>
            </a:r>
            <a:endParaRPr sz="3200">
              <a:latin typeface="MS PGothic"/>
              <a:cs typeface="MS PGothic"/>
            </a:endParaRPr>
          </a:p>
          <a:p>
            <a:pPr marL="241300" indent="-2292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45" dirty="0">
                <a:latin typeface="Calibri"/>
                <a:cs typeface="Calibri"/>
              </a:rPr>
              <a:t>We’re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free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choose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better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e.g.:</a:t>
            </a:r>
            <a:endParaRPr sz="3200">
              <a:latin typeface="Calibri"/>
              <a:cs typeface="Calibri"/>
            </a:endParaRPr>
          </a:p>
          <a:p>
            <a:pPr marL="469900" marR="3577590">
              <a:lnSpc>
                <a:spcPct val="104800"/>
              </a:lnSpc>
              <a:spcBef>
                <a:spcPts val="85"/>
              </a:spcBef>
            </a:pPr>
            <a:r>
              <a:rPr sz="2800" spc="-10" dirty="0">
                <a:latin typeface="Calibri"/>
                <a:cs typeface="Calibri"/>
              </a:rPr>
              <a:t>Hot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spc="-20" dirty="0">
                <a:latin typeface="MS PGothic"/>
                <a:cs typeface="MS PGothic"/>
              </a:rPr>
              <a:t>“</a:t>
            </a:r>
            <a:r>
              <a:rPr sz="2800" spc="-20" dirty="0">
                <a:latin typeface="Calibri"/>
                <a:cs typeface="Calibri"/>
              </a:rPr>
              <a:t>It’s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hot</a:t>
            </a:r>
            <a:r>
              <a:rPr sz="2800" spc="-5" dirty="0">
                <a:latin typeface="MS PGothic"/>
                <a:cs typeface="MS PGothic"/>
              </a:rPr>
              <a:t>” </a:t>
            </a:r>
            <a:r>
              <a:rPr sz="2800" dirty="0">
                <a:latin typeface="MS PGothic"/>
                <a:cs typeface="MS PGothic"/>
              </a:rPr>
              <a:t> </a:t>
            </a:r>
            <a:r>
              <a:rPr sz="2800" spc="-10" dirty="0">
                <a:latin typeface="Calibri"/>
                <a:cs typeface="Calibri"/>
              </a:rPr>
              <a:t>Humid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MS PGothic"/>
                <a:cs typeface="MS PGothic"/>
              </a:rPr>
              <a:t>“</a:t>
            </a:r>
            <a:r>
              <a:rPr sz="2800" spc="-15" dirty="0">
                <a:latin typeface="Calibri"/>
                <a:cs typeface="Calibri"/>
              </a:rPr>
              <a:t>It’s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humid</a:t>
            </a:r>
            <a:r>
              <a:rPr sz="2800" spc="-10" dirty="0">
                <a:latin typeface="MS PGothic"/>
                <a:cs typeface="MS PGothic"/>
              </a:rPr>
              <a:t>” </a:t>
            </a:r>
            <a:r>
              <a:rPr sz="2800" spc="-5" dirty="0">
                <a:latin typeface="MS PGothic"/>
                <a:cs typeface="MS PGothic"/>
              </a:rPr>
              <a:t> </a:t>
            </a:r>
            <a:r>
              <a:rPr sz="2800" spc="-5" dirty="0">
                <a:latin typeface="Calibri"/>
                <a:cs typeface="Calibri"/>
              </a:rPr>
              <a:t>Raining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MS PGothic"/>
                <a:cs typeface="MS PGothic"/>
              </a:rPr>
              <a:t>“</a:t>
            </a:r>
            <a:r>
              <a:rPr sz="2800" spc="-20" dirty="0">
                <a:latin typeface="Calibri"/>
                <a:cs typeface="Calibri"/>
              </a:rPr>
              <a:t>It’s </a:t>
            </a:r>
            <a:r>
              <a:rPr sz="2800" spc="-15" dirty="0">
                <a:latin typeface="Calibri"/>
                <a:cs typeface="Calibri"/>
              </a:rPr>
              <a:t>raining</a:t>
            </a:r>
            <a:r>
              <a:rPr sz="2800" spc="-15" dirty="0">
                <a:latin typeface="MS PGothic"/>
                <a:cs typeface="MS PGothic"/>
              </a:rPr>
              <a:t>”</a:t>
            </a:r>
            <a:endParaRPr sz="28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20369"/>
            <a:ext cx="7009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Knowledge-Based</a:t>
            </a:r>
            <a:r>
              <a:rPr sz="4000" spc="-10" dirty="0"/>
              <a:t> </a:t>
            </a:r>
            <a:r>
              <a:rPr sz="4000" spc="-15" dirty="0"/>
              <a:t>Agents:</a:t>
            </a:r>
            <a:r>
              <a:rPr sz="4000" spc="-30" dirty="0"/>
              <a:t> </a:t>
            </a:r>
            <a:r>
              <a:rPr sz="4000" spc="-5" dirty="0"/>
              <a:t>Big </a:t>
            </a:r>
            <a:r>
              <a:rPr sz="4000" spc="-10" dirty="0"/>
              <a:t>Idea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253997"/>
            <a:ext cx="7960359" cy="484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65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5" dirty="0">
                <a:latin typeface="Calibri"/>
                <a:cs typeface="Calibri"/>
              </a:rPr>
              <a:t>Drawing</a:t>
            </a:r>
            <a:r>
              <a:rPr sz="3200" spc="-5" dirty="0">
                <a:latin typeface="Calibri"/>
                <a:cs typeface="Calibri"/>
              </a:rPr>
              <a:t> reasonable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conclusions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endParaRPr sz="3200">
              <a:latin typeface="Calibri"/>
              <a:cs typeface="Calibri"/>
            </a:endParaRPr>
          </a:p>
          <a:p>
            <a:pPr marL="241300" marR="5080">
              <a:lnSpc>
                <a:spcPts val="3460"/>
              </a:lnSpc>
              <a:spcBef>
                <a:spcPts val="235"/>
              </a:spcBef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set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(observations,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beliefs,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seems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key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intelligence</a:t>
            </a:r>
            <a:endParaRPr sz="3200">
              <a:latin typeface="Calibri"/>
              <a:cs typeface="Calibri"/>
            </a:endParaRPr>
          </a:p>
          <a:p>
            <a:pPr marL="241300" marR="275590" indent="-229235">
              <a:lnSpc>
                <a:spcPts val="346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Logic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powerful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well-developed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5" dirty="0">
                <a:latin typeface="Calibri"/>
                <a:cs typeface="Calibri"/>
              </a:rPr>
              <a:t>highly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regarded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</a:t>
            </a:r>
            <a:endParaRPr sz="3200">
              <a:latin typeface="Calibri"/>
              <a:cs typeface="Calibri"/>
            </a:endParaRPr>
          </a:p>
          <a:p>
            <a:pPr marL="241300" marR="1163320" indent="-229235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5" dirty="0">
                <a:latin typeface="Calibri"/>
                <a:cs typeface="Calibri"/>
              </a:rPr>
              <a:t>Logic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strong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formal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computers</a:t>
            </a:r>
            <a:r>
              <a:rPr sz="3200" spc="-5" dirty="0">
                <a:latin typeface="Calibri"/>
                <a:cs typeface="Calibri"/>
              </a:rPr>
              <a:t> 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60" dirty="0">
                <a:latin typeface="Calibri"/>
                <a:cs typeface="Calibri"/>
              </a:rPr>
              <a:t>(cf.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John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McCarthy)</a:t>
            </a:r>
            <a:endParaRPr sz="3200">
              <a:latin typeface="Calibri"/>
              <a:cs typeface="Calibri"/>
            </a:endParaRPr>
          </a:p>
          <a:p>
            <a:pPr marL="241300" marR="173990" indent="-229235" algn="just">
              <a:lnSpc>
                <a:spcPct val="90000"/>
              </a:lnSpc>
              <a:spcBef>
                <a:spcPts val="95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60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solve </a:t>
            </a:r>
            <a:r>
              <a:rPr sz="3200" spc="-5" dirty="0">
                <a:latin typeface="Calibri"/>
                <a:cs typeface="Calibri"/>
              </a:rPr>
              <a:t>some AI </a:t>
            </a:r>
            <a:r>
              <a:rPr sz="3200" spc="-10" dirty="0">
                <a:latin typeface="Calibri"/>
                <a:cs typeface="Calibri"/>
              </a:rPr>
              <a:t>problems by represent-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ing them in logic and </a:t>
            </a:r>
            <a:r>
              <a:rPr sz="3200" spc="-5" dirty="0">
                <a:latin typeface="Calibri"/>
                <a:cs typeface="Calibri"/>
              </a:rPr>
              <a:t>applying </a:t>
            </a:r>
            <a:r>
              <a:rPr sz="3200" spc="-20" dirty="0">
                <a:latin typeface="Calibri"/>
                <a:cs typeface="Calibri"/>
              </a:rPr>
              <a:t>standard </a:t>
            </a:r>
            <a:r>
              <a:rPr sz="3200" spc="-15" dirty="0">
                <a:latin typeface="Calibri"/>
                <a:cs typeface="Calibri"/>
              </a:rPr>
              <a:t>proof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 </a:t>
            </a:r>
            <a:r>
              <a:rPr sz="3200" spc="-5" dirty="0">
                <a:latin typeface="Calibri"/>
                <a:cs typeface="Calibri"/>
              </a:rPr>
              <a:t>solutions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34670"/>
            <a:ext cx="27235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65" dirty="0"/>
              <a:t> </a:t>
            </a:r>
            <a:r>
              <a:rPr spc="-1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558493"/>
            <a:ext cx="8032115" cy="38404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179705" indent="-228600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truth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sentence,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EC7C30"/>
                </a:solidFill>
                <a:latin typeface="Calibri"/>
                <a:cs typeface="Calibri"/>
              </a:rPr>
              <a:t>evaluated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determine</a:t>
            </a:r>
            <a:r>
              <a:rPr sz="3200" spc="-5" dirty="0">
                <a:latin typeface="Calibri"/>
                <a:cs typeface="Calibri"/>
              </a:rPr>
              <a:t> its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C7C30"/>
                </a:solidFill>
                <a:latin typeface="Calibri"/>
                <a:cs typeface="Calibri"/>
              </a:rPr>
              <a:t>truth</a:t>
            </a:r>
            <a:r>
              <a:rPr sz="3200" b="1" spc="-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EC7C30"/>
                </a:solidFill>
                <a:latin typeface="Calibri"/>
                <a:cs typeface="Calibri"/>
              </a:rPr>
              <a:t>value</a:t>
            </a:r>
            <a:r>
              <a:rPr sz="32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(True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False)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10" dirty="0">
                <a:latin typeface="Calibri"/>
                <a:cs typeface="Calibri"/>
              </a:rPr>
              <a:t> consider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431FF"/>
                </a:solidFill>
                <a:latin typeface="Calibri"/>
                <a:cs typeface="Calibri"/>
              </a:rPr>
              <a:t>Knowledge</a:t>
            </a:r>
            <a:r>
              <a:rPr sz="3200" b="1" dirty="0">
                <a:solidFill>
                  <a:srgbClr val="0431FF"/>
                </a:solidFill>
                <a:latin typeface="Calibri"/>
                <a:cs typeface="Calibri"/>
              </a:rPr>
              <a:t> Base</a:t>
            </a:r>
            <a:r>
              <a:rPr sz="3200" b="1" spc="-20" dirty="0">
                <a:solidFill>
                  <a:srgbClr val="0431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(KB)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5" dirty="0">
                <a:latin typeface="Calibri"/>
                <a:cs typeface="Calibri"/>
              </a:rPr>
              <a:t>set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sentences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0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241300" marR="675005" indent="-228600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0431FF"/>
                </a:solidFill>
                <a:latin typeface="Calibri"/>
                <a:cs typeface="Calibri"/>
              </a:rPr>
              <a:t>model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KB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dirty="0">
                <a:solidFill>
                  <a:srgbClr val="0431FF"/>
                </a:solidFill>
                <a:latin typeface="Calibri"/>
                <a:cs typeface="Calibri"/>
              </a:rPr>
              <a:t>possible </a:t>
            </a:r>
            <a:r>
              <a:rPr sz="3200" b="1" spc="-5" dirty="0">
                <a:solidFill>
                  <a:srgbClr val="0431FF"/>
                </a:solidFill>
                <a:latin typeface="Calibri"/>
                <a:cs typeface="Calibri"/>
              </a:rPr>
              <a:t>world </a:t>
            </a:r>
            <a:r>
              <a:rPr sz="3200" dirty="0">
                <a:latin typeface="Calibri"/>
                <a:cs typeface="Calibri"/>
              </a:rPr>
              <a:t>– 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assignment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truth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propositional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 KB</a:t>
            </a:r>
            <a:r>
              <a:rPr sz="3200" spc="-10" dirty="0">
                <a:latin typeface="Calibri"/>
                <a:cs typeface="Calibri"/>
              </a:rPr>
              <a:t> sentence</a:t>
            </a:r>
            <a:r>
              <a:rPr sz="3200" spc="-5" dirty="0">
                <a:latin typeface="Calibri"/>
                <a:cs typeface="Calibri"/>
              </a:rPr>
              <a:t> true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682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More</a:t>
            </a:r>
            <a:r>
              <a:rPr spc="-105" dirty="0"/>
              <a:t> </a:t>
            </a:r>
            <a:r>
              <a:rPr spc="-10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60094"/>
            <a:ext cx="7827009" cy="398970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marR="229870" indent="-229235">
              <a:lnSpc>
                <a:spcPct val="901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900" dirty="0">
                <a:latin typeface="Calibri"/>
                <a:cs typeface="Calibri"/>
              </a:rPr>
              <a:t>A </a:t>
            </a:r>
            <a:r>
              <a:rPr sz="2900" b="1" spc="-15" dirty="0">
                <a:solidFill>
                  <a:srgbClr val="EC7C30"/>
                </a:solidFill>
                <a:latin typeface="Calibri"/>
                <a:cs typeface="Calibri"/>
              </a:rPr>
              <a:t>valid </a:t>
            </a:r>
            <a:r>
              <a:rPr sz="2900" b="1" spc="-10" dirty="0">
                <a:solidFill>
                  <a:srgbClr val="EC7C30"/>
                </a:solidFill>
                <a:latin typeface="Calibri"/>
                <a:cs typeface="Calibri"/>
              </a:rPr>
              <a:t>sentence </a:t>
            </a:r>
            <a:r>
              <a:rPr sz="2900" spc="-5" dirty="0">
                <a:latin typeface="Calibri"/>
                <a:cs typeface="Calibri"/>
              </a:rPr>
              <a:t>or </a:t>
            </a:r>
            <a:r>
              <a:rPr sz="2900" b="1" spc="-5" dirty="0">
                <a:solidFill>
                  <a:srgbClr val="EC7C30"/>
                </a:solidFill>
                <a:latin typeface="Calibri"/>
                <a:cs typeface="Calibri"/>
              </a:rPr>
              <a:t>tautology: </a:t>
            </a:r>
            <a:r>
              <a:rPr sz="2900" spc="-5" dirty="0">
                <a:latin typeface="Calibri"/>
                <a:cs typeface="Calibri"/>
              </a:rPr>
              <a:t>one </a:t>
            </a:r>
            <a:r>
              <a:rPr sz="2900" spc="-20" dirty="0">
                <a:latin typeface="Calibri"/>
                <a:cs typeface="Calibri"/>
              </a:rPr>
              <a:t>that’s </a:t>
            </a:r>
            <a:r>
              <a:rPr sz="2900" b="1" spc="-40" dirty="0">
                <a:latin typeface="Calibri"/>
                <a:cs typeface="Calibri"/>
              </a:rPr>
              <a:t>True </a:t>
            </a:r>
            <a:r>
              <a:rPr sz="2900" b="1" spc="-3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under </a:t>
            </a:r>
            <a:r>
              <a:rPr sz="2900" dirty="0">
                <a:latin typeface="Calibri"/>
                <a:cs typeface="Calibri"/>
              </a:rPr>
              <a:t>all </a:t>
            </a:r>
            <a:r>
              <a:rPr sz="2900" spc="-15" dirty="0">
                <a:latin typeface="Calibri"/>
                <a:cs typeface="Calibri"/>
              </a:rPr>
              <a:t>interpretations, </a:t>
            </a:r>
            <a:r>
              <a:rPr sz="2900" dirty="0">
                <a:latin typeface="Calibri"/>
                <a:cs typeface="Calibri"/>
              </a:rPr>
              <a:t>no </a:t>
            </a:r>
            <a:r>
              <a:rPr sz="2900" spc="-20" dirty="0">
                <a:latin typeface="Calibri"/>
                <a:cs typeface="Calibri"/>
              </a:rPr>
              <a:t>matter </a:t>
            </a:r>
            <a:r>
              <a:rPr sz="2900" spc="-5" dirty="0">
                <a:latin typeface="Calibri"/>
                <a:cs typeface="Calibri"/>
              </a:rPr>
              <a:t>what </a:t>
            </a:r>
            <a:r>
              <a:rPr sz="2900" dirty="0">
                <a:latin typeface="Calibri"/>
                <a:cs typeface="Calibri"/>
              </a:rPr>
              <a:t>the 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world </a:t>
            </a:r>
            <a:r>
              <a:rPr sz="2900" dirty="0">
                <a:latin typeface="Calibri"/>
                <a:cs typeface="Calibri"/>
              </a:rPr>
              <a:t>is actually </a:t>
            </a:r>
            <a:r>
              <a:rPr sz="2900" spc="-25" dirty="0">
                <a:latin typeface="Calibri"/>
                <a:cs typeface="Calibri"/>
              </a:rPr>
              <a:t>like </a:t>
            </a:r>
            <a:r>
              <a:rPr sz="2900" spc="-5" dirty="0">
                <a:latin typeface="Calibri"/>
                <a:cs typeface="Calibri"/>
              </a:rPr>
              <a:t>or </a:t>
            </a:r>
            <a:r>
              <a:rPr sz="2900" spc="-10" dirty="0">
                <a:latin typeface="Calibri"/>
                <a:cs typeface="Calibri"/>
              </a:rPr>
              <a:t>what </a:t>
            </a:r>
            <a:r>
              <a:rPr sz="2900" dirty="0">
                <a:latin typeface="Calibri"/>
                <a:cs typeface="Calibri"/>
              </a:rPr>
              <a:t>the </a:t>
            </a:r>
            <a:r>
              <a:rPr sz="2900" spc="-5" dirty="0">
                <a:latin typeface="Calibri"/>
                <a:cs typeface="Calibri"/>
              </a:rPr>
              <a:t>semantics </a:t>
            </a:r>
            <a:r>
              <a:rPr sz="2900" dirty="0">
                <a:latin typeface="Calibri"/>
                <a:cs typeface="Calibri"/>
              </a:rPr>
              <a:t>is. 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E</a:t>
            </a:r>
            <a:r>
              <a:rPr sz="2900" spc="-50" dirty="0">
                <a:latin typeface="Calibri"/>
                <a:cs typeface="Calibri"/>
              </a:rPr>
              <a:t>x</a:t>
            </a:r>
            <a:r>
              <a:rPr sz="2900" dirty="0">
                <a:latin typeface="Calibri"/>
                <a:cs typeface="Calibri"/>
              </a:rPr>
              <a:t>ample: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MS PGothic"/>
                <a:cs typeface="MS PGothic"/>
              </a:rPr>
              <a:t>“</a:t>
            </a:r>
            <a:r>
              <a:rPr sz="2900" dirty="0">
                <a:latin typeface="Calibri"/>
                <a:cs typeface="Calibri"/>
              </a:rPr>
              <a:t>It's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aining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r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it's </a:t>
            </a:r>
            <a:r>
              <a:rPr sz="2900" spc="-5" dirty="0">
                <a:latin typeface="Calibri"/>
                <a:cs typeface="Calibri"/>
              </a:rPr>
              <a:t>no</a:t>
            </a:r>
            <a:r>
              <a:rPr sz="2900" dirty="0">
                <a:latin typeface="Calibri"/>
                <a:cs typeface="Calibri"/>
              </a:rPr>
              <a:t>t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70" dirty="0">
                <a:latin typeface="Calibri"/>
                <a:cs typeface="Calibri"/>
              </a:rPr>
              <a:t>r</a:t>
            </a:r>
            <a:r>
              <a:rPr sz="2900" dirty="0">
                <a:latin typeface="Calibri"/>
                <a:cs typeface="Calibri"/>
              </a:rPr>
              <a:t>ainin</a:t>
            </a:r>
            <a:r>
              <a:rPr sz="2900" spc="15" dirty="0">
                <a:latin typeface="Calibri"/>
                <a:cs typeface="Calibri"/>
              </a:rPr>
              <a:t>g</a:t>
            </a:r>
            <a:r>
              <a:rPr sz="2900" dirty="0">
                <a:latin typeface="MS PGothic"/>
                <a:cs typeface="MS PGothic"/>
              </a:rPr>
              <a:t>”</a:t>
            </a:r>
            <a:r>
              <a:rPr sz="2900" spc="-250" dirty="0">
                <a:latin typeface="MS PGothic"/>
                <a:cs typeface="MS PGothic"/>
              </a:rPr>
              <a:t> </a:t>
            </a:r>
            <a:r>
              <a:rPr sz="2900" spc="-5" dirty="0">
                <a:latin typeface="Calibri"/>
                <a:cs typeface="Calibri"/>
              </a:rPr>
              <a:t>(</a:t>
            </a:r>
            <a:r>
              <a:rPr sz="2900" dirty="0">
                <a:latin typeface="Calibri"/>
                <a:cs typeface="Calibri"/>
              </a:rPr>
              <a:t>P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V</a:t>
            </a:r>
            <a:r>
              <a:rPr sz="2900" spc="65" dirty="0">
                <a:latin typeface="Calibri"/>
                <a:cs typeface="Calibri"/>
              </a:rPr>
              <a:t> </a:t>
            </a:r>
            <a:r>
              <a:rPr sz="3200" spc="5" dirty="0">
                <a:latin typeface="Symbol"/>
                <a:cs typeface="Symbol"/>
              </a:rPr>
              <a:t></a:t>
            </a:r>
            <a:r>
              <a:rPr sz="2900" spc="-5" dirty="0">
                <a:latin typeface="Calibri"/>
                <a:cs typeface="Calibri"/>
              </a:rPr>
              <a:t>P)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241300" indent="-229235">
              <a:lnSpc>
                <a:spcPts val="3304"/>
              </a:lnSpc>
              <a:buFont typeface="Arial MT"/>
              <a:buChar char="•"/>
              <a:tabLst>
                <a:tab pos="241935" algn="l"/>
              </a:tabLst>
            </a:pPr>
            <a:r>
              <a:rPr sz="2900" dirty="0">
                <a:latin typeface="Calibri"/>
                <a:cs typeface="Calibri"/>
              </a:rPr>
              <a:t>An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C7C30"/>
                </a:solidFill>
                <a:latin typeface="Calibri"/>
                <a:cs typeface="Calibri"/>
              </a:rPr>
              <a:t>inconsistent</a:t>
            </a:r>
            <a:r>
              <a:rPr sz="2900" b="1" spc="-5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C7C30"/>
                </a:solidFill>
                <a:latin typeface="Calibri"/>
                <a:cs typeface="Calibri"/>
              </a:rPr>
              <a:t>sentence</a:t>
            </a:r>
            <a:r>
              <a:rPr sz="2900" b="1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or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C7C30"/>
                </a:solidFill>
                <a:latin typeface="Calibri"/>
                <a:cs typeface="Calibri"/>
              </a:rPr>
              <a:t>contradiction</a:t>
            </a:r>
            <a:r>
              <a:rPr sz="2900" spc="-10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2900" spc="-5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endParaRPr sz="2900">
              <a:latin typeface="Calibri"/>
              <a:cs typeface="Calibri"/>
            </a:endParaRPr>
          </a:p>
          <a:p>
            <a:pPr marL="241300" marR="5080">
              <a:lnSpc>
                <a:spcPct val="90100"/>
              </a:lnSpc>
              <a:spcBef>
                <a:spcPts val="170"/>
              </a:spcBef>
            </a:pPr>
            <a:r>
              <a:rPr sz="2900" spc="-10" dirty="0">
                <a:latin typeface="Calibri"/>
                <a:cs typeface="Calibri"/>
              </a:rPr>
              <a:t>sentence </a:t>
            </a:r>
            <a:r>
              <a:rPr sz="2900" spc="-20" dirty="0">
                <a:latin typeface="Calibri"/>
                <a:cs typeface="Calibri"/>
              </a:rPr>
              <a:t>that’s </a:t>
            </a:r>
            <a:r>
              <a:rPr sz="2900" b="1" spc="-20" dirty="0">
                <a:latin typeface="Calibri"/>
                <a:cs typeface="Calibri"/>
              </a:rPr>
              <a:t>False </a:t>
            </a:r>
            <a:r>
              <a:rPr sz="2900" spc="-5" dirty="0">
                <a:latin typeface="Calibri"/>
                <a:cs typeface="Calibri"/>
              </a:rPr>
              <a:t>under </a:t>
            </a:r>
            <a:r>
              <a:rPr sz="2900" dirty="0">
                <a:latin typeface="Calibri"/>
                <a:cs typeface="Calibri"/>
              </a:rPr>
              <a:t>all </a:t>
            </a:r>
            <a:r>
              <a:rPr sz="2900" spc="-15" dirty="0">
                <a:latin typeface="Calibri"/>
                <a:cs typeface="Calibri"/>
              </a:rPr>
              <a:t>interpretations. </a:t>
            </a:r>
            <a:r>
              <a:rPr sz="2900" spc="-5" dirty="0">
                <a:latin typeface="Calibri"/>
                <a:cs typeface="Calibri"/>
              </a:rPr>
              <a:t>The </a:t>
            </a:r>
            <a:r>
              <a:rPr sz="2900" spc="-6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world </a:t>
            </a:r>
            <a:r>
              <a:rPr sz="2900" dirty="0">
                <a:latin typeface="Calibri"/>
                <a:cs typeface="Calibri"/>
              </a:rPr>
              <a:t>is </a:t>
            </a:r>
            <a:r>
              <a:rPr sz="2900" spc="-10" dirty="0">
                <a:latin typeface="Calibri"/>
                <a:cs typeface="Calibri"/>
              </a:rPr>
              <a:t>never </a:t>
            </a:r>
            <a:r>
              <a:rPr sz="2900" spc="-25" dirty="0">
                <a:latin typeface="Calibri"/>
                <a:cs typeface="Calibri"/>
              </a:rPr>
              <a:t>like </a:t>
            </a:r>
            <a:r>
              <a:rPr sz="2900" spc="-5" dirty="0">
                <a:latin typeface="Calibri"/>
                <a:cs typeface="Calibri"/>
              </a:rPr>
              <a:t>what </a:t>
            </a:r>
            <a:r>
              <a:rPr sz="2900" dirty="0">
                <a:latin typeface="Calibri"/>
                <a:cs typeface="Calibri"/>
              </a:rPr>
              <a:t>it </a:t>
            </a:r>
            <a:r>
              <a:rPr sz="2900" spc="-5" dirty="0">
                <a:latin typeface="Calibri"/>
                <a:cs typeface="Calibri"/>
              </a:rPr>
              <a:t>describes, </a:t>
            </a:r>
            <a:r>
              <a:rPr sz="2900" dirty="0">
                <a:latin typeface="Calibri"/>
                <a:cs typeface="Calibri"/>
              </a:rPr>
              <a:t>as in </a:t>
            </a:r>
            <a:r>
              <a:rPr sz="2900" dirty="0">
                <a:latin typeface="MS PGothic"/>
                <a:cs typeface="MS PGothic"/>
              </a:rPr>
              <a:t>“</a:t>
            </a:r>
            <a:r>
              <a:rPr sz="2900" dirty="0">
                <a:latin typeface="Calibri"/>
                <a:cs typeface="Calibri"/>
              </a:rPr>
              <a:t>It's 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raining</a:t>
            </a:r>
            <a:r>
              <a:rPr sz="2900" spc="-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and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it's</a:t>
            </a:r>
            <a:r>
              <a:rPr sz="2900" spc="-5" dirty="0">
                <a:latin typeface="Calibri"/>
                <a:cs typeface="Calibri"/>
              </a:rPr>
              <a:t> not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raining.</a:t>
            </a:r>
            <a:r>
              <a:rPr sz="2900" spc="-10" dirty="0">
                <a:latin typeface="MS PGothic"/>
                <a:cs typeface="MS PGothic"/>
              </a:rPr>
              <a:t>”</a:t>
            </a:r>
            <a:r>
              <a:rPr sz="2900" spc="-250" dirty="0">
                <a:latin typeface="MS PGothic"/>
                <a:cs typeface="MS PGothic"/>
              </a:rPr>
              <a:t> </a:t>
            </a:r>
            <a:r>
              <a:rPr sz="2900" dirty="0">
                <a:latin typeface="Calibri"/>
                <a:cs typeface="Calibri"/>
              </a:rPr>
              <a:t>(P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</a:t>
            </a:r>
            <a:r>
              <a:rPr sz="2900" dirty="0">
                <a:latin typeface="Calibri"/>
                <a:cs typeface="Calibri"/>
              </a:rPr>
              <a:t>P)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1770"/>
            <a:ext cx="2689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Truth</a:t>
            </a:r>
            <a:r>
              <a:rPr spc="-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599690"/>
            <a:ext cx="541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Truth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tables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 </a:t>
            </a: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five </a:t>
            </a:r>
            <a:r>
              <a:rPr sz="2400" b="1" i="1" spc="-10" dirty="0">
                <a:latin typeface="Calibri"/>
                <a:cs typeface="Calibri"/>
              </a:rPr>
              <a:t>logical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connectives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692" y="888491"/>
            <a:ext cx="8572500" cy="1736089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8431" y="964691"/>
            <a:ext cx="8327390" cy="1569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  <a:tabLst>
                <a:tab pos="4725035" algn="l"/>
              </a:tabLst>
            </a:pPr>
            <a:r>
              <a:rPr sz="3200" b="1" dirty="0">
                <a:latin typeface="Calibri"/>
                <a:cs typeface="Calibri"/>
              </a:rPr>
              <a:t>Used </a:t>
            </a:r>
            <a:r>
              <a:rPr sz="3200" b="1" spc="-20" dirty="0">
                <a:latin typeface="Calibri"/>
                <a:cs typeface="Calibri"/>
              </a:rPr>
              <a:t>to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define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meaning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	logical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connectives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66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93083" y="3020695"/>
          <a:ext cx="188595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272532" y="5299405"/>
            <a:ext cx="541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“no</a:t>
            </a:r>
            <a:r>
              <a:rPr sz="1800" spc="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1770"/>
            <a:ext cx="2689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Truth</a:t>
            </a:r>
            <a:r>
              <a:rPr spc="-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599690"/>
            <a:ext cx="541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Truth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tables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 </a:t>
            </a: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five </a:t>
            </a:r>
            <a:r>
              <a:rPr sz="2400" b="1" i="1" spc="-10" dirty="0">
                <a:latin typeface="Calibri"/>
                <a:cs typeface="Calibri"/>
              </a:rPr>
              <a:t>logical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connectives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692" y="888491"/>
            <a:ext cx="8572500" cy="1736089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8431" y="964691"/>
            <a:ext cx="8327390" cy="1569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  <a:tabLst>
                <a:tab pos="4725035" algn="l"/>
              </a:tabLst>
            </a:pPr>
            <a:r>
              <a:rPr sz="3200" b="1" dirty="0">
                <a:latin typeface="Calibri"/>
                <a:cs typeface="Calibri"/>
              </a:rPr>
              <a:t>Used </a:t>
            </a:r>
            <a:r>
              <a:rPr sz="3200" b="1" spc="-20" dirty="0">
                <a:latin typeface="Calibri"/>
                <a:cs typeface="Calibri"/>
              </a:rPr>
              <a:t>to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define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meaning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	logical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connectives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67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39592" y="3020695"/>
          <a:ext cx="37719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39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58002" y="5299405"/>
            <a:ext cx="561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and”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1770"/>
            <a:ext cx="2689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Truth</a:t>
            </a:r>
            <a:r>
              <a:rPr spc="-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599690"/>
            <a:ext cx="541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Truth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tables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 </a:t>
            </a: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five </a:t>
            </a:r>
            <a:r>
              <a:rPr sz="2400" b="1" i="1" spc="-10" dirty="0">
                <a:latin typeface="Calibri"/>
                <a:cs typeface="Calibri"/>
              </a:rPr>
              <a:t>logical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connectives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692" y="888491"/>
            <a:ext cx="8572500" cy="1736089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8431" y="964691"/>
            <a:ext cx="8327390" cy="1569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  <a:tabLst>
                <a:tab pos="4725035" algn="l"/>
              </a:tabLst>
            </a:pPr>
            <a:r>
              <a:rPr sz="3200" b="1" dirty="0">
                <a:latin typeface="Calibri"/>
                <a:cs typeface="Calibri"/>
              </a:rPr>
              <a:t>Used </a:t>
            </a:r>
            <a:r>
              <a:rPr sz="3200" b="1" spc="-20" dirty="0">
                <a:latin typeface="Calibri"/>
                <a:cs typeface="Calibri"/>
              </a:rPr>
              <a:t>to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define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meaning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	logical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connectives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68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46451" y="3020695"/>
          <a:ext cx="4714875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39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110732" y="5299405"/>
            <a:ext cx="961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(inclusive)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“or”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1770"/>
            <a:ext cx="2689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Truth</a:t>
            </a:r>
            <a:r>
              <a:rPr spc="-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599690"/>
            <a:ext cx="541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Truth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tables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 </a:t>
            </a: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five </a:t>
            </a:r>
            <a:r>
              <a:rPr sz="2400" b="1" i="1" spc="-10" dirty="0">
                <a:latin typeface="Calibri"/>
                <a:cs typeface="Calibri"/>
              </a:rPr>
              <a:t>logical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connectives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692" y="888491"/>
            <a:ext cx="8572500" cy="1736089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8431" y="964691"/>
            <a:ext cx="8327390" cy="1569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  <a:tabLst>
                <a:tab pos="4725035" algn="l"/>
              </a:tabLst>
            </a:pPr>
            <a:r>
              <a:rPr sz="3200" b="1" dirty="0">
                <a:latin typeface="Calibri"/>
                <a:cs typeface="Calibri"/>
              </a:rPr>
              <a:t>Used </a:t>
            </a:r>
            <a:r>
              <a:rPr sz="3200" b="1" spc="-20" dirty="0">
                <a:latin typeface="Calibri"/>
                <a:cs typeface="Calibri"/>
              </a:rPr>
              <a:t>to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define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meaning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	logical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connectives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69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12163" y="3020695"/>
          <a:ext cx="565785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39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8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7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91478" y="5268848"/>
            <a:ext cx="1062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implication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1770"/>
            <a:ext cx="2689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Truth</a:t>
            </a:r>
            <a:r>
              <a:rPr spc="-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599690"/>
            <a:ext cx="541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alibri"/>
                <a:cs typeface="Calibri"/>
              </a:rPr>
              <a:t>Truth</a:t>
            </a:r>
            <a:r>
              <a:rPr sz="2400" b="1" i="1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tables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for </a:t>
            </a:r>
            <a:r>
              <a:rPr sz="2400" b="1" i="1" spc="-5" dirty="0">
                <a:latin typeface="Calibri"/>
                <a:cs typeface="Calibri"/>
              </a:rPr>
              <a:t>the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five </a:t>
            </a:r>
            <a:r>
              <a:rPr sz="2400" b="1" i="1" spc="-10" dirty="0">
                <a:latin typeface="Calibri"/>
                <a:cs typeface="Calibri"/>
              </a:rPr>
              <a:t>logical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connectives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692" y="888491"/>
            <a:ext cx="8572500" cy="1736089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8431" y="964691"/>
            <a:ext cx="8327390" cy="1569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  <a:tabLst>
                <a:tab pos="4725035" algn="l"/>
              </a:tabLst>
            </a:pPr>
            <a:r>
              <a:rPr sz="3200" b="1" dirty="0">
                <a:latin typeface="Calibri"/>
                <a:cs typeface="Calibri"/>
              </a:rPr>
              <a:t>Used </a:t>
            </a:r>
            <a:r>
              <a:rPr sz="3200" b="1" spc="-20" dirty="0">
                <a:latin typeface="Calibri"/>
                <a:cs typeface="Calibri"/>
              </a:rPr>
              <a:t>to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define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meaning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	logical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connectives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44358" y="3020695"/>
          <a:ext cx="6600825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39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8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7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8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↔</a:t>
                      </a:r>
                      <a:r>
                        <a:rPr sz="2000" spc="7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437121" y="6070752"/>
            <a:ext cx="792480" cy="212090"/>
          </a:xfrm>
          <a:custGeom>
            <a:avLst/>
            <a:gdLst/>
            <a:ahLst/>
            <a:cxnLst/>
            <a:rect l="l" t="t" r="r" b="b"/>
            <a:pathLst>
              <a:path w="792479" h="212089">
                <a:moveTo>
                  <a:pt x="724788" y="0"/>
                </a:moveTo>
                <a:lnTo>
                  <a:pt x="721868" y="8597"/>
                </a:lnTo>
                <a:lnTo>
                  <a:pt x="734081" y="13917"/>
                </a:lnTo>
                <a:lnTo>
                  <a:pt x="744616" y="21282"/>
                </a:lnTo>
                <a:lnTo>
                  <a:pt x="766030" y="55414"/>
                </a:lnTo>
                <a:lnTo>
                  <a:pt x="773049" y="104813"/>
                </a:lnTo>
                <a:lnTo>
                  <a:pt x="772263" y="123489"/>
                </a:lnTo>
                <a:lnTo>
                  <a:pt x="760476" y="169227"/>
                </a:lnTo>
                <a:lnTo>
                  <a:pt x="734222" y="197807"/>
                </a:lnTo>
                <a:lnTo>
                  <a:pt x="722122" y="203149"/>
                </a:lnTo>
                <a:lnTo>
                  <a:pt x="724788" y="211747"/>
                </a:lnTo>
                <a:lnTo>
                  <a:pt x="765311" y="187715"/>
                </a:lnTo>
                <a:lnTo>
                  <a:pt x="787987" y="143336"/>
                </a:lnTo>
                <a:lnTo>
                  <a:pt x="792352" y="105930"/>
                </a:lnTo>
                <a:lnTo>
                  <a:pt x="791259" y="86521"/>
                </a:lnTo>
                <a:lnTo>
                  <a:pt x="774953" y="37122"/>
                </a:lnTo>
                <a:lnTo>
                  <a:pt x="740146" y="5543"/>
                </a:lnTo>
                <a:lnTo>
                  <a:pt x="724788" y="0"/>
                </a:lnTo>
                <a:close/>
              </a:path>
              <a:path w="792479" h="212089">
                <a:moveTo>
                  <a:pt x="67563" y="0"/>
                </a:moveTo>
                <a:lnTo>
                  <a:pt x="27219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51"/>
                </a:lnTo>
                <a:lnTo>
                  <a:pt x="52155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4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1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99986" y="5185664"/>
            <a:ext cx="1833880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13716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Bidirectional </a:t>
            </a:r>
            <a:r>
              <a:rPr sz="18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implication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(aka, </a:t>
            </a:r>
            <a:r>
              <a:rPr sz="1800" spc="-3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equivalence)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00"/>
              </a:lnSpc>
              <a:tabLst>
                <a:tab pos="787400" algn="l"/>
              </a:tabLst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𝑸	</a:t>
            </a:r>
            <a:r>
              <a:rPr sz="1800" spc="35" dirty="0">
                <a:latin typeface="Cambria Math"/>
                <a:cs typeface="Cambria Math"/>
              </a:rPr>
              <a:t>𝖠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(𝑸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𝑷)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416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Negation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272" y="2835655"/>
          <a:ext cx="7885429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4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39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4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r>
                        <a:rPr sz="2000" spc="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011295" y="2035048"/>
            <a:ext cx="1300480" cy="740410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579881" y="0"/>
                </a:moveTo>
                <a:lnTo>
                  <a:pt x="534796" y="4699"/>
                </a:lnTo>
                <a:lnTo>
                  <a:pt x="491363" y="17272"/>
                </a:lnTo>
                <a:lnTo>
                  <a:pt x="449960" y="37211"/>
                </a:lnTo>
                <a:lnTo>
                  <a:pt x="410337" y="63500"/>
                </a:lnTo>
                <a:lnTo>
                  <a:pt x="372490" y="95503"/>
                </a:lnTo>
                <a:lnTo>
                  <a:pt x="336041" y="132587"/>
                </a:lnTo>
                <a:lnTo>
                  <a:pt x="300863" y="174243"/>
                </a:lnTo>
                <a:lnTo>
                  <a:pt x="266700" y="220217"/>
                </a:lnTo>
                <a:lnTo>
                  <a:pt x="233425" y="269748"/>
                </a:lnTo>
                <a:lnTo>
                  <a:pt x="200787" y="322706"/>
                </a:lnTo>
                <a:lnTo>
                  <a:pt x="168840" y="378460"/>
                </a:lnTo>
                <a:lnTo>
                  <a:pt x="137413" y="436499"/>
                </a:lnTo>
                <a:lnTo>
                  <a:pt x="91058" y="527176"/>
                </a:lnTo>
                <a:lnTo>
                  <a:pt x="60578" y="589406"/>
                </a:lnTo>
                <a:lnTo>
                  <a:pt x="30225" y="652399"/>
                </a:lnTo>
                <a:lnTo>
                  <a:pt x="0" y="715644"/>
                </a:lnTo>
                <a:lnTo>
                  <a:pt x="51562" y="740282"/>
                </a:lnTo>
                <a:lnTo>
                  <a:pt x="81727" y="677163"/>
                </a:lnTo>
                <a:lnTo>
                  <a:pt x="111952" y="614426"/>
                </a:lnTo>
                <a:lnTo>
                  <a:pt x="142115" y="552830"/>
                </a:lnTo>
                <a:lnTo>
                  <a:pt x="172846" y="492378"/>
                </a:lnTo>
                <a:lnTo>
                  <a:pt x="188087" y="463041"/>
                </a:lnTo>
                <a:lnTo>
                  <a:pt x="203453" y="434213"/>
                </a:lnTo>
                <a:lnTo>
                  <a:pt x="218947" y="405891"/>
                </a:lnTo>
                <a:lnTo>
                  <a:pt x="234441" y="378460"/>
                </a:lnTo>
                <a:lnTo>
                  <a:pt x="250062" y="351663"/>
                </a:lnTo>
                <a:lnTo>
                  <a:pt x="265810" y="325500"/>
                </a:lnTo>
                <a:lnTo>
                  <a:pt x="281558" y="300481"/>
                </a:lnTo>
                <a:lnTo>
                  <a:pt x="297310" y="276605"/>
                </a:lnTo>
                <a:lnTo>
                  <a:pt x="313563" y="252856"/>
                </a:lnTo>
                <a:lnTo>
                  <a:pt x="329325" y="231139"/>
                </a:lnTo>
                <a:lnTo>
                  <a:pt x="345367" y="210057"/>
                </a:lnTo>
                <a:lnTo>
                  <a:pt x="361805" y="190118"/>
                </a:lnTo>
                <a:lnTo>
                  <a:pt x="378713" y="170561"/>
                </a:lnTo>
                <a:lnTo>
                  <a:pt x="395350" y="152907"/>
                </a:lnTo>
                <a:lnTo>
                  <a:pt x="395508" y="152907"/>
                </a:lnTo>
                <a:lnTo>
                  <a:pt x="411203" y="137667"/>
                </a:lnTo>
                <a:lnTo>
                  <a:pt x="427494" y="122936"/>
                </a:lnTo>
                <a:lnTo>
                  <a:pt x="428625" y="121919"/>
                </a:lnTo>
                <a:lnTo>
                  <a:pt x="428761" y="121919"/>
                </a:lnTo>
                <a:lnTo>
                  <a:pt x="444269" y="109600"/>
                </a:lnTo>
                <a:lnTo>
                  <a:pt x="444118" y="109600"/>
                </a:lnTo>
                <a:lnTo>
                  <a:pt x="462279" y="96647"/>
                </a:lnTo>
                <a:lnTo>
                  <a:pt x="462597" y="96647"/>
                </a:lnTo>
                <a:lnTo>
                  <a:pt x="477534" y="87375"/>
                </a:lnTo>
                <a:lnTo>
                  <a:pt x="477392" y="87375"/>
                </a:lnTo>
                <a:lnTo>
                  <a:pt x="479170" y="86360"/>
                </a:lnTo>
                <a:lnTo>
                  <a:pt x="479332" y="86360"/>
                </a:lnTo>
                <a:lnTo>
                  <a:pt x="494364" y="78486"/>
                </a:lnTo>
                <a:lnTo>
                  <a:pt x="496062" y="77597"/>
                </a:lnTo>
                <a:lnTo>
                  <a:pt x="496290" y="77597"/>
                </a:lnTo>
                <a:lnTo>
                  <a:pt x="511200" y="70992"/>
                </a:lnTo>
                <a:lnTo>
                  <a:pt x="510920" y="70992"/>
                </a:lnTo>
                <a:lnTo>
                  <a:pt x="513206" y="70103"/>
                </a:lnTo>
                <a:lnTo>
                  <a:pt x="513553" y="70103"/>
                </a:lnTo>
                <a:lnTo>
                  <a:pt x="527841" y="65277"/>
                </a:lnTo>
                <a:lnTo>
                  <a:pt x="527684" y="65277"/>
                </a:lnTo>
                <a:lnTo>
                  <a:pt x="530097" y="64515"/>
                </a:lnTo>
                <a:lnTo>
                  <a:pt x="530773" y="64515"/>
                </a:lnTo>
                <a:lnTo>
                  <a:pt x="545184" y="60960"/>
                </a:lnTo>
                <a:lnTo>
                  <a:pt x="544829" y="60960"/>
                </a:lnTo>
                <a:lnTo>
                  <a:pt x="547242" y="60451"/>
                </a:lnTo>
                <a:lnTo>
                  <a:pt x="548110" y="60451"/>
                </a:lnTo>
                <a:lnTo>
                  <a:pt x="562874" y="58165"/>
                </a:lnTo>
                <a:lnTo>
                  <a:pt x="561720" y="58165"/>
                </a:lnTo>
                <a:lnTo>
                  <a:pt x="564514" y="57912"/>
                </a:lnTo>
                <a:lnTo>
                  <a:pt x="566208" y="57912"/>
                </a:lnTo>
                <a:lnTo>
                  <a:pt x="579579" y="57155"/>
                </a:lnTo>
                <a:lnTo>
                  <a:pt x="579374" y="57150"/>
                </a:lnTo>
                <a:lnTo>
                  <a:pt x="581913" y="57023"/>
                </a:lnTo>
                <a:lnTo>
                  <a:pt x="769692" y="57023"/>
                </a:lnTo>
                <a:lnTo>
                  <a:pt x="764158" y="53848"/>
                </a:lnTo>
                <a:lnTo>
                  <a:pt x="717676" y="30861"/>
                </a:lnTo>
                <a:lnTo>
                  <a:pt x="671449" y="13842"/>
                </a:lnTo>
                <a:lnTo>
                  <a:pt x="625475" y="3175"/>
                </a:lnTo>
                <a:lnTo>
                  <a:pt x="602614" y="635"/>
                </a:lnTo>
                <a:lnTo>
                  <a:pt x="579881" y="0"/>
                </a:lnTo>
                <a:close/>
              </a:path>
              <a:path w="1300479" h="740410">
                <a:moveTo>
                  <a:pt x="81787" y="677037"/>
                </a:moveTo>
                <a:lnTo>
                  <a:pt x="81660" y="677163"/>
                </a:lnTo>
                <a:lnTo>
                  <a:pt x="81787" y="677037"/>
                </a:lnTo>
                <a:close/>
              </a:path>
              <a:path w="1300479" h="740410">
                <a:moveTo>
                  <a:pt x="112013" y="614299"/>
                </a:moveTo>
                <a:close/>
              </a:path>
              <a:path w="1300479" h="740410">
                <a:moveTo>
                  <a:pt x="1070399" y="463426"/>
                </a:moveTo>
                <a:lnTo>
                  <a:pt x="1059878" y="466470"/>
                </a:lnTo>
                <a:lnTo>
                  <a:pt x="1051262" y="473229"/>
                </a:lnTo>
                <a:lnTo>
                  <a:pt x="1045717" y="483107"/>
                </a:lnTo>
                <a:lnTo>
                  <a:pt x="1044525" y="494420"/>
                </a:lnTo>
                <a:lnTo>
                  <a:pt x="1047607" y="504936"/>
                </a:lnTo>
                <a:lnTo>
                  <a:pt x="1054379" y="513522"/>
                </a:lnTo>
                <a:lnTo>
                  <a:pt x="1064259" y="519049"/>
                </a:lnTo>
                <a:lnTo>
                  <a:pt x="1299971" y="594613"/>
                </a:lnTo>
                <a:lnTo>
                  <a:pt x="1295174" y="571500"/>
                </a:lnTo>
                <a:lnTo>
                  <a:pt x="1240789" y="571500"/>
                </a:lnTo>
                <a:lnTo>
                  <a:pt x="1223590" y="552576"/>
                </a:lnTo>
                <a:lnTo>
                  <a:pt x="1179829" y="504316"/>
                </a:lnTo>
                <a:lnTo>
                  <a:pt x="1179967" y="504316"/>
                </a:lnTo>
                <a:lnTo>
                  <a:pt x="1169405" y="492802"/>
                </a:lnTo>
                <a:lnTo>
                  <a:pt x="1081658" y="464692"/>
                </a:lnTo>
                <a:lnTo>
                  <a:pt x="1070399" y="463426"/>
                </a:lnTo>
                <a:close/>
              </a:path>
              <a:path w="1300479" h="740410">
                <a:moveTo>
                  <a:pt x="1169405" y="492802"/>
                </a:moveTo>
                <a:lnTo>
                  <a:pt x="1180083" y="504443"/>
                </a:lnTo>
                <a:lnTo>
                  <a:pt x="1179945" y="504443"/>
                </a:lnTo>
                <a:lnTo>
                  <a:pt x="1229232" y="558800"/>
                </a:lnTo>
                <a:lnTo>
                  <a:pt x="1240789" y="571500"/>
                </a:lnTo>
                <a:lnTo>
                  <a:pt x="1255494" y="558291"/>
                </a:lnTo>
                <a:lnTo>
                  <a:pt x="1234058" y="558291"/>
                </a:lnTo>
                <a:lnTo>
                  <a:pt x="1224095" y="510322"/>
                </a:lnTo>
                <a:lnTo>
                  <a:pt x="1205745" y="504443"/>
                </a:lnTo>
                <a:lnTo>
                  <a:pt x="1180083" y="504443"/>
                </a:lnTo>
                <a:lnTo>
                  <a:pt x="1179829" y="504316"/>
                </a:lnTo>
                <a:lnTo>
                  <a:pt x="1205349" y="504316"/>
                </a:lnTo>
                <a:lnTo>
                  <a:pt x="1169405" y="492802"/>
                </a:lnTo>
                <a:close/>
              </a:path>
              <a:path w="1300479" h="740410">
                <a:moveTo>
                  <a:pt x="1227266" y="330027"/>
                </a:moveTo>
                <a:lnTo>
                  <a:pt x="1193734" y="352298"/>
                </a:lnTo>
                <a:lnTo>
                  <a:pt x="1193672" y="363854"/>
                </a:lnTo>
                <a:lnTo>
                  <a:pt x="1212728" y="455598"/>
                </a:lnTo>
                <a:lnTo>
                  <a:pt x="1222696" y="466470"/>
                </a:lnTo>
                <a:lnTo>
                  <a:pt x="1271651" y="520446"/>
                </a:lnTo>
                <a:lnTo>
                  <a:pt x="1283207" y="533400"/>
                </a:lnTo>
                <a:lnTo>
                  <a:pt x="1240789" y="571500"/>
                </a:lnTo>
                <a:lnTo>
                  <a:pt x="1295174" y="571500"/>
                </a:lnTo>
                <a:lnTo>
                  <a:pt x="1249679" y="352298"/>
                </a:lnTo>
                <a:lnTo>
                  <a:pt x="1245240" y="341842"/>
                </a:lnTo>
                <a:lnTo>
                  <a:pt x="1237408" y="334184"/>
                </a:lnTo>
                <a:lnTo>
                  <a:pt x="1227266" y="330027"/>
                </a:lnTo>
                <a:close/>
              </a:path>
              <a:path w="1300479" h="740410">
                <a:moveTo>
                  <a:pt x="1229105" y="558673"/>
                </a:moveTo>
                <a:close/>
              </a:path>
              <a:path w="1300479" h="740410">
                <a:moveTo>
                  <a:pt x="1229117" y="558673"/>
                </a:moveTo>
                <a:close/>
              </a:path>
              <a:path w="1300479" h="740410">
                <a:moveTo>
                  <a:pt x="1224095" y="510322"/>
                </a:moveTo>
                <a:lnTo>
                  <a:pt x="1234058" y="558291"/>
                </a:lnTo>
                <a:lnTo>
                  <a:pt x="1270762" y="525272"/>
                </a:lnTo>
                <a:lnTo>
                  <a:pt x="1224095" y="510322"/>
                </a:lnTo>
                <a:close/>
              </a:path>
              <a:path w="1300479" h="740410">
                <a:moveTo>
                  <a:pt x="1212728" y="455598"/>
                </a:moveTo>
                <a:lnTo>
                  <a:pt x="1224095" y="510322"/>
                </a:lnTo>
                <a:lnTo>
                  <a:pt x="1270762" y="525272"/>
                </a:lnTo>
                <a:lnTo>
                  <a:pt x="1234058" y="558291"/>
                </a:lnTo>
                <a:lnTo>
                  <a:pt x="1255494" y="558291"/>
                </a:lnTo>
                <a:lnTo>
                  <a:pt x="1283207" y="533400"/>
                </a:lnTo>
                <a:lnTo>
                  <a:pt x="1271651" y="520446"/>
                </a:lnTo>
                <a:lnTo>
                  <a:pt x="1222120" y="465836"/>
                </a:lnTo>
                <a:lnTo>
                  <a:pt x="1212728" y="455598"/>
                </a:lnTo>
                <a:close/>
              </a:path>
              <a:path w="1300479" h="740410">
                <a:moveTo>
                  <a:pt x="1208255" y="450723"/>
                </a:moveTo>
                <a:lnTo>
                  <a:pt x="1130807" y="450723"/>
                </a:lnTo>
                <a:lnTo>
                  <a:pt x="1169405" y="492802"/>
                </a:lnTo>
                <a:lnTo>
                  <a:pt x="1224095" y="510322"/>
                </a:lnTo>
                <a:lnTo>
                  <a:pt x="1212728" y="455598"/>
                </a:lnTo>
                <a:lnTo>
                  <a:pt x="1208255" y="450723"/>
                </a:lnTo>
                <a:close/>
              </a:path>
              <a:path w="1300479" h="740410">
                <a:moveTo>
                  <a:pt x="1179967" y="504316"/>
                </a:moveTo>
                <a:lnTo>
                  <a:pt x="1179829" y="504316"/>
                </a:lnTo>
                <a:lnTo>
                  <a:pt x="1180083" y="504443"/>
                </a:lnTo>
                <a:close/>
              </a:path>
              <a:path w="1300479" h="740410">
                <a:moveTo>
                  <a:pt x="1113325" y="348868"/>
                </a:moveTo>
                <a:lnTo>
                  <a:pt x="1033779" y="348868"/>
                </a:lnTo>
                <a:lnTo>
                  <a:pt x="1058037" y="373761"/>
                </a:lnTo>
                <a:lnTo>
                  <a:pt x="1082293" y="399034"/>
                </a:lnTo>
                <a:lnTo>
                  <a:pt x="1130934" y="450976"/>
                </a:lnTo>
                <a:lnTo>
                  <a:pt x="1130807" y="450723"/>
                </a:lnTo>
                <a:lnTo>
                  <a:pt x="1208255" y="450723"/>
                </a:lnTo>
                <a:lnTo>
                  <a:pt x="1172717" y="411988"/>
                </a:lnTo>
                <a:lnTo>
                  <a:pt x="1123568" y="359537"/>
                </a:lnTo>
                <a:lnTo>
                  <a:pt x="1113325" y="348868"/>
                </a:lnTo>
                <a:close/>
              </a:path>
              <a:path w="1300479" h="740410">
                <a:moveTo>
                  <a:pt x="219034" y="405891"/>
                </a:moveTo>
                <a:lnTo>
                  <a:pt x="218820" y="406273"/>
                </a:lnTo>
                <a:lnTo>
                  <a:pt x="219034" y="405891"/>
                </a:lnTo>
                <a:close/>
              </a:path>
              <a:path w="1300479" h="740410">
                <a:moveTo>
                  <a:pt x="1082039" y="398779"/>
                </a:moveTo>
                <a:lnTo>
                  <a:pt x="1082277" y="399034"/>
                </a:lnTo>
                <a:lnTo>
                  <a:pt x="1082039" y="398779"/>
                </a:lnTo>
                <a:close/>
              </a:path>
              <a:path w="1300479" h="740410">
                <a:moveTo>
                  <a:pt x="234462" y="378460"/>
                </a:moveTo>
                <a:lnTo>
                  <a:pt x="234314" y="378713"/>
                </a:lnTo>
                <a:lnTo>
                  <a:pt x="234462" y="378460"/>
                </a:lnTo>
                <a:close/>
              </a:path>
              <a:path w="1300479" h="740410">
                <a:moveTo>
                  <a:pt x="1057909" y="373634"/>
                </a:moveTo>
                <a:lnTo>
                  <a:pt x="1058037" y="373761"/>
                </a:lnTo>
                <a:lnTo>
                  <a:pt x="1057909" y="373634"/>
                </a:lnTo>
                <a:close/>
              </a:path>
              <a:path w="1300479" h="740410">
                <a:moveTo>
                  <a:pt x="250088" y="351663"/>
                </a:moveTo>
                <a:lnTo>
                  <a:pt x="249935" y="351916"/>
                </a:lnTo>
                <a:lnTo>
                  <a:pt x="250088" y="351663"/>
                </a:lnTo>
                <a:close/>
              </a:path>
              <a:path w="1300479" h="740410">
                <a:moveTo>
                  <a:pt x="1090021" y="324738"/>
                </a:moveTo>
                <a:lnTo>
                  <a:pt x="1009776" y="324738"/>
                </a:lnTo>
                <a:lnTo>
                  <a:pt x="1010030" y="324992"/>
                </a:lnTo>
                <a:lnTo>
                  <a:pt x="1033906" y="349123"/>
                </a:lnTo>
                <a:lnTo>
                  <a:pt x="1033779" y="348868"/>
                </a:lnTo>
                <a:lnTo>
                  <a:pt x="1113325" y="348868"/>
                </a:lnTo>
                <a:lnTo>
                  <a:pt x="1099057" y="334010"/>
                </a:lnTo>
                <a:lnTo>
                  <a:pt x="1090021" y="324738"/>
                </a:lnTo>
                <a:close/>
              </a:path>
              <a:path w="1300479" h="740410">
                <a:moveTo>
                  <a:pt x="265875" y="325500"/>
                </a:moveTo>
                <a:lnTo>
                  <a:pt x="265556" y="326009"/>
                </a:lnTo>
                <a:lnTo>
                  <a:pt x="265875" y="325500"/>
                </a:lnTo>
                <a:close/>
              </a:path>
              <a:path w="1300479" h="740410">
                <a:moveTo>
                  <a:pt x="1009946" y="324910"/>
                </a:moveTo>
                <a:close/>
              </a:path>
              <a:path w="1300479" h="740410">
                <a:moveTo>
                  <a:pt x="1067092" y="301371"/>
                </a:moveTo>
                <a:lnTo>
                  <a:pt x="985901" y="301371"/>
                </a:lnTo>
                <a:lnTo>
                  <a:pt x="1009946" y="324910"/>
                </a:lnTo>
                <a:lnTo>
                  <a:pt x="1009776" y="324738"/>
                </a:lnTo>
                <a:lnTo>
                  <a:pt x="1090021" y="324738"/>
                </a:lnTo>
                <a:lnTo>
                  <a:pt x="1074546" y="308863"/>
                </a:lnTo>
                <a:lnTo>
                  <a:pt x="1067092" y="301371"/>
                </a:lnTo>
                <a:close/>
              </a:path>
              <a:path w="1300479" h="740410">
                <a:moveTo>
                  <a:pt x="1044196" y="278511"/>
                </a:moveTo>
                <a:lnTo>
                  <a:pt x="962151" y="278511"/>
                </a:lnTo>
                <a:lnTo>
                  <a:pt x="986154" y="301625"/>
                </a:lnTo>
                <a:lnTo>
                  <a:pt x="985901" y="301371"/>
                </a:lnTo>
                <a:lnTo>
                  <a:pt x="1067092" y="301371"/>
                </a:lnTo>
                <a:lnTo>
                  <a:pt x="1050163" y="284352"/>
                </a:lnTo>
                <a:lnTo>
                  <a:pt x="1044196" y="278511"/>
                </a:lnTo>
                <a:close/>
              </a:path>
              <a:path w="1300479" h="740410">
                <a:moveTo>
                  <a:pt x="281638" y="300481"/>
                </a:moveTo>
                <a:lnTo>
                  <a:pt x="281304" y="300989"/>
                </a:lnTo>
                <a:lnTo>
                  <a:pt x="281638" y="300481"/>
                </a:lnTo>
                <a:close/>
              </a:path>
              <a:path w="1300479" h="740410">
                <a:moveTo>
                  <a:pt x="1021824" y="256666"/>
                </a:moveTo>
                <a:lnTo>
                  <a:pt x="938656" y="256666"/>
                </a:lnTo>
                <a:lnTo>
                  <a:pt x="962405" y="278764"/>
                </a:lnTo>
                <a:lnTo>
                  <a:pt x="962151" y="278511"/>
                </a:lnTo>
                <a:lnTo>
                  <a:pt x="1044196" y="278511"/>
                </a:lnTo>
                <a:lnTo>
                  <a:pt x="1025778" y="260476"/>
                </a:lnTo>
                <a:lnTo>
                  <a:pt x="1021824" y="256666"/>
                </a:lnTo>
                <a:close/>
              </a:path>
              <a:path w="1300479" h="740410">
                <a:moveTo>
                  <a:pt x="999613" y="235330"/>
                </a:moveTo>
                <a:lnTo>
                  <a:pt x="915162" y="235330"/>
                </a:lnTo>
                <a:lnTo>
                  <a:pt x="938910" y="256921"/>
                </a:lnTo>
                <a:lnTo>
                  <a:pt x="938656" y="256666"/>
                </a:lnTo>
                <a:lnTo>
                  <a:pt x="1021824" y="256666"/>
                </a:lnTo>
                <a:lnTo>
                  <a:pt x="1001521" y="237109"/>
                </a:lnTo>
                <a:lnTo>
                  <a:pt x="999613" y="235330"/>
                </a:lnTo>
                <a:close/>
              </a:path>
              <a:path w="1300479" h="740410">
                <a:moveTo>
                  <a:pt x="313640" y="252856"/>
                </a:moveTo>
                <a:lnTo>
                  <a:pt x="313181" y="253491"/>
                </a:lnTo>
                <a:lnTo>
                  <a:pt x="313640" y="252856"/>
                </a:lnTo>
                <a:close/>
              </a:path>
              <a:path w="1300479" h="740410">
                <a:moveTo>
                  <a:pt x="915572" y="160400"/>
                </a:moveTo>
                <a:lnTo>
                  <a:pt x="823594" y="160400"/>
                </a:lnTo>
                <a:lnTo>
                  <a:pt x="846581" y="178053"/>
                </a:lnTo>
                <a:lnTo>
                  <a:pt x="869441" y="196341"/>
                </a:lnTo>
                <a:lnTo>
                  <a:pt x="892428" y="215518"/>
                </a:lnTo>
                <a:lnTo>
                  <a:pt x="915542" y="235712"/>
                </a:lnTo>
                <a:lnTo>
                  <a:pt x="915162" y="235330"/>
                </a:lnTo>
                <a:lnTo>
                  <a:pt x="999613" y="235330"/>
                </a:lnTo>
                <a:lnTo>
                  <a:pt x="977391" y="214629"/>
                </a:lnTo>
                <a:lnTo>
                  <a:pt x="953388" y="192786"/>
                </a:lnTo>
                <a:lnTo>
                  <a:pt x="929258" y="171830"/>
                </a:lnTo>
                <a:lnTo>
                  <a:pt x="915572" y="160400"/>
                </a:lnTo>
                <a:close/>
              </a:path>
              <a:path w="1300479" h="740410">
                <a:moveTo>
                  <a:pt x="891920" y="215137"/>
                </a:moveTo>
                <a:lnTo>
                  <a:pt x="892358" y="215518"/>
                </a:lnTo>
                <a:lnTo>
                  <a:pt x="891920" y="215137"/>
                </a:lnTo>
                <a:close/>
              </a:path>
              <a:path w="1300479" h="740410">
                <a:moveTo>
                  <a:pt x="345947" y="209296"/>
                </a:moveTo>
                <a:lnTo>
                  <a:pt x="345313" y="210057"/>
                </a:lnTo>
                <a:lnTo>
                  <a:pt x="345947" y="209296"/>
                </a:lnTo>
                <a:close/>
              </a:path>
              <a:path w="1300479" h="740410">
                <a:moveTo>
                  <a:pt x="868933" y="195961"/>
                </a:moveTo>
                <a:lnTo>
                  <a:pt x="869391" y="196341"/>
                </a:lnTo>
                <a:lnTo>
                  <a:pt x="868933" y="195961"/>
                </a:lnTo>
                <a:close/>
              </a:path>
              <a:path w="1300479" h="740410">
                <a:moveTo>
                  <a:pt x="362330" y="189484"/>
                </a:moveTo>
                <a:lnTo>
                  <a:pt x="361695" y="190118"/>
                </a:lnTo>
                <a:lnTo>
                  <a:pt x="362330" y="189484"/>
                </a:lnTo>
                <a:close/>
              </a:path>
              <a:path w="1300479" h="740410">
                <a:moveTo>
                  <a:pt x="846074" y="177673"/>
                </a:moveTo>
                <a:lnTo>
                  <a:pt x="846550" y="178053"/>
                </a:lnTo>
                <a:lnTo>
                  <a:pt x="846074" y="177673"/>
                </a:lnTo>
                <a:close/>
              </a:path>
              <a:path w="1300479" h="740410">
                <a:moveTo>
                  <a:pt x="378793" y="170561"/>
                </a:moveTo>
                <a:lnTo>
                  <a:pt x="378078" y="171323"/>
                </a:lnTo>
                <a:lnTo>
                  <a:pt x="378793" y="170561"/>
                </a:lnTo>
                <a:close/>
              </a:path>
              <a:path w="1300479" h="740410">
                <a:moveTo>
                  <a:pt x="896041" y="144399"/>
                </a:moveTo>
                <a:lnTo>
                  <a:pt x="801369" y="144399"/>
                </a:lnTo>
                <a:lnTo>
                  <a:pt x="824229" y="160909"/>
                </a:lnTo>
                <a:lnTo>
                  <a:pt x="823594" y="160400"/>
                </a:lnTo>
                <a:lnTo>
                  <a:pt x="915572" y="160400"/>
                </a:lnTo>
                <a:lnTo>
                  <a:pt x="905382" y="151891"/>
                </a:lnTo>
                <a:lnTo>
                  <a:pt x="896041" y="144399"/>
                </a:lnTo>
                <a:close/>
              </a:path>
              <a:path w="1300479" h="740410">
                <a:moveTo>
                  <a:pt x="395508" y="152907"/>
                </a:moveTo>
                <a:lnTo>
                  <a:pt x="395350" y="152907"/>
                </a:lnTo>
                <a:lnTo>
                  <a:pt x="394462" y="153924"/>
                </a:lnTo>
                <a:lnTo>
                  <a:pt x="395508" y="152907"/>
                </a:lnTo>
                <a:close/>
              </a:path>
              <a:path w="1300479" h="740410">
                <a:moveTo>
                  <a:pt x="877149" y="129412"/>
                </a:moveTo>
                <a:lnTo>
                  <a:pt x="779144" y="129412"/>
                </a:lnTo>
                <a:lnTo>
                  <a:pt x="802004" y="144906"/>
                </a:lnTo>
                <a:lnTo>
                  <a:pt x="801369" y="144399"/>
                </a:lnTo>
                <a:lnTo>
                  <a:pt x="896041" y="144399"/>
                </a:lnTo>
                <a:lnTo>
                  <a:pt x="881633" y="132841"/>
                </a:lnTo>
                <a:lnTo>
                  <a:pt x="877149" y="129412"/>
                </a:lnTo>
                <a:close/>
              </a:path>
              <a:path w="1300479" h="740410">
                <a:moveTo>
                  <a:pt x="411988" y="136905"/>
                </a:moveTo>
                <a:lnTo>
                  <a:pt x="411099" y="137667"/>
                </a:lnTo>
                <a:lnTo>
                  <a:pt x="411988" y="136905"/>
                </a:lnTo>
                <a:close/>
              </a:path>
              <a:path w="1300479" h="740410">
                <a:moveTo>
                  <a:pt x="859545" y="115950"/>
                </a:moveTo>
                <a:lnTo>
                  <a:pt x="757554" y="115950"/>
                </a:lnTo>
                <a:lnTo>
                  <a:pt x="780033" y="130048"/>
                </a:lnTo>
                <a:lnTo>
                  <a:pt x="779144" y="129412"/>
                </a:lnTo>
                <a:lnTo>
                  <a:pt x="877149" y="129412"/>
                </a:lnTo>
                <a:lnTo>
                  <a:pt x="859545" y="115950"/>
                </a:lnTo>
                <a:close/>
              </a:path>
              <a:path w="1300479" h="740410">
                <a:moveTo>
                  <a:pt x="428761" y="121919"/>
                </a:moveTo>
                <a:lnTo>
                  <a:pt x="428625" y="121919"/>
                </a:lnTo>
                <a:lnTo>
                  <a:pt x="427587" y="122851"/>
                </a:lnTo>
                <a:lnTo>
                  <a:pt x="428761" y="121919"/>
                </a:lnTo>
                <a:close/>
              </a:path>
              <a:path w="1300479" h="740410">
                <a:moveTo>
                  <a:pt x="736091" y="103631"/>
                </a:moveTo>
                <a:lnTo>
                  <a:pt x="758316" y="116459"/>
                </a:lnTo>
                <a:lnTo>
                  <a:pt x="757554" y="115950"/>
                </a:lnTo>
                <a:lnTo>
                  <a:pt x="859545" y="115950"/>
                </a:lnTo>
                <a:lnTo>
                  <a:pt x="857884" y="114680"/>
                </a:lnTo>
                <a:lnTo>
                  <a:pt x="843143" y="104139"/>
                </a:lnTo>
                <a:lnTo>
                  <a:pt x="737107" y="104139"/>
                </a:lnTo>
                <a:lnTo>
                  <a:pt x="736091" y="103631"/>
                </a:lnTo>
                <a:close/>
              </a:path>
              <a:path w="1300479" h="740410">
                <a:moveTo>
                  <a:pt x="445388" y="108712"/>
                </a:moveTo>
                <a:lnTo>
                  <a:pt x="444118" y="109600"/>
                </a:lnTo>
                <a:lnTo>
                  <a:pt x="444269" y="109600"/>
                </a:lnTo>
                <a:lnTo>
                  <a:pt x="445388" y="108712"/>
                </a:lnTo>
                <a:close/>
              </a:path>
              <a:path w="1300479" h="740410">
                <a:moveTo>
                  <a:pt x="826431" y="92455"/>
                </a:moveTo>
                <a:lnTo>
                  <a:pt x="715009" y="92455"/>
                </a:lnTo>
                <a:lnTo>
                  <a:pt x="737107" y="104139"/>
                </a:lnTo>
                <a:lnTo>
                  <a:pt x="843143" y="104139"/>
                </a:lnTo>
                <a:lnTo>
                  <a:pt x="834263" y="97789"/>
                </a:lnTo>
                <a:lnTo>
                  <a:pt x="826431" y="92455"/>
                </a:lnTo>
                <a:close/>
              </a:path>
              <a:path w="1300479" h="740410">
                <a:moveTo>
                  <a:pt x="462597" y="96647"/>
                </a:moveTo>
                <a:lnTo>
                  <a:pt x="462279" y="96647"/>
                </a:lnTo>
                <a:lnTo>
                  <a:pt x="460755" y="97789"/>
                </a:lnTo>
                <a:lnTo>
                  <a:pt x="462597" y="96647"/>
                </a:lnTo>
                <a:close/>
              </a:path>
              <a:path w="1300479" h="740410">
                <a:moveTo>
                  <a:pt x="694435" y="83057"/>
                </a:moveTo>
                <a:lnTo>
                  <a:pt x="716279" y="93217"/>
                </a:lnTo>
                <a:lnTo>
                  <a:pt x="715009" y="92455"/>
                </a:lnTo>
                <a:lnTo>
                  <a:pt x="826431" y="92455"/>
                </a:lnTo>
                <a:lnTo>
                  <a:pt x="813378" y="83565"/>
                </a:lnTo>
                <a:lnTo>
                  <a:pt x="695705" y="83565"/>
                </a:lnTo>
                <a:lnTo>
                  <a:pt x="694435" y="83057"/>
                </a:lnTo>
                <a:close/>
              </a:path>
              <a:path w="1300479" h="740410">
                <a:moveTo>
                  <a:pt x="479170" y="86360"/>
                </a:moveTo>
                <a:lnTo>
                  <a:pt x="477392" y="87375"/>
                </a:lnTo>
                <a:lnTo>
                  <a:pt x="478297" y="86902"/>
                </a:lnTo>
                <a:lnTo>
                  <a:pt x="479170" y="86360"/>
                </a:lnTo>
                <a:close/>
              </a:path>
              <a:path w="1300479" h="740410">
                <a:moveTo>
                  <a:pt x="478297" y="86902"/>
                </a:moveTo>
                <a:lnTo>
                  <a:pt x="477392" y="87375"/>
                </a:lnTo>
                <a:lnTo>
                  <a:pt x="477534" y="87375"/>
                </a:lnTo>
                <a:lnTo>
                  <a:pt x="478297" y="86902"/>
                </a:lnTo>
                <a:close/>
              </a:path>
              <a:path w="1300479" h="740410">
                <a:moveTo>
                  <a:pt x="479332" y="86360"/>
                </a:moveTo>
                <a:lnTo>
                  <a:pt x="479170" y="86360"/>
                </a:lnTo>
                <a:lnTo>
                  <a:pt x="478297" y="86902"/>
                </a:lnTo>
                <a:lnTo>
                  <a:pt x="479332" y="86360"/>
                </a:lnTo>
                <a:close/>
              </a:path>
              <a:path w="1300479" h="740410">
                <a:moveTo>
                  <a:pt x="799591" y="74802"/>
                </a:moveTo>
                <a:lnTo>
                  <a:pt x="673988" y="74802"/>
                </a:lnTo>
                <a:lnTo>
                  <a:pt x="675639" y="75437"/>
                </a:lnTo>
                <a:lnTo>
                  <a:pt x="695705" y="83565"/>
                </a:lnTo>
                <a:lnTo>
                  <a:pt x="813378" y="83565"/>
                </a:lnTo>
                <a:lnTo>
                  <a:pt x="810767" y="81787"/>
                </a:lnTo>
                <a:lnTo>
                  <a:pt x="799591" y="74802"/>
                </a:lnTo>
                <a:close/>
              </a:path>
              <a:path w="1300479" h="740410">
                <a:moveTo>
                  <a:pt x="496062" y="77597"/>
                </a:moveTo>
                <a:lnTo>
                  <a:pt x="494283" y="78486"/>
                </a:lnTo>
                <a:lnTo>
                  <a:pt x="494807" y="78254"/>
                </a:lnTo>
                <a:lnTo>
                  <a:pt x="496062" y="77597"/>
                </a:lnTo>
                <a:close/>
              </a:path>
              <a:path w="1300479" h="740410">
                <a:moveTo>
                  <a:pt x="494807" y="78254"/>
                </a:moveTo>
                <a:lnTo>
                  <a:pt x="494283" y="78486"/>
                </a:lnTo>
                <a:lnTo>
                  <a:pt x="494807" y="78254"/>
                </a:lnTo>
                <a:close/>
              </a:path>
              <a:path w="1300479" h="740410">
                <a:moveTo>
                  <a:pt x="496290" y="77597"/>
                </a:moveTo>
                <a:lnTo>
                  <a:pt x="496062" y="77597"/>
                </a:lnTo>
                <a:lnTo>
                  <a:pt x="494807" y="78254"/>
                </a:lnTo>
                <a:lnTo>
                  <a:pt x="496290" y="77597"/>
                </a:lnTo>
                <a:close/>
              </a:path>
              <a:path w="1300479" h="740410">
                <a:moveTo>
                  <a:pt x="675207" y="75294"/>
                </a:moveTo>
                <a:lnTo>
                  <a:pt x="675562" y="75437"/>
                </a:lnTo>
                <a:lnTo>
                  <a:pt x="675207" y="75294"/>
                </a:lnTo>
                <a:close/>
              </a:path>
              <a:path w="1300479" h="740410">
                <a:moveTo>
                  <a:pt x="673988" y="74802"/>
                </a:moveTo>
                <a:lnTo>
                  <a:pt x="675207" y="75294"/>
                </a:lnTo>
                <a:lnTo>
                  <a:pt x="675639" y="75437"/>
                </a:lnTo>
                <a:lnTo>
                  <a:pt x="673988" y="74802"/>
                </a:lnTo>
                <a:close/>
              </a:path>
              <a:path w="1300479" h="740410">
                <a:moveTo>
                  <a:pt x="789228" y="68325"/>
                </a:moveTo>
                <a:lnTo>
                  <a:pt x="654176" y="68325"/>
                </a:lnTo>
                <a:lnTo>
                  <a:pt x="675207" y="75294"/>
                </a:lnTo>
                <a:lnTo>
                  <a:pt x="673988" y="74802"/>
                </a:lnTo>
                <a:lnTo>
                  <a:pt x="799591" y="74802"/>
                </a:lnTo>
                <a:lnTo>
                  <a:pt x="789228" y="68325"/>
                </a:lnTo>
                <a:close/>
              </a:path>
              <a:path w="1300479" h="740410">
                <a:moveTo>
                  <a:pt x="513206" y="70103"/>
                </a:moveTo>
                <a:lnTo>
                  <a:pt x="510920" y="70992"/>
                </a:lnTo>
                <a:lnTo>
                  <a:pt x="512095" y="70596"/>
                </a:lnTo>
                <a:lnTo>
                  <a:pt x="513206" y="70103"/>
                </a:lnTo>
                <a:close/>
              </a:path>
              <a:path w="1300479" h="740410">
                <a:moveTo>
                  <a:pt x="512095" y="70596"/>
                </a:moveTo>
                <a:lnTo>
                  <a:pt x="510920" y="70992"/>
                </a:lnTo>
                <a:lnTo>
                  <a:pt x="511200" y="70992"/>
                </a:lnTo>
                <a:lnTo>
                  <a:pt x="512095" y="70596"/>
                </a:lnTo>
                <a:close/>
              </a:path>
              <a:path w="1300479" h="740410">
                <a:moveTo>
                  <a:pt x="513553" y="70103"/>
                </a:moveTo>
                <a:lnTo>
                  <a:pt x="513206" y="70103"/>
                </a:lnTo>
                <a:lnTo>
                  <a:pt x="512095" y="70596"/>
                </a:lnTo>
                <a:lnTo>
                  <a:pt x="513553" y="70103"/>
                </a:lnTo>
                <a:close/>
              </a:path>
              <a:path w="1300479" h="740410">
                <a:moveTo>
                  <a:pt x="634618" y="63118"/>
                </a:moveTo>
                <a:lnTo>
                  <a:pt x="655701" y="68834"/>
                </a:lnTo>
                <a:lnTo>
                  <a:pt x="654176" y="68325"/>
                </a:lnTo>
                <a:lnTo>
                  <a:pt x="789228" y="68325"/>
                </a:lnTo>
                <a:lnTo>
                  <a:pt x="787400" y="67182"/>
                </a:lnTo>
                <a:lnTo>
                  <a:pt x="780981" y="63500"/>
                </a:lnTo>
                <a:lnTo>
                  <a:pt x="636651" y="63500"/>
                </a:lnTo>
                <a:lnTo>
                  <a:pt x="634618" y="63118"/>
                </a:lnTo>
                <a:close/>
              </a:path>
              <a:path w="1300479" h="740410">
                <a:moveTo>
                  <a:pt x="530097" y="64515"/>
                </a:moveTo>
                <a:lnTo>
                  <a:pt x="527684" y="65277"/>
                </a:lnTo>
                <a:lnTo>
                  <a:pt x="528267" y="65134"/>
                </a:lnTo>
                <a:lnTo>
                  <a:pt x="530097" y="64515"/>
                </a:lnTo>
                <a:close/>
              </a:path>
              <a:path w="1300479" h="740410">
                <a:moveTo>
                  <a:pt x="528267" y="65134"/>
                </a:moveTo>
                <a:lnTo>
                  <a:pt x="527684" y="65277"/>
                </a:lnTo>
                <a:lnTo>
                  <a:pt x="527841" y="65277"/>
                </a:lnTo>
                <a:lnTo>
                  <a:pt x="528267" y="65134"/>
                </a:lnTo>
                <a:close/>
              </a:path>
              <a:path w="1300479" h="740410">
                <a:moveTo>
                  <a:pt x="530773" y="64515"/>
                </a:moveTo>
                <a:lnTo>
                  <a:pt x="530097" y="64515"/>
                </a:lnTo>
                <a:lnTo>
                  <a:pt x="528267" y="65134"/>
                </a:lnTo>
                <a:lnTo>
                  <a:pt x="530773" y="64515"/>
                </a:lnTo>
                <a:close/>
              </a:path>
              <a:path w="1300479" h="740410">
                <a:moveTo>
                  <a:pt x="774119" y="59562"/>
                </a:moveTo>
                <a:lnTo>
                  <a:pt x="615822" y="59562"/>
                </a:lnTo>
                <a:lnTo>
                  <a:pt x="617854" y="59943"/>
                </a:lnTo>
                <a:lnTo>
                  <a:pt x="636651" y="63500"/>
                </a:lnTo>
                <a:lnTo>
                  <a:pt x="780981" y="63500"/>
                </a:lnTo>
                <a:lnTo>
                  <a:pt x="774119" y="59562"/>
                </a:lnTo>
                <a:close/>
              </a:path>
              <a:path w="1300479" h="740410">
                <a:moveTo>
                  <a:pt x="547242" y="60451"/>
                </a:moveTo>
                <a:lnTo>
                  <a:pt x="544829" y="60960"/>
                </a:lnTo>
                <a:lnTo>
                  <a:pt x="545781" y="60812"/>
                </a:lnTo>
                <a:lnTo>
                  <a:pt x="547242" y="60451"/>
                </a:lnTo>
                <a:close/>
              </a:path>
              <a:path w="1300479" h="740410">
                <a:moveTo>
                  <a:pt x="545781" y="60812"/>
                </a:moveTo>
                <a:lnTo>
                  <a:pt x="544829" y="60960"/>
                </a:lnTo>
                <a:lnTo>
                  <a:pt x="545184" y="60960"/>
                </a:lnTo>
                <a:lnTo>
                  <a:pt x="545781" y="60812"/>
                </a:lnTo>
                <a:close/>
              </a:path>
              <a:path w="1300479" h="740410">
                <a:moveTo>
                  <a:pt x="548110" y="60451"/>
                </a:moveTo>
                <a:lnTo>
                  <a:pt x="547242" y="60451"/>
                </a:lnTo>
                <a:lnTo>
                  <a:pt x="545781" y="60812"/>
                </a:lnTo>
                <a:lnTo>
                  <a:pt x="548110" y="60451"/>
                </a:lnTo>
                <a:close/>
              </a:path>
              <a:path w="1300479" h="740410">
                <a:moveTo>
                  <a:pt x="617811" y="59938"/>
                </a:moveTo>
                <a:close/>
              </a:path>
              <a:path w="1300479" h="740410">
                <a:moveTo>
                  <a:pt x="598003" y="57615"/>
                </a:moveTo>
                <a:lnTo>
                  <a:pt x="617811" y="59938"/>
                </a:lnTo>
                <a:lnTo>
                  <a:pt x="615822" y="59562"/>
                </a:lnTo>
                <a:lnTo>
                  <a:pt x="774119" y="59562"/>
                </a:lnTo>
                <a:lnTo>
                  <a:pt x="770799" y="57657"/>
                </a:lnTo>
                <a:lnTo>
                  <a:pt x="599693" y="57657"/>
                </a:lnTo>
                <a:lnTo>
                  <a:pt x="598003" y="57615"/>
                </a:lnTo>
                <a:close/>
              </a:path>
              <a:path w="1300479" h="740410">
                <a:moveTo>
                  <a:pt x="564514" y="57912"/>
                </a:moveTo>
                <a:lnTo>
                  <a:pt x="561720" y="58165"/>
                </a:lnTo>
                <a:lnTo>
                  <a:pt x="563539" y="58063"/>
                </a:lnTo>
                <a:lnTo>
                  <a:pt x="564514" y="57912"/>
                </a:lnTo>
                <a:close/>
              </a:path>
              <a:path w="1300479" h="740410">
                <a:moveTo>
                  <a:pt x="563539" y="58063"/>
                </a:moveTo>
                <a:lnTo>
                  <a:pt x="561720" y="58165"/>
                </a:lnTo>
                <a:lnTo>
                  <a:pt x="562874" y="58165"/>
                </a:lnTo>
                <a:lnTo>
                  <a:pt x="563539" y="58063"/>
                </a:lnTo>
                <a:close/>
              </a:path>
              <a:path w="1300479" h="740410">
                <a:moveTo>
                  <a:pt x="566208" y="57912"/>
                </a:moveTo>
                <a:lnTo>
                  <a:pt x="564514" y="57912"/>
                </a:lnTo>
                <a:lnTo>
                  <a:pt x="563539" y="58063"/>
                </a:lnTo>
                <a:lnTo>
                  <a:pt x="566208" y="57912"/>
                </a:lnTo>
                <a:close/>
              </a:path>
              <a:path w="1300479" h="740410">
                <a:moveTo>
                  <a:pt x="597280" y="57530"/>
                </a:moveTo>
                <a:lnTo>
                  <a:pt x="598003" y="57615"/>
                </a:lnTo>
                <a:lnTo>
                  <a:pt x="599693" y="57657"/>
                </a:lnTo>
                <a:lnTo>
                  <a:pt x="597280" y="57530"/>
                </a:lnTo>
                <a:close/>
              </a:path>
              <a:path w="1300479" h="740410">
                <a:moveTo>
                  <a:pt x="770577" y="57530"/>
                </a:moveTo>
                <a:lnTo>
                  <a:pt x="597280" y="57530"/>
                </a:lnTo>
                <a:lnTo>
                  <a:pt x="599693" y="57657"/>
                </a:lnTo>
                <a:lnTo>
                  <a:pt x="770799" y="57657"/>
                </a:lnTo>
                <a:lnTo>
                  <a:pt x="770577" y="57530"/>
                </a:lnTo>
                <a:close/>
              </a:path>
              <a:path w="1300479" h="740410">
                <a:moveTo>
                  <a:pt x="769692" y="57023"/>
                </a:moveTo>
                <a:lnTo>
                  <a:pt x="581913" y="57023"/>
                </a:lnTo>
                <a:lnTo>
                  <a:pt x="579579" y="57155"/>
                </a:lnTo>
                <a:lnTo>
                  <a:pt x="598003" y="57615"/>
                </a:lnTo>
                <a:lnTo>
                  <a:pt x="597280" y="57530"/>
                </a:lnTo>
                <a:lnTo>
                  <a:pt x="770577" y="57530"/>
                </a:lnTo>
                <a:lnTo>
                  <a:pt x="769692" y="57023"/>
                </a:lnTo>
                <a:close/>
              </a:path>
              <a:path w="1300479" h="740410">
                <a:moveTo>
                  <a:pt x="581913" y="57023"/>
                </a:moveTo>
                <a:lnTo>
                  <a:pt x="579374" y="57150"/>
                </a:lnTo>
                <a:lnTo>
                  <a:pt x="579670" y="57150"/>
                </a:lnTo>
                <a:lnTo>
                  <a:pt x="581913" y="5702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379" y="1622805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¬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8379" y="2033523"/>
            <a:ext cx="1300480" cy="740410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579881" y="0"/>
                </a:moveTo>
                <a:lnTo>
                  <a:pt x="534797" y="4699"/>
                </a:lnTo>
                <a:lnTo>
                  <a:pt x="491363" y="17272"/>
                </a:lnTo>
                <a:lnTo>
                  <a:pt x="449961" y="37211"/>
                </a:lnTo>
                <a:lnTo>
                  <a:pt x="410337" y="63500"/>
                </a:lnTo>
                <a:lnTo>
                  <a:pt x="372491" y="95503"/>
                </a:lnTo>
                <a:lnTo>
                  <a:pt x="336042" y="132587"/>
                </a:lnTo>
                <a:lnTo>
                  <a:pt x="300863" y="174243"/>
                </a:lnTo>
                <a:lnTo>
                  <a:pt x="266700" y="220217"/>
                </a:lnTo>
                <a:lnTo>
                  <a:pt x="233425" y="269748"/>
                </a:lnTo>
                <a:lnTo>
                  <a:pt x="200787" y="322706"/>
                </a:lnTo>
                <a:lnTo>
                  <a:pt x="168840" y="378460"/>
                </a:lnTo>
                <a:lnTo>
                  <a:pt x="137414" y="436499"/>
                </a:lnTo>
                <a:lnTo>
                  <a:pt x="91059" y="527176"/>
                </a:lnTo>
                <a:lnTo>
                  <a:pt x="60578" y="589406"/>
                </a:lnTo>
                <a:lnTo>
                  <a:pt x="30225" y="652399"/>
                </a:lnTo>
                <a:lnTo>
                  <a:pt x="0" y="715645"/>
                </a:lnTo>
                <a:lnTo>
                  <a:pt x="51562" y="740283"/>
                </a:lnTo>
                <a:lnTo>
                  <a:pt x="81727" y="677163"/>
                </a:lnTo>
                <a:lnTo>
                  <a:pt x="111952" y="614426"/>
                </a:lnTo>
                <a:lnTo>
                  <a:pt x="142115" y="552830"/>
                </a:lnTo>
                <a:lnTo>
                  <a:pt x="172847" y="492378"/>
                </a:lnTo>
                <a:lnTo>
                  <a:pt x="188087" y="463041"/>
                </a:lnTo>
                <a:lnTo>
                  <a:pt x="203453" y="434213"/>
                </a:lnTo>
                <a:lnTo>
                  <a:pt x="218948" y="405891"/>
                </a:lnTo>
                <a:lnTo>
                  <a:pt x="234442" y="378460"/>
                </a:lnTo>
                <a:lnTo>
                  <a:pt x="250063" y="351663"/>
                </a:lnTo>
                <a:lnTo>
                  <a:pt x="265811" y="325500"/>
                </a:lnTo>
                <a:lnTo>
                  <a:pt x="281559" y="300481"/>
                </a:lnTo>
                <a:lnTo>
                  <a:pt x="297310" y="276605"/>
                </a:lnTo>
                <a:lnTo>
                  <a:pt x="313563" y="252856"/>
                </a:lnTo>
                <a:lnTo>
                  <a:pt x="329325" y="231139"/>
                </a:lnTo>
                <a:lnTo>
                  <a:pt x="345367" y="210058"/>
                </a:lnTo>
                <a:lnTo>
                  <a:pt x="361805" y="190118"/>
                </a:lnTo>
                <a:lnTo>
                  <a:pt x="378714" y="170561"/>
                </a:lnTo>
                <a:lnTo>
                  <a:pt x="395350" y="152908"/>
                </a:lnTo>
                <a:lnTo>
                  <a:pt x="395508" y="152908"/>
                </a:lnTo>
                <a:lnTo>
                  <a:pt x="411203" y="137667"/>
                </a:lnTo>
                <a:lnTo>
                  <a:pt x="427494" y="122936"/>
                </a:lnTo>
                <a:lnTo>
                  <a:pt x="428625" y="121920"/>
                </a:lnTo>
                <a:lnTo>
                  <a:pt x="428761" y="121920"/>
                </a:lnTo>
                <a:lnTo>
                  <a:pt x="444269" y="109600"/>
                </a:lnTo>
                <a:lnTo>
                  <a:pt x="444119" y="109600"/>
                </a:lnTo>
                <a:lnTo>
                  <a:pt x="462279" y="96647"/>
                </a:lnTo>
                <a:lnTo>
                  <a:pt x="462597" y="96647"/>
                </a:lnTo>
                <a:lnTo>
                  <a:pt x="477534" y="87375"/>
                </a:lnTo>
                <a:lnTo>
                  <a:pt x="477393" y="87375"/>
                </a:lnTo>
                <a:lnTo>
                  <a:pt x="479171" y="86360"/>
                </a:lnTo>
                <a:lnTo>
                  <a:pt x="479332" y="86360"/>
                </a:lnTo>
                <a:lnTo>
                  <a:pt x="494364" y="78486"/>
                </a:lnTo>
                <a:lnTo>
                  <a:pt x="496062" y="77597"/>
                </a:lnTo>
                <a:lnTo>
                  <a:pt x="496290" y="77597"/>
                </a:lnTo>
                <a:lnTo>
                  <a:pt x="511200" y="70992"/>
                </a:lnTo>
                <a:lnTo>
                  <a:pt x="510921" y="70992"/>
                </a:lnTo>
                <a:lnTo>
                  <a:pt x="513206" y="70103"/>
                </a:lnTo>
                <a:lnTo>
                  <a:pt x="513553" y="70103"/>
                </a:lnTo>
                <a:lnTo>
                  <a:pt x="527841" y="65277"/>
                </a:lnTo>
                <a:lnTo>
                  <a:pt x="527685" y="65277"/>
                </a:lnTo>
                <a:lnTo>
                  <a:pt x="530098" y="64515"/>
                </a:lnTo>
                <a:lnTo>
                  <a:pt x="530773" y="64515"/>
                </a:lnTo>
                <a:lnTo>
                  <a:pt x="545184" y="60960"/>
                </a:lnTo>
                <a:lnTo>
                  <a:pt x="544829" y="60960"/>
                </a:lnTo>
                <a:lnTo>
                  <a:pt x="547243" y="60451"/>
                </a:lnTo>
                <a:lnTo>
                  <a:pt x="548110" y="60451"/>
                </a:lnTo>
                <a:lnTo>
                  <a:pt x="562874" y="58165"/>
                </a:lnTo>
                <a:lnTo>
                  <a:pt x="561721" y="58165"/>
                </a:lnTo>
                <a:lnTo>
                  <a:pt x="564515" y="57912"/>
                </a:lnTo>
                <a:lnTo>
                  <a:pt x="566208" y="57912"/>
                </a:lnTo>
                <a:lnTo>
                  <a:pt x="579579" y="57155"/>
                </a:lnTo>
                <a:lnTo>
                  <a:pt x="579374" y="57150"/>
                </a:lnTo>
                <a:lnTo>
                  <a:pt x="581914" y="57023"/>
                </a:lnTo>
                <a:lnTo>
                  <a:pt x="769692" y="57023"/>
                </a:lnTo>
                <a:lnTo>
                  <a:pt x="764159" y="53848"/>
                </a:lnTo>
                <a:lnTo>
                  <a:pt x="717676" y="30861"/>
                </a:lnTo>
                <a:lnTo>
                  <a:pt x="671449" y="13842"/>
                </a:lnTo>
                <a:lnTo>
                  <a:pt x="625475" y="3175"/>
                </a:lnTo>
                <a:lnTo>
                  <a:pt x="602615" y="635"/>
                </a:lnTo>
                <a:lnTo>
                  <a:pt x="579881" y="0"/>
                </a:lnTo>
                <a:close/>
              </a:path>
              <a:path w="1300479" h="740410">
                <a:moveTo>
                  <a:pt x="81788" y="677037"/>
                </a:moveTo>
                <a:close/>
              </a:path>
              <a:path w="1300479" h="740410">
                <a:moveTo>
                  <a:pt x="112014" y="614299"/>
                </a:moveTo>
                <a:close/>
              </a:path>
              <a:path w="1300479" h="740410">
                <a:moveTo>
                  <a:pt x="1070399" y="463426"/>
                </a:moveTo>
                <a:lnTo>
                  <a:pt x="1059878" y="466471"/>
                </a:lnTo>
                <a:lnTo>
                  <a:pt x="1051262" y="473229"/>
                </a:lnTo>
                <a:lnTo>
                  <a:pt x="1045718" y="483108"/>
                </a:lnTo>
                <a:lnTo>
                  <a:pt x="1044525" y="494420"/>
                </a:lnTo>
                <a:lnTo>
                  <a:pt x="1047607" y="504936"/>
                </a:lnTo>
                <a:lnTo>
                  <a:pt x="1054379" y="513522"/>
                </a:lnTo>
                <a:lnTo>
                  <a:pt x="1064260" y="519049"/>
                </a:lnTo>
                <a:lnTo>
                  <a:pt x="1299972" y="594613"/>
                </a:lnTo>
                <a:lnTo>
                  <a:pt x="1295174" y="571500"/>
                </a:lnTo>
                <a:lnTo>
                  <a:pt x="1240790" y="571500"/>
                </a:lnTo>
                <a:lnTo>
                  <a:pt x="1223590" y="552576"/>
                </a:lnTo>
                <a:lnTo>
                  <a:pt x="1179829" y="504316"/>
                </a:lnTo>
                <a:lnTo>
                  <a:pt x="1179967" y="504316"/>
                </a:lnTo>
                <a:lnTo>
                  <a:pt x="1169405" y="492802"/>
                </a:lnTo>
                <a:lnTo>
                  <a:pt x="1081659" y="464692"/>
                </a:lnTo>
                <a:lnTo>
                  <a:pt x="1070399" y="463426"/>
                </a:lnTo>
                <a:close/>
              </a:path>
              <a:path w="1300479" h="740410">
                <a:moveTo>
                  <a:pt x="1169405" y="492802"/>
                </a:moveTo>
                <a:lnTo>
                  <a:pt x="1180084" y="504443"/>
                </a:lnTo>
                <a:lnTo>
                  <a:pt x="1179945" y="504443"/>
                </a:lnTo>
                <a:lnTo>
                  <a:pt x="1229232" y="558800"/>
                </a:lnTo>
                <a:lnTo>
                  <a:pt x="1240790" y="571500"/>
                </a:lnTo>
                <a:lnTo>
                  <a:pt x="1255494" y="558291"/>
                </a:lnTo>
                <a:lnTo>
                  <a:pt x="1234059" y="558291"/>
                </a:lnTo>
                <a:lnTo>
                  <a:pt x="1224095" y="510322"/>
                </a:lnTo>
                <a:lnTo>
                  <a:pt x="1205745" y="504443"/>
                </a:lnTo>
                <a:lnTo>
                  <a:pt x="1180084" y="504443"/>
                </a:lnTo>
                <a:lnTo>
                  <a:pt x="1179829" y="504316"/>
                </a:lnTo>
                <a:lnTo>
                  <a:pt x="1205349" y="504316"/>
                </a:lnTo>
                <a:lnTo>
                  <a:pt x="1169405" y="492802"/>
                </a:lnTo>
                <a:close/>
              </a:path>
              <a:path w="1300479" h="740410">
                <a:moveTo>
                  <a:pt x="1227266" y="330027"/>
                </a:moveTo>
                <a:lnTo>
                  <a:pt x="1193734" y="352298"/>
                </a:lnTo>
                <a:lnTo>
                  <a:pt x="1193673" y="363854"/>
                </a:lnTo>
                <a:lnTo>
                  <a:pt x="1212728" y="455598"/>
                </a:lnTo>
                <a:lnTo>
                  <a:pt x="1222696" y="466471"/>
                </a:lnTo>
                <a:lnTo>
                  <a:pt x="1271651" y="520446"/>
                </a:lnTo>
                <a:lnTo>
                  <a:pt x="1283207" y="533400"/>
                </a:lnTo>
                <a:lnTo>
                  <a:pt x="1240790" y="571500"/>
                </a:lnTo>
                <a:lnTo>
                  <a:pt x="1295174" y="571500"/>
                </a:lnTo>
                <a:lnTo>
                  <a:pt x="1249679" y="352298"/>
                </a:lnTo>
                <a:lnTo>
                  <a:pt x="1245240" y="341842"/>
                </a:lnTo>
                <a:lnTo>
                  <a:pt x="1237408" y="334184"/>
                </a:lnTo>
                <a:lnTo>
                  <a:pt x="1227266" y="330027"/>
                </a:lnTo>
                <a:close/>
              </a:path>
              <a:path w="1300479" h="740410">
                <a:moveTo>
                  <a:pt x="1229105" y="558673"/>
                </a:moveTo>
                <a:close/>
              </a:path>
              <a:path w="1300479" h="740410">
                <a:moveTo>
                  <a:pt x="1229117" y="558673"/>
                </a:moveTo>
                <a:close/>
              </a:path>
              <a:path w="1300479" h="740410">
                <a:moveTo>
                  <a:pt x="1224095" y="510322"/>
                </a:moveTo>
                <a:lnTo>
                  <a:pt x="1234059" y="558291"/>
                </a:lnTo>
                <a:lnTo>
                  <a:pt x="1270762" y="525272"/>
                </a:lnTo>
                <a:lnTo>
                  <a:pt x="1224095" y="510322"/>
                </a:lnTo>
                <a:close/>
              </a:path>
              <a:path w="1300479" h="740410">
                <a:moveTo>
                  <a:pt x="1212728" y="455598"/>
                </a:moveTo>
                <a:lnTo>
                  <a:pt x="1224095" y="510322"/>
                </a:lnTo>
                <a:lnTo>
                  <a:pt x="1270762" y="525272"/>
                </a:lnTo>
                <a:lnTo>
                  <a:pt x="1234059" y="558291"/>
                </a:lnTo>
                <a:lnTo>
                  <a:pt x="1255494" y="558291"/>
                </a:lnTo>
                <a:lnTo>
                  <a:pt x="1283207" y="533400"/>
                </a:lnTo>
                <a:lnTo>
                  <a:pt x="1271651" y="520446"/>
                </a:lnTo>
                <a:lnTo>
                  <a:pt x="1222121" y="465836"/>
                </a:lnTo>
                <a:lnTo>
                  <a:pt x="1212728" y="455598"/>
                </a:lnTo>
                <a:close/>
              </a:path>
              <a:path w="1300479" h="740410">
                <a:moveTo>
                  <a:pt x="1208255" y="450723"/>
                </a:moveTo>
                <a:lnTo>
                  <a:pt x="1130807" y="450723"/>
                </a:lnTo>
                <a:lnTo>
                  <a:pt x="1169405" y="492802"/>
                </a:lnTo>
                <a:lnTo>
                  <a:pt x="1224095" y="510322"/>
                </a:lnTo>
                <a:lnTo>
                  <a:pt x="1212728" y="455598"/>
                </a:lnTo>
                <a:lnTo>
                  <a:pt x="1208255" y="450723"/>
                </a:lnTo>
                <a:close/>
              </a:path>
              <a:path w="1300479" h="740410">
                <a:moveTo>
                  <a:pt x="1179967" y="504316"/>
                </a:moveTo>
                <a:lnTo>
                  <a:pt x="1179829" y="504316"/>
                </a:lnTo>
                <a:lnTo>
                  <a:pt x="1180084" y="504443"/>
                </a:lnTo>
                <a:close/>
              </a:path>
              <a:path w="1300479" h="740410">
                <a:moveTo>
                  <a:pt x="1113325" y="348868"/>
                </a:moveTo>
                <a:lnTo>
                  <a:pt x="1033779" y="348868"/>
                </a:lnTo>
                <a:lnTo>
                  <a:pt x="1058037" y="373761"/>
                </a:lnTo>
                <a:lnTo>
                  <a:pt x="1082294" y="399034"/>
                </a:lnTo>
                <a:lnTo>
                  <a:pt x="1130935" y="450976"/>
                </a:lnTo>
                <a:lnTo>
                  <a:pt x="1130807" y="450723"/>
                </a:lnTo>
                <a:lnTo>
                  <a:pt x="1208255" y="450723"/>
                </a:lnTo>
                <a:lnTo>
                  <a:pt x="1172718" y="411988"/>
                </a:lnTo>
                <a:lnTo>
                  <a:pt x="1123569" y="359537"/>
                </a:lnTo>
                <a:lnTo>
                  <a:pt x="1113325" y="348868"/>
                </a:lnTo>
                <a:close/>
              </a:path>
              <a:path w="1300479" h="740410">
                <a:moveTo>
                  <a:pt x="219034" y="405891"/>
                </a:moveTo>
                <a:lnTo>
                  <a:pt x="218821" y="406273"/>
                </a:lnTo>
                <a:lnTo>
                  <a:pt x="219034" y="405891"/>
                </a:lnTo>
                <a:close/>
              </a:path>
              <a:path w="1300479" h="740410">
                <a:moveTo>
                  <a:pt x="1082040" y="398779"/>
                </a:moveTo>
                <a:lnTo>
                  <a:pt x="1082277" y="399034"/>
                </a:lnTo>
                <a:lnTo>
                  <a:pt x="1082040" y="398779"/>
                </a:lnTo>
                <a:close/>
              </a:path>
              <a:path w="1300479" h="740410">
                <a:moveTo>
                  <a:pt x="234462" y="378460"/>
                </a:moveTo>
                <a:lnTo>
                  <a:pt x="234315" y="378713"/>
                </a:lnTo>
                <a:lnTo>
                  <a:pt x="234462" y="378460"/>
                </a:lnTo>
                <a:close/>
              </a:path>
              <a:path w="1300479" h="740410">
                <a:moveTo>
                  <a:pt x="1057910" y="373634"/>
                </a:moveTo>
                <a:close/>
              </a:path>
              <a:path w="1300479" h="740410">
                <a:moveTo>
                  <a:pt x="250088" y="351663"/>
                </a:moveTo>
                <a:lnTo>
                  <a:pt x="249936" y="351916"/>
                </a:lnTo>
                <a:lnTo>
                  <a:pt x="250088" y="351663"/>
                </a:lnTo>
                <a:close/>
              </a:path>
              <a:path w="1300479" h="740410">
                <a:moveTo>
                  <a:pt x="1090021" y="324738"/>
                </a:moveTo>
                <a:lnTo>
                  <a:pt x="1009776" y="324738"/>
                </a:lnTo>
                <a:lnTo>
                  <a:pt x="1010030" y="324992"/>
                </a:lnTo>
                <a:lnTo>
                  <a:pt x="1033906" y="349123"/>
                </a:lnTo>
                <a:lnTo>
                  <a:pt x="1033779" y="348868"/>
                </a:lnTo>
                <a:lnTo>
                  <a:pt x="1113325" y="348868"/>
                </a:lnTo>
                <a:lnTo>
                  <a:pt x="1099057" y="334010"/>
                </a:lnTo>
                <a:lnTo>
                  <a:pt x="1090021" y="324738"/>
                </a:lnTo>
                <a:close/>
              </a:path>
              <a:path w="1300479" h="740410">
                <a:moveTo>
                  <a:pt x="265875" y="325500"/>
                </a:moveTo>
                <a:lnTo>
                  <a:pt x="265556" y="326009"/>
                </a:lnTo>
                <a:lnTo>
                  <a:pt x="265875" y="325500"/>
                </a:lnTo>
                <a:close/>
              </a:path>
              <a:path w="1300479" h="740410">
                <a:moveTo>
                  <a:pt x="1009946" y="324910"/>
                </a:moveTo>
                <a:close/>
              </a:path>
              <a:path w="1300479" h="740410">
                <a:moveTo>
                  <a:pt x="1067092" y="301371"/>
                </a:moveTo>
                <a:lnTo>
                  <a:pt x="985901" y="301371"/>
                </a:lnTo>
                <a:lnTo>
                  <a:pt x="1009946" y="324910"/>
                </a:lnTo>
                <a:lnTo>
                  <a:pt x="1009776" y="324738"/>
                </a:lnTo>
                <a:lnTo>
                  <a:pt x="1090021" y="324738"/>
                </a:lnTo>
                <a:lnTo>
                  <a:pt x="1074547" y="308863"/>
                </a:lnTo>
                <a:lnTo>
                  <a:pt x="1067092" y="301371"/>
                </a:lnTo>
                <a:close/>
              </a:path>
              <a:path w="1300479" h="740410">
                <a:moveTo>
                  <a:pt x="1044196" y="278511"/>
                </a:moveTo>
                <a:lnTo>
                  <a:pt x="962151" y="278511"/>
                </a:lnTo>
                <a:lnTo>
                  <a:pt x="986154" y="301625"/>
                </a:lnTo>
                <a:lnTo>
                  <a:pt x="985901" y="301371"/>
                </a:lnTo>
                <a:lnTo>
                  <a:pt x="1067092" y="301371"/>
                </a:lnTo>
                <a:lnTo>
                  <a:pt x="1050163" y="284352"/>
                </a:lnTo>
                <a:lnTo>
                  <a:pt x="1044196" y="278511"/>
                </a:lnTo>
                <a:close/>
              </a:path>
              <a:path w="1300479" h="740410">
                <a:moveTo>
                  <a:pt x="281638" y="300481"/>
                </a:moveTo>
                <a:lnTo>
                  <a:pt x="281304" y="300989"/>
                </a:lnTo>
                <a:lnTo>
                  <a:pt x="281638" y="300481"/>
                </a:lnTo>
                <a:close/>
              </a:path>
              <a:path w="1300479" h="740410">
                <a:moveTo>
                  <a:pt x="1021824" y="256666"/>
                </a:moveTo>
                <a:lnTo>
                  <a:pt x="938656" y="256666"/>
                </a:lnTo>
                <a:lnTo>
                  <a:pt x="962405" y="278764"/>
                </a:lnTo>
                <a:lnTo>
                  <a:pt x="962151" y="278511"/>
                </a:lnTo>
                <a:lnTo>
                  <a:pt x="1044196" y="278511"/>
                </a:lnTo>
                <a:lnTo>
                  <a:pt x="1025778" y="260476"/>
                </a:lnTo>
                <a:lnTo>
                  <a:pt x="1021824" y="256666"/>
                </a:lnTo>
                <a:close/>
              </a:path>
              <a:path w="1300479" h="740410">
                <a:moveTo>
                  <a:pt x="999613" y="235330"/>
                </a:moveTo>
                <a:lnTo>
                  <a:pt x="915162" y="235330"/>
                </a:lnTo>
                <a:lnTo>
                  <a:pt x="938911" y="256921"/>
                </a:lnTo>
                <a:lnTo>
                  <a:pt x="938656" y="256666"/>
                </a:lnTo>
                <a:lnTo>
                  <a:pt x="1021824" y="256666"/>
                </a:lnTo>
                <a:lnTo>
                  <a:pt x="1001522" y="237109"/>
                </a:lnTo>
                <a:lnTo>
                  <a:pt x="999613" y="235330"/>
                </a:lnTo>
                <a:close/>
              </a:path>
              <a:path w="1300479" h="740410">
                <a:moveTo>
                  <a:pt x="313640" y="252856"/>
                </a:moveTo>
                <a:lnTo>
                  <a:pt x="313181" y="253491"/>
                </a:lnTo>
                <a:lnTo>
                  <a:pt x="313640" y="252856"/>
                </a:lnTo>
                <a:close/>
              </a:path>
              <a:path w="1300479" h="740410">
                <a:moveTo>
                  <a:pt x="915572" y="160400"/>
                </a:moveTo>
                <a:lnTo>
                  <a:pt x="823595" y="160400"/>
                </a:lnTo>
                <a:lnTo>
                  <a:pt x="846581" y="178053"/>
                </a:lnTo>
                <a:lnTo>
                  <a:pt x="869442" y="196341"/>
                </a:lnTo>
                <a:lnTo>
                  <a:pt x="892428" y="215518"/>
                </a:lnTo>
                <a:lnTo>
                  <a:pt x="915543" y="235712"/>
                </a:lnTo>
                <a:lnTo>
                  <a:pt x="915162" y="235330"/>
                </a:lnTo>
                <a:lnTo>
                  <a:pt x="999613" y="235330"/>
                </a:lnTo>
                <a:lnTo>
                  <a:pt x="977392" y="214629"/>
                </a:lnTo>
                <a:lnTo>
                  <a:pt x="953389" y="192786"/>
                </a:lnTo>
                <a:lnTo>
                  <a:pt x="929259" y="171830"/>
                </a:lnTo>
                <a:lnTo>
                  <a:pt x="915572" y="160400"/>
                </a:lnTo>
                <a:close/>
              </a:path>
              <a:path w="1300479" h="740410">
                <a:moveTo>
                  <a:pt x="891921" y="215137"/>
                </a:moveTo>
                <a:lnTo>
                  <a:pt x="892358" y="215518"/>
                </a:lnTo>
                <a:lnTo>
                  <a:pt x="891921" y="215137"/>
                </a:lnTo>
                <a:close/>
              </a:path>
              <a:path w="1300479" h="740410">
                <a:moveTo>
                  <a:pt x="345948" y="209296"/>
                </a:moveTo>
                <a:lnTo>
                  <a:pt x="345313" y="210058"/>
                </a:lnTo>
                <a:lnTo>
                  <a:pt x="345948" y="209296"/>
                </a:lnTo>
                <a:close/>
              </a:path>
              <a:path w="1300479" h="740410">
                <a:moveTo>
                  <a:pt x="868934" y="195961"/>
                </a:moveTo>
                <a:lnTo>
                  <a:pt x="869391" y="196341"/>
                </a:lnTo>
                <a:lnTo>
                  <a:pt x="868934" y="195961"/>
                </a:lnTo>
                <a:close/>
              </a:path>
              <a:path w="1300479" h="740410">
                <a:moveTo>
                  <a:pt x="362330" y="189484"/>
                </a:moveTo>
                <a:lnTo>
                  <a:pt x="361696" y="190118"/>
                </a:lnTo>
                <a:lnTo>
                  <a:pt x="362330" y="189484"/>
                </a:lnTo>
                <a:close/>
              </a:path>
              <a:path w="1300479" h="740410">
                <a:moveTo>
                  <a:pt x="846074" y="177673"/>
                </a:moveTo>
                <a:lnTo>
                  <a:pt x="846550" y="178053"/>
                </a:lnTo>
                <a:lnTo>
                  <a:pt x="846074" y="177673"/>
                </a:lnTo>
                <a:close/>
              </a:path>
              <a:path w="1300479" h="740410">
                <a:moveTo>
                  <a:pt x="378793" y="170561"/>
                </a:moveTo>
                <a:lnTo>
                  <a:pt x="378078" y="171323"/>
                </a:lnTo>
                <a:lnTo>
                  <a:pt x="378793" y="170561"/>
                </a:lnTo>
                <a:close/>
              </a:path>
              <a:path w="1300479" h="740410">
                <a:moveTo>
                  <a:pt x="896041" y="144399"/>
                </a:moveTo>
                <a:lnTo>
                  <a:pt x="801370" y="144399"/>
                </a:lnTo>
                <a:lnTo>
                  <a:pt x="824229" y="160909"/>
                </a:lnTo>
                <a:lnTo>
                  <a:pt x="823595" y="160400"/>
                </a:lnTo>
                <a:lnTo>
                  <a:pt x="915572" y="160400"/>
                </a:lnTo>
                <a:lnTo>
                  <a:pt x="905382" y="151891"/>
                </a:lnTo>
                <a:lnTo>
                  <a:pt x="896041" y="144399"/>
                </a:lnTo>
                <a:close/>
              </a:path>
              <a:path w="1300479" h="740410">
                <a:moveTo>
                  <a:pt x="395508" y="152908"/>
                </a:moveTo>
                <a:lnTo>
                  <a:pt x="395350" y="152908"/>
                </a:lnTo>
                <a:lnTo>
                  <a:pt x="394462" y="153924"/>
                </a:lnTo>
                <a:lnTo>
                  <a:pt x="395508" y="152908"/>
                </a:lnTo>
                <a:close/>
              </a:path>
              <a:path w="1300479" h="740410">
                <a:moveTo>
                  <a:pt x="877149" y="129412"/>
                </a:moveTo>
                <a:lnTo>
                  <a:pt x="779145" y="129412"/>
                </a:lnTo>
                <a:lnTo>
                  <a:pt x="801877" y="144906"/>
                </a:lnTo>
                <a:lnTo>
                  <a:pt x="801370" y="144399"/>
                </a:lnTo>
                <a:lnTo>
                  <a:pt x="896041" y="144399"/>
                </a:lnTo>
                <a:lnTo>
                  <a:pt x="881634" y="132841"/>
                </a:lnTo>
                <a:lnTo>
                  <a:pt x="877149" y="129412"/>
                </a:lnTo>
                <a:close/>
              </a:path>
              <a:path w="1300479" h="740410">
                <a:moveTo>
                  <a:pt x="411988" y="136905"/>
                </a:moveTo>
                <a:lnTo>
                  <a:pt x="411099" y="137667"/>
                </a:lnTo>
                <a:lnTo>
                  <a:pt x="411988" y="136905"/>
                </a:lnTo>
                <a:close/>
              </a:path>
              <a:path w="1300479" h="740410">
                <a:moveTo>
                  <a:pt x="859545" y="115950"/>
                </a:moveTo>
                <a:lnTo>
                  <a:pt x="757554" y="115950"/>
                </a:lnTo>
                <a:lnTo>
                  <a:pt x="780034" y="130048"/>
                </a:lnTo>
                <a:lnTo>
                  <a:pt x="779145" y="129412"/>
                </a:lnTo>
                <a:lnTo>
                  <a:pt x="877149" y="129412"/>
                </a:lnTo>
                <a:lnTo>
                  <a:pt x="859545" y="115950"/>
                </a:lnTo>
                <a:close/>
              </a:path>
              <a:path w="1300479" h="740410">
                <a:moveTo>
                  <a:pt x="428761" y="121920"/>
                </a:moveTo>
                <a:lnTo>
                  <a:pt x="428625" y="121920"/>
                </a:lnTo>
                <a:lnTo>
                  <a:pt x="427587" y="122851"/>
                </a:lnTo>
                <a:lnTo>
                  <a:pt x="428761" y="121920"/>
                </a:lnTo>
                <a:close/>
              </a:path>
              <a:path w="1300479" h="740410">
                <a:moveTo>
                  <a:pt x="736092" y="103631"/>
                </a:moveTo>
                <a:lnTo>
                  <a:pt x="758317" y="116459"/>
                </a:lnTo>
                <a:lnTo>
                  <a:pt x="757554" y="115950"/>
                </a:lnTo>
                <a:lnTo>
                  <a:pt x="859545" y="115950"/>
                </a:lnTo>
                <a:lnTo>
                  <a:pt x="857885" y="114680"/>
                </a:lnTo>
                <a:lnTo>
                  <a:pt x="843143" y="104139"/>
                </a:lnTo>
                <a:lnTo>
                  <a:pt x="737107" y="104139"/>
                </a:lnTo>
                <a:lnTo>
                  <a:pt x="736092" y="103631"/>
                </a:lnTo>
                <a:close/>
              </a:path>
              <a:path w="1300479" h="740410">
                <a:moveTo>
                  <a:pt x="445389" y="108712"/>
                </a:moveTo>
                <a:lnTo>
                  <a:pt x="444119" y="109600"/>
                </a:lnTo>
                <a:lnTo>
                  <a:pt x="444269" y="109600"/>
                </a:lnTo>
                <a:lnTo>
                  <a:pt x="445389" y="108712"/>
                </a:lnTo>
                <a:close/>
              </a:path>
              <a:path w="1300479" h="740410">
                <a:moveTo>
                  <a:pt x="826431" y="92455"/>
                </a:moveTo>
                <a:lnTo>
                  <a:pt x="715010" y="92455"/>
                </a:lnTo>
                <a:lnTo>
                  <a:pt x="737107" y="104139"/>
                </a:lnTo>
                <a:lnTo>
                  <a:pt x="843143" y="104139"/>
                </a:lnTo>
                <a:lnTo>
                  <a:pt x="834263" y="97789"/>
                </a:lnTo>
                <a:lnTo>
                  <a:pt x="826431" y="92455"/>
                </a:lnTo>
                <a:close/>
              </a:path>
              <a:path w="1300479" h="740410">
                <a:moveTo>
                  <a:pt x="462597" y="96647"/>
                </a:moveTo>
                <a:lnTo>
                  <a:pt x="462279" y="96647"/>
                </a:lnTo>
                <a:lnTo>
                  <a:pt x="460755" y="97789"/>
                </a:lnTo>
                <a:lnTo>
                  <a:pt x="462597" y="96647"/>
                </a:lnTo>
                <a:close/>
              </a:path>
              <a:path w="1300479" h="740410">
                <a:moveTo>
                  <a:pt x="694436" y="83058"/>
                </a:moveTo>
                <a:lnTo>
                  <a:pt x="716279" y="93217"/>
                </a:lnTo>
                <a:lnTo>
                  <a:pt x="715010" y="92455"/>
                </a:lnTo>
                <a:lnTo>
                  <a:pt x="826431" y="92455"/>
                </a:lnTo>
                <a:lnTo>
                  <a:pt x="813378" y="83565"/>
                </a:lnTo>
                <a:lnTo>
                  <a:pt x="695705" y="83565"/>
                </a:lnTo>
                <a:lnTo>
                  <a:pt x="694436" y="83058"/>
                </a:lnTo>
                <a:close/>
              </a:path>
              <a:path w="1300479" h="740410">
                <a:moveTo>
                  <a:pt x="479171" y="86360"/>
                </a:moveTo>
                <a:lnTo>
                  <a:pt x="477393" y="87375"/>
                </a:lnTo>
                <a:lnTo>
                  <a:pt x="478297" y="86902"/>
                </a:lnTo>
                <a:lnTo>
                  <a:pt x="479171" y="86360"/>
                </a:lnTo>
                <a:close/>
              </a:path>
              <a:path w="1300479" h="740410">
                <a:moveTo>
                  <a:pt x="478297" y="86902"/>
                </a:moveTo>
                <a:lnTo>
                  <a:pt x="477393" y="87375"/>
                </a:lnTo>
                <a:lnTo>
                  <a:pt x="477534" y="87375"/>
                </a:lnTo>
                <a:lnTo>
                  <a:pt x="478297" y="86902"/>
                </a:lnTo>
                <a:close/>
              </a:path>
              <a:path w="1300479" h="740410">
                <a:moveTo>
                  <a:pt x="479332" y="86360"/>
                </a:moveTo>
                <a:lnTo>
                  <a:pt x="479171" y="86360"/>
                </a:lnTo>
                <a:lnTo>
                  <a:pt x="478297" y="86902"/>
                </a:lnTo>
                <a:lnTo>
                  <a:pt x="479332" y="86360"/>
                </a:lnTo>
                <a:close/>
              </a:path>
              <a:path w="1300479" h="740410">
                <a:moveTo>
                  <a:pt x="799592" y="74802"/>
                </a:moveTo>
                <a:lnTo>
                  <a:pt x="673989" y="74802"/>
                </a:lnTo>
                <a:lnTo>
                  <a:pt x="675640" y="75437"/>
                </a:lnTo>
                <a:lnTo>
                  <a:pt x="695705" y="83565"/>
                </a:lnTo>
                <a:lnTo>
                  <a:pt x="813378" y="83565"/>
                </a:lnTo>
                <a:lnTo>
                  <a:pt x="810768" y="81787"/>
                </a:lnTo>
                <a:lnTo>
                  <a:pt x="799592" y="74802"/>
                </a:lnTo>
                <a:close/>
              </a:path>
              <a:path w="1300479" h="740410">
                <a:moveTo>
                  <a:pt x="496062" y="77597"/>
                </a:moveTo>
                <a:lnTo>
                  <a:pt x="494284" y="78486"/>
                </a:lnTo>
                <a:lnTo>
                  <a:pt x="494807" y="78254"/>
                </a:lnTo>
                <a:lnTo>
                  <a:pt x="496062" y="77597"/>
                </a:lnTo>
                <a:close/>
              </a:path>
              <a:path w="1300479" h="740410">
                <a:moveTo>
                  <a:pt x="494807" y="78254"/>
                </a:moveTo>
                <a:lnTo>
                  <a:pt x="494284" y="78486"/>
                </a:lnTo>
                <a:lnTo>
                  <a:pt x="494807" y="78254"/>
                </a:lnTo>
                <a:close/>
              </a:path>
              <a:path w="1300479" h="740410">
                <a:moveTo>
                  <a:pt x="496290" y="77597"/>
                </a:moveTo>
                <a:lnTo>
                  <a:pt x="496062" y="77597"/>
                </a:lnTo>
                <a:lnTo>
                  <a:pt x="494807" y="78254"/>
                </a:lnTo>
                <a:lnTo>
                  <a:pt x="496290" y="77597"/>
                </a:lnTo>
                <a:close/>
              </a:path>
              <a:path w="1300479" h="740410">
                <a:moveTo>
                  <a:pt x="675207" y="75294"/>
                </a:moveTo>
                <a:lnTo>
                  <a:pt x="675562" y="75437"/>
                </a:lnTo>
                <a:lnTo>
                  <a:pt x="675207" y="75294"/>
                </a:lnTo>
                <a:close/>
              </a:path>
              <a:path w="1300479" h="740410">
                <a:moveTo>
                  <a:pt x="673989" y="74802"/>
                </a:moveTo>
                <a:lnTo>
                  <a:pt x="675207" y="75294"/>
                </a:lnTo>
                <a:lnTo>
                  <a:pt x="675640" y="75437"/>
                </a:lnTo>
                <a:lnTo>
                  <a:pt x="673989" y="74802"/>
                </a:lnTo>
                <a:close/>
              </a:path>
              <a:path w="1300479" h="740410">
                <a:moveTo>
                  <a:pt x="789228" y="68325"/>
                </a:moveTo>
                <a:lnTo>
                  <a:pt x="654176" y="68325"/>
                </a:lnTo>
                <a:lnTo>
                  <a:pt x="675207" y="75294"/>
                </a:lnTo>
                <a:lnTo>
                  <a:pt x="673989" y="74802"/>
                </a:lnTo>
                <a:lnTo>
                  <a:pt x="799592" y="74802"/>
                </a:lnTo>
                <a:lnTo>
                  <a:pt x="789228" y="68325"/>
                </a:lnTo>
                <a:close/>
              </a:path>
              <a:path w="1300479" h="740410">
                <a:moveTo>
                  <a:pt x="513206" y="70103"/>
                </a:moveTo>
                <a:lnTo>
                  <a:pt x="510921" y="70992"/>
                </a:lnTo>
                <a:lnTo>
                  <a:pt x="512095" y="70596"/>
                </a:lnTo>
                <a:lnTo>
                  <a:pt x="513206" y="70103"/>
                </a:lnTo>
                <a:close/>
              </a:path>
              <a:path w="1300479" h="740410">
                <a:moveTo>
                  <a:pt x="512095" y="70596"/>
                </a:moveTo>
                <a:lnTo>
                  <a:pt x="510921" y="70992"/>
                </a:lnTo>
                <a:lnTo>
                  <a:pt x="511200" y="70992"/>
                </a:lnTo>
                <a:lnTo>
                  <a:pt x="512095" y="70596"/>
                </a:lnTo>
                <a:close/>
              </a:path>
              <a:path w="1300479" h="740410">
                <a:moveTo>
                  <a:pt x="513553" y="70103"/>
                </a:moveTo>
                <a:lnTo>
                  <a:pt x="513206" y="70103"/>
                </a:lnTo>
                <a:lnTo>
                  <a:pt x="512095" y="70596"/>
                </a:lnTo>
                <a:lnTo>
                  <a:pt x="513553" y="70103"/>
                </a:lnTo>
                <a:close/>
              </a:path>
              <a:path w="1300479" h="740410">
                <a:moveTo>
                  <a:pt x="634619" y="63118"/>
                </a:moveTo>
                <a:lnTo>
                  <a:pt x="655701" y="68834"/>
                </a:lnTo>
                <a:lnTo>
                  <a:pt x="654176" y="68325"/>
                </a:lnTo>
                <a:lnTo>
                  <a:pt x="789228" y="68325"/>
                </a:lnTo>
                <a:lnTo>
                  <a:pt x="787400" y="67183"/>
                </a:lnTo>
                <a:lnTo>
                  <a:pt x="780981" y="63500"/>
                </a:lnTo>
                <a:lnTo>
                  <a:pt x="636651" y="63500"/>
                </a:lnTo>
                <a:lnTo>
                  <a:pt x="634619" y="63118"/>
                </a:lnTo>
                <a:close/>
              </a:path>
              <a:path w="1300479" h="740410">
                <a:moveTo>
                  <a:pt x="530098" y="64515"/>
                </a:moveTo>
                <a:lnTo>
                  <a:pt x="527685" y="65277"/>
                </a:lnTo>
                <a:lnTo>
                  <a:pt x="528267" y="65134"/>
                </a:lnTo>
                <a:lnTo>
                  <a:pt x="530098" y="64515"/>
                </a:lnTo>
                <a:close/>
              </a:path>
              <a:path w="1300479" h="740410">
                <a:moveTo>
                  <a:pt x="528267" y="65134"/>
                </a:moveTo>
                <a:lnTo>
                  <a:pt x="527685" y="65277"/>
                </a:lnTo>
                <a:lnTo>
                  <a:pt x="527841" y="65277"/>
                </a:lnTo>
                <a:lnTo>
                  <a:pt x="528267" y="65134"/>
                </a:lnTo>
                <a:close/>
              </a:path>
              <a:path w="1300479" h="740410">
                <a:moveTo>
                  <a:pt x="530773" y="64515"/>
                </a:moveTo>
                <a:lnTo>
                  <a:pt x="530098" y="64515"/>
                </a:lnTo>
                <a:lnTo>
                  <a:pt x="528267" y="65134"/>
                </a:lnTo>
                <a:lnTo>
                  <a:pt x="530773" y="64515"/>
                </a:lnTo>
                <a:close/>
              </a:path>
              <a:path w="1300479" h="740410">
                <a:moveTo>
                  <a:pt x="774119" y="59562"/>
                </a:moveTo>
                <a:lnTo>
                  <a:pt x="615823" y="59562"/>
                </a:lnTo>
                <a:lnTo>
                  <a:pt x="617854" y="59943"/>
                </a:lnTo>
                <a:lnTo>
                  <a:pt x="636651" y="63500"/>
                </a:lnTo>
                <a:lnTo>
                  <a:pt x="780981" y="63500"/>
                </a:lnTo>
                <a:lnTo>
                  <a:pt x="774119" y="59562"/>
                </a:lnTo>
                <a:close/>
              </a:path>
              <a:path w="1300479" h="740410">
                <a:moveTo>
                  <a:pt x="547243" y="60451"/>
                </a:moveTo>
                <a:lnTo>
                  <a:pt x="544829" y="60960"/>
                </a:lnTo>
                <a:lnTo>
                  <a:pt x="545781" y="60812"/>
                </a:lnTo>
                <a:lnTo>
                  <a:pt x="547243" y="60451"/>
                </a:lnTo>
                <a:close/>
              </a:path>
              <a:path w="1300479" h="740410">
                <a:moveTo>
                  <a:pt x="545781" y="60812"/>
                </a:moveTo>
                <a:lnTo>
                  <a:pt x="544829" y="60960"/>
                </a:lnTo>
                <a:lnTo>
                  <a:pt x="545184" y="60960"/>
                </a:lnTo>
                <a:lnTo>
                  <a:pt x="545781" y="60812"/>
                </a:lnTo>
                <a:close/>
              </a:path>
              <a:path w="1300479" h="740410">
                <a:moveTo>
                  <a:pt x="548110" y="60451"/>
                </a:moveTo>
                <a:lnTo>
                  <a:pt x="547243" y="60451"/>
                </a:lnTo>
                <a:lnTo>
                  <a:pt x="545781" y="60812"/>
                </a:lnTo>
                <a:lnTo>
                  <a:pt x="548110" y="60451"/>
                </a:lnTo>
                <a:close/>
              </a:path>
              <a:path w="1300479" h="740410">
                <a:moveTo>
                  <a:pt x="617811" y="59938"/>
                </a:moveTo>
                <a:close/>
              </a:path>
              <a:path w="1300479" h="740410">
                <a:moveTo>
                  <a:pt x="598003" y="57615"/>
                </a:moveTo>
                <a:lnTo>
                  <a:pt x="617811" y="59938"/>
                </a:lnTo>
                <a:lnTo>
                  <a:pt x="615823" y="59562"/>
                </a:lnTo>
                <a:lnTo>
                  <a:pt x="774119" y="59562"/>
                </a:lnTo>
                <a:lnTo>
                  <a:pt x="770799" y="57658"/>
                </a:lnTo>
                <a:lnTo>
                  <a:pt x="599694" y="57658"/>
                </a:lnTo>
                <a:lnTo>
                  <a:pt x="598003" y="57615"/>
                </a:lnTo>
                <a:close/>
              </a:path>
              <a:path w="1300479" h="740410">
                <a:moveTo>
                  <a:pt x="564515" y="57912"/>
                </a:moveTo>
                <a:lnTo>
                  <a:pt x="561721" y="58165"/>
                </a:lnTo>
                <a:lnTo>
                  <a:pt x="563539" y="58063"/>
                </a:lnTo>
                <a:lnTo>
                  <a:pt x="564515" y="57912"/>
                </a:lnTo>
                <a:close/>
              </a:path>
              <a:path w="1300479" h="740410">
                <a:moveTo>
                  <a:pt x="563539" y="58063"/>
                </a:moveTo>
                <a:lnTo>
                  <a:pt x="561721" y="58165"/>
                </a:lnTo>
                <a:lnTo>
                  <a:pt x="562874" y="58165"/>
                </a:lnTo>
                <a:lnTo>
                  <a:pt x="563539" y="58063"/>
                </a:lnTo>
                <a:close/>
              </a:path>
              <a:path w="1300479" h="740410">
                <a:moveTo>
                  <a:pt x="566208" y="57912"/>
                </a:moveTo>
                <a:lnTo>
                  <a:pt x="564515" y="57912"/>
                </a:lnTo>
                <a:lnTo>
                  <a:pt x="563539" y="58063"/>
                </a:lnTo>
                <a:lnTo>
                  <a:pt x="566208" y="57912"/>
                </a:lnTo>
                <a:close/>
              </a:path>
              <a:path w="1300479" h="740410">
                <a:moveTo>
                  <a:pt x="597280" y="57530"/>
                </a:moveTo>
                <a:lnTo>
                  <a:pt x="598003" y="57615"/>
                </a:lnTo>
                <a:lnTo>
                  <a:pt x="599694" y="57658"/>
                </a:lnTo>
                <a:lnTo>
                  <a:pt x="597280" y="57530"/>
                </a:lnTo>
                <a:close/>
              </a:path>
              <a:path w="1300479" h="740410">
                <a:moveTo>
                  <a:pt x="770577" y="57530"/>
                </a:moveTo>
                <a:lnTo>
                  <a:pt x="597280" y="57530"/>
                </a:lnTo>
                <a:lnTo>
                  <a:pt x="599694" y="57658"/>
                </a:lnTo>
                <a:lnTo>
                  <a:pt x="770799" y="57658"/>
                </a:lnTo>
                <a:lnTo>
                  <a:pt x="770577" y="57530"/>
                </a:lnTo>
                <a:close/>
              </a:path>
              <a:path w="1300479" h="740410">
                <a:moveTo>
                  <a:pt x="769692" y="57023"/>
                </a:moveTo>
                <a:lnTo>
                  <a:pt x="581914" y="57023"/>
                </a:lnTo>
                <a:lnTo>
                  <a:pt x="579579" y="57155"/>
                </a:lnTo>
                <a:lnTo>
                  <a:pt x="598003" y="57615"/>
                </a:lnTo>
                <a:lnTo>
                  <a:pt x="597280" y="57530"/>
                </a:lnTo>
                <a:lnTo>
                  <a:pt x="770577" y="57530"/>
                </a:lnTo>
                <a:lnTo>
                  <a:pt x="769692" y="57023"/>
                </a:lnTo>
                <a:close/>
              </a:path>
              <a:path w="1300479" h="740410">
                <a:moveTo>
                  <a:pt x="581914" y="57023"/>
                </a:moveTo>
                <a:lnTo>
                  <a:pt x="579374" y="57150"/>
                </a:lnTo>
                <a:lnTo>
                  <a:pt x="579670" y="57150"/>
                </a:lnTo>
                <a:lnTo>
                  <a:pt x="581914" y="5702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4718" y="1620723"/>
            <a:ext cx="29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¬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137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26844"/>
            <a:ext cx="4445635" cy="83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What’s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 of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200"/>
              </a:lnSpc>
            </a:pPr>
            <a:r>
              <a:rPr sz="2800" spc="-5" dirty="0">
                <a:latin typeface="Cambria Math"/>
                <a:cs typeface="Cambria Math"/>
              </a:rPr>
              <a:t>¬𝑷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∨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𝑸</a:t>
            </a:r>
            <a:endParaRPr sz="28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0" y="2322067"/>
          <a:ext cx="4097020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137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26844"/>
            <a:ext cx="4445635" cy="83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What’s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 of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200"/>
              </a:lnSpc>
            </a:pPr>
            <a:r>
              <a:rPr sz="2800" spc="-5" dirty="0">
                <a:latin typeface="Cambria Math"/>
                <a:cs typeface="Cambria Math"/>
              </a:rPr>
              <a:t>¬𝑷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∨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𝑸</a:t>
            </a:r>
            <a:endParaRPr sz="28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43708" y="2322067"/>
          <a:ext cx="5121274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39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Inference</a:t>
            </a:r>
            <a:r>
              <a:rPr spc="-6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20" dirty="0"/>
              <a:t>People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940179"/>
            <a:ext cx="6847840" cy="3466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7980" marR="5080" indent="-33528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3200" spc="-10" dirty="0">
                <a:latin typeface="Calibri"/>
                <a:cs typeface="Calibri"/>
              </a:rPr>
              <a:t>People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inference,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always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good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it</a:t>
            </a:r>
          </a:p>
          <a:p>
            <a:pPr marL="347980" marR="215900" indent="-335280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sz="3200" spc="-10" dirty="0">
                <a:latin typeface="Calibri"/>
                <a:cs typeface="Calibri"/>
              </a:rPr>
              <a:t>Reasoning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negation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disjunction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seems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particularly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difficult</a:t>
            </a:r>
            <a:endParaRPr sz="3200" dirty="0">
              <a:latin typeface="Calibri"/>
              <a:cs typeface="Calibri"/>
            </a:endParaRPr>
          </a:p>
          <a:p>
            <a:pPr marL="347980" marR="226695" indent="-335280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lang="en-IN" sz="3200" spc="-5" dirty="0">
                <a:latin typeface="Calibri"/>
                <a:cs typeface="Calibri"/>
              </a:rPr>
              <a:t>But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people seem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employ </a:t>
            </a:r>
            <a:r>
              <a:rPr sz="3200" spc="-15" dirty="0">
                <a:latin typeface="Calibri"/>
                <a:cs typeface="Calibri"/>
              </a:rPr>
              <a:t>many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kinds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reasoning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strategies,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most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dirty="0">
                <a:latin typeface="Calibri"/>
                <a:cs typeface="Calibri"/>
              </a:rPr>
              <a:t> 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neither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complete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sound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137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26844"/>
            <a:ext cx="4445635" cy="83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What’s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 of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200"/>
              </a:lnSpc>
            </a:pPr>
            <a:r>
              <a:rPr sz="2800" spc="-5" dirty="0">
                <a:latin typeface="Cambria Math"/>
                <a:cs typeface="Cambria Math"/>
              </a:rPr>
              <a:t>¬𝑷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∨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𝑸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4848" y="4853813"/>
            <a:ext cx="1184275" cy="328930"/>
          </a:xfrm>
          <a:custGeom>
            <a:avLst/>
            <a:gdLst/>
            <a:ahLst/>
            <a:cxnLst/>
            <a:rect l="l" t="t" r="r" b="b"/>
            <a:pathLst>
              <a:path w="1184275" h="328929">
                <a:moveTo>
                  <a:pt x="1078864" y="0"/>
                </a:moveTo>
                <a:lnTo>
                  <a:pt x="1074165" y="13335"/>
                </a:lnTo>
                <a:lnTo>
                  <a:pt x="1093215" y="21595"/>
                </a:lnTo>
                <a:lnTo>
                  <a:pt x="1109599" y="33035"/>
                </a:lnTo>
                <a:lnTo>
                  <a:pt x="1134364" y="65405"/>
                </a:lnTo>
                <a:lnTo>
                  <a:pt x="1148937" y="109156"/>
                </a:lnTo>
                <a:lnTo>
                  <a:pt x="1153794" y="162813"/>
                </a:lnTo>
                <a:lnTo>
                  <a:pt x="1152560" y="191791"/>
                </a:lnTo>
                <a:lnTo>
                  <a:pt x="1142757" y="241841"/>
                </a:lnTo>
                <a:lnTo>
                  <a:pt x="1123215" y="280912"/>
                </a:lnTo>
                <a:lnTo>
                  <a:pt x="1093410" y="307288"/>
                </a:lnTo>
                <a:lnTo>
                  <a:pt x="1074674" y="315594"/>
                </a:lnTo>
                <a:lnTo>
                  <a:pt x="1078864" y="328930"/>
                </a:lnTo>
                <a:lnTo>
                  <a:pt x="1123695" y="307879"/>
                </a:lnTo>
                <a:lnTo>
                  <a:pt x="1156715" y="271399"/>
                </a:lnTo>
                <a:lnTo>
                  <a:pt x="1177004" y="222646"/>
                </a:lnTo>
                <a:lnTo>
                  <a:pt x="1183766" y="164464"/>
                </a:lnTo>
                <a:lnTo>
                  <a:pt x="1182056" y="134346"/>
                </a:lnTo>
                <a:lnTo>
                  <a:pt x="1168443" y="80918"/>
                </a:lnTo>
                <a:lnTo>
                  <a:pt x="1141587" y="37415"/>
                </a:lnTo>
                <a:lnTo>
                  <a:pt x="1102725" y="8598"/>
                </a:lnTo>
                <a:lnTo>
                  <a:pt x="1078864" y="0"/>
                </a:lnTo>
                <a:close/>
              </a:path>
              <a:path w="118427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4367276"/>
            <a:ext cx="5504180" cy="1294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What’s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truth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 of</a:t>
            </a:r>
            <a:endParaRPr sz="2800">
              <a:latin typeface="Calibri"/>
              <a:cs typeface="Calibri"/>
            </a:endParaRPr>
          </a:p>
          <a:p>
            <a:pPr marL="2371090" algn="ctr">
              <a:lnSpc>
                <a:spcPts val="3200"/>
              </a:lnSpc>
              <a:tabLst>
                <a:tab pos="2772410" algn="l"/>
                <a:tab pos="3548379" algn="l"/>
              </a:tabLst>
            </a:pPr>
            <a:r>
              <a:rPr sz="2800" spc="-5" dirty="0">
                <a:latin typeface="Cambria Math"/>
                <a:cs typeface="Cambria Math"/>
              </a:rPr>
              <a:t>𝑷	∨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𝑸	</a:t>
            </a:r>
            <a:r>
              <a:rPr sz="2800" spc="50" dirty="0">
                <a:latin typeface="Cambria Math"/>
                <a:cs typeface="Cambria Math"/>
              </a:rPr>
              <a:t>𝖠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¬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𝑸)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→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𝑷?</a:t>
            </a:r>
            <a:endParaRPr sz="2800">
              <a:latin typeface="Cambria Math"/>
              <a:cs typeface="Cambria Math"/>
            </a:endParaRPr>
          </a:p>
          <a:p>
            <a:pPr marL="2349500" algn="ctr">
              <a:lnSpc>
                <a:spcPct val="100000"/>
              </a:lnSpc>
              <a:spcBef>
                <a:spcPts val="1435"/>
              </a:spcBef>
            </a:pPr>
            <a:r>
              <a:rPr sz="1800" spc="-20" dirty="0">
                <a:latin typeface="Calibri"/>
                <a:cs typeface="Calibri"/>
              </a:rPr>
              <a:t>(Work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out 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5" dirty="0">
                <a:latin typeface="Calibri"/>
                <a:cs typeface="Calibri"/>
              </a:rPr>
              <a:t> own)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74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99132" y="2322067"/>
          <a:ext cx="6145528" cy="198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¬𝑷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∨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2000" spc="8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000" spc="8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𝑸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15772"/>
            <a:ext cx="6892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implies</a:t>
            </a:r>
            <a:r>
              <a:rPr spc="5" dirty="0"/>
              <a:t> </a:t>
            </a:r>
            <a:r>
              <a:rPr spc="-15" dirty="0"/>
              <a:t>connective:</a:t>
            </a:r>
            <a:r>
              <a:rPr spc="-5" dirty="0"/>
              <a:t> </a:t>
            </a:r>
            <a:r>
              <a:rPr dirty="0"/>
              <a:t>P</a:t>
            </a:r>
            <a:r>
              <a:rPr spc="40" dirty="0"/>
              <a:t> </a:t>
            </a:r>
            <a:r>
              <a:rPr spc="5" dirty="0">
                <a:latin typeface="Symbol"/>
                <a:cs typeface="Symbol"/>
              </a:rPr>
              <a:t>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35229"/>
            <a:ext cx="7557770" cy="510286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600" dirty="0">
                <a:solidFill>
                  <a:srgbClr val="C55A11"/>
                </a:solidFill>
                <a:latin typeface="Symbol"/>
                <a:cs typeface="Symbol"/>
              </a:rPr>
              <a:t></a:t>
            </a:r>
            <a:r>
              <a:rPr sz="3600" spc="-95" dirty="0">
                <a:solidFill>
                  <a:srgbClr val="C55A11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sz="36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36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C55A11"/>
                </a:solidFill>
                <a:latin typeface="Calibri"/>
                <a:cs typeface="Calibri"/>
              </a:rPr>
              <a:t>logical</a:t>
            </a:r>
            <a:r>
              <a:rPr sz="3600" b="1" i="1" spc="-10" dirty="0">
                <a:solidFill>
                  <a:srgbClr val="C55A11"/>
                </a:solidFill>
                <a:latin typeface="Calibri"/>
                <a:cs typeface="Calibri"/>
              </a:rPr>
              <a:t> connective</a:t>
            </a:r>
            <a:endParaRPr sz="3600">
              <a:latin typeface="Calibri"/>
              <a:cs typeface="Calibri"/>
            </a:endParaRPr>
          </a:p>
          <a:p>
            <a:pPr marL="241300" marR="331470" indent="-229235" algn="just">
              <a:lnSpc>
                <a:spcPts val="3800"/>
              </a:lnSpc>
              <a:spcBef>
                <a:spcPts val="118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i="1" spc="-75" dirty="0">
                <a:latin typeface="Calibri"/>
                <a:cs typeface="Calibri"/>
              </a:rPr>
              <a:t>P</a:t>
            </a:r>
            <a:r>
              <a:rPr sz="3350" spc="-75" dirty="0">
                <a:latin typeface="Symbol"/>
                <a:cs typeface="Symbol"/>
              </a:rPr>
              <a:t></a:t>
            </a:r>
            <a:r>
              <a:rPr sz="3350" spc="-1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Calibri"/>
                <a:cs typeface="Calibri"/>
              </a:rPr>
              <a:t>Q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logical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sentence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truth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value,</a:t>
            </a:r>
            <a:r>
              <a:rPr sz="3200" spc="-5" dirty="0">
                <a:latin typeface="Calibri"/>
                <a:cs typeface="Calibri"/>
              </a:rPr>
              <a:t> i.e.,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 </a:t>
            </a:r>
            <a:r>
              <a:rPr sz="3200" b="1" spc="-45" dirty="0">
                <a:solidFill>
                  <a:srgbClr val="C55A11"/>
                </a:solidFill>
                <a:latin typeface="Calibri"/>
                <a:cs typeface="Calibri"/>
              </a:rPr>
              <a:t>True</a:t>
            </a:r>
            <a:r>
              <a:rPr sz="32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b="1" spc="-15" dirty="0">
                <a:solidFill>
                  <a:srgbClr val="C55A11"/>
                </a:solidFill>
                <a:latin typeface="Calibri"/>
                <a:cs typeface="Calibri"/>
              </a:rPr>
              <a:t>False</a:t>
            </a:r>
            <a:endParaRPr sz="32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Calibri"/>
                <a:cs typeface="Calibri"/>
              </a:rPr>
              <a:t>If the </a:t>
            </a:r>
            <a:r>
              <a:rPr sz="3200" spc="-10" dirty="0">
                <a:latin typeface="Calibri"/>
                <a:cs typeface="Calibri"/>
              </a:rPr>
              <a:t>sentence </a:t>
            </a:r>
            <a:r>
              <a:rPr sz="3200" dirty="0">
                <a:latin typeface="Calibri"/>
                <a:cs typeface="Calibri"/>
              </a:rPr>
              <a:t>is in a </a:t>
            </a:r>
            <a:r>
              <a:rPr sz="3200" spc="-15" dirty="0">
                <a:latin typeface="Calibri"/>
                <a:cs typeface="Calibri"/>
              </a:rPr>
              <a:t>KB,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used by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 (</a:t>
            </a:r>
            <a:r>
              <a:rPr sz="3200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Modus </a:t>
            </a:r>
            <a:r>
              <a:rPr sz="32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Ponens</a:t>
            </a:r>
            <a:r>
              <a:rPr sz="3200" i="1" spc="-10" dirty="0">
                <a:latin typeface="Calibri"/>
                <a:cs typeface="Calibri"/>
              </a:rPr>
              <a:t>) </a:t>
            </a:r>
            <a:r>
              <a:rPr sz="3200" spc="-25" dirty="0">
                <a:latin typeface="Calibri"/>
                <a:cs typeface="Calibri"/>
              </a:rPr>
              <a:t>to infer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Q is </a:t>
            </a:r>
            <a:r>
              <a:rPr sz="3200" spc="-55" dirty="0">
                <a:latin typeface="Calibri"/>
                <a:cs typeface="Calibri"/>
              </a:rPr>
              <a:t>True </a:t>
            </a:r>
            <a:r>
              <a:rPr sz="3200" spc="-10" dirty="0">
                <a:latin typeface="Calibri"/>
                <a:cs typeface="Calibri"/>
              </a:rPr>
              <a:t>if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True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KB</a:t>
            </a:r>
            <a:endParaRPr sz="3200">
              <a:latin typeface="Calibri"/>
              <a:cs typeface="Calibri"/>
            </a:endParaRPr>
          </a:p>
          <a:p>
            <a:pPr marL="241300" marR="475615" indent="-229235" algn="just">
              <a:lnSpc>
                <a:spcPct val="100699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0" dirty="0">
                <a:latin typeface="Calibri"/>
                <a:cs typeface="Calibri"/>
              </a:rPr>
              <a:t>Given </a:t>
            </a:r>
            <a:r>
              <a:rPr sz="3200" dirty="0">
                <a:latin typeface="Calibri"/>
                <a:cs typeface="Calibri"/>
              </a:rPr>
              <a:t>a KB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spc="-35" dirty="0">
                <a:latin typeface="Calibri"/>
                <a:cs typeface="Calibri"/>
              </a:rPr>
              <a:t>P=True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30" dirty="0">
                <a:latin typeface="Calibri"/>
                <a:cs typeface="Calibri"/>
              </a:rPr>
              <a:t>Q=True,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15" dirty="0">
                <a:latin typeface="Calibri"/>
                <a:cs typeface="Calibri"/>
              </a:rPr>
              <a:t>derive/infer/prove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True</a:t>
            </a:r>
            <a:endParaRPr sz="32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0" dirty="0">
                <a:latin typeface="Calibri"/>
                <a:cs typeface="Calibri"/>
              </a:rPr>
              <a:t>Note: 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Q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equivalent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~P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Q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40" dirty="0"/>
              <a:t> </a:t>
            </a:r>
            <a:r>
              <a:rPr spc="5" dirty="0">
                <a:latin typeface="Symbol"/>
                <a:cs typeface="Symbol"/>
              </a:rPr>
              <a:t>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11239"/>
            <a:ext cx="6852920" cy="2541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33775" algn="l"/>
              </a:tabLst>
            </a:pPr>
            <a:r>
              <a:rPr sz="3200" b="1" spc="-5" dirty="0">
                <a:latin typeface="Calibri"/>
                <a:cs typeface="Calibri"/>
              </a:rPr>
              <a:t>When</a:t>
            </a:r>
            <a:r>
              <a:rPr sz="3200" b="1" dirty="0">
                <a:latin typeface="Calibri"/>
                <a:cs typeface="Calibri"/>
              </a:rPr>
              <a:t> is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i="1" spc="-50" dirty="0">
                <a:latin typeface="Calibri"/>
                <a:cs typeface="Calibri"/>
              </a:rPr>
              <a:t>P</a:t>
            </a:r>
            <a:r>
              <a:rPr sz="3350" spc="-50" dirty="0">
                <a:latin typeface="Symbol"/>
                <a:cs typeface="Symbol"/>
              </a:rPr>
              <a:t></a:t>
            </a:r>
            <a:r>
              <a:rPr sz="3200" b="1" i="1" spc="-50" dirty="0">
                <a:latin typeface="Calibri"/>
                <a:cs typeface="Calibri"/>
              </a:rPr>
              <a:t>Q</a:t>
            </a:r>
            <a:r>
              <a:rPr sz="3200" b="1" i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true?	</a:t>
            </a:r>
            <a:r>
              <a:rPr sz="3200" b="1" spc="-5" dirty="0">
                <a:latin typeface="Calibri"/>
                <a:cs typeface="Calibri"/>
              </a:rPr>
              <a:t>Check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apply</a:t>
            </a:r>
            <a:endParaRPr sz="3200">
              <a:latin typeface="Calibri"/>
              <a:cs typeface="Calibri"/>
            </a:endParaRPr>
          </a:p>
          <a:p>
            <a:pPr marL="923925" indent="-454659">
              <a:lnSpc>
                <a:spcPct val="100000"/>
              </a:lnSpc>
              <a:spcBef>
                <a:spcPts val="55"/>
              </a:spcBef>
              <a:buFont typeface="Wingdings"/>
              <a:buChar char=""/>
              <a:tabLst>
                <a:tab pos="924560" algn="l"/>
              </a:tabLst>
            </a:pPr>
            <a:r>
              <a:rPr sz="3200" dirty="0">
                <a:latin typeface="Calibri"/>
                <a:cs typeface="Calibri"/>
              </a:rPr>
              <a:t>P=Q=true</a:t>
            </a:r>
            <a:endParaRPr sz="3200">
              <a:latin typeface="Calibri"/>
              <a:cs typeface="Calibri"/>
            </a:endParaRPr>
          </a:p>
          <a:p>
            <a:pPr marL="923925" indent="-454659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924560" algn="l"/>
              </a:tabLst>
            </a:pPr>
            <a:r>
              <a:rPr sz="3200" spc="-5" dirty="0">
                <a:latin typeface="Calibri"/>
                <a:cs typeface="Calibri"/>
              </a:rPr>
              <a:t>P=Q=false</a:t>
            </a:r>
            <a:endParaRPr sz="3200">
              <a:latin typeface="Calibri"/>
              <a:cs typeface="Calibri"/>
            </a:endParaRPr>
          </a:p>
          <a:p>
            <a:pPr marL="923925" indent="-454659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924560" algn="l"/>
              </a:tabLst>
            </a:pPr>
            <a:r>
              <a:rPr sz="3200" dirty="0">
                <a:latin typeface="Calibri"/>
                <a:cs typeface="Calibri"/>
              </a:rPr>
              <a:t>P=true,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Q=false</a:t>
            </a:r>
            <a:endParaRPr sz="3200">
              <a:latin typeface="Calibri"/>
              <a:cs typeface="Calibri"/>
            </a:endParaRPr>
          </a:p>
          <a:p>
            <a:pPr marL="923925" indent="-454659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924560" algn="l"/>
              </a:tabLst>
            </a:pPr>
            <a:r>
              <a:rPr sz="3200" spc="-10" dirty="0">
                <a:latin typeface="Calibri"/>
                <a:cs typeface="Calibri"/>
              </a:rPr>
              <a:t>P=false,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Q=true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40" dirty="0"/>
              <a:t> </a:t>
            </a:r>
            <a:r>
              <a:rPr spc="5" dirty="0">
                <a:latin typeface="Symbol"/>
                <a:cs typeface="Symbol"/>
              </a:rPr>
              <a:t>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311239"/>
            <a:ext cx="7633970" cy="4117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546475" algn="l"/>
              </a:tabLst>
            </a:pPr>
            <a:r>
              <a:rPr sz="3200" b="1" spc="-5" dirty="0">
                <a:latin typeface="Calibri"/>
                <a:cs typeface="Calibri"/>
              </a:rPr>
              <a:t>When</a:t>
            </a:r>
            <a:r>
              <a:rPr sz="3200" b="1" dirty="0">
                <a:latin typeface="Calibri"/>
                <a:cs typeface="Calibri"/>
              </a:rPr>
              <a:t> is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i="1" spc="-50" dirty="0">
                <a:latin typeface="Calibri"/>
                <a:cs typeface="Calibri"/>
              </a:rPr>
              <a:t>P</a:t>
            </a:r>
            <a:r>
              <a:rPr sz="3350" spc="-50" dirty="0">
                <a:latin typeface="Symbol"/>
                <a:cs typeface="Symbol"/>
              </a:rPr>
              <a:t></a:t>
            </a:r>
            <a:r>
              <a:rPr sz="3200" b="1" i="1" spc="-50" dirty="0">
                <a:latin typeface="Calibri"/>
                <a:cs typeface="Calibri"/>
              </a:rPr>
              <a:t>Q</a:t>
            </a:r>
            <a:r>
              <a:rPr sz="3200" b="1" i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true?	</a:t>
            </a:r>
            <a:r>
              <a:rPr sz="3200" b="1" spc="-5" dirty="0">
                <a:latin typeface="Calibri"/>
                <a:cs typeface="Calibri"/>
              </a:rPr>
              <a:t>Check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that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apply</a:t>
            </a:r>
            <a:endParaRPr sz="32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55"/>
              </a:spcBef>
            </a:pPr>
            <a:r>
              <a:rPr sz="3200" spc="-2755" dirty="0">
                <a:latin typeface="Wingdings"/>
                <a:cs typeface="Wingdings"/>
              </a:rPr>
              <a:t></a:t>
            </a:r>
            <a:r>
              <a:rPr sz="3600" baseline="17361" dirty="0">
                <a:solidFill>
                  <a:srgbClr val="FF0000"/>
                </a:solidFill>
                <a:latin typeface="MS PGothic"/>
                <a:cs typeface="MS PGothic"/>
              </a:rPr>
              <a:t>✔</a:t>
            </a:r>
            <a:r>
              <a:rPr sz="3600" spc="517" baseline="17361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3200" dirty="0">
                <a:latin typeface="Calibri"/>
                <a:cs typeface="Calibri"/>
              </a:rPr>
              <a:t>P=Q=t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125"/>
              </a:spcBef>
            </a:pPr>
            <a:r>
              <a:rPr sz="3200" spc="-2760" dirty="0">
                <a:latin typeface="Wingdings"/>
                <a:cs typeface="Wingdings"/>
              </a:rPr>
              <a:t></a:t>
            </a:r>
            <a:r>
              <a:rPr sz="3600" baseline="12731" dirty="0">
                <a:solidFill>
                  <a:srgbClr val="FF0000"/>
                </a:solidFill>
                <a:latin typeface="MS PGothic"/>
                <a:cs typeface="MS PGothic"/>
              </a:rPr>
              <a:t>✔</a:t>
            </a:r>
            <a:r>
              <a:rPr sz="3600" spc="509" baseline="12731" dirty="0">
                <a:solidFill>
                  <a:srgbClr val="FF0000"/>
                </a:solidFill>
                <a:latin typeface="MS PGothic"/>
                <a:cs typeface="MS PGothic"/>
              </a:rPr>
              <a:t> </a:t>
            </a:r>
            <a:r>
              <a:rPr sz="3200" dirty="0">
                <a:latin typeface="Calibri"/>
                <a:cs typeface="Calibri"/>
              </a:rPr>
              <a:t>P=Q=</a:t>
            </a:r>
            <a:r>
              <a:rPr sz="3200" spc="-6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alse</a:t>
            </a:r>
            <a:endParaRPr sz="3200">
              <a:latin typeface="Calibri"/>
              <a:cs typeface="Calibri"/>
            </a:endParaRPr>
          </a:p>
          <a:p>
            <a:pPr marL="936625" indent="-454659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937260" algn="l"/>
              </a:tabLst>
            </a:pPr>
            <a:r>
              <a:rPr sz="3200" dirty="0">
                <a:latin typeface="Calibri"/>
                <a:cs typeface="Calibri"/>
              </a:rPr>
              <a:t>P=true,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Q=false</a:t>
            </a:r>
            <a:endParaRPr sz="32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105"/>
              </a:spcBef>
            </a:pPr>
            <a:r>
              <a:rPr sz="3600" spc="-3600" baseline="10416" dirty="0">
                <a:solidFill>
                  <a:srgbClr val="FF0000"/>
                </a:solidFill>
                <a:latin typeface="MS PGothic"/>
                <a:cs typeface="MS PGothic"/>
              </a:rPr>
              <a:t>✔</a:t>
            </a:r>
            <a:r>
              <a:rPr sz="3200" spc="5" dirty="0">
                <a:latin typeface="Wingdings"/>
                <a:cs typeface="Wingdings"/>
              </a:rPr>
              <a:t>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P=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e, Q=t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  <a:p>
            <a:pPr marL="2540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truth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endParaRPr sz="3200">
              <a:latin typeface="Symbol"/>
              <a:cs typeface="Symbol"/>
            </a:endParaRPr>
          </a:p>
          <a:p>
            <a:pPr marL="254000" marR="17780" indent="-229235">
              <a:lnSpc>
                <a:spcPts val="3490"/>
              </a:lnSpc>
              <a:spcBef>
                <a:spcPts val="994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spc="-10" dirty="0">
                <a:latin typeface="Calibri"/>
                <a:cs typeface="Calibri"/>
              </a:rPr>
              <a:t>Note:</a:t>
            </a:r>
            <a:r>
              <a:rPr sz="3200" dirty="0">
                <a:latin typeface="Calibri"/>
                <a:cs typeface="Calibri"/>
              </a:rPr>
              <a:t> in </a:t>
            </a:r>
            <a:r>
              <a:rPr sz="3200" spc="-10" dirty="0">
                <a:latin typeface="Calibri"/>
                <a:cs typeface="Calibri"/>
              </a:rPr>
              <a:t>FOL</a:t>
            </a:r>
            <a:r>
              <a:rPr sz="3200" dirty="0">
                <a:latin typeface="Calibri"/>
                <a:cs typeface="Calibri"/>
              </a:rPr>
              <a:t> it's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harder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prove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conditional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true,</a:t>
            </a:r>
            <a:r>
              <a:rPr sz="3200" spc="5" dirty="0">
                <a:latin typeface="Calibri"/>
                <a:cs typeface="Calibri"/>
              </a:rPr>
              <a:t> e.g.,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prime(x)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Symbol"/>
                <a:cs typeface="Symbol"/>
              </a:rPr>
              <a:t>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odd(x)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4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Knowledge</a:t>
            </a:r>
            <a:r>
              <a:rPr spc="-5" dirty="0"/>
              <a:t> Bases</a:t>
            </a:r>
            <a:r>
              <a:rPr spc="-15" dirty="0"/>
              <a:t> </a:t>
            </a:r>
            <a:r>
              <a:rPr spc="-5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07918"/>
            <a:ext cx="7162165" cy="31134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15" dirty="0">
                <a:latin typeface="Calibri"/>
                <a:cs typeface="Calibri"/>
              </a:rPr>
              <a:t>Literal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Boolean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66700" indent="-2286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5" dirty="0">
                <a:latin typeface="Calibri"/>
                <a:cs typeface="Calibri"/>
              </a:rPr>
              <a:t>Clause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disjunction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literals</a:t>
            </a:r>
            <a:endParaRPr sz="2800">
              <a:latin typeface="Calibri"/>
              <a:cs typeface="Calibri"/>
            </a:endParaRPr>
          </a:p>
          <a:p>
            <a:pPr marL="723265" lvl="1" indent="-228600" algn="just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5" dirty="0">
                <a:latin typeface="Cambria Math"/>
                <a:cs typeface="Cambria Math"/>
              </a:rPr>
              <a:t>𝑙</a:t>
            </a:r>
            <a:r>
              <a:rPr sz="2625" spc="2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𝑙</a:t>
            </a:r>
            <a:r>
              <a:rPr sz="2625" spc="82" baseline="-15873" dirty="0">
                <a:latin typeface="Cambria Math"/>
                <a:cs typeface="Cambria Math"/>
              </a:rPr>
              <a:t>𝑁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2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li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65" dirty="0">
                <a:latin typeface="Cambria Math"/>
                <a:cs typeface="Cambria Math"/>
              </a:rPr>
              <a:t>𝑙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 </a:t>
            </a:r>
            <a:r>
              <a:rPr sz="2400" spc="-5" dirty="0">
                <a:latin typeface="Cambria Math"/>
                <a:cs typeface="Cambria Math"/>
              </a:rPr>
              <a:t> 𝑙</a:t>
            </a:r>
            <a:r>
              <a:rPr sz="2625" spc="82" baseline="-15873" dirty="0">
                <a:latin typeface="Cambria Math"/>
                <a:cs typeface="Cambria Math"/>
              </a:rPr>
              <a:t>𝑁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2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 marL="723265" lvl="1" indent="-228600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5" dirty="0">
                <a:latin typeface="Calibri"/>
                <a:cs typeface="Calibri"/>
              </a:rPr>
              <a:t>Clauses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all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literals</a:t>
            </a:r>
            <a:endParaRPr sz="2400">
              <a:latin typeface="Calibri"/>
              <a:cs typeface="Calibri"/>
            </a:endParaRPr>
          </a:p>
          <a:p>
            <a:pPr marL="266700" marR="30480" indent="-228600" algn="just">
              <a:lnSpc>
                <a:spcPct val="90000"/>
              </a:lnSpc>
              <a:spcBef>
                <a:spcPts val="969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If a </a:t>
            </a:r>
            <a:r>
              <a:rPr sz="2800" spc="-20" dirty="0">
                <a:latin typeface="Calibri"/>
                <a:cs typeface="Calibri"/>
              </a:rPr>
              <a:t>literal </a:t>
            </a:r>
            <a:r>
              <a:rPr sz="2800" spc="-10" dirty="0">
                <a:latin typeface="Calibri"/>
                <a:cs typeface="Calibri"/>
              </a:rPr>
              <a:t>only appears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polarity in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clauses it </a:t>
            </a:r>
            <a:r>
              <a:rPr sz="2800" spc="-10" dirty="0">
                <a:latin typeface="Calibri"/>
                <a:cs typeface="Calibri"/>
              </a:rPr>
              <a:t>appears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(either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30" dirty="0">
                <a:latin typeface="Cambria Math"/>
                <a:cs typeface="Cambria Math"/>
              </a:rPr>
              <a:t>𝑙</a:t>
            </a:r>
            <a:r>
              <a:rPr sz="3075" spc="44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55" dirty="0">
                <a:latin typeface="Cambria Math"/>
                <a:cs typeface="Cambria Math"/>
              </a:rPr>
              <a:t>¬𝑙</a:t>
            </a:r>
            <a:r>
              <a:rPr sz="3075" spc="82" baseline="-16260" dirty="0">
                <a:latin typeface="Cambria Math"/>
                <a:cs typeface="Cambria Math"/>
              </a:rPr>
              <a:t>𝑖</a:t>
            </a:r>
            <a:r>
              <a:rPr sz="2800" spc="5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but not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pure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literal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4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Knowledge</a:t>
            </a:r>
            <a:r>
              <a:rPr spc="-5" dirty="0"/>
              <a:t> Bases</a:t>
            </a:r>
            <a:r>
              <a:rPr spc="-15" dirty="0"/>
              <a:t> </a:t>
            </a:r>
            <a:r>
              <a:rPr spc="-5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07918"/>
            <a:ext cx="7040245" cy="31229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conjunction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definite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clauses</a:t>
            </a:r>
            <a:endParaRPr sz="2800">
              <a:latin typeface="Calibri"/>
              <a:cs typeface="Calibri"/>
            </a:endParaRPr>
          </a:p>
          <a:p>
            <a:pPr marL="266700" indent="-228600">
              <a:lnSpc>
                <a:spcPts val="3195"/>
              </a:lnSpc>
              <a:spcBef>
                <a:spcPts val="6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15" dirty="0">
                <a:latin typeface="Calibri"/>
                <a:cs typeface="Calibri"/>
              </a:rPr>
              <a:t>Definite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clause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(aka</a:t>
            </a:r>
            <a:r>
              <a:rPr sz="2800" spc="-5" dirty="0">
                <a:latin typeface="Calibri"/>
                <a:cs typeface="Calibri"/>
              </a:rPr>
              <a:t> Strict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body</a:t>
            </a:r>
            <a:endParaRPr sz="2800">
              <a:latin typeface="Calibri"/>
              <a:cs typeface="Calibri"/>
            </a:endParaRPr>
          </a:p>
          <a:p>
            <a:pPr marL="266700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implies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i="1" spc="-10" dirty="0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  <a:p>
            <a:pPr marL="723265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𝑎</a:t>
            </a:r>
            <a:r>
              <a:rPr sz="2625" spc="89" baseline="-15873" dirty="0">
                <a:latin typeface="Cambria Math"/>
                <a:cs typeface="Cambria Math"/>
              </a:rPr>
              <a:t>𝑀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5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ℎ</a:t>
            </a:r>
            <a:endParaRPr sz="2400">
              <a:latin typeface="Cambria Math"/>
              <a:cs typeface="Cambria Math"/>
            </a:endParaRPr>
          </a:p>
          <a:p>
            <a:pPr marL="7232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Body: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𝑎</a:t>
            </a:r>
            <a:r>
              <a:rPr sz="2625" spc="89" baseline="-15873" dirty="0">
                <a:latin typeface="Cambria Math"/>
                <a:cs typeface="Cambria Math"/>
              </a:rPr>
              <a:t>𝑀</a:t>
            </a:r>
            <a:endParaRPr sz="2625" baseline="-15873">
              <a:latin typeface="Cambria Math"/>
              <a:cs typeface="Cambria Math"/>
            </a:endParaRPr>
          </a:p>
          <a:p>
            <a:pPr marL="7232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5" dirty="0">
                <a:latin typeface="Calibri"/>
                <a:cs typeface="Calibri"/>
              </a:rPr>
              <a:t>Head: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ℎ</a:t>
            </a:r>
            <a:endParaRPr sz="2400">
              <a:latin typeface="Cambria Math"/>
              <a:cs typeface="Cambria Math"/>
            </a:endParaRPr>
          </a:p>
          <a:p>
            <a:pPr marL="2667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body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empty,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fact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955" y="5044440"/>
            <a:ext cx="3350260" cy="1492250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ts val="2875"/>
              </a:lnSpc>
              <a:spcBef>
                <a:spcPts val="143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Q: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R="6350" algn="ctr">
              <a:lnSpc>
                <a:spcPts val="2870"/>
              </a:lnSpc>
            </a:pP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𝐴</a:t>
            </a:r>
            <a:r>
              <a:rPr sz="2400" spc="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∨</a:t>
            </a:r>
            <a:r>
              <a:rPr sz="24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𝐵</a:t>
            </a:r>
            <a:r>
              <a:rPr sz="2400" spc="5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∨</a:t>
            </a:r>
            <a:r>
              <a:rPr sz="24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 Math"/>
                <a:cs typeface="Cambria Math"/>
              </a:rPr>
              <a:t>¬𝐶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87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definite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55634" y="6464680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4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Knowledge</a:t>
            </a:r>
            <a:r>
              <a:rPr spc="-5" dirty="0"/>
              <a:t> Bases</a:t>
            </a:r>
            <a:r>
              <a:rPr spc="-15" dirty="0"/>
              <a:t> </a:t>
            </a:r>
            <a:r>
              <a:rPr spc="-5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07918"/>
            <a:ext cx="7078345" cy="31229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conjunction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definite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clauses</a:t>
            </a:r>
            <a:endParaRPr sz="2800">
              <a:latin typeface="Calibri"/>
              <a:cs typeface="Calibri"/>
            </a:endParaRPr>
          </a:p>
          <a:p>
            <a:pPr marL="266700" indent="-228600">
              <a:lnSpc>
                <a:spcPts val="3195"/>
              </a:lnSpc>
              <a:spcBef>
                <a:spcPts val="67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15" dirty="0">
                <a:latin typeface="Calibri"/>
                <a:cs typeface="Calibri"/>
              </a:rPr>
              <a:t>Definite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clause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(aka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Clause):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body</a:t>
            </a:r>
            <a:endParaRPr sz="2800">
              <a:latin typeface="Calibri"/>
              <a:cs typeface="Calibri"/>
            </a:endParaRPr>
          </a:p>
          <a:p>
            <a:pPr marL="266700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implies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i="1" spc="-10" dirty="0">
                <a:latin typeface="Calibri"/>
                <a:cs typeface="Calibri"/>
              </a:rPr>
              <a:t>head</a:t>
            </a:r>
            <a:endParaRPr sz="2800">
              <a:latin typeface="Calibri"/>
              <a:cs typeface="Calibri"/>
            </a:endParaRPr>
          </a:p>
          <a:p>
            <a:pPr marL="723265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𝑎</a:t>
            </a:r>
            <a:r>
              <a:rPr sz="2625" spc="89" baseline="-15873" dirty="0">
                <a:latin typeface="Cambria Math"/>
                <a:cs typeface="Cambria Math"/>
              </a:rPr>
              <a:t>𝑀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5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ℎ</a:t>
            </a:r>
            <a:endParaRPr sz="2400">
              <a:latin typeface="Cambria Math"/>
              <a:cs typeface="Cambria Math"/>
            </a:endParaRPr>
          </a:p>
          <a:p>
            <a:pPr marL="7232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Body: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7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𝑎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mbria Math"/>
                <a:cs typeface="Cambria Math"/>
              </a:rPr>
              <a:t>𝖠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𝑎</a:t>
            </a:r>
            <a:r>
              <a:rPr sz="2625" spc="89" baseline="-15873" dirty="0">
                <a:latin typeface="Cambria Math"/>
                <a:cs typeface="Cambria Math"/>
              </a:rPr>
              <a:t>𝑀</a:t>
            </a:r>
            <a:endParaRPr sz="2625" baseline="-15873">
              <a:latin typeface="Cambria Math"/>
              <a:cs typeface="Cambria Math"/>
            </a:endParaRPr>
          </a:p>
          <a:p>
            <a:pPr marL="7232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5" dirty="0">
                <a:latin typeface="Calibri"/>
                <a:cs typeface="Calibri"/>
              </a:rPr>
              <a:t>Head: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ℎ</a:t>
            </a:r>
            <a:endParaRPr sz="2400">
              <a:latin typeface="Cambria Math"/>
              <a:cs typeface="Cambria Math"/>
            </a:endParaRPr>
          </a:p>
          <a:p>
            <a:pPr marL="2667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body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empty,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fact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955" y="5044440"/>
            <a:ext cx="3350260" cy="1492250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ts val="2875"/>
              </a:lnSpc>
              <a:spcBef>
                <a:spcPts val="143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Q: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R="6350" algn="ctr">
              <a:lnSpc>
                <a:spcPts val="2870"/>
              </a:lnSpc>
            </a:pP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𝐴</a:t>
            </a:r>
            <a:r>
              <a:rPr sz="2400" spc="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∨</a:t>
            </a:r>
            <a:r>
              <a:rPr sz="24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𝐵</a:t>
            </a:r>
            <a:r>
              <a:rPr sz="2400" spc="5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∨</a:t>
            </a:r>
            <a:r>
              <a:rPr sz="2400" spc="-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 Math"/>
                <a:cs typeface="Cambria Math"/>
              </a:rPr>
              <a:t>¬𝐶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87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definite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clause?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696" y="5053584"/>
            <a:ext cx="3350260" cy="1492250"/>
          </a:xfrm>
          <a:prstGeom prst="rect">
            <a:avLst/>
          </a:prstGeom>
          <a:solidFill>
            <a:srgbClr val="5B9BD4"/>
          </a:solidFill>
          <a:ln w="12700">
            <a:solidFill>
              <a:srgbClr val="2E528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1090295" marR="338455" indent="-7442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A: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one?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111"/>
            <a:ext cx="35610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Models</a:t>
            </a:r>
            <a:r>
              <a:rPr spc="-25" dirty="0"/>
              <a:t> </a:t>
            </a:r>
            <a:r>
              <a:rPr spc="-35" dirty="0"/>
              <a:t>for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KB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81532"/>
            <a:ext cx="5676265" cy="53898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KB: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[P</a:t>
            </a:r>
            <a:r>
              <a:rPr sz="2800" spc="20" dirty="0">
                <a:latin typeface="Cambria Math"/>
                <a:cs typeface="Cambria Math"/>
              </a:rPr>
              <a:t>∨</a:t>
            </a:r>
            <a:r>
              <a:rPr sz="2800" spc="20" dirty="0">
                <a:latin typeface="Calibri"/>
                <a:cs typeface="Calibri"/>
              </a:rPr>
              <a:t>Q,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Calibri"/>
                <a:cs typeface="Calibri"/>
              </a:rPr>
              <a:t>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Calibri"/>
                <a:cs typeface="Calibri"/>
              </a:rPr>
              <a:t>R]</a:t>
            </a:r>
            <a:endParaRPr sz="2800">
              <a:latin typeface="Calibri"/>
              <a:cs typeface="Calibri"/>
            </a:endParaRPr>
          </a:p>
          <a:p>
            <a:pPr marL="241300" marR="1839595" indent="-241300">
              <a:lnSpc>
                <a:spcPct val="1054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sentences?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10" dirty="0">
                <a:latin typeface="Cambria Math"/>
                <a:cs typeface="Cambria Math"/>
              </a:rPr>
              <a:t>∨</a:t>
            </a:r>
            <a:r>
              <a:rPr sz="2800" spc="-10" dirty="0">
                <a:latin typeface="Calibri"/>
                <a:cs typeface="Calibri"/>
              </a:rPr>
              <a:t>Q</a:t>
            </a:r>
            <a:endParaRPr sz="2800">
              <a:latin typeface="Calibri"/>
              <a:cs typeface="Calibri"/>
            </a:endParaRPr>
          </a:p>
          <a:p>
            <a:pPr marL="352425" marR="4036695">
              <a:lnSpc>
                <a:spcPts val="3020"/>
              </a:lnSpc>
              <a:spcBef>
                <a:spcPts val="60"/>
              </a:spcBef>
            </a:pPr>
            <a:r>
              <a:rPr sz="2800" spc="-5" dirty="0">
                <a:latin typeface="Calibri"/>
                <a:cs typeface="Calibri"/>
              </a:rPr>
              <a:t>s2: P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Calibri"/>
                <a:cs typeface="Calibri"/>
              </a:rPr>
              <a:t>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s3: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marR="5080" indent="-241300">
              <a:lnSpc>
                <a:spcPct val="104700"/>
              </a:lnSpc>
              <a:spcBef>
                <a:spcPts val="43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propositional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variables?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6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Q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candidate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models?</a:t>
            </a:r>
            <a:endParaRPr sz="2800">
              <a:latin typeface="Calibri"/>
              <a:cs typeface="Calibri"/>
            </a:endParaRPr>
          </a:p>
          <a:p>
            <a:pPr marL="478790" marR="1049655" lvl="1" indent="-347980">
              <a:lnSpc>
                <a:spcPts val="3020"/>
              </a:lnSpc>
              <a:spcBef>
                <a:spcPts val="540"/>
              </a:spcBef>
              <a:buAutoNum type="arabicParenR"/>
              <a:tabLst>
                <a:tab pos="479425" algn="l"/>
              </a:tabLst>
            </a:pP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eight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 </a:t>
            </a:r>
            <a:r>
              <a:rPr sz="2800" spc="-5" dirty="0">
                <a:latin typeface="Calibri"/>
                <a:cs typeface="Calibri"/>
              </a:rPr>
              <a:t> ass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gnme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f T</a:t>
            </a:r>
            <a:r>
              <a:rPr sz="2800" spc="-10" dirty="0"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F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35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Q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478790" marR="48260" lvl="1" indent="-347980">
              <a:lnSpc>
                <a:spcPts val="3020"/>
              </a:lnSpc>
              <a:spcBef>
                <a:spcPts val="515"/>
              </a:spcBef>
              <a:buAutoNum type="arabicParenR"/>
              <a:tabLst>
                <a:tab pos="479425" algn="l"/>
              </a:tabLst>
            </a:pPr>
            <a:r>
              <a:rPr sz="2800" spc="-10" dirty="0">
                <a:latin typeface="Calibri"/>
                <a:cs typeface="Calibri"/>
              </a:rPr>
              <a:t>Check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consistent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18250" y="504190"/>
          <a:ext cx="2590800" cy="333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Segoe UI Symbol"/>
                          <a:cs typeface="Segoe UI Symbol"/>
                        </a:rPr>
                        <a:t>✓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04228" y="3981069"/>
            <a:ext cx="2389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b="1" dirty="0">
                <a:latin typeface="Calibri"/>
                <a:cs typeface="Calibri"/>
              </a:rPr>
              <a:t>x </a:t>
            </a:r>
            <a:r>
              <a:rPr sz="1800" dirty="0">
                <a:latin typeface="Calibri"/>
                <a:cs typeface="Calibri"/>
              </a:rPr>
              <a:t>means the </a:t>
            </a:r>
            <a:r>
              <a:rPr sz="1800" spc="-5" dirty="0">
                <a:latin typeface="Calibri"/>
                <a:cs typeface="Calibri"/>
              </a:rPr>
              <a:t>model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sentence False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dirty="0">
                <a:latin typeface="Segoe UI Symbol"/>
                <a:cs typeface="Segoe UI Symbol"/>
              </a:rPr>
              <a:t>✓</a:t>
            </a:r>
            <a:r>
              <a:rPr sz="1800" dirty="0">
                <a:latin typeface="Calibri"/>
                <a:cs typeface="Calibri"/>
              </a:rPr>
              <a:t>means </a:t>
            </a:r>
            <a:r>
              <a:rPr sz="1800" spc="-5" dirty="0">
                <a:latin typeface="Calibri"/>
                <a:cs typeface="Calibri"/>
              </a:rPr>
              <a:t>it doesn’t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111"/>
            <a:ext cx="35610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Models</a:t>
            </a:r>
            <a:r>
              <a:rPr spc="-25" dirty="0"/>
              <a:t> </a:t>
            </a:r>
            <a:r>
              <a:rPr spc="-35" dirty="0"/>
              <a:t>for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KB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83056"/>
            <a:ext cx="5678805" cy="52266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KB: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[P</a:t>
            </a:r>
            <a:r>
              <a:rPr sz="2800" spc="20" dirty="0">
                <a:latin typeface="Cambria Math"/>
                <a:cs typeface="Cambria Math"/>
              </a:rPr>
              <a:t>∨</a:t>
            </a:r>
            <a:r>
              <a:rPr sz="2800" spc="20" dirty="0">
                <a:latin typeface="Calibri"/>
                <a:cs typeface="Calibri"/>
              </a:rPr>
              <a:t>Q,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Calibri"/>
                <a:cs typeface="Calibri"/>
              </a:rPr>
              <a:t>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Calibri"/>
                <a:cs typeface="Calibri"/>
              </a:rPr>
              <a:t>R]</a:t>
            </a:r>
            <a:endParaRPr sz="2800">
              <a:latin typeface="Calibri"/>
              <a:cs typeface="Calibri"/>
            </a:endParaRPr>
          </a:p>
          <a:p>
            <a:pPr marL="241300" marR="1842135" indent="-241300">
              <a:lnSpc>
                <a:spcPts val="3190"/>
              </a:lnSpc>
              <a:spcBef>
                <a:spcPts val="5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sentences?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" dirty="0">
                <a:latin typeface="Cambria Math"/>
                <a:cs typeface="Cambria Math"/>
              </a:rPr>
              <a:t>∨</a:t>
            </a:r>
            <a:r>
              <a:rPr sz="2800" spc="-5" dirty="0">
                <a:latin typeface="Calibri"/>
                <a:cs typeface="Calibri"/>
              </a:rPr>
              <a:t>Q</a:t>
            </a:r>
            <a:endParaRPr sz="2800">
              <a:latin typeface="Calibri"/>
              <a:cs typeface="Calibri"/>
            </a:endParaRPr>
          </a:p>
          <a:p>
            <a:pPr marL="352425">
              <a:lnSpc>
                <a:spcPts val="2280"/>
              </a:lnSpc>
            </a:pPr>
            <a:r>
              <a:rPr sz="2800" spc="-5" dirty="0">
                <a:latin typeface="Calibri"/>
                <a:cs typeface="Calibri"/>
              </a:rPr>
              <a:t>s2: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352425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s3: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marR="8890" indent="-241300">
              <a:lnSpc>
                <a:spcPts val="3190"/>
              </a:lnSpc>
              <a:spcBef>
                <a:spcPts val="5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propositional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variables?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6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Q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275"/>
              </a:lnSpc>
              <a:spcBef>
                <a:spcPts val="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candidate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models?</a:t>
            </a:r>
            <a:endParaRPr sz="2800">
              <a:latin typeface="Calibri"/>
              <a:cs typeface="Calibri"/>
            </a:endParaRPr>
          </a:p>
          <a:p>
            <a:pPr marL="478790" marR="5080" lvl="1" indent="-347980">
              <a:lnSpc>
                <a:spcPts val="2690"/>
              </a:lnSpc>
              <a:spcBef>
                <a:spcPts val="565"/>
              </a:spcBef>
              <a:buAutoNum type="arabicParenR"/>
              <a:tabLst>
                <a:tab pos="479425" algn="l"/>
              </a:tabLst>
            </a:pP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assignments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T|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35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Q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478790" marR="258445" lvl="1" indent="-347980" algn="just">
              <a:lnSpc>
                <a:spcPct val="80000"/>
              </a:lnSpc>
              <a:spcBef>
                <a:spcPts val="525"/>
              </a:spcBef>
              <a:buAutoNum type="arabicParenR"/>
              <a:tabLst>
                <a:tab pos="479425" algn="l"/>
              </a:tabLst>
            </a:pPr>
            <a:r>
              <a:rPr sz="2800" spc="-5" dirty="0">
                <a:latin typeface="Calibri"/>
                <a:cs typeface="Calibri"/>
              </a:rPr>
              <a:t>Check truth </a:t>
            </a:r>
            <a:r>
              <a:rPr sz="2800" spc="-10" dirty="0">
                <a:latin typeface="Calibri"/>
                <a:cs typeface="Calibri"/>
              </a:rPr>
              <a:t>tables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30" dirty="0">
                <a:latin typeface="Calibri"/>
                <a:cs typeface="Calibri"/>
              </a:rPr>
              <a:t>consistency,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eliminating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25" dirty="0">
                <a:latin typeface="Calibri"/>
                <a:cs typeface="Calibri"/>
              </a:rPr>
              <a:t>row </a:t>
            </a:r>
            <a:r>
              <a:rPr sz="2800" spc="-10" dirty="0">
                <a:latin typeface="Calibri"/>
                <a:cs typeface="Calibri"/>
              </a:rPr>
              <a:t>that does not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99200" y="497840"/>
            <a:ext cx="2641600" cy="3362960"/>
            <a:chOff x="6299200" y="497840"/>
            <a:chExt cx="2641600" cy="3362960"/>
          </a:xfrm>
        </p:grpSpPr>
        <p:sp>
          <p:nvSpPr>
            <p:cNvPr id="5" name="object 5"/>
            <p:cNvSpPr/>
            <p:nvPr/>
          </p:nvSpPr>
          <p:spPr>
            <a:xfrm>
              <a:off x="6324600" y="881392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431800" y="370827"/>
                  </a:lnTo>
                  <a:lnTo>
                    <a:pt x="863600" y="370827"/>
                  </a:lnTo>
                  <a:lnTo>
                    <a:pt x="1295400" y="37082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0" y="881392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431800" y="370827"/>
                  </a:lnTo>
                  <a:lnTo>
                    <a:pt x="863600" y="370827"/>
                  </a:lnTo>
                  <a:lnTo>
                    <a:pt x="1295400" y="37082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4600" y="12522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12522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162305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0" y="1623059"/>
              <a:ext cx="1295400" cy="741680"/>
            </a:xfrm>
            <a:custGeom>
              <a:avLst/>
              <a:gdLst/>
              <a:ahLst/>
              <a:cxnLst/>
              <a:rect l="l" t="t" r="r" b="b"/>
              <a:pathLst>
                <a:path w="1295400" h="74168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431800" y="741680"/>
                  </a:lnTo>
                  <a:lnTo>
                    <a:pt x="863600" y="74168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4600" y="236473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0" y="2364739"/>
              <a:ext cx="1295400" cy="741680"/>
            </a:xfrm>
            <a:custGeom>
              <a:avLst/>
              <a:gdLst/>
              <a:ahLst/>
              <a:cxnLst/>
              <a:rect l="l" t="t" r="r" b="b"/>
              <a:pathLst>
                <a:path w="1295400" h="741680">
                  <a:moveTo>
                    <a:pt x="863600" y="370852"/>
                  </a:moveTo>
                  <a:lnTo>
                    <a:pt x="431800" y="370852"/>
                  </a:lnTo>
                  <a:lnTo>
                    <a:pt x="431800" y="741680"/>
                  </a:lnTo>
                  <a:lnTo>
                    <a:pt x="863600" y="741680"/>
                  </a:lnTo>
                  <a:lnTo>
                    <a:pt x="863600" y="370852"/>
                  </a:lnTo>
                  <a:close/>
                </a:path>
                <a:path w="1295400" h="74168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600" y="31064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0" y="31064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6400" y="504190"/>
              <a:ext cx="1727200" cy="3350260"/>
            </a:xfrm>
            <a:custGeom>
              <a:avLst/>
              <a:gdLst/>
              <a:ahLst/>
              <a:cxnLst/>
              <a:rect l="l" t="t" r="r" b="b"/>
              <a:pathLst>
                <a:path w="1727200" h="3350260">
                  <a:moveTo>
                    <a:pt x="0" y="0"/>
                  </a:moveTo>
                  <a:lnTo>
                    <a:pt x="0" y="3350260"/>
                  </a:lnTo>
                </a:path>
                <a:path w="1727200" h="3350260">
                  <a:moveTo>
                    <a:pt x="431800" y="0"/>
                  </a:moveTo>
                  <a:lnTo>
                    <a:pt x="431800" y="3350260"/>
                  </a:lnTo>
                </a:path>
                <a:path w="1727200" h="3350260">
                  <a:moveTo>
                    <a:pt x="863600" y="0"/>
                  </a:moveTo>
                  <a:lnTo>
                    <a:pt x="863600" y="3350260"/>
                  </a:lnTo>
                </a:path>
                <a:path w="1727200" h="3350260">
                  <a:moveTo>
                    <a:pt x="1295400" y="0"/>
                  </a:moveTo>
                  <a:lnTo>
                    <a:pt x="1295400" y="3350260"/>
                  </a:lnTo>
                </a:path>
                <a:path w="1727200" h="3350260">
                  <a:moveTo>
                    <a:pt x="1727200" y="0"/>
                  </a:moveTo>
                  <a:lnTo>
                    <a:pt x="1727200" y="33502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8250" y="881380"/>
              <a:ext cx="2603500" cy="0"/>
            </a:xfrm>
            <a:custGeom>
              <a:avLst/>
              <a:gdLst/>
              <a:ahLst/>
              <a:cxnLst/>
              <a:rect l="l" t="t" r="r" b="b"/>
              <a:pathLst>
                <a:path w="2603500">
                  <a:moveTo>
                    <a:pt x="0" y="0"/>
                  </a:moveTo>
                  <a:lnTo>
                    <a:pt x="2603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8250" y="504190"/>
              <a:ext cx="2603500" cy="3350260"/>
            </a:xfrm>
            <a:custGeom>
              <a:avLst/>
              <a:gdLst/>
              <a:ahLst/>
              <a:cxnLst/>
              <a:rect l="l" t="t" r="r" b="b"/>
              <a:pathLst>
                <a:path w="2603500" h="3350260">
                  <a:moveTo>
                    <a:pt x="0" y="748030"/>
                  </a:moveTo>
                  <a:lnTo>
                    <a:pt x="2603500" y="748030"/>
                  </a:lnTo>
                </a:path>
                <a:path w="2603500" h="3350260">
                  <a:moveTo>
                    <a:pt x="0" y="1118870"/>
                  </a:moveTo>
                  <a:lnTo>
                    <a:pt x="2603500" y="1118870"/>
                  </a:lnTo>
                </a:path>
                <a:path w="2603500" h="3350260">
                  <a:moveTo>
                    <a:pt x="0" y="1489710"/>
                  </a:moveTo>
                  <a:lnTo>
                    <a:pt x="2603500" y="1489710"/>
                  </a:lnTo>
                </a:path>
                <a:path w="2603500" h="3350260">
                  <a:moveTo>
                    <a:pt x="0" y="1860550"/>
                  </a:moveTo>
                  <a:lnTo>
                    <a:pt x="2603500" y="1860550"/>
                  </a:lnTo>
                </a:path>
                <a:path w="2603500" h="3350260">
                  <a:moveTo>
                    <a:pt x="0" y="2231390"/>
                  </a:moveTo>
                  <a:lnTo>
                    <a:pt x="2603500" y="2231390"/>
                  </a:lnTo>
                </a:path>
                <a:path w="2603500" h="3350260">
                  <a:moveTo>
                    <a:pt x="0" y="2602230"/>
                  </a:moveTo>
                  <a:lnTo>
                    <a:pt x="2603500" y="2602230"/>
                  </a:lnTo>
                </a:path>
                <a:path w="2603500" h="3350260">
                  <a:moveTo>
                    <a:pt x="0" y="2973070"/>
                  </a:moveTo>
                  <a:lnTo>
                    <a:pt x="2603500" y="2973070"/>
                  </a:lnTo>
                </a:path>
                <a:path w="2603500" h="3350260">
                  <a:moveTo>
                    <a:pt x="6350" y="0"/>
                  </a:moveTo>
                  <a:lnTo>
                    <a:pt x="6350" y="3350260"/>
                  </a:lnTo>
                </a:path>
                <a:path w="2603500" h="3350260">
                  <a:moveTo>
                    <a:pt x="2597150" y="0"/>
                  </a:moveTo>
                  <a:lnTo>
                    <a:pt x="2597150" y="3350260"/>
                  </a:lnTo>
                </a:path>
                <a:path w="2603500" h="3350260">
                  <a:moveTo>
                    <a:pt x="0" y="6350"/>
                  </a:moveTo>
                  <a:lnTo>
                    <a:pt x="2603500" y="6350"/>
                  </a:lnTo>
                </a:path>
                <a:path w="2603500" h="3350260">
                  <a:moveTo>
                    <a:pt x="0" y="3343910"/>
                  </a:moveTo>
                  <a:lnTo>
                    <a:pt x="2603500" y="33439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30950" y="516890"/>
            <a:ext cx="419100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1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2750" y="516890"/>
            <a:ext cx="419100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94550" y="516890"/>
            <a:ext cx="419100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6350" y="516890"/>
            <a:ext cx="419100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8150" y="516890"/>
            <a:ext cx="419100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9950" y="516890"/>
            <a:ext cx="419100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30950" y="1016698"/>
            <a:ext cx="419100" cy="22923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335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62750" y="1016698"/>
            <a:ext cx="419100" cy="22923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335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94550" y="1016698"/>
            <a:ext cx="419100" cy="22923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335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6350" y="1016698"/>
            <a:ext cx="419100" cy="22923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335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8150" y="1016698"/>
            <a:ext cx="419100" cy="22923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360"/>
              </a:lnSpc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89950" y="1016698"/>
            <a:ext cx="419100" cy="22923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360"/>
              </a:lnSpc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6491" y="1270253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  <a:tab pos="871855" algn="l"/>
                <a:tab pos="1308100" algn="l"/>
              </a:tabLst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	F	T	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8150" y="1258569"/>
            <a:ext cx="419100" cy="18478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5095">
              <a:lnSpc>
                <a:spcPts val="1235"/>
              </a:lnSpc>
              <a:spcBef>
                <a:spcPts val="215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89950" y="1258569"/>
            <a:ext cx="419100" cy="18478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5095">
              <a:lnSpc>
                <a:spcPts val="1235"/>
              </a:lnSpc>
              <a:spcBef>
                <a:spcPts val="215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76491" y="1641094"/>
            <a:ext cx="99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420" algn="l"/>
                <a:tab pos="876300" algn="l"/>
              </a:tabLst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	T	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26350" y="1629410"/>
            <a:ext cx="419100" cy="19494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4460">
              <a:lnSpc>
                <a:spcPts val="1315"/>
              </a:lnSpc>
              <a:spcBef>
                <a:spcPts val="215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8150" y="1629410"/>
            <a:ext cx="419100" cy="19494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5095">
              <a:lnSpc>
                <a:spcPts val="1315"/>
              </a:lnSpc>
              <a:spcBef>
                <a:spcPts val="215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36000" y="164109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24600" y="1993900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56400" y="1993900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8200" y="1993900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20000" y="1993900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51800" y="1993900"/>
            <a:ext cx="431800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83600" y="1993900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30950" y="2371089"/>
            <a:ext cx="419100" cy="21526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ts val="1500"/>
              </a:lnSpc>
              <a:spcBef>
                <a:spcPts val="195"/>
              </a:spcBef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62750" y="2371089"/>
            <a:ext cx="419100" cy="21526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24765" rIns="0" bIns="0" rtlCol="0">
            <a:spAutoFit/>
          </a:bodyPr>
          <a:lstStyle/>
          <a:p>
            <a:pPr marL="2540" algn="ctr">
              <a:lnSpc>
                <a:spcPts val="1500"/>
              </a:lnSpc>
              <a:spcBef>
                <a:spcPts val="195"/>
              </a:spcBef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4550" y="2371089"/>
            <a:ext cx="419100" cy="21526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24765" rIns="0" bIns="0" rtlCol="0">
            <a:spAutoFit/>
          </a:bodyPr>
          <a:lstStyle/>
          <a:p>
            <a:pPr marL="2540" algn="ctr">
              <a:lnSpc>
                <a:spcPts val="1500"/>
              </a:lnSpc>
              <a:spcBef>
                <a:spcPts val="195"/>
              </a:spcBef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26350" y="2371089"/>
            <a:ext cx="419100" cy="2152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4460">
              <a:lnSpc>
                <a:spcPts val="1475"/>
              </a:lnSpc>
              <a:spcBef>
                <a:spcPts val="215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58150" y="2371089"/>
            <a:ext cx="419100" cy="2152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4765" rIns="0" bIns="0" rtlCol="0">
            <a:spAutoFit/>
          </a:bodyPr>
          <a:lstStyle/>
          <a:p>
            <a:pPr marL="3175" algn="ctr">
              <a:lnSpc>
                <a:spcPts val="1500"/>
              </a:lnSpc>
              <a:spcBef>
                <a:spcPts val="195"/>
              </a:spcBef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89950" y="2371089"/>
            <a:ext cx="419100" cy="2152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5095">
              <a:lnSpc>
                <a:spcPts val="1475"/>
              </a:lnSpc>
              <a:spcBef>
                <a:spcPts val="215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4600" y="2735579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6400" y="2735579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88200" y="2735579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20000" y="2735579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51800" y="2735579"/>
            <a:ext cx="431800" cy="370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83600" y="2735579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30950" y="3281362"/>
            <a:ext cx="419100" cy="18986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030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62750" y="3281362"/>
            <a:ext cx="419100" cy="18986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030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94550" y="3281362"/>
            <a:ext cx="419100" cy="189865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030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38618" y="3128009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7E6E6"/>
                </a:solidFill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58150" y="3281362"/>
            <a:ext cx="419100" cy="189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30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89950" y="3281362"/>
            <a:ext cx="419100" cy="189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030"/>
              </a:lnSpc>
            </a:pPr>
            <a:r>
              <a:rPr sz="1800" b="1" dirty="0">
                <a:solidFill>
                  <a:srgbClr val="E7E6E6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24600" y="3477259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56400" y="3477259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88200" y="3477259"/>
            <a:ext cx="431800" cy="370840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620000" y="3477259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51800" y="3477259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83600" y="3477259"/>
            <a:ext cx="431800" cy="370840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Segoe UI Symbol"/>
                <a:cs typeface="Segoe UI Symbol"/>
              </a:rPr>
              <a:t>✓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237732" y="1011936"/>
            <a:ext cx="2753995" cy="2265045"/>
          </a:xfrm>
          <a:custGeom>
            <a:avLst/>
            <a:gdLst/>
            <a:ahLst/>
            <a:cxnLst/>
            <a:rect l="l" t="t" r="r" b="b"/>
            <a:pathLst>
              <a:path w="2753995" h="2265045">
                <a:moveTo>
                  <a:pt x="10667" y="0"/>
                </a:moveTo>
                <a:lnTo>
                  <a:pt x="2753867" y="0"/>
                </a:lnTo>
              </a:path>
              <a:path w="2753995" h="2265045">
                <a:moveTo>
                  <a:pt x="10667" y="435863"/>
                </a:moveTo>
                <a:lnTo>
                  <a:pt x="2753867" y="435863"/>
                </a:lnTo>
              </a:path>
              <a:path w="2753995" h="2265045">
                <a:moveTo>
                  <a:pt x="10667" y="816863"/>
                </a:moveTo>
                <a:lnTo>
                  <a:pt x="2753867" y="816863"/>
                </a:lnTo>
              </a:path>
              <a:path w="2753995" h="2265045">
                <a:moveTo>
                  <a:pt x="0" y="1578864"/>
                </a:moveTo>
                <a:lnTo>
                  <a:pt x="2743199" y="1578864"/>
                </a:lnTo>
              </a:path>
              <a:path w="2753995" h="2265045">
                <a:moveTo>
                  <a:pt x="10667" y="2264664"/>
                </a:moveTo>
                <a:lnTo>
                  <a:pt x="2753867" y="22646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328028" y="4133469"/>
            <a:ext cx="23552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453390" indent="-1739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690" algn="l"/>
              </a:tabLst>
            </a:pPr>
            <a:r>
              <a:rPr sz="1800" spc="-5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3 models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endParaRPr sz="18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690" algn="l"/>
              </a:tabLst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them</a:t>
            </a:r>
            <a:endParaRPr sz="1800">
              <a:latin typeface="Calibri"/>
              <a:cs typeface="Calibri"/>
            </a:endParaRPr>
          </a:p>
          <a:p>
            <a:pPr marL="186055" marR="5080" indent="-173990">
              <a:lnSpc>
                <a:spcPct val="100000"/>
              </a:lnSpc>
              <a:buFont typeface="Arial MT"/>
              <a:buChar char="•"/>
              <a:tabLst>
                <a:tab pos="186690" algn="l"/>
              </a:tabLst>
            </a:pPr>
            <a:r>
              <a:rPr sz="1800" spc="-15" dirty="0">
                <a:latin typeface="Calibri"/>
                <a:cs typeface="Calibri"/>
              </a:rPr>
              <a:t>Therefore 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-5" dirty="0">
                <a:latin typeface="Calibri"/>
                <a:cs typeface="Calibri"/>
              </a:rPr>
              <a:t>is true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609676"/>
            <a:ext cx="3957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spc="-2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0361" y="1603375"/>
            <a:ext cx="1191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KB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724" y="2279904"/>
            <a:ext cx="1752600" cy="1828800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615"/>
              </a:lnSpc>
            </a:pPr>
            <a:r>
              <a:rPr sz="3200" b="1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650"/>
              </a:spcBef>
            </a:pPr>
            <a:r>
              <a:rPr sz="3200" b="1" dirty="0">
                <a:latin typeface="Calibri"/>
                <a:cs typeface="Calibri"/>
              </a:rPr>
              <a:t>Q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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996" y="1603375"/>
            <a:ext cx="3062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Models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for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KB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8050" y="2193544"/>
          <a:ext cx="4318000" cy="4114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8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8863" y="3536645"/>
            <a:ext cx="12058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sentences.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863" y="4360291"/>
            <a:ext cx="120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7226" y="4504435"/>
            <a:ext cx="19386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models. </a:t>
            </a: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 in </a:t>
            </a:r>
            <a:r>
              <a:rPr sz="1800" dirty="0">
                <a:latin typeface="Calibri"/>
                <a:cs typeface="Calibri"/>
              </a:rPr>
              <a:t>the KB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 every </a:t>
            </a:r>
            <a:r>
              <a:rPr sz="1800" spc="-10" dirty="0">
                <a:latin typeface="Calibri"/>
                <a:cs typeface="Calibri"/>
              </a:rPr>
              <a:t>sentence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12232" y="4040504"/>
            <a:ext cx="3373120" cy="2079625"/>
            <a:chOff x="5412232" y="4040504"/>
            <a:chExt cx="3373120" cy="2079625"/>
          </a:xfrm>
        </p:grpSpPr>
        <p:sp>
          <p:nvSpPr>
            <p:cNvPr id="11" name="object 11"/>
            <p:cNvSpPr/>
            <p:nvPr/>
          </p:nvSpPr>
          <p:spPr>
            <a:xfrm>
              <a:off x="5418582" y="4046854"/>
              <a:ext cx="3360420" cy="2066925"/>
            </a:xfrm>
            <a:custGeom>
              <a:avLst/>
              <a:gdLst/>
              <a:ahLst/>
              <a:cxnLst/>
              <a:rect l="l" t="t" r="r" b="b"/>
              <a:pathLst>
                <a:path w="3360420" h="2066925">
                  <a:moveTo>
                    <a:pt x="3074289" y="0"/>
                  </a:moveTo>
                  <a:lnTo>
                    <a:pt x="1680210" y="665353"/>
                  </a:lnTo>
                  <a:lnTo>
                    <a:pt x="286130" y="0"/>
                  </a:lnTo>
                  <a:lnTo>
                    <a:pt x="0" y="599313"/>
                  </a:lnTo>
                  <a:lnTo>
                    <a:pt x="909319" y="1033399"/>
                  </a:lnTo>
                  <a:lnTo>
                    <a:pt x="0" y="1467485"/>
                  </a:lnTo>
                  <a:lnTo>
                    <a:pt x="286130" y="2066848"/>
                  </a:lnTo>
                  <a:lnTo>
                    <a:pt x="1680210" y="1401445"/>
                  </a:lnTo>
                  <a:lnTo>
                    <a:pt x="3074289" y="2066848"/>
                  </a:lnTo>
                  <a:lnTo>
                    <a:pt x="3360419" y="1467485"/>
                  </a:lnTo>
                  <a:lnTo>
                    <a:pt x="2451099" y="1033399"/>
                  </a:lnTo>
                  <a:lnTo>
                    <a:pt x="3360419" y="599313"/>
                  </a:lnTo>
                  <a:lnTo>
                    <a:pt x="3074289" y="0"/>
                  </a:lnTo>
                  <a:close/>
                </a:path>
              </a:pathLst>
            </a:custGeom>
            <a:solidFill>
              <a:srgbClr val="D25636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8582" y="4046854"/>
              <a:ext cx="3360420" cy="2066925"/>
            </a:xfrm>
            <a:custGeom>
              <a:avLst/>
              <a:gdLst/>
              <a:ahLst/>
              <a:cxnLst/>
              <a:rect l="l" t="t" r="r" b="b"/>
              <a:pathLst>
                <a:path w="3360420" h="2066925">
                  <a:moveTo>
                    <a:pt x="0" y="599313"/>
                  </a:moveTo>
                  <a:lnTo>
                    <a:pt x="286130" y="0"/>
                  </a:lnTo>
                  <a:lnTo>
                    <a:pt x="1680210" y="665353"/>
                  </a:lnTo>
                  <a:lnTo>
                    <a:pt x="3074289" y="0"/>
                  </a:lnTo>
                  <a:lnTo>
                    <a:pt x="3360419" y="599313"/>
                  </a:lnTo>
                  <a:lnTo>
                    <a:pt x="2451099" y="1033399"/>
                  </a:lnTo>
                  <a:lnTo>
                    <a:pt x="3360419" y="1467485"/>
                  </a:lnTo>
                  <a:lnTo>
                    <a:pt x="3074289" y="2066848"/>
                  </a:lnTo>
                  <a:lnTo>
                    <a:pt x="1680210" y="1401445"/>
                  </a:lnTo>
                  <a:lnTo>
                    <a:pt x="286130" y="2066848"/>
                  </a:lnTo>
                  <a:lnTo>
                    <a:pt x="0" y="1467485"/>
                  </a:lnTo>
                  <a:lnTo>
                    <a:pt x="909319" y="1033399"/>
                  </a:lnTo>
                  <a:lnTo>
                    <a:pt x="0" y="599313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07598"/>
            <a:ext cx="7296784" cy="11563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Calibri"/>
                <a:cs typeface="Calibri"/>
              </a:rPr>
              <a:t>Here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simple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puzzle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spc="-5" dirty="0">
                <a:latin typeface="Calibri"/>
                <a:cs typeface="Calibri"/>
              </a:rPr>
              <a:t>Don’t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solve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your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intuition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609676"/>
            <a:ext cx="5478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Another</a:t>
            </a:r>
            <a:r>
              <a:rPr spc="-30" dirty="0"/>
              <a:t> </a:t>
            </a:r>
            <a:r>
              <a:rPr spc="-5" dirty="0"/>
              <a:t>simple</a:t>
            </a:r>
            <a:r>
              <a:rPr spc="-15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0361" y="1603375"/>
            <a:ext cx="5976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6080" algn="l"/>
              </a:tabLst>
            </a:pP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KB	</a:t>
            </a:r>
            <a:r>
              <a:rPr sz="3200" b="1" spc="-5" dirty="0">
                <a:latin typeface="Calibri"/>
                <a:cs typeface="Calibri"/>
              </a:rPr>
              <a:t>Models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for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KB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724" y="2279904"/>
            <a:ext cx="1752600" cy="1828800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640"/>
              </a:lnSpc>
            </a:pP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Q</a:t>
            </a:r>
            <a:endParaRPr sz="32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625"/>
              </a:spcBef>
            </a:pPr>
            <a:r>
              <a:rPr sz="3200" b="1" dirty="0">
                <a:latin typeface="Calibri"/>
                <a:cs typeface="Calibri"/>
              </a:rPr>
              <a:t>R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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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18050" y="2286000"/>
          <a:ext cx="320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98219" y="4438269"/>
            <a:ext cx="12052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sentences.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2114" y="2917316"/>
            <a:ext cx="3200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KB has no models.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0" dirty="0">
                <a:latin typeface="Calibri"/>
                <a:cs typeface="Calibri"/>
              </a:rPr>
              <a:t>True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False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every variable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spc="-5" dirty="0">
                <a:latin typeface="Calibri"/>
                <a:cs typeface="Calibri"/>
              </a:rPr>
              <a:t>every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sentence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 true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Finite</a:t>
            </a:r>
            <a:r>
              <a:rPr spc="-25" dirty="0"/>
              <a:t> </a:t>
            </a:r>
            <a:r>
              <a:rPr spc="-5" dirty="0"/>
              <a:t>CSP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5017"/>
            <a:ext cx="483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-5" dirty="0">
                <a:latin typeface="Calibri"/>
                <a:cs typeface="Calibri"/>
              </a:rPr>
              <a:t> with </a:t>
            </a:r>
            <a:r>
              <a:rPr sz="2800" spc="-10" dirty="0">
                <a:latin typeface="Calibri"/>
                <a:cs typeface="Calibri"/>
              </a:rPr>
              <a:t>domain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8640" y="1895982"/>
            <a:ext cx="2090420" cy="330835"/>
          </a:xfrm>
          <a:custGeom>
            <a:avLst/>
            <a:gdLst/>
            <a:ahLst/>
            <a:cxnLst/>
            <a:rect l="l" t="t" r="r" b="b"/>
            <a:pathLst>
              <a:path w="2090420" h="330835">
                <a:moveTo>
                  <a:pt x="1984120" y="0"/>
                </a:moveTo>
                <a:lnTo>
                  <a:pt x="1979676" y="0"/>
                </a:lnTo>
                <a:lnTo>
                  <a:pt x="1979676" y="13207"/>
                </a:lnTo>
                <a:lnTo>
                  <a:pt x="1982215" y="13207"/>
                </a:lnTo>
                <a:lnTo>
                  <a:pt x="1994118" y="14019"/>
                </a:lnTo>
                <a:lnTo>
                  <a:pt x="2027826" y="33857"/>
                </a:lnTo>
                <a:lnTo>
                  <a:pt x="2035810" y="69468"/>
                </a:lnTo>
                <a:lnTo>
                  <a:pt x="2035595" y="75920"/>
                </a:lnTo>
                <a:lnTo>
                  <a:pt x="2034952" y="83073"/>
                </a:lnTo>
                <a:lnTo>
                  <a:pt x="2033881" y="90918"/>
                </a:lnTo>
                <a:lnTo>
                  <a:pt x="2032381" y="99440"/>
                </a:lnTo>
                <a:lnTo>
                  <a:pt x="2030880" y="107751"/>
                </a:lnTo>
                <a:lnTo>
                  <a:pt x="2029809" y="114776"/>
                </a:lnTo>
                <a:lnTo>
                  <a:pt x="2029166" y="120515"/>
                </a:lnTo>
                <a:lnTo>
                  <a:pt x="2028952" y="124967"/>
                </a:lnTo>
                <a:lnTo>
                  <a:pt x="2029479" y="131990"/>
                </a:lnTo>
                <a:lnTo>
                  <a:pt x="2058162" y="163067"/>
                </a:lnTo>
                <a:lnTo>
                  <a:pt x="2058162" y="166242"/>
                </a:lnTo>
                <a:lnTo>
                  <a:pt x="2029479" y="197340"/>
                </a:lnTo>
                <a:lnTo>
                  <a:pt x="2028952" y="204342"/>
                </a:lnTo>
                <a:lnTo>
                  <a:pt x="2029166" y="208795"/>
                </a:lnTo>
                <a:lnTo>
                  <a:pt x="2029809" y="214534"/>
                </a:lnTo>
                <a:lnTo>
                  <a:pt x="2030880" y="221559"/>
                </a:lnTo>
                <a:lnTo>
                  <a:pt x="2032381" y="229869"/>
                </a:lnTo>
                <a:lnTo>
                  <a:pt x="2033881" y="238464"/>
                </a:lnTo>
                <a:lnTo>
                  <a:pt x="2034952" y="246332"/>
                </a:lnTo>
                <a:lnTo>
                  <a:pt x="2035595" y="253462"/>
                </a:lnTo>
                <a:lnTo>
                  <a:pt x="2035810" y="259841"/>
                </a:lnTo>
                <a:lnTo>
                  <a:pt x="2034926" y="274413"/>
                </a:lnTo>
                <a:lnTo>
                  <a:pt x="2013827" y="310052"/>
                </a:lnTo>
                <a:lnTo>
                  <a:pt x="1982215" y="317500"/>
                </a:lnTo>
                <a:lnTo>
                  <a:pt x="1979676" y="317500"/>
                </a:lnTo>
                <a:lnTo>
                  <a:pt x="1979676" y="330580"/>
                </a:lnTo>
                <a:lnTo>
                  <a:pt x="1984120" y="330580"/>
                </a:lnTo>
                <a:lnTo>
                  <a:pt x="2003218" y="329201"/>
                </a:lnTo>
                <a:lnTo>
                  <a:pt x="2045081" y="312038"/>
                </a:lnTo>
                <a:lnTo>
                  <a:pt x="2064011" y="274177"/>
                </a:lnTo>
                <a:lnTo>
                  <a:pt x="2065274" y="256793"/>
                </a:lnTo>
                <a:lnTo>
                  <a:pt x="2065031" y="249316"/>
                </a:lnTo>
                <a:lnTo>
                  <a:pt x="2064289" y="241363"/>
                </a:lnTo>
                <a:lnTo>
                  <a:pt x="2063023" y="232933"/>
                </a:lnTo>
                <a:lnTo>
                  <a:pt x="2061210" y="224027"/>
                </a:lnTo>
                <a:lnTo>
                  <a:pt x="2058542" y="211708"/>
                </a:lnTo>
                <a:lnTo>
                  <a:pt x="2057145" y="203580"/>
                </a:lnTo>
                <a:lnTo>
                  <a:pt x="2057145" y="191388"/>
                </a:lnTo>
                <a:lnTo>
                  <a:pt x="2059939" y="184912"/>
                </a:lnTo>
                <a:lnTo>
                  <a:pt x="2090292" y="171830"/>
                </a:lnTo>
                <a:lnTo>
                  <a:pt x="2090292" y="157606"/>
                </a:lnTo>
                <a:lnTo>
                  <a:pt x="2057145" y="138049"/>
                </a:lnTo>
                <a:lnTo>
                  <a:pt x="2057145" y="125856"/>
                </a:lnTo>
                <a:lnTo>
                  <a:pt x="2058542" y="117601"/>
                </a:lnTo>
                <a:lnTo>
                  <a:pt x="2061210" y="105409"/>
                </a:lnTo>
                <a:lnTo>
                  <a:pt x="2063023" y="96432"/>
                </a:lnTo>
                <a:lnTo>
                  <a:pt x="2064289" y="87979"/>
                </a:lnTo>
                <a:lnTo>
                  <a:pt x="2065031" y="80049"/>
                </a:lnTo>
                <a:lnTo>
                  <a:pt x="2065274" y="72643"/>
                </a:lnTo>
                <a:lnTo>
                  <a:pt x="2064011" y="55709"/>
                </a:lnTo>
                <a:lnTo>
                  <a:pt x="2045081" y="18668"/>
                </a:lnTo>
                <a:lnTo>
                  <a:pt x="2003218" y="1381"/>
                </a:lnTo>
                <a:lnTo>
                  <a:pt x="1984120" y="0"/>
                </a:lnTo>
                <a:close/>
              </a:path>
              <a:path w="2090420" h="330835">
                <a:moveTo>
                  <a:pt x="110617" y="0"/>
                </a:moveTo>
                <a:lnTo>
                  <a:pt x="106045" y="0"/>
                </a:lnTo>
                <a:lnTo>
                  <a:pt x="86947" y="1381"/>
                </a:lnTo>
                <a:lnTo>
                  <a:pt x="45085" y="18668"/>
                </a:lnTo>
                <a:lnTo>
                  <a:pt x="26154" y="55602"/>
                </a:lnTo>
                <a:lnTo>
                  <a:pt x="25009" y="75775"/>
                </a:lnTo>
                <a:lnTo>
                  <a:pt x="25151" y="79867"/>
                </a:lnTo>
                <a:lnTo>
                  <a:pt x="25923" y="87820"/>
                </a:lnTo>
                <a:lnTo>
                  <a:pt x="27195" y="96250"/>
                </a:lnTo>
                <a:lnTo>
                  <a:pt x="28956" y="105155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4"/>
                </a:lnTo>
                <a:lnTo>
                  <a:pt x="30352" y="144271"/>
                </a:lnTo>
                <a:lnTo>
                  <a:pt x="0" y="157352"/>
                </a:lnTo>
                <a:lnTo>
                  <a:pt x="0" y="171576"/>
                </a:lnTo>
                <a:lnTo>
                  <a:pt x="33020" y="191262"/>
                </a:lnTo>
                <a:lnTo>
                  <a:pt x="33020" y="203326"/>
                </a:lnTo>
                <a:lnTo>
                  <a:pt x="31750" y="211581"/>
                </a:lnTo>
                <a:lnTo>
                  <a:pt x="28956" y="223774"/>
                </a:lnTo>
                <a:lnTo>
                  <a:pt x="27195" y="232751"/>
                </a:lnTo>
                <a:lnTo>
                  <a:pt x="25923" y="241204"/>
                </a:lnTo>
                <a:lnTo>
                  <a:pt x="25151" y="249134"/>
                </a:lnTo>
                <a:lnTo>
                  <a:pt x="24892" y="256539"/>
                </a:lnTo>
                <a:lnTo>
                  <a:pt x="26154" y="274069"/>
                </a:lnTo>
                <a:lnTo>
                  <a:pt x="45085" y="312038"/>
                </a:lnTo>
                <a:lnTo>
                  <a:pt x="86947" y="329201"/>
                </a:lnTo>
                <a:lnTo>
                  <a:pt x="106045" y="330580"/>
                </a:lnTo>
                <a:lnTo>
                  <a:pt x="110617" y="330580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68"/>
                </a:lnTo>
                <a:lnTo>
                  <a:pt x="62392" y="296648"/>
                </a:lnTo>
                <a:lnTo>
                  <a:pt x="54356" y="259714"/>
                </a:lnTo>
                <a:lnTo>
                  <a:pt x="54572" y="253263"/>
                </a:lnTo>
                <a:lnTo>
                  <a:pt x="55229" y="246110"/>
                </a:lnTo>
                <a:lnTo>
                  <a:pt x="56338" y="238265"/>
                </a:lnTo>
                <a:lnTo>
                  <a:pt x="57912" y="229742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0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1"/>
                </a:lnTo>
                <a:lnTo>
                  <a:pt x="61340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6338" y="90737"/>
                </a:lnTo>
                <a:lnTo>
                  <a:pt x="55229" y="82899"/>
                </a:lnTo>
                <a:lnTo>
                  <a:pt x="54572" y="75775"/>
                </a:lnTo>
                <a:lnTo>
                  <a:pt x="54356" y="69341"/>
                </a:lnTo>
                <a:lnTo>
                  <a:pt x="55256" y="55364"/>
                </a:lnTo>
                <a:lnTo>
                  <a:pt x="76392" y="20548"/>
                </a:lnTo>
                <a:lnTo>
                  <a:pt x="107950" y="13207"/>
                </a:lnTo>
                <a:lnTo>
                  <a:pt x="110617" y="13207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3476" y="1795017"/>
            <a:ext cx="1901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65" dirty="0">
                <a:latin typeface="Cambria Math"/>
                <a:cs typeface="Cambria Math"/>
              </a:rPr>
              <a:t>𝑎</a:t>
            </a:r>
            <a:r>
              <a:rPr sz="3075" spc="240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254" baseline="-16260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…</a:t>
            </a:r>
            <a:r>
              <a:rPr sz="2800" spc="-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82" baseline="-16260" dirty="0">
                <a:latin typeface="Cambria Math"/>
                <a:cs typeface="Cambria Math"/>
              </a:rPr>
              <a:t>𝐷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85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Finite</a:t>
            </a:r>
            <a:r>
              <a:rPr spc="-25" dirty="0"/>
              <a:t> </a:t>
            </a:r>
            <a:r>
              <a:rPr spc="-5" dirty="0"/>
              <a:t>CSP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5628640" y="1895982"/>
            <a:ext cx="2090420" cy="330835"/>
          </a:xfrm>
          <a:custGeom>
            <a:avLst/>
            <a:gdLst/>
            <a:ahLst/>
            <a:cxnLst/>
            <a:rect l="l" t="t" r="r" b="b"/>
            <a:pathLst>
              <a:path w="2090420" h="330835">
                <a:moveTo>
                  <a:pt x="1984120" y="0"/>
                </a:moveTo>
                <a:lnTo>
                  <a:pt x="1979676" y="0"/>
                </a:lnTo>
                <a:lnTo>
                  <a:pt x="1979676" y="13207"/>
                </a:lnTo>
                <a:lnTo>
                  <a:pt x="1982215" y="13207"/>
                </a:lnTo>
                <a:lnTo>
                  <a:pt x="1994118" y="14019"/>
                </a:lnTo>
                <a:lnTo>
                  <a:pt x="2027826" y="33857"/>
                </a:lnTo>
                <a:lnTo>
                  <a:pt x="2035810" y="69468"/>
                </a:lnTo>
                <a:lnTo>
                  <a:pt x="2035595" y="75920"/>
                </a:lnTo>
                <a:lnTo>
                  <a:pt x="2034952" y="83073"/>
                </a:lnTo>
                <a:lnTo>
                  <a:pt x="2033881" y="90918"/>
                </a:lnTo>
                <a:lnTo>
                  <a:pt x="2032381" y="99440"/>
                </a:lnTo>
                <a:lnTo>
                  <a:pt x="2030880" y="107751"/>
                </a:lnTo>
                <a:lnTo>
                  <a:pt x="2029809" y="114776"/>
                </a:lnTo>
                <a:lnTo>
                  <a:pt x="2029166" y="120515"/>
                </a:lnTo>
                <a:lnTo>
                  <a:pt x="2028952" y="124967"/>
                </a:lnTo>
                <a:lnTo>
                  <a:pt x="2029479" y="131990"/>
                </a:lnTo>
                <a:lnTo>
                  <a:pt x="2058162" y="163067"/>
                </a:lnTo>
                <a:lnTo>
                  <a:pt x="2058162" y="166242"/>
                </a:lnTo>
                <a:lnTo>
                  <a:pt x="2029479" y="197340"/>
                </a:lnTo>
                <a:lnTo>
                  <a:pt x="2028952" y="204342"/>
                </a:lnTo>
                <a:lnTo>
                  <a:pt x="2029166" y="208795"/>
                </a:lnTo>
                <a:lnTo>
                  <a:pt x="2029809" y="214534"/>
                </a:lnTo>
                <a:lnTo>
                  <a:pt x="2030880" y="221559"/>
                </a:lnTo>
                <a:lnTo>
                  <a:pt x="2032381" y="229869"/>
                </a:lnTo>
                <a:lnTo>
                  <a:pt x="2033881" y="238464"/>
                </a:lnTo>
                <a:lnTo>
                  <a:pt x="2034952" y="246332"/>
                </a:lnTo>
                <a:lnTo>
                  <a:pt x="2035595" y="253462"/>
                </a:lnTo>
                <a:lnTo>
                  <a:pt x="2035810" y="259841"/>
                </a:lnTo>
                <a:lnTo>
                  <a:pt x="2034926" y="274413"/>
                </a:lnTo>
                <a:lnTo>
                  <a:pt x="2013827" y="310052"/>
                </a:lnTo>
                <a:lnTo>
                  <a:pt x="1982215" y="317500"/>
                </a:lnTo>
                <a:lnTo>
                  <a:pt x="1979676" y="317500"/>
                </a:lnTo>
                <a:lnTo>
                  <a:pt x="1979676" y="330580"/>
                </a:lnTo>
                <a:lnTo>
                  <a:pt x="1984120" y="330580"/>
                </a:lnTo>
                <a:lnTo>
                  <a:pt x="2003218" y="329201"/>
                </a:lnTo>
                <a:lnTo>
                  <a:pt x="2045081" y="312038"/>
                </a:lnTo>
                <a:lnTo>
                  <a:pt x="2064011" y="274177"/>
                </a:lnTo>
                <a:lnTo>
                  <a:pt x="2065274" y="256793"/>
                </a:lnTo>
                <a:lnTo>
                  <a:pt x="2065031" y="249316"/>
                </a:lnTo>
                <a:lnTo>
                  <a:pt x="2064289" y="241363"/>
                </a:lnTo>
                <a:lnTo>
                  <a:pt x="2063023" y="232933"/>
                </a:lnTo>
                <a:lnTo>
                  <a:pt x="2061210" y="224027"/>
                </a:lnTo>
                <a:lnTo>
                  <a:pt x="2058542" y="211708"/>
                </a:lnTo>
                <a:lnTo>
                  <a:pt x="2057145" y="203580"/>
                </a:lnTo>
                <a:lnTo>
                  <a:pt x="2057145" y="191388"/>
                </a:lnTo>
                <a:lnTo>
                  <a:pt x="2059939" y="184912"/>
                </a:lnTo>
                <a:lnTo>
                  <a:pt x="2090292" y="171830"/>
                </a:lnTo>
                <a:lnTo>
                  <a:pt x="2090292" y="157606"/>
                </a:lnTo>
                <a:lnTo>
                  <a:pt x="2057145" y="138049"/>
                </a:lnTo>
                <a:lnTo>
                  <a:pt x="2057145" y="125856"/>
                </a:lnTo>
                <a:lnTo>
                  <a:pt x="2058542" y="117601"/>
                </a:lnTo>
                <a:lnTo>
                  <a:pt x="2061210" y="105409"/>
                </a:lnTo>
                <a:lnTo>
                  <a:pt x="2063023" y="96432"/>
                </a:lnTo>
                <a:lnTo>
                  <a:pt x="2064289" y="87979"/>
                </a:lnTo>
                <a:lnTo>
                  <a:pt x="2065031" y="80049"/>
                </a:lnTo>
                <a:lnTo>
                  <a:pt x="2065274" y="72643"/>
                </a:lnTo>
                <a:lnTo>
                  <a:pt x="2064011" y="55709"/>
                </a:lnTo>
                <a:lnTo>
                  <a:pt x="2045081" y="18668"/>
                </a:lnTo>
                <a:lnTo>
                  <a:pt x="2003218" y="1381"/>
                </a:lnTo>
                <a:lnTo>
                  <a:pt x="1984120" y="0"/>
                </a:lnTo>
                <a:close/>
              </a:path>
              <a:path w="2090420" h="330835">
                <a:moveTo>
                  <a:pt x="110617" y="0"/>
                </a:moveTo>
                <a:lnTo>
                  <a:pt x="106045" y="0"/>
                </a:lnTo>
                <a:lnTo>
                  <a:pt x="86947" y="1381"/>
                </a:lnTo>
                <a:lnTo>
                  <a:pt x="45085" y="18668"/>
                </a:lnTo>
                <a:lnTo>
                  <a:pt x="26154" y="55602"/>
                </a:lnTo>
                <a:lnTo>
                  <a:pt x="25009" y="75775"/>
                </a:lnTo>
                <a:lnTo>
                  <a:pt x="25151" y="79867"/>
                </a:lnTo>
                <a:lnTo>
                  <a:pt x="25923" y="87820"/>
                </a:lnTo>
                <a:lnTo>
                  <a:pt x="27195" y="96250"/>
                </a:lnTo>
                <a:lnTo>
                  <a:pt x="28956" y="105155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4"/>
                </a:lnTo>
                <a:lnTo>
                  <a:pt x="30352" y="144271"/>
                </a:lnTo>
                <a:lnTo>
                  <a:pt x="0" y="157352"/>
                </a:lnTo>
                <a:lnTo>
                  <a:pt x="0" y="171576"/>
                </a:lnTo>
                <a:lnTo>
                  <a:pt x="33020" y="191262"/>
                </a:lnTo>
                <a:lnTo>
                  <a:pt x="33020" y="203326"/>
                </a:lnTo>
                <a:lnTo>
                  <a:pt x="31750" y="211581"/>
                </a:lnTo>
                <a:lnTo>
                  <a:pt x="28956" y="223774"/>
                </a:lnTo>
                <a:lnTo>
                  <a:pt x="27195" y="232751"/>
                </a:lnTo>
                <a:lnTo>
                  <a:pt x="25923" y="241204"/>
                </a:lnTo>
                <a:lnTo>
                  <a:pt x="25151" y="249134"/>
                </a:lnTo>
                <a:lnTo>
                  <a:pt x="24892" y="256539"/>
                </a:lnTo>
                <a:lnTo>
                  <a:pt x="26154" y="274069"/>
                </a:lnTo>
                <a:lnTo>
                  <a:pt x="45085" y="312038"/>
                </a:lnTo>
                <a:lnTo>
                  <a:pt x="86947" y="329201"/>
                </a:lnTo>
                <a:lnTo>
                  <a:pt x="106045" y="330580"/>
                </a:lnTo>
                <a:lnTo>
                  <a:pt x="110617" y="330580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68"/>
                </a:lnTo>
                <a:lnTo>
                  <a:pt x="62392" y="296648"/>
                </a:lnTo>
                <a:lnTo>
                  <a:pt x="54356" y="259714"/>
                </a:lnTo>
                <a:lnTo>
                  <a:pt x="54572" y="253263"/>
                </a:lnTo>
                <a:lnTo>
                  <a:pt x="55229" y="246110"/>
                </a:lnTo>
                <a:lnTo>
                  <a:pt x="56338" y="238265"/>
                </a:lnTo>
                <a:lnTo>
                  <a:pt x="57912" y="229742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0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1"/>
                </a:lnTo>
                <a:lnTo>
                  <a:pt x="61340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6338" y="90737"/>
                </a:lnTo>
                <a:lnTo>
                  <a:pt x="55229" y="82899"/>
                </a:lnTo>
                <a:lnTo>
                  <a:pt x="54572" y="75775"/>
                </a:lnTo>
                <a:lnTo>
                  <a:pt x="54356" y="69341"/>
                </a:lnTo>
                <a:lnTo>
                  <a:pt x="55256" y="55364"/>
                </a:lnTo>
                <a:lnTo>
                  <a:pt x="76392" y="20548"/>
                </a:lnTo>
                <a:lnTo>
                  <a:pt x="107950" y="13207"/>
                </a:lnTo>
                <a:lnTo>
                  <a:pt x="110617" y="13207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42" y="1710964"/>
            <a:ext cx="6908165" cy="31286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4000" algn="l"/>
                <a:tab pos="5056505" algn="l"/>
              </a:tabLst>
            </a:pP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w</a:t>
            </a:r>
            <a:r>
              <a:rPr sz="2800" spc="-5" dirty="0">
                <a:latin typeface="Calibri"/>
                <a:cs typeface="Calibri"/>
              </a:rPr>
              <a:t>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5" dirty="0">
                <a:latin typeface="Cambria Math"/>
                <a:cs typeface="Cambria Math"/>
              </a:rPr>
              <a:t>𝑎</a:t>
            </a:r>
            <a:r>
              <a:rPr sz="3075" spc="240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254" baseline="-16260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…</a:t>
            </a:r>
            <a:r>
              <a:rPr sz="2800" spc="-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82" baseline="-16260" dirty="0">
                <a:latin typeface="Cambria Math"/>
                <a:cs typeface="Cambria Math"/>
              </a:rPr>
              <a:t>𝐷</a:t>
            </a:r>
            <a:endParaRPr sz="3075" baseline="-16260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Replace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indicator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65" dirty="0">
                <a:latin typeface="Cambria Math"/>
                <a:cs typeface="Cambria Math"/>
              </a:rPr>
              <a:t>𝑋</a:t>
            </a:r>
            <a:r>
              <a:rPr sz="2625" spc="-97" baseline="-15873" dirty="0">
                <a:latin typeface="Cambria Math"/>
                <a:cs typeface="Cambria Math"/>
              </a:rPr>
              <a:t>1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a</a:t>
            </a:r>
            <a:r>
              <a:rPr sz="2625" spc="2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7105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35" dirty="0">
                <a:latin typeface="Cambria Math"/>
                <a:cs typeface="Cambria Math"/>
              </a:rPr>
              <a:t>𝑋</a:t>
            </a:r>
            <a:r>
              <a:rPr sz="2625" spc="-52" baseline="-15873" dirty="0">
                <a:latin typeface="Cambria Math"/>
                <a:cs typeface="Cambria Math"/>
              </a:rPr>
              <a:t>2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a</a:t>
            </a:r>
            <a:r>
              <a:rPr sz="2625" spc="6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L="7105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35" dirty="0">
                <a:latin typeface="Cambria Math"/>
                <a:cs typeface="Cambria Math"/>
              </a:rPr>
              <a:t>𝑋</a:t>
            </a:r>
            <a:r>
              <a:rPr sz="2625" spc="-52" baseline="-15873" dirty="0">
                <a:latin typeface="Cambria Math"/>
                <a:cs typeface="Cambria Math"/>
              </a:rPr>
              <a:t>𝐷</a:t>
            </a:r>
            <a:r>
              <a:rPr sz="2625" spc="41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a</a:t>
            </a:r>
            <a:r>
              <a:rPr sz="2625" spc="67" baseline="-15873" dirty="0">
                <a:latin typeface="Cambria Math"/>
                <a:cs typeface="Cambria Math"/>
              </a:rPr>
              <a:t>𝐷</a:t>
            </a:r>
            <a:endParaRPr sz="2625" baseline="-15873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pairwise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𝑖</a:t>
            </a:r>
            <a:r>
              <a:rPr sz="2800" spc="2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&lt;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𝑗</a:t>
            </a:r>
            <a:r>
              <a:rPr sz="2800" spc="2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86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Finite</a:t>
            </a:r>
            <a:r>
              <a:rPr spc="-25" dirty="0"/>
              <a:t> </a:t>
            </a:r>
            <a:r>
              <a:rPr spc="-5" dirty="0"/>
              <a:t>CSP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5628640" y="1895982"/>
            <a:ext cx="2090420" cy="330835"/>
          </a:xfrm>
          <a:custGeom>
            <a:avLst/>
            <a:gdLst/>
            <a:ahLst/>
            <a:cxnLst/>
            <a:rect l="l" t="t" r="r" b="b"/>
            <a:pathLst>
              <a:path w="2090420" h="330835">
                <a:moveTo>
                  <a:pt x="1984120" y="0"/>
                </a:moveTo>
                <a:lnTo>
                  <a:pt x="1979676" y="0"/>
                </a:lnTo>
                <a:lnTo>
                  <a:pt x="1979676" y="13207"/>
                </a:lnTo>
                <a:lnTo>
                  <a:pt x="1982215" y="13207"/>
                </a:lnTo>
                <a:lnTo>
                  <a:pt x="1994118" y="14019"/>
                </a:lnTo>
                <a:lnTo>
                  <a:pt x="2027826" y="33857"/>
                </a:lnTo>
                <a:lnTo>
                  <a:pt x="2035810" y="69468"/>
                </a:lnTo>
                <a:lnTo>
                  <a:pt x="2035595" y="75920"/>
                </a:lnTo>
                <a:lnTo>
                  <a:pt x="2034952" y="83073"/>
                </a:lnTo>
                <a:lnTo>
                  <a:pt x="2033881" y="90918"/>
                </a:lnTo>
                <a:lnTo>
                  <a:pt x="2032381" y="99440"/>
                </a:lnTo>
                <a:lnTo>
                  <a:pt x="2030880" y="107751"/>
                </a:lnTo>
                <a:lnTo>
                  <a:pt x="2029809" y="114776"/>
                </a:lnTo>
                <a:lnTo>
                  <a:pt x="2029166" y="120515"/>
                </a:lnTo>
                <a:lnTo>
                  <a:pt x="2028952" y="124967"/>
                </a:lnTo>
                <a:lnTo>
                  <a:pt x="2029479" y="131990"/>
                </a:lnTo>
                <a:lnTo>
                  <a:pt x="2058162" y="163067"/>
                </a:lnTo>
                <a:lnTo>
                  <a:pt x="2058162" y="166242"/>
                </a:lnTo>
                <a:lnTo>
                  <a:pt x="2029479" y="197340"/>
                </a:lnTo>
                <a:lnTo>
                  <a:pt x="2028952" y="204342"/>
                </a:lnTo>
                <a:lnTo>
                  <a:pt x="2029166" y="208795"/>
                </a:lnTo>
                <a:lnTo>
                  <a:pt x="2029809" y="214534"/>
                </a:lnTo>
                <a:lnTo>
                  <a:pt x="2030880" y="221559"/>
                </a:lnTo>
                <a:lnTo>
                  <a:pt x="2032381" y="229869"/>
                </a:lnTo>
                <a:lnTo>
                  <a:pt x="2033881" y="238464"/>
                </a:lnTo>
                <a:lnTo>
                  <a:pt x="2034952" y="246332"/>
                </a:lnTo>
                <a:lnTo>
                  <a:pt x="2035595" y="253462"/>
                </a:lnTo>
                <a:lnTo>
                  <a:pt x="2035810" y="259841"/>
                </a:lnTo>
                <a:lnTo>
                  <a:pt x="2034926" y="274413"/>
                </a:lnTo>
                <a:lnTo>
                  <a:pt x="2013827" y="310052"/>
                </a:lnTo>
                <a:lnTo>
                  <a:pt x="1982215" y="317500"/>
                </a:lnTo>
                <a:lnTo>
                  <a:pt x="1979676" y="317500"/>
                </a:lnTo>
                <a:lnTo>
                  <a:pt x="1979676" y="330580"/>
                </a:lnTo>
                <a:lnTo>
                  <a:pt x="1984120" y="330580"/>
                </a:lnTo>
                <a:lnTo>
                  <a:pt x="2003218" y="329201"/>
                </a:lnTo>
                <a:lnTo>
                  <a:pt x="2045081" y="312038"/>
                </a:lnTo>
                <a:lnTo>
                  <a:pt x="2064011" y="274177"/>
                </a:lnTo>
                <a:lnTo>
                  <a:pt x="2065274" y="256793"/>
                </a:lnTo>
                <a:lnTo>
                  <a:pt x="2065031" y="249316"/>
                </a:lnTo>
                <a:lnTo>
                  <a:pt x="2064289" y="241363"/>
                </a:lnTo>
                <a:lnTo>
                  <a:pt x="2063023" y="232933"/>
                </a:lnTo>
                <a:lnTo>
                  <a:pt x="2061210" y="224027"/>
                </a:lnTo>
                <a:lnTo>
                  <a:pt x="2058542" y="211708"/>
                </a:lnTo>
                <a:lnTo>
                  <a:pt x="2057145" y="203580"/>
                </a:lnTo>
                <a:lnTo>
                  <a:pt x="2057145" y="191388"/>
                </a:lnTo>
                <a:lnTo>
                  <a:pt x="2059939" y="184912"/>
                </a:lnTo>
                <a:lnTo>
                  <a:pt x="2090292" y="171830"/>
                </a:lnTo>
                <a:lnTo>
                  <a:pt x="2090292" y="157606"/>
                </a:lnTo>
                <a:lnTo>
                  <a:pt x="2057145" y="138049"/>
                </a:lnTo>
                <a:lnTo>
                  <a:pt x="2057145" y="125856"/>
                </a:lnTo>
                <a:lnTo>
                  <a:pt x="2058542" y="117601"/>
                </a:lnTo>
                <a:lnTo>
                  <a:pt x="2061210" y="105409"/>
                </a:lnTo>
                <a:lnTo>
                  <a:pt x="2063023" y="96432"/>
                </a:lnTo>
                <a:lnTo>
                  <a:pt x="2064289" y="87979"/>
                </a:lnTo>
                <a:lnTo>
                  <a:pt x="2065031" y="80049"/>
                </a:lnTo>
                <a:lnTo>
                  <a:pt x="2065274" y="72643"/>
                </a:lnTo>
                <a:lnTo>
                  <a:pt x="2064011" y="55709"/>
                </a:lnTo>
                <a:lnTo>
                  <a:pt x="2045081" y="18668"/>
                </a:lnTo>
                <a:lnTo>
                  <a:pt x="2003218" y="1381"/>
                </a:lnTo>
                <a:lnTo>
                  <a:pt x="1984120" y="0"/>
                </a:lnTo>
                <a:close/>
              </a:path>
              <a:path w="2090420" h="330835">
                <a:moveTo>
                  <a:pt x="110617" y="0"/>
                </a:moveTo>
                <a:lnTo>
                  <a:pt x="106045" y="0"/>
                </a:lnTo>
                <a:lnTo>
                  <a:pt x="86947" y="1381"/>
                </a:lnTo>
                <a:lnTo>
                  <a:pt x="45085" y="18668"/>
                </a:lnTo>
                <a:lnTo>
                  <a:pt x="26154" y="55602"/>
                </a:lnTo>
                <a:lnTo>
                  <a:pt x="25009" y="75775"/>
                </a:lnTo>
                <a:lnTo>
                  <a:pt x="25151" y="79867"/>
                </a:lnTo>
                <a:lnTo>
                  <a:pt x="25923" y="87820"/>
                </a:lnTo>
                <a:lnTo>
                  <a:pt x="27195" y="96250"/>
                </a:lnTo>
                <a:lnTo>
                  <a:pt x="28956" y="105155"/>
                </a:lnTo>
                <a:lnTo>
                  <a:pt x="31750" y="117475"/>
                </a:lnTo>
                <a:lnTo>
                  <a:pt x="33020" y="125729"/>
                </a:lnTo>
                <a:lnTo>
                  <a:pt x="33020" y="137794"/>
                </a:lnTo>
                <a:lnTo>
                  <a:pt x="30352" y="144271"/>
                </a:lnTo>
                <a:lnTo>
                  <a:pt x="0" y="157352"/>
                </a:lnTo>
                <a:lnTo>
                  <a:pt x="0" y="171576"/>
                </a:lnTo>
                <a:lnTo>
                  <a:pt x="33020" y="191262"/>
                </a:lnTo>
                <a:lnTo>
                  <a:pt x="33020" y="203326"/>
                </a:lnTo>
                <a:lnTo>
                  <a:pt x="31750" y="211581"/>
                </a:lnTo>
                <a:lnTo>
                  <a:pt x="28956" y="223774"/>
                </a:lnTo>
                <a:lnTo>
                  <a:pt x="27195" y="232751"/>
                </a:lnTo>
                <a:lnTo>
                  <a:pt x="25923" y="241204"/>
                </a:lnTo>
                <a:lnTo>
                  <a:pt x="25151" y="249134"/>
                </a:lnTo>
                <a:lnTo>
                  <a:pt x="24892" y="256539"/>
                </a:lnTo>
                <a:lnTo>
                  <a:pt x="26154" y="274069"/>
                </a:lnTo>
                <a:lnTo>
                  <a:pt x="45085" y="312038"/>
                </a:lnTo>
                <a:lnTo>
                  <a:pt x="86947" y="329201"/>
                </a:lnTo>
                <a:lnTo>
                  <a:pt x="106045" y="330580"/>
                </a:lnTo>
                <a:lnTo>
                  <a:pt x="110617" y="330580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68"/>
                </a:lnTo>
                <a:lnTo>
                  <a:pt x="62392" y="296648"/>
                </a:lnTo>
                <a:lnTo>
                  <a:pt x="54356" y="259714"/>
                </a:lnTo>
                <a:lnTo>
                  <a:pt x="54572" y="253263"/>
                </a:lnTo>
                <a:lnTo>
                  <a:pt x="55229" y="246110"/>
                </a:lnTo>
                <a:lnTo>
                  <a:pt x="56338" y="238265"/>
                </a:lnTo>
                <a:lnTo>
                  <a:pt x="57912" y="229742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0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1"/>
                </a:lnTo>
                <a:lnTo>
                  <a:pt x="61340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6338" y="90737"/>
                </a:lnTo>
                <a:lnTo>
                  <a:pt x="55229" y="82899"/>
                </a:lnTo>
                <a:lnTo>
                  <a:pt x="54572" y="75775"/>
                </a:lnTo>
                <a:lnTo>
                  <a:pt x="54356" y="69341"/>
                </a:lnTo>
                <a:lnTo>
                  <a:pt x="55256" y="55364"/>
                </a:lnTo>
                <a:lnTo>
                  <a:pt x="76392" y="20548"/>
                </a:lnTo>
                <a:lnTo>
                  <a:pt x="107950" y="13207"/>
                </a:lnTo>
                <a:lnTo>
                  <a:pt x="110617" y="13207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42" y="1710964"/>
            <a:ext cx="6908165" cy="40582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4000" algn="l"/>
                <a:tab pos="5056505" algn="l"/>
              </a:tabLst>
            </a:pP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w</a:t>
            </a:r>
            <a:r>
              <a:rPr sz="2800" spc="-5" dirty="0">
                <a:latin typeface="Calibri"/>
                <a:cs typeface="Calibri"/>
              </a:rPr>
              <a:t>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5" dirty="0">
                <a:latin typeface="Cambria Math"/>
                <a:cs typeface="Cambria Math"/>
              </a:rPr>
              <a:t>𝑎</a:t>
            </a:r>
            <a:r>
              <a:rPr sz="3075" spc="240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254" baseline="-16260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…</a:t>
            </a:r>
            <a:r>
              <a:rPr sz="2800" spc="-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82" baseline="-16260" dirty="0">
                <a:latin typeface="Cambria Math"/>
                <a:cs typeface="Cambria Math"/>
              </a:rPr>
              <a:t>𝐷</a:t>
            </a:r>
            <a:endParaRPr sz="3075" baseline="-16260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Replace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indicator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65" dirty="0">
                <a:latin typeface="Cambria Math"/>
                <a:cs typeface="Cambria Math"/>
              </a:rPr>
              <a:t>𝑋</a:t>
            </a:r>
            <a:r>
              <a:rPr sz="2625" spc="-97" baseline="-15873" dirty="0">
                <a:latin typeface="Cambria Math"/>
                <a:cs typeface="Cambria Math"/>
              </a:rPr>
              <a:t>1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a</a:t>
            </a:r>
            <a:r>
              <a:rPr sz="2625" spc="2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7105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35" dirty="0">
                <a:latin typeface="Cambria Math"/>
                <a:cs typeface="Cambria Math"/>
              </a:rPr>
              <a:t>𝑋</a:t>
            </a:r>
            <a:r>
              <a:rPr sz="2625" spc="-52" baseline="-15873" dirty="0">
                <a:latin typeface="Cambria Math"/>
                <a:cs typeface="Cambria Math"/>
              </a:rPr>
              <a:t>2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a</a:t>
            </a:r>
            <a:r>
              <a:rPr sz="2625" spc="6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L="710565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35" dirty="0">
                <a:latin typeface="Cambria Math"/>
                <a:cs typeface="Cambria Math"/>
              </a:rPr>
              <a:t>𝑋</a:t>
            </a:r>
            <a:r>
              <a:rPr sz="2625" spc="-52" baseline="-15873" dirty="0">
                <a:latin typeface="Cambria Math"/>
                <a:cs typeface="Cambria Math"/>
              </a:rPr>
              <a:t>𝐷</a:t>
            </a:r>
            <a:r>
              <a:rPr sz="2625" spc="41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a</a:t>
            </a:r>
            <a:r>
              <a:rPr sz="2625" spc="67" baseline="-15873" dirty="0">
                <a:latin typeface="Cambria Math"/>
                <a:cs typeface="Cambria Math"/>
              </a:rPr>
              <a:t>𝐷</a:t>
            </a:r>
            <a:endParaRPr sz="2625" baseline="-15873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pairwise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𝑖</a:t>
            </a:r>
            <a:r>
              <a:rPr sz="2800" spc="2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&lt;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𝑗</a:t>
            </a:r>
            <a:r>
              <a:rPr sz="2800" spc="2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20" dirty="0">
                <a:latin typeface="Cambria Math"/>
                <a:cs typeface="Cambria Math"/>
              </a:rPr>
              <a:t>¬𝑋</a:t>
            </a:r>
            <a:r>
              <a:rPr sz="2625" spc="-30" baseline="-15873" dirty="0">
                <a:latin typeface="Cambria Math"/>
                <a:cs typeface="Cambria Math"/>
              </a:rPr>
              <a:t>𝑖</a:t>
            </a:r>
            <a:r>
              <a:rPr sz="2625" spc="41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¬𝑋</a:t>
            </a:r>
            <a:r>
              <a:rPr sz="2625" spc="-7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“on”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87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109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Finite</a:t>
            </a:r>
            <a:r>
              <a:rPr spc="-25" dirty="0"/>
              <a:t> </a:t>
            </a:r>
            <a:r>
              <a:rPr spc="-5" dirty="0"/>
              <a:t>CSP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5628640" y="1860930"/>
            <a:ext cx="2090420" cy="330835"/>
          </a:xfrm>
          <a:custGeom>
            <a:avLst/>
            <a:gdLst/>
            <a:ahLst/>
            <a:cxnLst/>
            <a:rect l="l" t="t" r="r" b="b"/>
            <a:pathLst>
              <a:path w="2090420" h="330835">
                <a:moveTo>
                  <a:pt x="1984120" y="0"/>
                </a:moveTo>
                <a:lnTo>
                  <a:pt x="1979676" y="0"/>
                </a:lnTo>
                <a:lnTo>
                  <a:pt x="1979676" y="13208"/>
                </a:lnTo>
                <a:lnTo>
                  <a:pt x="1982215" y="13208"/>
                </a:lnTo>
                <a:lnTo>
                  <a:pt x="1994118" y="14019"/>
                </a:lnTo>
                <a:lnTo>
                  <a:pt x="2027826" y="33857"/>
                </a:lnTo>
                <a:lnTo>
                  <a:pt x="2035810" y="69469"/>
                </a:lnTo>
                <a:lnTo>
                  <a:pt x="2035595" y="75920"/>
                </a:lnTo>
                <a:lnTo>
                  <a:pt x="2034952" y="83073"/>
                </a:lnTo>
                <a:lnTo>
                  <a:pt x="2033881" y="90918"/>
                </a:lnTo>
                <a:lnTo>
                  <a:pt x="2032381" y="99441"/>
                </a:lnTo>
                <a:lnTo>
                  <a:pt x="2030880" y="107751"/>
                </a:lnTo>
                <a:lnTo>
                  <a:pt x="2029809" y="114776"/>
                </a:lnTo>
                <a:lnTo>
                  <a:pt x="2029166" y="120515"/>
                </a:lnTo>
                <a:lnTo>
                  <a:pt x="2028952" y="124968"/>
                </a:lnTo>
                <a:lnTo>
                  <a:pt x="2029479" y="131990"/>
                </a:lnTo>
                <a:lnTo>
                  <a:pt x="2058162" y="163068"/>
                </a:lnTo>
                <a:lnTo>
                  <a:pt x="2058162" y="166243"/>
                </a:lnTo>
                <a:lnTo>
                  <a:pt x="2029479" y="197340"/>
                </a:lnTo>
                <a:lnTo>
                  <a:pt x="2028952" y="204343"/>
                </a:lnTo>
                <a:lnTo>
                  <a:pt x="2029166" y="208795"/>
                </a:lnTo>
                <a:lnTo>
                  <a:pt x="2029809" y="214534"/>
                </a:lnTo>
                <a:lnTo>
                  <a:pt x="2030880" y="221559"/>
                </a:lnTo>
                <a:lnTo>
                  <a:pt x="2032381" y="229870"/>
                </a:lnTo>
                <a:lnTo>
                  <a:pt x="2033881" y="238464"/>
                </a:lnTo>
                <a:lnTo>
                  <a:pt x="2034952" y="246332"/>
                </a:lnTo>
                <a:lnTo>
                  <a:pt x="2035595" y="253462"/>
                </a:lnTo>
                <a:lnTo>
                  <a:pt x="2035810" y="259842"/>
                </a:lnTo>
                <a:lnTo>
                  <a:pt x="2034926" y="274413"/>
                </a:lnTo>
                <a:lnTo>
                  <a:pt x="2013827" y="310052"/>
                </a:lnTo>
                <a:lnTo>
                  <a:pt x="1982215" y="317500"/>
                </a:lnTo>
                <a:lnTo>
                  <a:pt x="1979676" y="317500"/>
                </a:lnTo>
                <a:lnTo>
                  <a:pt x="1979676" y="330581"/>
                </a:lnTo>
                <a:lnTo>
                  <a:pt x="1984120" y="330581"/>
                </a:lnTo>
                <a:lnTo>
                  <a:pt x="2003218" y="329201"/>
                </a:lnTo>
                <a:lnTo>
                  <a:pt x="2045081" y="312039"/>
                </a:lnTo>
                <a:lnTo>
                  <a:pt x="2064011" y="274177"/>
                </a:lnTo>
                <a:lnTo>
                  <a:pt x="2065274" y="256794"/>
                </a:lnTo>
                <a:lnTo>
                  <a:pt x="2065031" y="249316"/>
                </a:lnTo>
                <a:lnTo>
                  <a:pt x="2064289" y="241363"/>
                </a:lnTo>
                <a:lnTo>
                  <a:pt x="2063023" y="232933"/>
                </a:lnTo>
                <a:lnTo>
                  <a:pt x="2061210" y="224028"/>
                </a:lnTo>
                <a:lnTo>
                  <a:pt x="2058542" y="211709"/>
                </a:lnTo>
                <a:lnTo>
                  <a:pt x="2057145" y="203581"/>
                </a:lnTo>
                <a:lnTo>
                  <a:pt x="2057145" y="191389"/>
                </a:lnTo>
                <a:lnTo>
                  <a:pt x="2059939" y="184912"/>
                </a:lnTo>
                <a:lnTo>
                  <a:pt x="2090292" y="171831"/>
                </a:lnTo>
                <a:lnTo>
                  <a:pt x="2090292" y="157607"/>
                </a:lnTo>
                <a:lnTo>
                  <a:pt x="2057145" y="138049"/>
                </a:lnTo>
                <a:lnTo>
                  <a:pt x="2057145" y="125857"/>
                </a:lnTo>
                <a:lnTo>
                  <a:pt x="2058542" y="117602"/>
                </a:lnTo>
                <a:lnTo>
                  <a:pt x="2061210" y="105410"/>
                </a:lnTo>
                <a:lnTo>
                  <a:pt x="2063023" y="96432"/>
                </a:lnTo>
                <a:lnTo>
                  <a:pt x="2064289" y="87979"/>
                </a:lnTo>
                <a:lnTo>
                  <a:pt x="2065031" y="80049"/>
                </a:lnTo>
                <a:lnTo>
                  <a:pt x="2065274" y="72644"/>
                </a:lnTo>
                <a:lnTo>
                  <a:pt x="2064011" y="55709"/>
                </a:lnTo>
                <a:lnTo>
                  <a:pt x="2045081" y="18669"/>
                </a:lnTo>
                <a:lnTo>
                  <a:pt x="2003218" y="1381"/>
                </a:lnTo>
                <a:lnTo>
                  <a:pt x="1984120" y="0"/>
                </a:lnTo>
                <a:close/>
              </a:path>
              <a:path w="2090420" h="330835">
                <a:moveTo>
                  <a:pt x="110617" y="0"/>
                </a:moveTo>
                <a:lnTo>
                  <a:pt x="106045" y="0"/>
                </a:lnTo>
                <a:lnTo>
                  <a:pt x="86947" y="1381"/>
                </a:lnTo>
                <a:lnTo>
                  <a:pt x="45085" y="18669"/>
                </a:lnTo>
                <a:lnTo>
                  <a:pt x="26154" y="55602"/>
                </a:lnTo>
                <a:lnTo>
                  <a:pt x="25009" y="75775"/>
                </a:lnTo>
                <a:lnTo>
                  <a:pt x="25151" y="79867"/>
                </a:lnTo>
                <a:lnTo>
                  <a:pt x="25923" y="87820"/>
                </a:lnTo>
                <a:lnTo>
                  <a:pt x="27195" y="96250"/>
                </a:lnTo>
                <a:lnTo>
                  <a:pt x="28956" y="105156"/>
                </a:lnTo>
                <a:lnTo>
                  <a:pt x="31750" y="117475"/>
                </a:lnTo>
                <a:lnTo>
                  <a:pt x="33020" y="125730"/>
                </a:lnTo>
                <a:lnTo>
                  <a:pt x="33020" y="137795"/>
                </a:lnTo>
                <a:lnTo>
                  <a:pt x="30352" y="144272"/>
                </a:lnTo>
                <a:lnTo>
                  <a:pt x="0" y="157353"/>
                </a:lnTo>
                <a:lnTo>
                  <a:pt x="0" y="171577"/>
                </a:lnTo>
                <a:lnTo>
                  <a:pt x="33020" y="191262"/>
                </a:lnTo>
                <a:lnTo>
                  <a:pt x="33020" y="203327"/>
                </a:lnTo>
                <a:lnTo>
                  <a:pt x="31750" y="211582"/>
                </a:lnTo>
                <a:lnTo>
                  <a:pt x="28956" y="223774"/>
                </a:lnTo>
                <a:lnTo>
                  <a:pt x="27195" y="232751"/>
                </a:lnTo>
                <a:lnTo>
                  <a:pt x="25923" y="241204"/>
                </a:lnTo>
                <a:lnTo>
                  <a:pt x="25151" y="249134"/>
                </a:lnTo>
                <a:lnTo>
                  <a:pt x="24892" y="256540"/>
                </a:lnTo>
                <a:lnTo>
                  <a:pt x="26154" y="274069"/>
                </a:lnTo>
                <a:lnTo>
                  <a:pt x="45085" y="312039"/>
                </a:lnTo>
                <a:lnTo>
                  <a:pt x="86947" y="329201"/>
                </a:lnTo>
                <a:lnTo>
                  <a:pt x="106045" y="330581"/>
                </a:lnTo>
                <a:lnTo>
                  <a:pt x="110617" y="330581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68"/>
                </a:lnTo>
                <a:lnTo>
                  <a:pt x="62392" y="296648"/>
                </a:lnTo>
                <a:lnTo>
                  <a:pt x="54356" y="259715"/>
                </a:lnTo>
                <a:lnTo>
                  <a:pt x="54572" y="253263"/>
                </a:lnTo>
                <a:lnTo>
                  <a:pt x="55229" y="246110"/>
                </a:lnTo>
                <a:lnTo>
                  <a:pt x="56338" y="238265"/>
                </a:lnTo>
                <a:lnTo>
                  <a:pt x="57912" y="229743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0" y="204216"/>
                </a:lnTo>
                <a:lnTo>
                  <a:pt x="60795" y="197195"/>
                </a:lnTo>
                <a:lnTo>
                  <a:pt x="32004" y="166116"/>
                </a:lnTo>
                <a:lnTo>
                  <a:pt x="32004" y="162941"/>
                </a:lnTo>
                <a:lnTo>
                  <a:pt x="60795" y="131861"/>
                </a:lnTo>
                <a:lnTo>
                  <a:pt x="61340" y="124841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6338" y="90737"/>
                </a:lnTo>
                <a:lnTo>
                  <a:pt x="55229" y="82899"/>
                </a:lnTo>
                <a:lnTo>
                  <a:pt x="54572" y="75775"/>
                </a:lnTo>
                <a:lnTo>
                  <a:pt x="54356" y="69342"/>
                </a:lnTo>
                <a:lnTo>
                  <a:pt x="55256" y="55364"/>
                </a:lnTo>
                <a:lnTo>
                  <a:pt x="76392" y="20548"/>
                </a:lnTo>
                <a:lnTo>
                  <a:pt x="107950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42" y="1718548"/>
            <a:ext cx="6908165" cy="4130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54000" algn="l"/>
                <a:tab pos="5056505" algn="l"/>
              </a:tabLst>
            </a:pP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w</a:t>
            </a:r>
            <a:r>
              <a:rPr sz="2800" spc="-5" dirty="0">
                <a:latin typeface="Calibri"/>
                <a:cs typeface="Calibri"/>
              </a:rPr>
              <a:t>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5" dirty="0">
                <a:latin typeface="Cambria Math"/>
                <a:cs typeface="Cambria Math"/>
              </a:rPr>
              <a:t>𝑎</a:t>
            </a:r>
            <a:r>
              <a:rPr sz="3075" spc="240" baseline="-1626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254" baseline="-16260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…</a:t>
            </a:r>
            <a:r>
              <a:rPr sz="2800" spc="-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𝑎</a:t>
            </a:r>
            <a:r>
              <a:rPr sz="3075" spc="82" baseline="-16260" dirty="0">
                <a:latin typeface="Cambria Math"/>
                <a:cs typeface="Cambria Math"/>
              </a:rPr>
              <a:t>𝐷</a:t>
            </a:r>
            <a:endParaRPr sz="3075" baseline="-16260">
              <a:latin typeface="Cambria Math"/>
              <a:cs typeface="Cambria Math"/>
            </a:endParaRPr>
          </a:p>
          <a:p>
            <a:pPr marL="254000" indent="-228600">
              <a:lnSpc>
                <a:spcPts val="3335"/>
              </a:lnSpc>
              <a:spcBef>
                <a:spcPts val="325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0" dirty="0">
                <a:latin typeface="Calibri"/>
                <a:cs typeface="Calibri"/>
              </a:rPr>
              <a:t>Replace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𝑋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indicator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710565" lvl="1" indent="-228600">
              <a:lnSpc>
                <a:spcPts val="2815"/>
              </a:lnSpc>
              <a:buFont typeface="Arial MT"/>
              <a:buChar char="•"/>
              <a:tabLst>
                <a:tab pos="711200" algn="l"/>
              </a:tabLst>
            </a:pPr>
            <a:r>
              <a:rPr sz="2400" spc="-65" dirty="0">
                <a:latin typeface="Cambria Math"/>
                <a:cs typeface="Cambria Math"/>
              </a:rPr>
              <a:t>𝑋</a:t>
            </a:r>
            <a:r>
              <a:rPr sz="2625" spc="-97" baseline="-15873" dirty="0">
                <a:latin typeface="Cambria Math"/>
                <a:cs typeface="Cambria Math"/>
              </a:rPr>
              <a:t>1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a</a:t>
            </a:r>
            <a:r>
              <a:rPr sz="2625" spc="2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710565" lvl="1" indent="-228600">
              <a:lnSpc>
                <a:spcPts val="2800"/>
              </a:lnSpc>
              <a:buFont typeface="Arial MT"/>
              <a:buChar char="•"/>
              <a:tabLst>
                <a:tab pos="711200" algn="l"/>
              </a:tabLst>
            </a:pPr>
            <a:r>
              <a:rPr sz="2400" spc="-35" dirty="0">
                <a:latin typeface="Cambria Math"/>
                <a:cs typeface="Cambria Math"/>
              </a:rPr>
              <a:t>𝑋</a:t>
            </a:r>
            <a:r>
              <a:rPr sz="2625" spc="-52" baseline="-15873" dirty="0">
                <a:latin typeface="Cambria Math"/>
                <a:cs typeface="Cambria Math"/>
              </a:rPr>
              <a:t>2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a</a:t>
            </a:r>
            <a:r>
              <a:rPr sz="2625" spc="6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  <a:p>
            <a:pPr marL="710565" lvl="1" indent="-228600">
              <a:lnSpc>
                <a:spcPts val="2800"/>
              </a:lnSpc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710565" lvl="1" indent="-228600">
              <a:lnSpc>
                <a:spcPts val="2845"/>
              </a:lnSpc>
              <a:buFont typeface="Arial MT"/>
              <a:buChar char="•"/>
              <a:tabLst>
                <a:tab pos="711200" algn="l"/>
              </a:tabLst>
            </a:pPr>
            <a:r>
              <a:rPr sz="2400" spc="-35" dirty="0">
                <a:latin typeface="Cambria Math"/>
                <a:cs typeface="Cambria Math"/>
              </a:rPr>
              <a:t>𝑋</a:t>
            </a:r>
            <a:r>
              <a:rPr sz="2625" spc="-52" baseline="-15873" dirty="0">
                <a:latin typeface="Cambria Math"/>
                <a:cs typeface="Cambria Math"/>
              </a:rPr>
              <a:t>𝐷</a:t>
            </a:r>
            <a:r>
              <a:rPr sz="2625" spc="41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iff </a:t>
            </a:r>
            <a:r>
              <a:rPr sz="2400" dirty="0">
                <a:latin typeface="Cambria Math"/>
                <a:cs typeface="Cambria Math"/>
              </a:rPr>
              <a:t>𝑋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a</a:t>
            </a:r>
            <a:r>
              <a:rPr sz="2625" spc="67" baseline="-15873" dirty="0">
                <a:latin typeface="Cambria Math"/>
                <a:cs typeface="Cambria Math"/>
              </a:rPr>
              <a:t>𝐷</a:t>
            </a:r>
            <a:endParaRPr sz="2625" baseline="-15873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pairwise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𝑖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&lt;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𝑗</a:t>
            </a:r>
            <a:r>
              <a:rPr sz="2800" spc="2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20" dirty="0">
                <a:latin typeface="Cambria Math"/>
                <a:cs typeface="Cambria Math"/>
              </a:rPr>
              <a:t>¬𝑋</a:t>
            </a:r>
            <a:r>
              <a:rPr sz="2625" spc="-30" baseline="-15873" dirty="0">
                <a:latin typeface="Cambria Math"/>
                <a:cs typeface="Cambria Math"/>
              </a:rPr>
              <a:t>𝑖</a:t>
            </a:r>
            <a:r>
              <a:rPr sz="2625" spc="41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¬𝑋</a:t>
            </a:r>
            <a:r>
              <a:rPr sz="2625" spc="-75" baseline="-15873" dirty="0">
                <a:latin typeface="Cambria Math"/>
                <a:cs typeface="Cambria Math"/>
              </a:rPr>
              <a:t>𝑗</a:t>
            </a:r>
            <a:endParaRPr sz="2625" baseline="-15873">
              <a:latin typeface="Cambria Math"/>
              <a:cs typeface="Cambria Math"/>
            </a:endParaRPr>
          </a:p>
          <a:p>
            <a:pPr marL="2540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“on”</a:t>
            </a:r>
            <a:endParaRPr sz="2800">
              <a:latin typeface="Calibri"/>
              <a:cs typeface="Calibri"/>
            </a:endParaRPr>
          </a:p>
          <a:p>
            <a:pPr marL="710565" lvl="1" indent="-22860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70" dirty="0">
                <a:latin typeface="Cambria Math"/>
                <a:cs typeface="Cambria Math"/>
              </a:rPr>
              <a:t>𝑋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 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19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∨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10" dirty="0">
                <a:latin typeface="Cambria Math"/>
                <a:cs typeface="Cambria Math"/>
              </a:rPr>
              <a:t>𝑋</a:t>
            </a:r>
            <a:r>
              <a:rPr sz="2625" spc="89" baseline="-15873" dirty="0">
                <a:latin typeface="Cambria Math"/>
                <a:cs typeface="Cambria Math"/>
              </a:rPr>
              <a:t>𝐷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661289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15" dirty="0"/>
              <a:t>Reasoning </a:t>
            </a:r>
            <a:r>
              <a:rPr dirty="0"/>
              <a:t>With </a:t>
            </a:r>
            <a:r>
              <a:rPr spc="-15" dirty="0"/>
              <a:t>Propositional </a:t>
            </a:r>
            <a:r>
              <a:rPr spc="-98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904745"/>
            <a:ext cx="7602220" cy="40944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85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There are many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ways</a:t>
            </a:r>
            <a:r>
              <a:rPr sz="3200" spc="-25" dirty="0">
                <a:latin typeface="Calibri"/>
                <a:cs typeface="Calibri"/>
              </a:rPr>
              <a:t> 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approach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reasoning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propositional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ts val="365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25" dirty="0">
                <a:latin typeface="Calibri"/>
                <a:cs typeface="Calibri"/>
              </a:rPr>
              <a:t>We’ll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resolution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refutation,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 </a:t>
            </a:r>
            <a:r>
              <a:rPr sz="3200" spc="-10" dirty="0">
                <a:latin typeface="Calibri"/>
                <a:cs typeface="Calibri"/>
              </a:rPr>
              <a:t>extended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logic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60" dirty="0">
                <a:latin typeface="Calibri"/>
                <a:cs typeface="Calibri"/>
              </a:rPr>
              <a:t>Later,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0" dirty="0">
                <a:latin typeface="Calibri"/>
                <a:cs typeface="Calibri"/>
              </a:rPr>
              <a:t>approaches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special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propositional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4902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Reasoning</a:t>
            </a:r>
            <a:r>
              <a:rPr spc="-25" dirty="0"/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spc="-2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471" y="1153413"/>
            <a:ext cx="7785734" cy="43738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marR="1042035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Logical</a:t>
            </a:r>
            <a:r>
              <a:rPr sz="28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EC7C30"/>
                </a:solidFill>
                <a:latin typeface="Calibri"/>
                <a:cs typeface="Calibri"/>
              </a:rPr>
              <a:t>inference</a:t>
            </a:r>
            <a:r>
              <a:rPr sz="2800" b="1" spc="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(KB)</a:t>
            </a:r>
            <a:endParaRPr sz="2800">
              <a:latin typeface="Calibri"/>
              <a:cs typeface="Calibri"/>
            </a:endParaRPr>
          </a:p>
          <a:p>
            <a:pPr marL="240665" marR="699770" indent="-228600">
              <a:lnSpc>
                <a:spcPts val="26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inconsistent,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entail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0431FF"/>
                </a:solidFill>
                <a:latin typeface="Calibri"/>
                <a:cs typeface="Calibri"/>
              </a:rPr>
              <a:t>contradiction</a:t>
            </a:r>
            <a:endParaRPr sz="2800">
              <a:latin typeface="Calibri"/>
              <a:cs typeface="Calibri"/>
            </a:endParaRPr>
          </a:p>
          <a:p>
            <a:pPr marL="240665" marR="570230" indent="-228600">
              <a:lnSpc>
                <a:spcPts val="26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inference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sound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it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endParaRPr sz="2800">
              <a:latin typeface="Calibri"/>
              <a:cs typeface="Calibri"/>
            </a:endParaRPr>
          </a:p>
          <a:p>
            <a:pPr marL="698500" lvl="1" indent="-229870">
              <a:lnSpc>
                <a:spcPts val="32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5" dirty="0">
                <a:latin typeface="Calibri"/>
                <a:cs typeface="Calibri"/>
              </a:rPr>
              <a:t>i.e.,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inference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contradictions</a:t>
            </a:r>
            <a:endParaRPr sz="280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10" dirty="0">
                <a:latin typeface="Calibri"/>
                <a:cs typeface="Calibri"/>
              </a:rPr>
              <a:t>rule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b="1" spc="-15" dirty="0">
                <a:solidFill>
                  <a:srgbClr val="EC7C30"/>
                </a:solidFill>
                <a:latin typeface="Calibri"/>
                <a:cs typeface="Calibri"/>
              </a:rPr>
              <a:t>complete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it can </a:t>
            </a:r>
            <a:r>
              <a:rPr sz="2800" spc="-15" dirty="0">
                <a:latin typeface="Calibri"/>
                <a:cs typeface="Calibri"/>
              </a:rPr>
              <a:t>produce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 </a:t>
            </a:r>
            <a:r>
              <a:rPr sz="2800" spc="-10" dirty="0">
                <a:latin typeface="Calibri"/>
                <a:cs typeface="Calibri"/>
              </a:rPr>
              <a:t>that logically </a:t>
            </a:r>
            <a:r>
              <a:rPr sz="2800" spc="-20" dirty="0">
                <a:latin typeface="Calibri"/>
                <a:cs typeface="Calibri"/>
              </a:rPr>
              <a:t>follows from </a:t>
            </a:r>
            <a:r>
              <a:rPr sz="2800" spc="-5" dirty="0">
                <a:latin typeface="Calibri"/>
                <a:cs typeface="Calibri"/>
              </a:rPr>
              <a:t>(is </a:t>
            </a:r>
            <a:r>
              <a:rPr sz="2800" spc="-15" dirty="0">
                <a:latin typeface="Calibri"/>
                <a:cs typeface="Calibri"/>
              </a:rPr>
              <a:t>entailed </a:t>
            </a:r>
            <a:r>
              <a:rPr sz="2800" spc="-10" dirty="0">
                <a:latin typeface="Calibri"/>
                <a:cs typeface="Calibri"/>
              </a:rPr>
              <a:t>by)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endParaRPr sz="2800">
              <a:latin typeface="Calibri"/>
              <a:cs typeface="Calibri"/>
            </a:endParaRPr>
          </a:p>
          <a:p>
            <a:pPr marL="698500" lvl="1" indent="-229870">
              <a:lnSpc>
                <a:spcPts val="318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Note</a:t>
            </a:r>
            <a:r>
              <a:rPr sz="2800" spc="-5" dirty="0">
                <a:latin typeface="Calibri"/>
                <a:cs typeface="Calibri"/>
              </a:rPr>
              <a:t> analogy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58470"/>
            <a:ext cx="5489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Sound</a:t>
            </a:r>
            <a:r>
              <a:rPr spc="-25" dirty="0"/>
              <a:t> </a:t>
            </a:r>
            <a:r>
              <a:rPr dirty="0"/>
              <a:t>rules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2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53767"/>
            <a:ext cx="728281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Examples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sound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inference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shown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truth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689" y="2396363"/>
          <a:ext cx="7689850" cy="299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656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RULE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228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PREMISE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CONCLUSION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Modus</a:t>
                      </a:r>
                      <a:r>
                        <a:rPr sz="2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Ponens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spc="5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Introduction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5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04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Elimination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4045" algn="ctr">
                        <a:lnSpc>
                          <a:spcPts val="3025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3580" algn="ctr">
                        <a:lnSpc>
                          <a:spcPts val="3025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Negation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spc="-10" dirty="0">
                          <a:latin typeface="Symbol"/>
                          <a:cs typeface="Symbol"/>
                        </a:rPr>
                        <a:t>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Unit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Resolution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B,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spc="-1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Resolution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spc="-5" dirty="0">
                          <a:solidFill>
                            <a:srgbClr val="0462C1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70" dirty="0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2800" b="1" spc="-1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0462C1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2800" b="1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0462C1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90" dirty="0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b="1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0462C1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85" dirty="0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53439" y="2654807"/>
            <a:ext cx="7626350" cy="15240"/>
          </a:xfrm>
          <a:custGeom>
            <a:avLst/>
            <a:gdLst/>
            <a:ahLst/>
            <a:cxnLst/>
            <a:rect l="l" t="t" r="r" b="b"/>
            <a:pathLst>
              <a:path w="7626350" h="15239">
                <a:moveTo>
                  <a:pt x="7626095" y="0"/>
                </a:moveTo>
                <a:lnTo>
                  <a:pt x="0" y="0"/>
                </a:lnTo>
                <a:lnTo>
                  <a:pt x="0" y="15239"/>
                </a:lnTo>
                <a:lnTo>
                  <a:pt x="7626095" y="15239"/>
                </a:lnTo>
                <a:lnTo>
                  <a:pt x="762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91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2270"/>
            <a:ext cx="239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99109" marR="698500" indent="-228600">
              <a:lnSpc>
                <a:spcPct val="90000"/>
              </a:lnSpc>
              <a:spcBef>
                <a:spcPts val="459"/>
              </a:spcBef>
              <a:buClr>
                <a:srgbClr val="000000"/>
              </a:buClr>
              <a:buFont typeface="Arial MT"/>
              <a:buChar char="•"/>
              <a:tabLst>
                <a:tab pos="499109" algn="l"/>
              </a:tabLst>
            </a:pPr>
            <a:r>
              <a:rPr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Resolution</a:t>
            </a:r>
            <a:r>
              <a:rPr b="1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/>
              <a:t>is a</a:t>
            </a:r>
            <a:r>
              <a:rPr spc="-5" dirty="0"/>
              <a:t> </a:t>
            </a:r>
            <a:r>
              <a:rPr spc="-15" dirty="0"/>
              <a:t>valid</a:t>
            </a:r>
            <a:r>
              <a:rPr dirty="0"/>
              <a:t> </a:t>
            </a:r>
            <a:r>
              <a:rPr spc="-20" dirty="0"/>
              <a:t>inference</a:t>
            </a:r>
            <a:r>
              <a:rPr spc="-10" dirty="0"/>
              <a:t> </a:t>
            </a:r>
            <a:r>
              <a:rPr spc="-5" dirty="0"/>
              <a:t>rule</a:t>
            </a:r>
            <a:r>
              <a:rPr dirty="0"/>
              <a:t> </a:t>
            </a:r>
            <a:r>
              <a:rPr spc="-15" dirty="0"/>
              <a:t>producing</a:t>
            </a:r>
            <a:r>
              <a:rPr spc="15" dirty="0"/>
              <a:t> </a:t>
            </a:r>
            <a:r>
              <a:rPr dirty="0"/>
              <a:t>a </a:t>
            </a:r>
            <a:r>
              <a:rPr spc="-660" dirty="0"/>
              <a:t> </a:t>
            </a:r>
            <a:r>
              <a:rPr spc="-10" dirty="0"/>
              <a:t>new</a:t>
            </a:r>
            <a:r>
              <a:rPr spc="-5" dirty="0"/>
              <a:t> </a:t>
            </a:r>
            <a:r>
              <a:rPr dirty="0"/>
              <a:t>clause </a:t>
            </a:r>
            <a:r>
              <a:rPr spc="-5" dirty="0"/>
              <a:t>implied</a:t>
            </a:r>
            <a:r>
              <a:rPr spc="10" dirty="0"/>
              <a:t> </a:t>
            </a:r>
            <a:r>
              <a:rPr spc="-10" dirty="0"/>
              <a:t>by</a:t>
            </a:r>
            <a:r>
              <a:rPr dirty="0"/>
              <a:t> </a:t>
            </a:r>
            <a:r>
              <a:rPr spc="-10" dirty="0"/>
              <a:t>two</a:t>
            </a:r>
            <a:r>
              <a:rPr spc="-15" dirty="0"/>
              <a:t> </a:t>
            </a:r>
            <a:r>
              <a:rPr dirty="0"/>
              <a:t>clauses </a:t>
            </a:r>
            <a:r>
              <a:rPr spc="-10" dirty="0"/>
              <a:t>containing </a:t>
            </a:r>
            <a:r>
              <a:rPr spc="-5" dirty="0"/>
              <a:t> </a:t>
            </a:r>
            <a:r>
              <a:rPr i="1" spc="-5" dirty="0">
                <a:latin typeface="Calibri"/>
                <a:cs typeface="Calibri"/>
              </a:rPr>
              <a:t>complementary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literals</a:t>
            </a:r>
          </a:p>
          <a:p>
            <a:pPr marL="730885">
              <a:lnSpc>
                <a:spcPct val="100000"/>
              </a:lnSpc>
              <a:spcBef>
                <a:spcPts val="220"/>
              </a:spcBef>
            </a:pPr>
            <a:r>
              <a:rPr sz="2600" spc="-5" dirty="0"/>
              <a:t>Li</a:t>
            </a:r>
            <a:r>
              <a:rPr sz="2600" spc="-25" dirty="0"/>
              <a:t>t</a:t>
            </a:r>
            <a:r>
              <a:rPr sz="2600" dirty="0"/>
              <a:t>e</a:t>
            </a:r>
            <a:r>
              <a:rPr sz="2600" spc="-50" dirty="0"/>
              <a:t>r</a:t>
            </a:r>
            <a:r>
              <a:rPr sz="2600" dirty="0"/>
              <a:t>al:</a:t>
            </a:r>
            <a:r>
              <a:rPr sz="2600" spc="-15" dirty="0"/>
              <a:t> </a:t>
            </a:r>
            <a:r>
              <a:rPr sz="2600" spc="-25" dirty="0"/>
              <a:t>at</a:t>
            </a:r>
            <a:r>
              <a:rPr sz="2600" spc="-5" dirty="0"/>
              <a:t>o</a:t>
            </a:r>
            <a:r>
              <a:rPr sz="2600" spc="-10" dirty="0"/>
              <a:t>m</a:t>
            </a:r>
            <a:r>
              <a:rPr sz="2600" dirty="0"/>
              <a:t>ic </a:t>
            </a:r>
            <a:r>
              <a:rPr sz="2600" spc="-45" dirty="0"/>
              <a:t>s</a:t>
            </a:r>
            <a:r>
              <a:rPr sz="2600" dirty="0"/>
              <a:t>y</a:t>
            </a:r>
            <a:r>
              <a:rPr sz="2600" spc="-10" dirty="0"/>
              <a:t>m</a:t>
            </a:r>
            <a:r>
              <a:rPr sz="2600" spc="-5" dirty="0"/>
              <a:t>bo</a:t>
            </a:r>
            <a:r>
              <a:rPr sz="2600" dirty="0"/>
              <a:t>l</a:t>
            </a:r>
            <a:r>
              <a:rPr sz="2600" spc="-20" dirty="0"/>
              <a:t> </a:t>
            </a:r>
            <a:r>
              <a:rPr sz="2600" spc="-5" dirty="0"/>
              <a:t>o</a:t>
            </a:r>
            <a:r>
              <a:rPr sz="2600" dirty="0"/>
              <a:t>r</a:t>
            </a:r>
            <a:r>
              <a:rPr sz="2600" spc="5" dirty="0"/>
              <a:t> </a:t>
            </a:r>
            <a:r>
              <a:rPr sz="2600" dirty="0"/>
              <a:t>its </a:t>
            </a:r>
            <a:r>
              <a:rPr sz="2600" spc="-5" dirty="0"/>
              <a:t>ne</a:t>
            </a:r>
            <a:r>
              <a:rPr sz="2600" spc="-60" dirty="0"/>
              <a:t>g</a:t>
            </a:r>
            <a:r>
              <a:rPr sz="2600" spc="-25" dirty="0"/>
              <a:t>a</a:t>
            </a:r>
            <a:r>
              <a:rPr sz="2600" dirty="0"/>
              <a:t>tion,</a:t>
            </a:r>
            <a:r>
              <a:rPr sz="2600" spc="-15" dirty="0"/>
              <a:t> </a:t>
            </a:r>
            <a:r>
              <a:rPr sz="2600" dirty="0"/>
              <a:t>i.e</a:t>
            </a:r>
            <a:r>
              <a:rPr sz="2600" spc="5" dirty="0"/>
              <a:t>.</a:t>
            </a:r>
            <a:r>
              <a:rPr sz="2600" dirty="0"/>
              <a:t>, </a:t>
            </a:r>
            <a:r>
              <a:rPr sz="2600" spc="-330" dirty="0"/>
              <a:t>P</a:t>
            </a:r>
            <a:r>
              <a:rPr sz="2600" dirty="0"/>
              <a:t>, </a:t>
            </a:r>
            <a:r>
              <a:rPr sz="2600" spc="-5" dirty="0"/>
              <a:t>~P</a:t>
            </a:r>
            <a:endParaRPr sz="2600"/>
          </a:p>
          <a:p>
            <a:pPr marL="499109" marR="5080" indent="-228600">
              <a:lnSpc>
                <a:spcPts val="3240"/>
              </a:lnSpc>
              <a:spcBef>
                <a:spcPts val="1015"/>
              </a:spcBef>
              <a:buFont typeface="Arial MT"/>
              <a:buChar char="•"/>
              <a:tabLst>
                <a:tab pos="499109" algn="l"/>
              </a:tabLst>
            </a:pPr>
            <a:r>
              <a:rPr spc="-25" dirty="0"/>
              <a:t>Amazingly,</a:t>
            </a:r>
            <a:r>
              <a:rPr spc="15" dirty="0"/>
              <a:t> </a:t>
            </a:r>
            <a:r>
              <a:rPr dirty="0"/>
              <a:t>this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b="1" spc="-5" dirty="0">
                <a:latin typeface="Calibri"/>
                <a:cs typeface="Calibri"/>
              </a:rPr>
              <a:t>only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spc="-20" dirty="0"/>
              <a:t>interference</a:t>
            </a:r>
            <a:r>
              <a:rPr spc="-5" dirty="0"/>
              <a:t> rule</a:t>
            </a:r>
            <a:r>
              <a:rPr spc="-15" dirty="0"/>
              <a:t> </a:t>
            </a:r>
            <a:r>
              <a:rPr spc="-10" dirty="0"/>
              <a:t>needed </a:t>
            </a:r>
            <a:r>
              <a:rPr spc="-660" dirty="0"/>
              <a:t> </a:t>
            </a:r>
            <a:r>
              <a:rPr spc="-10" dirty="0"/>
              <a:t>to</a:t>
            </a:r>
            <a:r>
              <a:rPr spc="-15" dirty="0"/>
              <a:t> </a:t>
            </a:r>
            <a:r>
              <a:rPr spc="-5" dirty="0"/>
              <a:t>build</a:t>
            </a:r>
            <a:r>
              <a:rPr spc="10" dirty="0"/>
              <a:t> </a:t>
            </a:r>
            <a:r>
              <a:rPr dirty="0"/>
              <a:t>a </a:t>
            </a:r>
            <a:r>
              <a:rPr spc="-5" dirty="0"/>
              <a:t>sound</a:t>
            </a:r>
            <a:r>
              <a:rPr spc="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15" dirty="0"/>
              <a:t>complete</a:t>
            </a:r>
            <a:r>
              <a:rPr dirty="0"/>
              <a:t> </a:t>
            </a:r>
            <a:r>
              <a:rPr spc="-10" dirty="0"/>
              <a:t>theorem</a:t>
            </a:r>
            <a:r>
              <a:rPr dirty="0"/>
              <a:t> </a:t>
            </a:r>
            <a:r>
              <a:rPr spc="-20" dirty="0"/>
              <a:t>prover</a:t>
            </a:r>
          </a:p>
          <a:p>
            <a:pPr marL="956310" marR="756285" lvl="1" indent="-228600">
              <a:lnSpc>
                <a:spcPts val="3020"/>
              </a:lnSpc>
              <a:spcBef>
                <a:spcPts val="515"/>
              </a:spcBef>
              <a:buFont typeface="Arial MT"/>
              <a:buChar char="•"/>
              <a:tabLst>
                <a:tab pos="956944" algn="l"/>
              </a:tabLst>
            </a:pP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contradiction,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usually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refutation</a:t>
            </a:r>
            <a:endParaRPr sz="2800">
              <a:latin typeface="Calibri"/>
              <a:cs typeface="Calibri"/>
            </a:endParaRPr>
          </a:p>
          <a:p>
            <a:pPr marL="499109" marR="780415" indent="-228600">
              <a:lnSpc>
                <a:spcPts val="3240"/>
              </a:lnSpc>
              <a:spcBef>
                <a:spcPts val="994"/>
              </a:spcBef>
              <a:buFont typeface="Arial MT"/>
              <a:buChar char="•"/>
              <a:tabLst>
                <a:tab pos="499109" algn="l"/>
              </a:tabLst>
            </a:pPr>
            <a:r>
              <a:rPr spc="-5" dirty="0">
                <a:hlinkClick r:id="rId3"/>
              </a:rPr>
              <a:t>The resolution </a:t>
            </a:r>
            <a:r>
              <a:rPr dirty="0">
                <a:hlinkClick r:id="rId3"/>
              </a:rPr>
              <a:t>rule </a:t>
            </a:r>
            <a:r>
              <a:rPr spc="-10" dirty="0">
                <a:hlinkClick r:id="rId3"/>
              </a:rPr>
              <a:t>was </a:t>
            </a:r>
            <a:r>
              <a:rPr spc="-15" dirty="0">
                <a:hlinkClick r:id="rId3"/>
              </a:rPr>
              <a:t>discovered </a:t>
            </a:r>
            <a:r>
              <a:rPr spc="-10" dirty="0">
                <a:hlinkClick r:id="rId3"/>
              </a:rPr>
              <a:t>by</a:t>
            </a:r>
            <a:r>
              <a:rPr spc="-10" dirty="0">
                <a:solidFill>
                  <a:srgbClr val="0462C1"/>
                </a:solidFill>
                <a:hlinkClick r:id="rId3"/>
              </a:rPr>
              <a:t> </a:t>
            </a:r>
            <a:r>
              <a:rPr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Alan </a:t>
            </a:r>
            <a:r>
              <a:rPr spc="5" dirty="0">
                <a:solidFill>
                  <a:srgbClr val="0462C1"/>
                </a:solidFill>
                <a:hlinkClick r:id="rId3"/>
              </a:rPr>
              <a:t> </a:t>
            </a:r>
            <a:r>
              <a:rPr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Robinson</a:t>
            </a:r>
            <a:r>
              <a:rPr spc="-20" dirty="0">
                <a:solidFill>
                  <a:srgbClr val="0462C1"/>
                </a:solidFill>
                <a:hlinkClick r:id="rId3"/>
              </a:rPr>
              <a:t> </a:t>
            </a:r>
            <a:r>
              <a:rPr spc="-5" dirty="0">
                <a:hlinkClick r:id="rId3"/>
              </a:rPr>
              <a:t>(CS,</a:t>
            </a:r>
            <a:r>
              <a:rPr spc="-10" dirty="0">
                <a:hlinkClick r:id="rId3"/>
              </a:rPr>
              <a:t> </a:t>
            </a:r>
            <a:r>
              <a:rPr spc="-25" dirty="0">
                <a:hlinkClick r:id="rId3"/>
              </a:rPr>
              <a:t>U.</a:t>
            </a:r>
            <a:r>
              <a:rPr spc="-10" dirty="0">
                <a:hlinkClick r:id="rId3"/>
              </a:rPr>
              <a:t> </a:t>
            </a:r>
            <a:r>
              <a:rPr dirty="0">
                <a:hlinkClick r:id="rId3"/>
              </a:rPr>
              <a:t>of</a:t>
            </a:r>
            <a:r>
              <a:rPr spc="-20" dirty="0">
                <a:hlinkClick r:id="rId3"/>
              </a:rPr>
              <a:t> </a:t>
            </a:r>
            <a:r>
              <a:rPr spc="-15" dirty="0">
                <a:hlinkClick r:id="rId3"/>
              </a:rPr>
              <a:t>Syracuse)</a:t>
            </a:r>
            <a:r>
              <a:rPr spc="-10" dirty="0">
                <a:hlinkClick r:id="rId3"/>
              </a:rPr>
              <a:t> </a:t>
            </a:r>
            <a:r>
              <a:rPr spc="-5" dirty="0">
                <a:hlinkClick r:id="rId3"/>
              </a:rPr>
              <a:t>in</a:t>
            </a:r>
            <a:r>
              <a:rPr spc="-10" dirty="0">
                <a:hlinkClick r:id="rId3"/>
              </a:rPr>
              <a:t> </a:t>
            </a:r>
            <a:r>
              <a:rPr dirty="0">
                <a:hlinkClick r:id="rId3"/>
              </a:rPr>
              <a:t>the</a:t>
            </a:r>
            <a:r>
              <a:rPr spc="-15" dirty="0">
                <a:hlinkClick r:id="rId3"/>
              </a:rPr>
              <a:t> </a:t>
            </a:r>
            <a:r>
              <a:rPr dirty="0">
                <a:hlinkClick r:id="rId3"/>
              </a:rPr>
              <a:t>mid</a:t>
            </a:r>
            <a:r>
              <a:rPr spc="-20" dirty="0">
                <a:hlinkClick r:id="rId3"/>
              </a:rPr>
              <a:t> </a:t>
            </a:r>
            <a:r>
              <a:rPr dirty="0"/>
              <a:t>1960s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111"/>
            <a:ext cx="2400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01597"/>
            <a:ext cx="7912734" cy="42335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sentences</a:t>
            </a:r>
            <a:r>
              <a:rPr sz="3200" dirty="0">
                <a:latin typeface="Calibri"/>
                <a:cs typeface="Calibri"/>
              </a:rPr>
              <a:t> 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true,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i.e.,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conjunction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sentences</a:t>
            </a:r>
            <a:endParaRPr sz="3200">
              <a:latin typeface="Calibri"/>
              <a:cs typeface="Calibri"/>
            </a:endParaRPr>
          </a:p>
          <a:p>
            <a:pPr marL="241300" marR="858519" indent="-228600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45" dirty="0">
                <a:latin typeface="Calibri"/>
                <a:cs typeface="Calibri"/>
                <a:hlinkClick r:id="rId2"/>
              </a:rPr>
              <a:t>To</a:t>
            </a:r>
            <a:r>
              <a:rPr sz="3200" spc="10" dirty="0"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  <a:hlinkClick r:id="rId2"/>
              </a:rPr>
              <a:t>use</a:t>
            </a:r>
            <a:r>
              <a:rPr sz="3200" dirty="0"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  <a:hlinkClick r:id="rId2"/>
              </a:rPr>
              <a:t>resolution,</a:t>
            </a:r>
            <a:r>
              <a:rPr sz="3200" spc="15" dirty="0"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  <a:hlinkClick r:id="rId2"/>
              </a:rPr>
              <a:t>put</a:t>
            </a:r>
            <a:r>
              <a:rPr sz="3200" spc="10" dirty="0">
                <a:latin typeface="Calibri"/>
                <a:cs typeface="Calibri"/>
                <a:hlinkClick r:id="rId2"/>
              </a:rPr>
              <a:t> </a:t>
            </a:r>
            <a:r>
              <a:rPr sz="3200" dirty="0">
                <a:latin typeface="Calibri"/>
                <a:cs typeface="Calibri"/>
                <a:hlinkClick r:id="rId2"/>
              </a:rPr>
              <a:t>KB</a:t>
            </a:r>
            <a:r>
              <a:rPr sz="3200" spc="5" dirty="0">
                <a:latin typeface="Calibri"/>
                <a:cs typeface="Calibri"/>
                <a:hlinkClick r:id="rId2"/>
              </a:rPr>
              <a:t> </a:t>
            </a:r>
            <a:r>
              <a:rPr sz="3200" spc="-15" dirty="0">
                <a:latin typeface="Calibri"/>
                <a:cs typeface="Calibri"/>
                <a:hlinkClick r:id="rId2"/>
              </a:rPr>
              <a:t>into</a:t>
            </a:r>
            <a:r>
              <a:rPr sz="3200" spc="-4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conjunctive </a:t>
            </a:r>
            <a:r>
              <a:rPr sz="3200" i="1" spc="-7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normal </a:t>
            </a:r>
            <a:r>
              <a:rPr sz="32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form</a:t>
            </a:r>
            <a:r>
              <a:rPr sz="3200" i="1" spc="-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  <a:hlinkClick r:id="rId2"/>
              </a:rPr>
              <a:t>(CNF)</a:t>
            </a:r>
            <a:endParaRPr sz="3200">
              <a:latin typeface="Calibri"/>
              <a:cs typeface="Calibri"/>
            </a:endParaRPr>
          </a:p>
          <a:p>
            <a:pPr marL="698500" marR="669925" lvl="1" indent="-228600">
              <a:lnSpc>
                <a:spcPts val="302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disjunction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literals</a:t>
            </a:r>
            <a:r>
              <a:rPr sz="2800" spc="-10" dirty="0">
                <a:latin typeface="Calibri"/>
                <a:cs typeface="Calibri"/>
              </a:rPr>
              <a:t> (positive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negative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atoms)</a:t>
            </a:r>
            <a:endParaRPr sz="2800">
              <a:latin typeface="Calibri"/>
              <a:cs typeface="Calibri"/>
            </a:endParaRPr>
          </a:p>
          <a:p>
            <a:pPr marL="241300" marR="64135" indent="-228600">
              <a:lnSpc>
                <a:spcPts val="346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  <a:tab pos="3175000" algn="l"/>
                <a:tab pos="4370705" algn="l"/>
              </a:tabLst>
            </a:pPr>
            <a:r>
              <a:rPr sz="3200" spc="-20" dirty="0">
                <a:latin typeface="Calibri"/>
                <a:cs typeface="Calibri"/>
              </a:rPr>
              <a:t>Every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put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CNF,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it's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just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matter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rewriting</a:t>
            </a:r>
            <a:r>
              <a:rPr sz="3200" dirty="0">
                <a:latin typeface="Calibri"/>
                <a:cs typeface="Calibri"/>
              </a:rPr>
              <a:t> its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sentences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standard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tautologies,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e.g.: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10" dirty="0">
                <a:latin typeface="Symbol"/>
                <a:cs typeface="Symbol"/>
              </a:rPr>
              <a:t></a:t>
            </a:r>
            <a:r>
              <a:rPr sz="2800" spc="-10" dirty="0">
                <a:latin typeface="Calibri"/>
                <a:cs typeface="Calibri"/>
              </a:rPr>
              <a:t>Q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≡	~P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Calibri"/>
                <a:cs typeface="Calibri"/>
              </a:rPr>
              <a:t>Q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75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5"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07598"/>
            <a:ext cx="7343775" cy="31457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Here</a:t>
            </a:r>
            <a:r>
              <a:rPr sz="32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is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simple</a:t>
            </a:r>
            <a:r>
              <a:rPr sz="32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puzzle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Don’t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try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solve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 it</a:t>
            </a:r>
            <a:r>
              <a:rPr sz="320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BEBEBE"/>
                </a:solidFill>
                <a:latin typeface="Calibri"/>
                <a:cs typeface="Calibri"/>
              </a:rPr>
              <a:t>--</a:t>
            </a:r>
            <a:r>
              <a:rPr sz="3200" spc="-15" dirty="0">
                <a:solidFill>
                  <a:srgbClr val="BEBEBE"/>
                </a:solidFill>
                <a:latin typeface="Calibri"/>
                <a:cs typeface="Calibri"/>
              </a:rPr>
              <a:t> listen</a:t>
            </a:r>
            <a:r>
              <a:rPr sz="32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your</a:t>
            </a:r>
            <a:r>
              <a:rPr sz="32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Calibri"/>
                <a:cs typeface="Calibri"/>
              </a:rPr>
              <a:t>intuition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bat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ball </a:t>
            </a:r>
            <a:r>
              <a:rPr sz="3200" spc="-20" dirty="0">
                <a:latin typeface="Calibri"/>
                <a:cs typeface="Calibri"/>
              </a:rPr>
              <a:t>cost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$1.10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bat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costs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dollar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ball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-5" dirty="0">
                <a:latin typeface="Calibri"/>
                <a:cs typeface="Calibri"/>
              </a:rPr>
              <a:t> does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cost?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1211"/>
            <a:ext cx="4018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Resolution</a:t>
            </a:r>
            <a:r>
              <a:rPr sz="4000" spc="-55" dirty="0"/>
              <a:t> </a:t>
            </a:r>
            <a:r>
              <a:rPr sz="4000" spc="-15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102570"/>
            <a:ext cx="7359015" cy="4491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6379" algn="l"/>
              </a:tabLst>
            </a:pPr>
            <a:r>
              <a:rPr sz="3200" dirty="0">
                <a:latin typeface="Calibri"/>
                <a:cs typeface="Calibri"/>
              </a:rPr>
              <a:t>KB:</a:t>
            </a:r>
            <a:r>
              <a:rPr sz="3200" spc="-5" dirty="0">
                <a:latin typeface="Calibri"/>
                <a:cs typeface="Calibri"/>
              </a:rPr>
              <a:t> [P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5" dirty="0">
                <a:latin typeface="Symbol"/>
                <a:cs typeface="Symbol"/>
              </a:rPr>
              <a:t></a:t>
            </a:r>
            <a:r>
              <a:rPr sz="3200" spc="-5" dirty="0">
                <a:latin typeface="Calibri"/>
                <a:cs typeface="Calibri"/>
              </a:rPr>
              <a:t>S]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6379" algn="l"/>
              </a:tabLst>
            </a:pPr>
            <a:r>
              <a:rPr sz="3200" dirty="0">
                <a:latin typeface="Calibri"/>
                <a:cs typeface="Calibri"/>
              </a:rPr>
              <a:t>KB: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[P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dirty="0">
                <a:latin typeface="Calibri"/>
                <a:cs typeface="Calibri"/>
              </a:rPr>
              <a:t>R,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6379" algn="l"/>
              </a:tabLst>
            </a:pPr>
            <a:r>
              <a:rPr sz="3200" dirty="0">
                <a:latin typeface="Calibri"/>
                <a:cs typeface="Calibri"/>
              </a:rPr>
              <a:t>KB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CNF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[~P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Q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~Q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~Q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S]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ts val="3835"/>
              </a:lnSpc>
              <a:spcBef>
                <a:spcPts val="585"/>
              </a:spcBef>
              <a:buFont typeface="Arial MT"/>
              <a:buChar char="•"/>
              <a:tabLst>
                <a:tab pos="246379" algn="l"/>
                <a:tab pos="4380230" algn="l"/>
              </a:tabLst>
            </a:pPr>
            <a:r>
              <a:rPr sz="3200" spc="-15" dirty="0">
                <a:latin typeface="Calibri"/>
                <a:cs typeface="Calibri"/>
              </a:rPr>
              <a:t>Resolve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KB[0]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KB[1]	</a:t>
            </a:r>
            <a:r>
              <a:rPr sz="3200" spc="-10" dirty="0">
                <a:latin typeface="Calibri"/>
                <a:cs typeface="Calibri"/>
              </a:rPr>
              <a:t>producing:</a:t>
            </a:r>
            <a:endParaRPr sz="3200">
              <a:latin typeface="Calibri"/>
              <a:cs typeface="Calibri"/>
            </a:endParaRPr>
          </a:p>
          <a:p>
            <a:pPr marL="527685">
              <a:lnSpc>
                <a:spcPts val="4015"/>
              </a:lnSpc>
              <a:tabLst>
                <a:tab pos="1681480" algn="l"/>
              </a:tabLst>
            </a:pPr>
            <a:r>
              <a:rPr sz="3200" spc="-5" dirty="0">
                <a:latin typeface="Calibri"/>
                <a:cs typeface="Calibri"/>
              </a:rPr>
              <a:t>~P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Calibri"/>
                <a:cs typeface="Calibri"/>
              </a:rPr>
              <a:t>R	</a:t>
            </a:r>
            <a:r>
              <a:rPr sz="3200" i="1" spc="-5" dirty="0">
                <a:latin typeface="Calibri"/>
                <a:cs typeface="Calibri"/>
              </a:rPr>
              <a:t>(i.e.,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40" dirty="0">
                <a:latin typeface="Calibri"/>
                <a:cs typeface="Calibri"/>
              </a:rPr>
              <a:t>P</a:t>
            </a:r>
            <a:r>
              <a:rPr sz="3350" spc="-40" dirty="0">
                <a:latin typeface="Symbol"/>
                <a:cs typeface="Symbol"/>
              </a:rPr>
              <a:t></a:t>
            </a:r>
            <a:r>
              <a:rPr sz="3200" i="1" spc="-40" dirty="0">
                <a:latin typeface="Calibri"/>
                <a:cs typeface="Calibri"/>
              </a:rPr>
              <a:t>R)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6379" algn="l"/>
                <a:tab pos="4380230" algn="l"/>
              </a:tabLst>
            </a:pPr>
            <a:r>
              <a:rPr sz="3200" spc="-15" dirty="0">
                <a:latin typeface="Calibri"/>
                <a:cs typeface="Calibri"/>
              </a:rPr>
              <a:t>Resolve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KB[0]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KB[2]	</a:t>
            </a:r>
            <a:r>
              <a:rPr sz="3200" spc="-10" dirty="0">
                <a:latin typeface="Calibri"/>
                <a:cs typeface="Calibri"/>
              </a:rPr>
              <a:t>producing:</a:t>
            </a:r>
            <a:endParaRPr sz="3200">
              <a:latin typeface="Calibri"/>
              <a:cs typeface="Calibri"/>
            </a:endParaRPr>
          </a:p>
          <a:p>
            <a:pPr marL="476250">
              <a:lnSpc>
                <a:spcPct val="100000"/>
              </a:lnSpc>
              <a:spcBef>
                <a:spcPts val="500"/>
              </a:spcBef>
              <a:tabLst>
                <a:tab pos="1595755" algn="l"/>
              </a:tabLst>
            </a:pPr>
            <a:r>
              <a:rPr sz="3200" dirty="0">
                <a:latin typeface="Calibri"/>
                <a:cs typeface="Calibri"/>
              </a:rPr>
              <a:t>~P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i="1" spc="-5" dirty="0">
                <a:latin typeface="Calibri"/>
                <a:cs typeface="Calibri"/>
              </a:rPr>
              <a:t>(i.e.,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40" dirty="0">
                <a:latin typeface="Calibri"/>
                <a:cs typeface="Calibri"/>
              </a:rPr>
              <a:t>P</a:t>
            </a:r>
            <a:r>
              <a:rPr sz="3350" spc="-40" dirty="0">
                <a:latin typeface="Symbol"/>
                <a:cs typeface="Symbol"/>
              </a:rPr>
              <a:t></a:t>
            </a:r>
            <a:r>
              <a:rPr sz="3200" i="1" spc="-40" dirty="0">
                <a:latin typeface="Calibri"/>
                <a:cs typeface="Calibri"/>
              </a:rPr>
              <a:t>S)</a:t>
            </a:r>
            <a:endParaRPr sz="32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6379" algn="l"/>
              </a:tabLst>
            </a:pPr>
            <a:r>
              <a:rPr sz="3200" spc="-5" dirty="0">
                <a:latin typeface="Calibri"/>
                <a:cs typeface="Calibri"/>
              </a:rPr>
              <a:t>New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KB: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[~P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Calibri"/>
                <a:cs typeface="Calibri"/>
              </a:rPr>
              <a:t>Q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~Q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R,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~Q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S,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~P</a:t>
            </a:r>
            <a:r>
              <a:rPr sz="3200" dirty="0">
                <a:latin typeface="Symbol"/>
                <a:cs typeface="Symbol"/>
              </a:rPr>
              <a:t></a:t>
            </a:r>
            <a:r>
              <a:rPr sz="3200" dirty="0">
                <a:latin typeface="Calibri"/>
                <a:cs typeface="Calibri"/>
              </a:rPr>
              <a:t>R,</a:t>
            </a:r>
            <a:r>
              <a:rPr sz="3200" spc="-5" dirty="0">
                <a:latin typeface="Calibri"/>
                <a:cs typeface="Calibri"/>
              </a:rPr>
              <a:t> ~P</a:t>
            </a:r>
            <a:r>
              <a:rPr sz="3200" spc="-5" dirty="0">
                <a:latin typeface="Symbol"/>
                <a:cs typeface="Symbol"/>
              </a:rPr>
              <a:t></a:t>
            </a:r>
            <a:r>
              <a:rPr sz="3200" spc="-5" dirty="0">
                <a:latin typeface="Calibri"/>
                <a:cs typeface="Calibri"/>
              </a:rPr>
              <a:t>S]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96707" y="65531"/>
            <a:ext cx="3363595" cy="1902460"/>
            <a:chOff x="5696707" y="65531"/>
            <a:chExt cx="3363595" cy="1902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707" y="134103"/>
              <a:ext cx="3363476" cy="17175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7335" y="65531"/>
              <a:ext cx="2601467" cy="19019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15000" y="152400"/>
            <a:ext cx="3276600" cy="1630680"/>
          </a:xfrm>
          <a:prstGeom prst="rect">
            <a:avLst/>
          </a:prstGeom>
          <a:solidFill>
            <a:srgbClr val="D9D9D9"/>
          </a:solidFill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2800" b="1" spc="-30" dirty="0">
                <a:latin typeface="Calibri"/>
                <a:cs typeface="Calibri"/>
              </a:rPr>
              <a:t>Tautologies</a:t>
            </a:r>
            <a:endParaRPr sz="2800">
              <a:latin typeface="Calibri"/>
              <a:cs typeface="Calibri"/>
            </a:endParaRPr>
          </a:p>
          <a:p>
            <a:pPr marL="83820" algn="ctr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/>
                <a:cs typeface="Calibri"/>
              </a:rPr>
              <a:t>(A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Calibri"/>
                <a:cs typeface="Calibri"/>
              </a:rPr>
              <a:t>B)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↔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(~A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B)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  <a:tabLst>
                <a:tab pos="1453515" algn="l"/>
              </a:tabLst>
            </a:pPr>
            <a:r>
              <a:rPr sz="2200" spc="-10" dirty="0">
                <a:latin typeface="Calibri"/>
                <a:cs typeface="Calibri"/>
              </a:rPr>
              <a:t>(A</a:t>
            </a:r>
            <a:r>
              <a:rPr sz="2200" spc="-10" dirty="0">
                <a:latin typeface="Symbol"/>
                <a:cs typeface="Symbol"/>
              </a:rPr>
              <a:t>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C))	</a:t>
            </a:r>
            <a:r>
              <a:rPr sz="2200" spc="-10" dirty="0">
                <a:latin typeface="Calibri"/>
                <a:cs typeface="Calibri"/>
              </a:rPr>
              <a:t>↔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(A</a:t>
            </a:r>
            <a:r>
              <a:rPr sz="2200" spc="-10" dirty="0">
                <a:latin typeface="Symbol"/>
                <a:cs typeface="Symbol"/>
              </a:rPr>
              <a:t></a:t>
            </a:r>
            <a:r>
              <a:rPr sz="2200" spc="-10" dirty="0">
                <a:latin typeface="Calibri"/>
                <a:cs typeface="Calibri"/>
              </a:rPr>
              <a:t>B)</a:t>
            </a:r>
            <a:r>
              <a:rPr sz="2200" spc="-10" dirty="0">
                <a:latin typeface="Symbol"/>
                <a:cs typeface="Symbol"/>
              </a:rPr>
              <a:t></a:t>
            </a:r>
            <a:r>
              <a:rPr sz="2200" spc="-10" dirty="0">
                <a:latin typeface="Calibri"/>
                <a:cs typeface="Calibri"/>
              </a:rPr>
              <a:t>(A</a:t>
            </a:r>
            <a:r>
              <a:rPr sz="2200" spc="-10" dirty="0">
                <a:latin typeface="Symbol"/>
                <a:cs typeface="Symbol"/>
              </a:rPr>
              <a:t></a:t>
            </a:r>
            <a:r>
              <a:rPr sz="2200" spc="-10" dirty="0">
                <a:latin typeface="Calibri"/>
                <a:cs typeface="Calibri"/>
              </a:rPr>
              <a:t>C)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94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357808"/>
            <a:ext cx="6478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Proving</a:t>
            </a:r>
            <a:r>
              <a:rPr spc="-10" dirty="0"/>
              <a:t> </a:t>
            </a:r>
            <a:r>
              <a:rPr spc="-30" dirty="0"/>
              <a:t>it’s</a:t>
            </a:r>
            <a:r>
              <a:rPr spc="-5" dirty="0"/>
              <a:t> </a:t>
            </a:r>
            <a:r>
              <a:rPr spc="-10" dirty="0"/>
              <a:t>raining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10742"/>
            <a:ext cx="822452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6197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proof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sentences,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each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premise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(i.e.,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given)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derived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earlier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inference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Last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sentence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theorem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(also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query)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prove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weather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problem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traditional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242" y="3721379"/>
            <a:ext cx="221805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0">
              <a:lnSpc>
                <a:spcPct val="1091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emise 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emise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modus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ponens(1,2)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spc="-10" dirty="0">
                <a:latin typeface="Calibri"/>
                <a:cs typeface="Calibri"/>
              </a:rPr>
              <a:t>premise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6175" y="3721379"/>
            <a:ext cx="3649979" cy="14871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MS PGothic"/>
                <a:cs typeface="MS PGothic"/>
              </a:rPr>
              <a:t>“</a:t>
            </a:r>
            <a:r>
              <a:rPr sz="2200" spc="-5" dirty="0">
                <a:latin typeface="Calibri"/>
                <a:cs typeface="Calibri"/>
              </a:rPr>
              <a:t>It's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humid</a:t>
            </a:r>
            <a:r>
              <a:rPr sz="2200" spc="-10" dirty="0">
                <a:latin typeface="MS PGothic"/>
                <a:cs typeface="MS PGothic"/>
              </a:rPr>
              <a:t>”</a:t>
            </a:r>
            <a:endParaRPr sz="2200">
              <a:latin typeface="MS PGothic"/>
              <a:cs typeface="MS PGothic"/>
            </a:endParaRPr>
          </a:p>
          <a:p>
            <a:pPr marL="12700" marR="1099185">
              <a:lnSpc>
                <a:spcPct val="109100"/>
              </a:lnSpc>
            </a:pPr>
            <a:r>
              <a:rPr sz="2200" dirty="0">
                <a:latin typeface="MS PGothic"/>
                <a:cs typeface="MS PGothic"/>
              </a:rPr>
              <a:t>“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5" dirty="0">
                <a:latin typeface="Calibri"/>
                <a:cs typeface="Calibri"/>
              </a:rPr>
              <a:t>it's </a:t>
            </a:r>
            <a:r>
              <a:rPr sz="2200" spc="-10" dirty="0">
                <a:latin typeface="Calibri"/>
                <a:cs typeface="Calibri"/>
              </a:rPr>
              <a:t>humid, </a:t>
            </a:r>
            <a:r>
              <a:rPr sz="2200" spc="-5" dirty="0">
                <a:latin typeface="Calibri"/>
                <a:cs typeface="Calibri"/>
              </a:rPr>
              <a:t>it's hot</a:t>
            </a:r>
            <a:r>
              <a:rPr sz="2200" spc="-5" dirty="0">
                <a:latin typeface="MS PGothic"/>
                <a:cs typeface="MS PGothic"/>
              </a:rPr>
              <a:t>” </a:t>
            </a:r>
            <a:r>
              <a:rPr sz="2200" spc="-660" dirty="0">
                <a:latin typeface="MS PGothic"/>
                <a:cs typeface="MS PGothic"/>
              </a:rPr>
              <a:t> </a:t>
            </a:r>
            <a:r>
              <a:rPr sz="2200" spc="-5" dirty="0">
                <a:latin typeface="MS PGothic"/>
                <a:cs typeface="MS PGothic"/>
              </a:rPr>
              <a:t>“</a:t>
            </a:r>
            <a:r>
              <a:rPr sz="2200" spc="-5" dirty="0">
                <a:latin typeface="Calibri"/>
                <a:cs typeface="Calibri"/>
              </a:rPr>
              <a:t>It's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hot</a:t>
            </a:r>
            <a:r>
              <a:rPr sz="2200" spc="-5" dirty="0">
                <a:latin typeface="MS PGothic"/>
                <a:cs typeface="MS PGothic"/>
              </a:rPr>
              <a:t>”</a:t>
            </a:r>
            <a:endParaRPr sz="22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latin typeface="MS PGothic"/>
                <a:cs typeface="MS PGothic"/>
              </a:rPr>
              <a:t>“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it's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&amp; humid,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it's </a:t>
            </a:r>
            <a:r>
              <a:rPr sz="2200" spc="-10" dirty="0">
                <a:latin typeface="Calibri"/>
                <a:cs typeface="Calibri"/>
              </a:rPr>
              <a:t>raining</a:t>
            </a:r>
            <a:r>
              <a:rPr sz="2200" spc="-10" dirty="0">
                <a:latin typeface="MS PGothic"/>
                <a:cs typeface="MS PGothic"/>
              </a:rPr>
              <a:t>”</a:t>
            </a:r>
            <a:endParaRPr sz="220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236" y="3721379"/>
            <a:ext cx="1634489" cy="22193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7170" indent="-204470">
              <a:lnSpc>
                <a:spcPct val="100000"/>
              </a:lnSpc>
              <a:spcBef>
                <a:spcPts val="340"/>
              </a:spcBef>
              <a:buAutoNum type="arabicPlain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Hu</a:t>
            </a:r>
            <a:endParaRPr sz="22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240"/>
              </a:spcBef>
              <a:buAutoNum type="arabicPlain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Hu</a:t>
            </a:r>
            <a:r>
              <a:rPr sz="2200" spc="-10" dirty="0">
                <a:latin typeface="Symbol"/>
                <a:cs typeface="Symbol"/>
              </a:rPr>
              <a:t></a:t>
            </a:r>
            <a:r>
              <a:rPr sz="2200" spc="-10" dirty="0">
                <a:latin typeface="Calibri"/>
                <a:cs typeface="Calibri"/>
              </a:rPr>
              <a:t>Ho</a:t>
            </a:r>
            <a:endParaRPr sz="2200">
              <a:latin typeface="Calibri"/>
              <a:cs typeface="Calibri"/>
            </a:endParaRPr>
          </a:p>
          <a:p>
            <a:pPr marL="217170" indent="-204470">
              <a:lnSpc>
                <a:spcPct val="100000"/>
              </a:lnSpc>
              <a:spcBef>
                <a:spcPts val="240"/>
              </a:spcBef>
              <a:buAutoNum type="arabicPlain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Ho</a:t>
            </a:r>
            <a:endParaRPr sz="2200">
              <a:latin typeface="Calibri"/>
              <a:cs typeface="Calibri"/>
            </a:endParaRPr>
          </a:p>
          <a:p>
            <a:pPr marL="217170" indent="-205104">
              <a:lnSpc>
                <a:spcPct val="100000"/>
              </a:lnSpc>
              <a:spcBef>
                <a:spcPts val="225"/>
              </a:spcBef>
              <a:buAutoNum type="arabicPlain"/>
              <a:tabLst>
                <a:tab pos="217804" algn="l"/>
              </a:tabLst>
            </a:pPr>
            <a:r>
              <a:rPr sz="2200" spc="-10" dirty="0">
                <a:latin typeface="Calibri"/>
                <a:cs typeface="Calibri"/>
              </a:rPr>
              <a:t>(Ho</a:t>
            </a:r>
            <a:r>
              <a:rPr sz="2200" spc="-10" dirty="0">
                <a:latin typeface="Symbol"/>
                <a:cs typeface="Symbol"/>
              </a:rPr>
              <a:t></a:t>
            </a:r>
            <a:r>
              <a:rPr sz="2200" spc="-10" dirty="0">
                <a:latin typeface="Calibri"/>
                <a:cs typeface="Calibri"/>
              </a:rPr>
              <a:t>Hu)</a:t>
            </a:r>
            <a:r>
              <a:rPr sz="2200" spc="-10" dirty="0">
                <a:latin typeface="Symbol"/>
                <a:cs typeface="Symbol"/>
              </a:rPr>
              <a:t></a:t>
            </a:r>
            <a:r>
              <a:rPr sz="2200" spc="-10" dirty="0"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spcBef>
                <a:spcPts val="245"/>
              </a:spcBef>
              <a:buAutoNum type="arabicPlain"/>
              <a:tabLst>
                <a:tab pos="217170" algn="l"/>
              </a:tabLst>
            </a:pPr>
            <a:r>
              <a:rPr sz="2200" spc="-10" dirty="0">
                <a:latin typeface="Calibri"/>
                <a:cs typeface="Calibri"/>
              </a:rPr>
              <a:t>Ho</a:t>
            </a:r>
            <a:r>
              <a:rPr sz="2200" spc="-10" dirty="0">
                <a:latin typeface="Symbol"/>
                <a:cs typeface="Symbol"/>
              </a:rPr>
              <a:t></a:t>
            </a:r>
            <a:r>
              <a:rPr sz="2200" spc="-10" dirty="0">
                <a:latin typeface="Calibri"/>
                <a:cs typeface="Calibri"/>
              </a:rPr>
              <a:t>Hu</a:t>
            </a:r>
            <a:endParaRPr sz="2200">
              <a:latin typeface="Calibri"/>
              <a:cs typeface="Calibri"/>
            </a:endParaRPr>
          </a:p>
          <a:p>
            <a:pPr marL="217170" indent="-204470">
              <a:lnSpc>
                <a:spcPct val="100000"/>
              </a:lnSpc>
              <a:spcBef>
                <a:spcPts val="240"/>
              </a:spcBef>
              <a:buAutoNum type="arabicPlain"/>
              <a:tabLst>
                <a:tab pos="217170" algn="l"/>
              </a:tabLst>
            </a:pPr>
            <a:r>
              <a:rPr sz="2200" spc="-5" dirty="0"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242" y="5183327"/>
            <a:ext cx="4881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  <a:tabLst>
                <a:tab pos="2524125" algn="l"/>
              </a:tabLst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introduction(1,3)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spc="-5" dirty="0">
                <a:latin typeface="MS PGothic"/>
                <a:cs typeface="MS PGothic"/>
              </a:rPr>
              <a:t>“</a:t>
            </a:r>
            <a:r>
              <a:rPr sz="2200" spc="-5" dirty="0">
                <a:latin typeface="Calibri"/>
                <a:cs typeface="Calibri"/>
              </a:rPr>
              <a:t>It's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humid</a:t>
            </a:r>
            <a:r>
              <a:rPr sz="2200" spc="-5" dirty="0">
                <a:latin typeface="MS PGothic"/>
                <a:cs typeface="MS PGothic"/>
              </a:rPr>
              <a:t>” </a:t>
            </a:r>
            <a:r>
              <a:rPr sz="2200" spc="-655" dirty="0">
                <a:latin typeface="MS PGothic"/>
                <a:cs typeface="MS PGothic"/>
              </a:rPr>
              <a:t> </a:t>
            </a:r>
            <a:r>
              <a:rPr sz="2200" spc="-5" dirty="0">
                <a:latin typeface="Calibri"/>
                <a:cs typeface="Calibri"/>
              </a:rPr>
              <a:t>modus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ponens(4,5)	</a:t>
            </a:r>
            <a:r>
              <a:rPr sz="2200" spc="-5" dirty="0">
                <a:latin typeface="MS PGothic"/>
                <a:cs typeface="MS PGothic"/>
              </a:rPr>
              <a:t>“</a:t>
            </a:r>
            <a:r>
              <a:rPr sz="2200" spc="-5" dirty="0">
                <a:latin typeface="Calibri"/>
                <a:cs typeface="Calibri"/>
              </a:rPr>
              <a:t>It's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raining</a:t>
            </a:r>
            <a:r>
              <a:rPr sz="2200" spc="-10" dirty="0">
                <a:latin typeface="MS PGothic"/>
                <a:cs typeface="MS PGothic"/>
              </a:rPr>
              <a:t>”</a:t>
            </a:r>
            <a:endParaRPr sz="22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51" y="353969"/>
            <a:ext cx="7650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Proving</a:t>
            </a:r>
            <a:r>
              <a:rPr spc="-10" dirty="0"/>
              <a:t> </a:t>
            </a:r>
            <a:r>
              <a:rPr spc="-30" dirty="0"/>
              <a:t>it’s</a:t>
            </a:r>
            <a:r>
              <a:rPr spc="-5" dirty="0"/>
              <a:t> </a:t>
            </a:r>
            <a:r>
              <a:rPr spc="-10" dirty="0"/>
              <a:t>raining</a:t>
            </a:r>
            <a:r>
              <a:rPr spc="-2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spc="-10" dirty="0"/>
              <a:t>resolution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6572" y="2240292"/>
            <a:ext cx="638810" cy="582295"/>
            <a:chOff x="766572" y="2240292"/>
            <a:chExt cx="638810" cy="582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886" y="2272279"/>
              <a:ext cx="537997" cy="4557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2240292"/>
              <a:ext cx="638530" cy="5821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8200" y="2290572"/>
              <a:ext cx="451484" cy="368935"/>
            </a:xfrm>
            <a:custGeom>
              <a:avLst/>
              <a:gdLst/>
              <a:ahLst/>
              <a:cxnLst/>
              <a:rect l="l" t="t" r="r" b="b"/>
              <a:pathLst>
                <a:path w="451484" h="368935">
                  <a:moveTo>
                    <a:pt x="45110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451104" y="368808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290572"/>
              <a:ext cx="451484" cy="368935"/>
            </a:xfrm>
            <a:custGeom>
              <a:avLst/>
              <a:gdLst/>
              <a:ahLst/>
              <a:cxnLst/>
              <a:rect l="l" t="t" r="r" b="b"/>
              <a:pathLst>
                <a:path w="451484" h="368935">
                  <a:moveTo>
                    <a:pt x="0" y="368808"/>
                  </a:moveTo>
                  <a:lnTo>
                    <a:pt x="451104" y="368808"/>
                  </a:lnTo>
                  <a:lnTo>
                    <a:pt x="45110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8200" y="2290572"/>
            <a:ext cx="451484" cy="368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Hu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09415" y="2218905"/>
            <a:ext cx="1243965" cy="603885"/>
            <a:chOff x="3709415" y="2218905"/>
            <a:chExt cx="1243965" cy="6038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2743" y="2267707"/>
              <a:ext cx="1150631" cy="4557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415" y="2218905"/>
              <a:ext cx="1243596" cy="60354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781044" y="2286000"/>
            <a:ext cx="1064260" cy="368935"/>
          </a:xfrm>
          <a:prstGeom prst="rect">
            <a:avLst/>
          </a:prstGeom>
          <a:solidFill>
            <a:srgbClr val="D9D9D9"/>
          </a:solidFill>
          <a:ln w="31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alibri"/>
                <a:cs typeface="Calibri"/>
              </a:rPr>
              <a:t>~Hu</a:t>
            </a:r>
            <a:r>
              <a:rPr sz="1800" spc="-5" dirty="0">
                <a:latin typeface="MS Gothic"/>
                <a:cs typeface="MS Gothic"/>
              </a:rPr>
              <a:t>∨</a:t>
            </a:r>
            <a:r>
              <a:rPr sz="1800" spc="-5" dirty="0">
                <a:latin typeface="Calibri"/>
                <a:cs typeface="Calibri"/>
              </a:rPr>
              <a:t>Ho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33971" y="2218905"/>
            <a:ext cx="1710055" cy="603885"/>
            <a:chOff x="6633971" y="2218905"/>
            <a:chExt cx="1710055" cy="6038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7277" y="2267707"/>
              <a:ext cx="1621603" cy="4557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971" y="2218905"/>
              <a:ext cx="1709927" cy="6035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705600" y="2286000"/>
            <a:ext cx="1534795" cy="368935"/>
          </a:xfrm>
          <a:prstGeom prst="rect">
            <a:avLst/>
          </a:prstGeom>
          <a:solidFill>
            <a:srgbClr val="D9D9D9"/>
          </a:solidFill>
          <a:ln w="31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alibri"/>
                <a:cs typeface="Calibri"/>
              </a:rPr>
              <a:t>~Hu</a:t>
            </a:r>
            <a:r>
              <a:rPr sz="1800" spc="-5" dirty="0">
                <a:latin typeface="MS Gothic"/>
                <a:cs typeface="MS Gothic"/>
              </a:rPr>
              <a:t>∨</a:t>
            </a:r>
            <a:r>
              <a:rPr sz="1800" spc="-5" dirty="0">
                <a:latin typeface="Calibri"/>
                <a:cs typeface="Calibri"/>
              </a:rPr>
              <a:t>~Ho</a:t>
            </a:r>
            <a:r>
              <a:rPr sz="1800" spc="-5" dirty="0">
                <a:latin typeface="MS Gothic"/>
                <a:cs typeface="MS Gothic"/>
              </a:rPr>
              <a:t>∨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7663" y="1465834"/>
            <a:ext cx="105092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~Hu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MS Gothic"/>
                <a:cs typeface="MS Gothic"/>
              </a:rPr>
              <a:t>∨</a:t>
            </a:r>
            <a:r>
              <a:rPr sz="1800" spc="-135" dirty="0">
                <a:latin typeface="MS Gothic"/>
                <a:cs typeface="MS Gothic"/>
              </a:rPr>
              <a:t> </a:t>
            </a:r>
            <a:r>
              <a:rPr sz="1800" spc="-10" dirty="0">
                <a:latin typeface="Calibri"/>
                <a:cs typeface="Calibri"/>
              </a:rPr>
              <a:t>Ho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5229" y="1389634"/>
            <a:ext cx="154813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MS Gothic"/>
                <a:cs typeface="MS Gothic"/>
              </a:rPr>
              <a:t>∧</a:t>
            </a:r>
            <a:r>
              <a:rPr sz="1600" spc="-380" dirty="0">
                <a:latin typeface="MS Gothic"/>
                <a:cs typeface="MS Gothic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~(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MS Gothic"/>
                <a:cs typeface="MS Gothic"/>
              </a:rPr>
              <a:t>∧</a:t>
            </a:r>
            <a:r>
              <a:rPr sz="1600" spc="-380" dirty="0">
                <a:latin typeface="MS Gothic"/>
                <a:cs typeface="MS Gothic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MS Gothic"/>
                <a:cs typeface="MS Gothic"/>
              </a:rPr>
              <a:t>∨</a:t>
            </a:r>
            <a:r>
              <a:rPr sz="1600" spc="-380" dirty="0">
                <a:latin typeface="MS Gothic"/>
                <a:cs typeface="MS Gothic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~H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MS Gothic"/>
                <a:cs typeface="MS Gothic"/>
              </a:rPr>
              <a:t>∨</a:t>
            </a:r>
            <a:r>
              <a:rPr sz="1800" spc="-484" dirty="0">
                <a:latin typeface="MS Gothic"/>
                <a:cs typeface="MS Gothic"/>
              </a:rPr>
              <a:t> </a:t>
            </a:r>
            <a:r>
              <a:rPr sz="1800" spc="-5" dirty="0">
                <a:latin typeface="Calibri"/>
                <a:cs typeface="Calibri"/>
              </a:rPr>
              <a:t>~H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MS Gothic"/>
                <a:cs typeface="MS Gothic"/>
              </a:rPr>
              <a:t>∨</a:t>
            </a:r>
            <a:r>
              <a:rPr sz="1600" spc="-385" dirty="0">
                <a:latin typeface="MS Gothic"/>
                <a:cs typeface="MS Gothic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146583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66772" y="3383292"/>
            <a:ext cx="638810" cy="582295"/>
            <a:chOff x="2366772" y="3383292"/>
            <a:chExt cx="638810" cy="58229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0086" y="3415279"/>
              <a:ext cx="537997" cy="4557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6772" y="3383292"/>
              <a:ext cx="638530" cy="58215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438400" y="3433571"/>
            <a:ext cx="451484" cy="368935"/>
          </a:xfrm>
          <a:prstGeom prst="rect">
            <a:avLst/>
          </a:prstGeom>
          <a:solidFill>
            <a:srgbClr val="D9D9D9"/>
          </a:solidFill>
          <a:ln w="317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Ho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8989" y="2650045"/>
            <a:ext cx="4699000" cy="2463165"/>
            <a:chOff x="1058989" y="2650045"/>
            <a:chExt cx="4699000" cy="2463165"/>
          </a:xfrm>
        </p:grpSpPr>
        <p:sp>
          <p:nvSpPr>
            <p:cNvPr id="25" name="object 25"/>
            <p:cNvSpPr/>
            <p:nvPr/>
          </p:nvSpPr>
          <p:spPr>
            <a:xfrm>
              <a:off x="1063752" y="2654807"/>
              <a:ext cx="3249930" cy="778510"/>
            </a:xfrm>
            <a:custGeom>
              <a:avLst/>
              <a:gdLst/>
              <a:ahLst/>
              <a:cxnLst/>
              <a:rect l="l" t="t" r="r" b="b"/>
              <a:pathLst>
                <a:path w="3249929" h="778510">
                  <a:moveTo>
                    <a:pt x="0" y="4571"/>
                  </a:moveTo>
                  <a:lnTo>
                    <a:pt x="1600199" y="778255"/>
                  </a:lnTo>
                </a:path>
                <a:path w="3249929" h="778510">
                  <a:moveTo>
                    <a:pt x="3249422" y="0"/>
                  </a:moveTo>
                  <a:lnTo>
                    <a:pt x="1600199" y="77812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6057" y="4558279"/>
              <a:ext cx="1009008" cy="4557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2772" y="4509477"/>
              <a:ext cx="1104887" cy="60354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724400" y="4576571"/>
            <a:ext cx="922019" cy="368935"/>
          </a:xfrm>
          <a:prstGeom prst="rect">
            <a:avLst/>
          </a:prstGeom>
          <a:solidFill>
            <a:srgbClr val="D9D9D9"/>
          </a:solidFill>
          <a:ln w="31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alibri"/>
                <a:cs typeface="Calibri"/>
              </a:rPr>
              <a:t>~Hu</a:t>
            </a:r>
            <a:r>
              <a:rPr sz="1800" spc="-5" dirty="0">
                <a:latin typeface="MS Gothic"/>
                <a:cs typeface="MS Gothic"/>
              </a:rPr>
              <a:t>∨</a:t>
            </a:r>
            <a:r>
              <a:rPr sz="1800" spc="-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59189" y="2650045"/>
            <a:ext cx="4819650" cy="3677920"/>
            <a:chOff x="2659189" y="2650045"/>
            <a:chExt cx="4819650" cy="3677920"/>
          </a:xfrm>
        </p:grpSpPr>
        <p:sp>
          <p:nvSpPr>
            <p:cNvPr id="30" name="object 30"/>
            <p:cNvSpPr/>
            <p:nvPr/>
          </p:nvSpPr>
          <p:spPr>
            <a:xfrm>
              <a:off x="2663951" y="2654807"/>
              <a:ext cx="4810125" cy="1921510"/>
            </a:xfrm>
            <a:custGeom>
              <a:avLst/>
              <a:gdLst/>
              <a:ahLst/>
              <a:cxnLst/>
              <a:rect l="l" t="t" r="r" b="b"/>
              <a:pathLst>
                <a:path w="4810125" h="1921510">
                  <a:moveTo>
                    <a:pt x="4809617" y="0"/>
                  </a:moveTo>
                  <a:lnTo>
                    <a:pt x="2522220" y="1921128"/>
                  </a:lnTo>
                </a:path>
                <a:path w="4810125" h="1921510">
                  <a:moveTo>
                    <a:pt x="0" y="1147571"/>
                  </a:moveTo>
                  <a:lnTo>
                    <a:pt x="2521585" y="19212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7555" y="5777454"/>
              <a:ext cx="396517" cy="45571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84347" y="5745479"/>
              <a:ext cx="499859" cy="58215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855975" y="5795772"/>
              <a:ext cx="309880" cy="368935"/>
            </a:xfrm>
            <a:custGeom>
              <a:avLst/>
              <a:gdLst/>
              <a:ahLst/>
              <a:cxnLst/>
              <a:rect l="l" t="t" r="r" b="b"/>
              <a:pathLst>
                <a:path w="309880" h="368935">
                  <a:moveTo>
                    <a:pt x="30937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309372" y="368807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5975" y="5795772"/>
              <a:ext cx="309880" cy="368935"/>
            </a:xfrm>
            <a:custGeom>
              <a:avLst/>
              <a:gdLst/>
              <a:ahLst/>
              <a:cxnLst/>
              <a:rect l="l" t="t" r="r" b="b"/>
              <a:pathLst>
                <a:path w="309880" h="368935">
                  <a:moveTo>
                    <a:pt x="0" y="368807"/>
                  </a:moveTo>
                  <a:lnTo>
                    <a:pt x="309372" y="368807"/>
                  </a:lnTo>
                  <a:lnTo>
                    <a:pt x="309372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55976" y="5795771"/>
            <a:ext cx="309880" cy="3689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63752" y="2659379"/>
            <a:ext cx="4122420" cy="3136265"/>
          </a:xfrm>
          <a:custGeom>
            <a:avLst/>
            <a:gdLst/>
            <a:ahLst/>
            <a:cxnLst/>
            <a:rect l="l" t="t" r="r" b="b"/>
            <a:pathLst>
              <a:path w="4122420" h="3136265">
                <a:moveTo>
                  <a:pt x="4122039" y="2286000"/>
                </a:moveTo>
                <a:lnTo>
                  <a:pt x="1947672" y="3135871"/>
                </a:lnTo>
              </a:path>
              <a:path w="4122420" h="3136265">
                <a:moveTo>
                  <a:pt x="0" y="0"/>
                </a:moveTo>
                <a:lnTo>
                  <a:pt x="1947545" y="31358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18428" y="4209669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96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930900" y="5791911"/>
            <a:ext cx="1990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Resolution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57" y="393636"/>
            <a:ext cx="5735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" dirty="0"/>
              <a:t> </a:t>
            </a:r>
            <a:r>
              <a:rPr dirty="0"/>
              <a:t>simple</a:t>
            </a:r>
            <a:r>
              <a:rPr spc="-10" dirty="0"/>
              <a:t> </a:t>
            </a:r>
            <a:r>
              <a:rPr spc="-20" dirty="0"/>
              <a:t>proof</a:t>
            </a:r>
            <a:r>
              <a:rPr spc="-40" dirty="0"/>
              <a:t> </a:t>
            </a:r>
            <a:r>
              <a:rPr spc="-2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356131"/>
            <a:ext cx="7188200" cy="4665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procedure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endParaRPr sz="2800">
              <a:latin typeface="Calibri"/>
              <a:cs typeface="Calibri"/>
            </a:endParaRPr>
          </a:p>
          <a:p>
            <a:pPr marL="371475" indent="-33782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372110" algn="l"/>
              </a:tabLst>
            </a:pP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sentences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CNF</a:t>
            </a:r>
            <a:r>
              <a:rPr sz="2775" b="1" spc="-15" baseline="2552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775" baseline="25525">
              <a:latin typeface="Calibri"/>
              <a:cs typeface="Calibri"/>
            </a:endParaRPr>
          </a:p>
          <a:p>
            <a:pPr marL="371475" marR="17780" indent="-337185">
              <a:lnSpc>
                <a:spcPct val="90000"/>
              </a:lnSpc>
              <a:spcBef>
                <a:spcPts val="505"/>
              </a:spcBef>
              <a:buAutoNum type="arabicPeriod"/>
              <a:tabLst>
                <a:tab pos="372110" algn="l"/>
              </a:tabLst>
            </a:pP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pairs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complementary literals</a:t>
            </a:r>
            <a:r>
              <a:rPr sz="2775" b="1" spc="-22" baseline="2552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775" b="1" spc="-15" baseline="25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25" dirty="0">
                <a:latin typeface="Calibri"/>
                <a:cs typeface="Calibri"/>
              </a:rPr>
              <a:t>yet </a:t>
            </a:r>
            <a:r>
              <a:rPr sz="2800" spc="-10" dirty="0">
                <a:latin typeface="Calibri"/>
                <a:cs typeface="Calibri"/>
              </a:rPr>
              <a:t>been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resolved</a:t>
            </a:r>
            <a:endParaRPr sz="2800">
              <a:latin typeface="Calibri"/>
              <a:cs typeface="Calibri"/>
            </a:endParaRPr>
          </a:p>
          <a:p>
            <a:pPr marL="371475" marR="32384" indent="-337185">
              <a:lnSpc>
                <a:spcPts val="3020"/>
              </a:lnSpc>
              <a:spcBef>
                <a:spcPts val="540"/>
              </a:spcBef>
              <a:buAutoNum type="arabicPeriod"/>
              <a:tabLst>
                <a:tab pos="37211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pairs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resolve</a:t>
            </a:r>
            <a:r>
              <a:rPr sz="2800" dirty="0">
                <a:latin typeface="Calibri"/>
                <a:cs typeface="Calibri"/>
              </a:rPr>
              <a:t> 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pair,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result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2</a:t>
            </a:r>
            <a:endParaRPr sz="2800">
              <a:latin typeface="Calibri"/>
              <a:cs typeface="Calibri"/>
            </a:endParaRPr>
          </a:p>
          <a:p>
            <a:pPr marL="254000" indent="-2292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sound?</a:t>
            </a:r>
            <a:endParaRPr sz="3200">
              <a:latin typeface="Calibri"/>
              <a:cs typeface="Calibri"/>
            </a:endParaRPr>
          </a:p>
          <a:p>
            <a:pPr marL="254000" indent="-2292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complete?</a:t>
            </a:r>
            <a:endParaRPr sz="3200">
              <a:latin typeface="Calibri"/>
              <a:cs typeface="Calibri"/>
            </a:endParaRPr>
          </a:p>
          <a:p>
            <a:pPr marL="2540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54635" algn="l"/>
              </a:tabLst>
            </a:pPr>
            <a:r>
              <a:rPr sz="3200" dirty="0">
                <a:latin typeface="Calibri"/>
                <a:cs typeface="Calibri"/>
              </a:rPr>
              <a:t>Will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20" dirty="0">
                <a:latin typeface="Calibri"/>
                <a:cs typeface="Calibri"/>
              </a:rPr>
              <a:t>always</a:t>
            </a:r>
            <a:r>
              <a:rPr sz="3200" spc="-15" dirty="0">
                <a:latin typeface="Calibri"/>
                <a:cs typeface="Calibri"/>
              </a:rPr>
              <a:t> terminate?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046114"/>
            <a:ext cx="415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KB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conjunctive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disjunctive sentences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228" y="5887326"/>
            <a:ext cx="3481704" cy="74803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literal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variable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negation</a:t>
            </a:r>
            <a:endParaRPr sz="1800">
              <a:latin typeface="Calibri"/>
              <a:cs typeface="Calibri"/>
            </a:endParaRPr>
          </a:p>
          <a:p>
            <a:pPr marR="310515" algn="r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766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Resolution</a:t>
            </a:r>
            <a:r>
              <a:rPr spc="-35" dirty="0"/>
              <a:t> </a:t>
            </a:r>
            <a:r>
              <a:rPr spc="-20" dirty="0"/>
              <a:t>refutation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17726"/>
            <a:ext cx="7732395" cy="4759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1950" indent="-3378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362585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negation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endParaRPr sz="2800">
              <a:latin typeface="Calibri"/>
              <a:cs typeface="Calibri"/>
            </a:endParaRPr>
          </a:p>
          <a:p>
            <a:pPr marL="361950" indent="-33782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362585" algn="l"/>
              </a:tabLst>
            </a:pP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CNF</a:t>
            </a:r>
            <a:endParaRPr sz="2800">
              <a:latin typeface="Calibri"/>
              <a:cs typeface="Calibri"/>
            </a:endParaRPr>
          </a:p>
          <a:p>
            <a:pPr marL="361950" marR="694055" indent="-337185">
              <a:lnSpc>
                <a:spcPct val="90000"/>
              </a:lnSpc>
              <a:spcBef>
                <a:spcPts val="505"/>
              </a:spcBef>
              <a:buAutoNum type="arabicPeriod"/>
              <a:tabLst>
                <a:tab pos="362585" algn="l"/>
              </a:tabLst>
            </a:pP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pairs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sentences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complementary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literals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resolved</a:t>
            </a:r>
            <a:endParaRPr sz="2800">
              <a:latin typeface="Calibri"/>
              <a:cs typeface="Calibri"/>
            </a:endParaRPr>
          </a:p>
          <a:p>
            <a:pPr marL="361950" marR="586105" indent="-337185">
              <a:lnSpc>
                <a:spcPts val="3020"/>
              </a:lnSpc>
              <a:spcBef>
                <a:spcPts val="540"/>
              </a:spcBef>
              <a:buAutoNum type="arabicPeriod"/>
              <a:tabLst>
                <a:tab pos="362585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pairs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resolve</a:t>
            </a:r>
            <a:r>
              <a:rPr sz="2800" dirty="0">
                <a:latin typeface="Calibri"/>
                <a:cs typeface="Calibri"/>
              </a:rPr>
              <a:t> 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pair,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2</a:t>
            </a:r>
            <a:endParaRPr sz="2800">
              <a:latin typeface="Calibri"/>
              <a:cs typeface="Calibri"/>
            </a:endParaRPr>
          </a:p>
          <a:p>
            <a:pPr marL="241300" marR="111125" indent="-22923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derived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(i.e.,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contradiction)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conclusion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conclusion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proved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0904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Propositional</a:t>
            </a:r>
            <a:r>
              <a:rPr spc="-5" dirty="0"/>
              <a:t> </a:t>
            </a:r>
            <a:r>
              <a:rPr dirty="0"/>
              <a:t>logic:</a:t>
            </a:r>
            <a:r>
              <a:rPr spc="-25" dirty="0"/>
              <a:t> </a:t>
            </a:r>
            <a:r>
              <a:rPr spc="-20" dirty="0"/>
              <a:t>pro</a:t>
            </a:r>
            <a:r>
              <a:rPr spc="-3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0" dirty="0"/>
              <a:t>con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2065"/>
            <a:ext cx="7811770" cy="458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419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spc="-20" dirty="0">
                <a:latin typeface="Calibri"/>
                <a:cs typeface="Calibri"/>
              </a:rPr>
              <a:t>Advantages</a:t>
            </a:r>
            <a:endParaRPr sz="3600">
              <a:latin typeface="Calibri"/>
              <a:cs typeface="Calibri"/>
            </a:endParaRPr>
          </a:p>
          <a:p>
            <a:pPr marL="698500" marR="1389380" lvl="1" indent="-228600">
              <a:lnSpc>
                <a:spcPts val="3070"/>
              </a:lnSpc>
              <a:spcBef>
                <a:spcPts val="620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5" dirty="0">
                <a:latin typeface="Calibri"/>
                <a:cs typeface="Calibri"/>
              </a:rPr>
              <a:t>Simple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good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465"/>
              </a:lnSpc>
              <a:buFont typeface="Arial MT"/>
              <a:buChar char="•"/>
              <a:tabLst>
                <a:tab pos="699135" algn="l"/>
              </a:tabLst>
            </a:pPr>
            <a:r>
              <a:rPr sz="3200" spc="-25" dirty="0">
                <a:latin typeface="Calibri"/>
                <a:cs typeface="Calibri"/>
              </a:rPr>
              <a:t>Lays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foundation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higher </a:t>
            </a:r>
            <a:r>
              <a:rPr sz="3200" dirty="0">
                <a:latin typeface="Calibri"/>
                <a:cs typeface="Calibri"/>
              </a:rPr>
              <a:t>logics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(e.g.,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FOL)</a:t>
            </a:r>
            <a:endParaRPr sz="3200">
              <a:latin typeface="Calibri"/>
              <a:cs typeface="Calibri"/>
            </a:endParaRPr>
          </a:p>
          <a:p>
            <a:pPr marL="698500" marR="687705" lvl="1" indent="-228600">
              <a:lnSpc>
                <a:spcPct val="80000"/>
              </a:lnSpc>
              <a:spcBef>
                <a:spcPts val="635"/>
              </a:spcBef>
              <a:buFont typeface="Arial MT"/>
              <a:buChar char="•"/>
              <a:tabLst>
                <a:tab pos="699135" algn="l"/>
              </a:tabLst>
            </a:pPr>
            <a:r>
              <a:rPr sz="3200" spc="-10" dirty="0">
                <a:latin typeface="Calibri"/>
                <a:cs typeface="Calibri"/>
              </a:rPr>
              <a:t>Reasoning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decidable,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though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NP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complete;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efficient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exist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for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4195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spc="-15" dirty="0">
                <a:latin typeface="Calibri"/>
                <a:cs typeface="Calibri"/>
              </a:rPr>
              <a:t>Disadvantages</a:t>
            </a:r>
            <a:endParaRPr sz="3600">
              <a:latin typeface="Calibri"/>
              <a:cs typeface="Calibri"/>
            </a:endParaRPr>
          </a:p>
          <a:p>
            <a:pPr marL="698500" lvl="1" indent="-229235">
              <a:lnSpc>
                <a:spcPts val="3585"/>
              </a:lnSpc>
              <a:buFont typeface="Arial MT"/>
              <a:buChar char="•"/>
              <a:tabLst>
                <a:tab pos="699135" algn="l"/>
              </a:tabLst>
            </a:pPr>
            <a:r>
              <a:rPr sz="3200" dirty="0">
                <a:latin typeface="Calibri"/>
                <a:cs typeface="Calibri"/>
              </a:rPr>
              <a:t>Not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expressive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enough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710"/>
              </a:lnSpc>
              <a:buFont typeface="Arial MT"/>
              <a:buChar char="•"/>
              <a:tabLst>
                <a:tab pos="699135" algn="l"/>
              </a:tabLst>
            </a:pPr>
            <a:r>
              <a:rPr sz="3200" spc="-30" dirty="0">
                <a:latin typeface="Calibri"/>
                <a:cs typeface="Calibri"/>
              </a:rPr>
              <a:t>Even</a:t>
            </a:r>
            <a:r>
              <a:rPr sz="3200" spc="-5" dirty="0">
                <a:latin typeface="Calibri"/>
                <a:cs typeface="Calibri"/>
              </a:rPr>
              <a:t> when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is,</a:t>
            </a:r>
            <a:r>
              <a:rPr sz="3200" dirty="0">
                <a:latin typeface="Calibri"/>
                <a:cs typeface="Calibri"/>
              </a:rPr>
              <a:t> 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MS PGothic"/>
                <a:cs typeface="MS PGothic"/>
              </a:rPr>
              <a:t>“</a:t>
            </a:r>
            <a:r>
              <a:rPr sz="3200" spc="-5" dirty="0">
                <a:latin typeface="Calibri"/>
                <a:cs typeface="Calibri"/>
              </a:rPr>
              <a:t>un-concise</a:t>
            </a:r>
            <a:r>
              <a:rPr sz="3200" spc="-5" dirty="0">
                <a:latin typeface="MS PGothic"/>
                <a:cs typeface="MS PGothic"/>
              </a:rPr>
              <a:t>”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228600"/>
            <a:ext cx="1231392" cy="1435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3111"/>
            <a:ext cx="556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20" dirty="0"/>
              <a:t>weak</a:t>
            </a:r>
            <a:r>
              <a:rPr spc="-10" dirty="0"/>
              <a:t> </a:t>
            </a:r>
            <a:r>
              <a:rPr dirty="0"/>
              <a:t>KR 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1001456"/>
            <a:ext cx="7726680" cy="555879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Hard to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identify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individuals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(e.g., </a:t>
            </a:r>
            <a:r>
              <a:rPr sz="3000" spc="-45" dirty="0">
                <a:latin typeface="Calibri"/>
                <a:cs typeface="Calibri"/>
              </a:rPr>
              <a:t>Mary,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3)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Can’t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directly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properties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individuals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65"/>
              </a:spcBef>
            </a:pP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between </a:t>
            </a:r>
            <a:r>
              <a:rPr sz="3000" dirty="0">
                <a:latin typeface="Calibri"/>
                <a:cs typeface="Calibri"/>
              </a:rPr>
              <a:t>them (e.g.,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MS PGothic"/>
                <a:cs typeface="MS PGothic"/>
              </a:rPr>
              <a:t>“</a:t>
            </a:r>
            <a:r>
              <a:rPr sz="3000" spc="-5" dirty="0">
                <a:latin typeface="Calibri"/>
                <a:cs typeface="Calibri"/>
              </a:rPr>
              <a:t>Bill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age </a:t>
            </a:r>
            <a:r>
              <a:rPr sz="3000" dirty="0">
                <a:latin typeface="Calibri"/>
                <a:cs typeface="Calibri"/>
              </a:rPr>
              <a:t>24</a:t>
            </a:r>
            <a:r>
              <a:rPr sz="3000" dirty="0">
                <a:latin typeface="MS PGothic"/>
                <a:cs typeface="MS PGothic"/>
              </a:rPr>
              <a:t>”</a:t>
            </a:r>
            <a:r>
              <a:rPr sz="300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241300" marR="467359" indent="-228600">
              <a:lnSpc>
                <a:spcPct val="11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Generalizations,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patterns,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regularities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hard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(e.g.,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MS PGothic"/>
                <a:cs typeface="MS PGothic"/>
              </a:rPr>
              <a:t>“</a:t>
            </a:r>
            <a:r>
              <a:rPr sz="3000" spc="-5" dirty="0">
                <a:latin typeface="Calibri"/>
                <a:cs typeface="Calibri"/>
              </a:rPr>
              <a:t>all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triangles </a:t>
            </a:r>
            <a:r>
              <a:rPr sz="3000" spc="-25" dirty="0">
                <a:latin typeface="Calibri"/>
                <a:cs typeface="Calibri"/>
              </a:rPr>
              <a:t>have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sides</a:t>
            </a:r>
            <a:r>
              <a:rPr sz="3000" spc="-5" dirty="0">
                <a:latin typeface="MS PGothic"/>
                <a:cs typeface="MS PGothic"/>
              </a:rPr>
              <a:t>”</a:t>
            </a:r>
            <a:r>
              <a:rPr sz="3000" spc="-5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241300" marR="222250" indent="-228600">
              <a:lnSpc>
                <a:spcPct val="11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First-Order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Logic</a:t>
            </a:r>
            <a:r>
              <a:rPr sz="3000" spc="-10" dirty="0">
                <a:latin typeface="Calibri"/>
                <a:cs typeface="Calibri"/>
              </a:rPr>
              <a:t> (FOL)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informa-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relations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variables</a:t>
            </a:r>
            <a:r>
              <a:rPr sz="3000" b="1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quantifier</a:t>
            </a:r>
            <a:r>
              <a:rPr sz="3000" spc="-10" dirty="0">
                <a:latin typeface="Calibri"/>
                <a:cs typeface="Calibri"/>
              </a:rPr>
              <a:t>s,</a:t>
            </a:r>
            <a:r>
              <a:rPr sz="3000" spc="5" dirty="0">
                <a:latin typeface="Calibri"/>
                <a:cs typeface="Calibri"/>
              </a:rPr>
              <a:t> e.g.,</a:t>
            </a:r>
            <a:endParaRPr sz="3000">
              <a:latin typeface="Calibri"/>
              <a:cs typeface="Calibri"/>
            </a:endParaRPr>
          </a:p>
          <a:p>
            <a:pPr marL="473075" lvl="1" indent="-22669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473709" algn="l"/>
              </a:tabLst>
            </a:pPr>
            <a:r>
              <a:rPr sz="2600" i="1" dirty="0">
                <a:latin typeface="Calibri"/>
                <a:cs typeface="Calibri"/>
              </a:rPr>
              <a:t>John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loves</a:t>
            </a:r>
            <a:r>
              <a:rPr sz="2600" i="1" dirty="0">
                <a:latin typeface="Calibri"/>
                <a:cs typeface="Calibri"/>
              </a:rPr>
              <a:t> Mary: </a:t>
            </a:r>
            <a:r>
              <a:rPr sz="2600" i="1" spc="-5" dirty="0">
                <a:latin typeface="Calibri"/>
                <a:cs typeface="Calibri"/>
              </a:rPr>
              <a:t>loves(John,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Mary)</a:t>
            </a:r>
            <a:endParaRPr sz="2600">
              <a:latin typeface="Calibri"/>
              <a:cs typeface="Calibri"/>
            </a:endParaRPr>
          </a:p>
          <a:p>
            <a:pPr marL="473075" lvl="1" indent="-22669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73709" algn="l"/>
              </a:tabLst>
            </a:pPr>
            <a:r>
              <a:rPr sz="2600" i="1" spc="-10" dirty="0">
                <a:latin typeface="Calibri"/>
                <a:cs typeface="Calibri"/>
              </a:rPr>
              <a:t>Every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elephant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is </a:t>
            </a:r>
            <a:r>
              <a:rPr sz="2600" i="1" spc="-5" dirty="0">
                <a:latin typeface="Calibri"/>
                <a:cs typeface="Calibri"/>
              </a:rPr>
              <a:t>gray:</a:t>
            </a:r>
            <a:r>
              <a:rPr sz="2600" i="1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(elephant(x)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gray(x))</a:t>
            </a:r>
            <a:endParaRPr sz="2600">
              <a:latin typeface="Calibri"/>
              <a:cs typeface="Calibri"/>
            </a:endParaRPr>
          </a:p>
          <a:p>
            <a:pPr marL="473075" lvl="1" indent="-22669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73709" algn="l"/>
              </a:tabLst>
            </a:pPr>
            <a:r>
              <a:rPr sz="2600" i="1" dirty="0">
                <a:latin typeface="Calibri"/>
                <a:cs typeface="Calibri"/>
              </a:rPr>
              <a:t>There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is a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black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swan:</a:t>
            </a:r>
            <a:r>
              <a:rPr sz="2600" i="1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x </a:t>
            </a:r>
            <a:r>
              <a:rPr sz="2600" spc="-5" dirty="0">
                <a:latin typeface="Calibri"/>
                <a:cs typeface="Calibri"/>
              </a:rPr>
              <a:t>(swan(X)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^</a:t>
            </a:r>
            <a:r>
              <a:rPr sz="2600" spc="-5" dirty="0">
                <a:latin typeface="Calibri"/>
                <a:cs typeface="Calibri"/>
              </a:rPr>
              <a:t> black(X))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111"/>
            <a:ext cx="5973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Hunt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Wumpus</a:t>
            </a:r>
            <a:r>
              <a:rPr spc="-30" dirty="0"/>
              <a:t> </a:t>
            </a:r>
            <a:r>
              <a:rPr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54709"/>
            <a:ext cx="5301615" cy="428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atomic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propositions:</a:t>
            </a:r>
            <a:endParaRPr sz="2600">
              <a:latin typeface="Calibri"/>
              <a:cs typeface="Calibri"/>
            </a:endParaRPr>
          </a:p>
          <a:p>
            <a:pPr marL="424180">
              <a:lnSpc>
                <a:spcPts val="2620"/>
              </a:lnSpc>
            </a:pPr>
            <a:r>
              <a:rPr sz="2200" spc="-5" dirty="0">
                <a:latin typeface="Calibri"/>
                <a:cs typeface="Calibri"/>
              </a:rPr>
              <a:t>A12 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agent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in </a:t>
            </a:r>
            <a:r>
              <a:rPr sz="2200" spc="-15" dirty="0">
                <a:latin typeface="Calibri"/>
                <a:cs typeface="Calibri"/>
              </a:rPr>
              <a:t>call</a:t>
            </a:r>
            <a:r>
              <a:rPr sz="2200" spc="-5" dirty="0">
                <a:latin typeface="Calibri"/>
                <a:cs typeface="Calibri"/>
              </a:rPr>
              <a:t> (1,2)</a:t>
            </a:r>
            <a:endParaRPr sz="2200">
              <a:latin typeface="Calibri"/>
              <a:cs typeface="Calibri"/>
            </a:endParaRPr>
          </a:p>
          <a:p>
            <a:pPr marL="424180" marR="1025525">
              <a:lnSpc>
                <a:spcPct val="99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S12</a:t>
            </a:r>
            <a:r>
              <a:rPr sz="2200" spc="-5" dirty="0">
                <a:latin typeface="Calibri"/>
                <a:cs typeface="Calibri"/>
              </a:rPr>
              <a:t> 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There’s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stench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</a:t>
            </a:r>
            <a:r>
              <a:rPr sz="2200" spc="-10" dirty="0">
                <a:latin typeface="Calibri"/>
                <a:cs typeface="Calibri"/>
              </a:rPr>
              <a:t> (1,2)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B34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30" dirty="0">
                <a:latin typeface="Calibri"/>
                <a:cs typeface="Calibri"/>
              </a:rPr>
              <a:t>There’s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breeze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(3,4)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W22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Wumpus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cell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(2,2)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V11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We’ve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visited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 </a:t>
            </a:r>
            <a:r>
              <a:rPr sz="2200" spc="-10" dirty="0">
                <a:latin typeface="Calibri"/>
                <a:cs typeface="Calibri"/>
              </a:rPr>
              <a:t>(1,1)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OK11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cell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(1,1)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safe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1500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ts val="2815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rules: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ts val="2230"/>
              </a:lnSpc>
            </a:pP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spc="-10" dirty="0">
                <a:latin typeface="Calibri"/>
                <a:cs typeface="Calibri"/>
              </a:rPr>
              <a:t>S22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spc="-10" dirty="0">
                <a:latin typeface="Calibri"/>
                <a:cs typeface="Calibri"/>
              </a:rPr>
              <a:t>W12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5" dirty="0">
                <a:latin typeface="Calibri"/>
                <a:cs typeface="Calibri"/>
              </a:rPr>
              <a:t>W23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spc="-10" dirty="0">
                <a:latin typeface="Calibri"/>
                <a:cs typeface="Calibri"/>
              </a:rPr>
              <a:t>W32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5" dirty="0">
                <a:latin typeface="Calibri"/>
                <a:cs typeface="Calibri"/>
              </a:rPr>
              <a:t>W21</a:t>
            </a:r>
            <a:endParaRPr sz="2200">
              <a:latin typeface="Calibri"/>
              <a:cs typeface="Calibri"/>
            </a:endParaRPr>
          </a:p>
          <a:p>
            <a:pPr marL="469900" marR="995680">
              <a:lnSpc>
                <a:spcPct val="91600"/>
              </a:lnSpc>
              <a:spcBef>
                <a:spcPts val="110"/>
              </a:spcBef>
            </a:pPr>
            <a:r>
              <a:rPr sz="2200" spc="-5" dirty="0">
                <a:latin typeface="Calibri"/>
                <a:cs typeface="Calibri"/>
              </a:rPr>
              <a:t>S22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W12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W23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W32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W21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B22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P12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P23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P32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P21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W22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S12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S23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S32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W21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085664"/>
            <a:ext cx="3999229" cy="128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5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W22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5" dirty="0">
                <a:latin typeface="Calibri"/>
                <a:cs typeface="Calibri"/>
              </a:rPr>
              <a:t>W11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5" dirty="0">
                <a:latin typeface="Calibri"/>
                <a:cs typeface="Calibri"/>
              </a:rPr>
              <a:t>W21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…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5" dirty="0">
                <a:latin typeface="Calibri"/>
                <a:cs typeface="Calibri"/>
              </a:rPr>
              <a:t>W44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420"/>
              </a:lnSpc>
            </a:pPr>
            <a:r>
              <a:rPr sz="2200" spc="-5" dirty="0">
                <a:latin typeface="Calibri"/>
                <a:cs typeface="Calibri"/>
              </a:rPr>
              <a:t>A22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V22</a:t>
            </a:r>
            <a:endParaRPr sz="2200">
              <a:latin typeface="Calibri"/>
              <a:cs typeface="Calibri"/>
            </a:endParaRPr>
          </a:p>
          <a:p>
            <a:pPr marL="12700" marR="156210">
              <a:lnSpc>
                <a:spcPts val="2420"/>
              </a:lnSpc>
              <a:spcBef>
                <a:spcPts val="150"/>
              </a:spcBef>
            </a:pPr>
            <a:r>
              <a:rPr sz="2200" spc="-5" dirty="0">
                <a:latin typeface="Calibri"/>
                <a:cs typeface="Calibri"/>
              </a:rPr>
              <a:t>A22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</a:t>
            </a:r>
            <a:r>
              <a:rPr sz="2200" spc="-5" dirty="0">
                <a:latin typeface="Calibri"/>
                <a:cs typeface="Calibri"/>
              </a:rPr>
              <a:t>W11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</a:t>
            </a:r>
            <a:r>
              <a:rPr sz="2200" spc="-5" dirty="0">
                <a:latin typeface="Calibri"/>
                <a:cs typeface="Calibri"/>
              </a:rPr>
              <a:t>W21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…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Symbol"/>
                <a:cs typeface="Symbol"/>
              </a:rPr>
              <a:t></a:t>
            </a:r>
            <a:r>
              <a:rPr sz="2200" spc="-10" dirty="0">
                <a:latin typeface="Calibri"/>
                <a:cs typeface="Calibri"/>
              </a:rPr>
              <a:t>W44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V22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OK22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914400"/>
            <a:ext cx="4134611" cy="28956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51446" y="4248086"/>
            <a:ext cx="3816350" cy="2253615"/>
            <a:chOff x="4951446" y="4248086"/>
            <a:chExt cx="3816350" cy="22536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1446" y="4250396"/>
              <a:ext cx="3779563" cy="2080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627" y="5027688"/>
              <a:ext cx="3742944" cy="14737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1353" y="4252848"/>
              <a:ext cx="3695700" cy="1995805"/>
            </a:xfrm>
            <a:custGeom>
              <a:avLst/>
              <a:gdLst/>
              <a:ahLst/>
              <a:cxnLst/>
              <a:rect l="l" t="t" r="r" b="b"/>
              <a:pathLst>
                <a:path w="3695700" h="1995804">
                  <a:moveTo>
                    <a:pt x="3492246" y="776351"/>
                  </a:moveTo>
                  <a:lnTo>
                    <a:pt x="321818" y="776351"/>
                  </a:lnTo>
                  <a:lnTo>
                    <a:pt x="275212" y="781715"/>
                  </a:lnTo>
                  <a:lnTo>
                    <a:pt x="232436" y="796996"/>
                  </a:lnTo>
                  <a:lnTo>
                    <a:pt x="194708" y="820977"/>
                  </a:lnTo>
                  <a:lnTo>
                    <a:pt x="163244" y="852441"/>
                  </a:lnTo>
                  <a:lnTo>
                    <a:pt x="139263" y="890169"/>
                  </a:lnTo>
                  <a:lnTo>
                    <a:pt x="123982" y="932945"/>
                  </a:lnTo>
                  <a:lnTo>
                    <a:pt x="118618" y="979551"/>
                  </a:lnTo>
                  <a:lnTo>
                    <a:pt x="118618" y="1792351"/>
                  </a:lnTo>
                  <a:lnTo>
                    <a:pt x="123982" y="1838940"/>
                  </a:lnTo>
                  <a:lnTo>
                    <a:pt x="139263" y="1881710"/>
                  </a:lnTo>
                  <a:lnTo>
                    <a:pt x="163244" y="1919439"/>
                  </a:lnTo>
                  <a:lnTo>
                    <a:pt x="194708" y="1950908"/>
                  </a:lnTo>
                  <a:lnTo>
                    <a:pt x="232436" y="1974896"/>
                  </a:lnTo>
                  <a:lnTo>
                    <a:pt x="275212" y="1990183"/>
                  </a:lnTo>
                  <a:lnTo>
                    <a:pt x="321818" y="1995551"/>
                  </a:lnTo>
                  <a:lnTo>
                    <a:pt x="3492246" y="1995551"/>
                  </a:lnTo>
                  <a:lnTo>
                    <a:pt x="3538851" y="1990183"/>
                  </a:lnTo>
                  <a:lnTo>
                    <a:pt x="3581627" y="1974896"/>
                  </a:lnTo>
                  <a:lnTo>
                    <a:pt x="3619355" y="1950908"/>
                  </a:lnTo>
                  <a:lnTo>
                    <a:pt x="3650819" y="1919439"/>
                  </a:lnTo>
                  <a:lnTo>
                    <a:pt x="3674800" y="1881710"/>
                  </a:lnTo>
                  <a:lnTo>
                    <a:pt x="3690081" y="1838940"/>
                  </a:lnTo>
                  <a:lnTo>
                    <a:pt x="3695446" y="1792351"/>
                  </a:lnTo>
                  <a:lnTo>
                    <a:pt x="3695446" y="979551"/>
                  </a:lnTo>
                  <a:lnTo>
                    <a:pt x="3690081" y="932945"/>
                  </a:lnTo>
                  <a:lnTo>
                    <a:pt x="3674800" y="890169"/>
                  </a:lnTo>
                  <a:lnTo>
                    <a:pt x="3650819" y="852441"/>
                  </a:lnTo>
                  <a:lnTo>
                    <a:pt x="3619355" y="820977"/>
                  </a:lnTo>
                  <a:lnTo>
                    <a:pt x="3581627" y="796996"/>
                  </a:lnTo>
                  <a:lnTo>
                    <a:pt x="3538851" y="781715"/>
                  </a:lnTo>
                  <a:lnTo>
                    <a:pt x="3492246" y="776351"/>
                  </a:lnTo>
                  <a:close/>
                </a:path>
                <a:path w="3695700" h="1995804">
                  <a:moveTo>
                    <a:pt x="0" y="0"/>
                  </a:moveTo>
                  <a:lnTo>
                    <a:pt x="714756" y="776351"/>
                  </a:lnTo>
                  <a:lnTo>
                    <a:pt x="1608963" y="776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1353" y="4252848"/>
              <a:ext cx="3695700" cy="1995805"/>
            </a:xfrm>
            <a:custGeom>
              <a:avLst/>
              <a:gdLst/>
              <a:ahLst/>
              <a:cxnLst/>
              <a:rect l="l" t="t" r="r" b="b"/>
              <a:pathLst>
                <a:path w="3695700" h="1995804">
                  <a:moveTo>
                    <a:pt x="118618" y="979551"/>
                  </a:moveTo>
                  <a:lnTo>
                    <a:pt x="123982" y="932945"/>
                  </a:lnTo>
                  <a:lnTo>
                    <a:pt x="139263" y="890169"/>
                  </a:lnTo>
                  <a:lnTo>
                    <a:pt x="163244" y="852441"/>
                  </a:lnTo>
                  <a:lnTo>
                    <a:pt x="194708" y="820977"/>
                  </a:lnTo>
                  <a:lnTo>
                    <a:pt x="232436" y="796996"/>
                  </a:lnTo>
                  <a:lnTo>
                    <a:pt x="275212" y="781715"/>
                  </a:lnTo>
                  <a:lnTo>
                    <a:pt x="321818" y="776351"/>
                  </a:lnTo>
                  <a:lnTo>
                    <a:pt x="714756" y="776351"/>
                  </a:lnTo>
                  <a:lnTo>
                    <a:pt x="0" y="0"/>
                  </a:lnTo>
                  <a:lnTo>
                    <a:pt x="1608963" y="776351"/>
                  </a:lnTo>
                  <a:lnTo>
                    <a:pt x="3492246" y="776351"/>
                  </a:lnTo>
                  <a:lnTo>
                    <a:pt x="3538851" y="781715"/>
                  </a:lnTo>
                  <a:lnTo>
                    <a:pt x="3581627" y="796996"/>
                  </a:lnTo>
                  <a:lnTo>
                    <a:pt x="3619355" y="820977"/>
                  </a:lnTo>
                  <a:lnTo>
                    <a:pt x="3650819" y="852441"/>
                  </a:lnTo>
                  <a:lnTo>
                    <a:pt x="3674800" y="890169"/>
                  </a:lnTo>
                  <a:lnTo>
                    <a:pt x="3690081" y="932945"/>
                  </a:lnTo>
                  <a:lnTo>
                    <a:pt x="3695446" y="979551"/>
                  </a:lnTo>
                  <a:lnTo>
                    <a:pt x="3695446" y="1284351"/>
                  </a:lnTo>
                  <a:lnTo>
                    <a:pt x="3695446" y="1792351"/>
                  </a:lnTo>
                  <a:lnTo>
                    <a:pt x="3690081" y="1838940"/>
                  </a:lnTo>
                  <a:lnTo>
                    <a:pt x="3674800" y="1881710"/>
                  </a:lnTo>
                  <a:lnTo>
                    <a:pt x="3650819" y="1919439"/>
                  </a:lnTo>
                  <a:lnTo>
                    <a:pt x="3619355" y="1950908"/>
                  </a:lnTo>
                  <a:lnTo>
                    <a:pt x="3581627" y="1974896"/>
                  </a:lnTo>
                  <a:lnTo>
                    <a:pt x="3538851" y="1990183"/>
                  </a:lnTo>
                  <a:lnTo>
                    <a:pt x="3492246" y="1995551"/>
                  </a:lnTo>
                  <a:lnTo>
                    <a:pt x="1608963" y="1995551"/>
                  </a:lnTo>
                  <a:lnTo>
                    <a:pt x="714756" y="1995551"/>
                  </a:lnTo>
                  <a:lnTo>
                    <a:pt x="321818" y="1995551"/>
                  </a:lnTo>
                  <a:lnTo>
                    <a:pt x="275212" y="1990183"/>
                  </a:lnTo>
                  <a:lnTo>
                    <a:pt x="232436" y="1974896"/>
                  </a:lnTo>
                  <a:lnTo>
                    <a:pt x="194708" y="1950908"/>
                  </a:lnTo>
                  <a:lnTo>
                    <a:pt x="163244" y="1919439"/>
                  </a:lnTo>
                  <a:lnTo>
                    <a:pt x="139263" y="1881710"/>
                  </a:lnTo>
                  <a:lnTo>
                    <a:pt x="123982" y="1838940"/>
                  </a:lnTo>
                  <a:lnTo>
                    <a:pt x="118618" y="1792351"/>
                  </a:lnTo>
                  <a:lnTo>
                    <a:pt x="118618" y="1284351"/>
                  </a:lnTo>
                  <a:lnTo>
                    <a:pt x="118618" y="9795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48783" y="5112258"/>
            <a:ext cx="3227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20" dirty="0">
                <a:latin typeface="Times New Roman"/>
                <a:cs typeface="Times New Roman"/>
              </a:rPr>
              <a:t>there’s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stench </a:t>
            </a:r>
            <a:r>
              <a:rPr sz="2400" dirty="0">
                <a:latin typeface="Times New Roman"/>
                <a:cs typeface="Times New Roman"/>
              </a:rPr>
              <a:t>in cell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Wumpus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isn’t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3111"/>
            <a:ext cx="5973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Hunt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Wumpus</a:t>
            </a:r>
            <a:r>
              <a:rPr spc="-30" dirty="0"/>
              <a:t> </a:t>
            </a:r>
            <a:r>
              <a:rPr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82142"/>
            <a:ext cx="4185285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381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Eight symbols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A11,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B11,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G11,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OK11, </a:t>
            </a:r>
            <a:r>
              <a:rPr sz="2800" spc="-5" dirty="0">
                <a:latin typeface="Calibri"/>
                <a:cs typeface="Calibri"/>
              </a:rPr>
              <a:t> P11,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V11,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W11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Lack of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giving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each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cell!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85" dirty="0">
                <a:latin typeface="Calibri"/>
                <a:cs typeface="Calibri"/>
              </a:rPr>
              <a:t>Ten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</a:t>
            </a:r>
            <a:r>
              <a:rPr sz="2800" spc="-10" dirty="0">
                <a:latin typeface="Calibri"/>
                <a:cs typeface="Calibri"/>
              </a:rPr>
              <a:t> think)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each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875912"/>
            <a:ext cx="1355090" cy="159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3200" algn="just">
              <a:lnSpc>
                <a:spcPct val="1073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A11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V11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P11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2400" spc="-5" dirty="0">
                <a:latin typeface="Symbol"/>
                <a:cs typeface="Symbol"/>
              </a:rPr>
              <a:t></a:t>
            </a:r>
            <a:r>
              <a:rPr sz="2400" spc="-5" dirty="0">
                <a:latin typeface="Calibri"/>
                <a:cs typeface="Calibri"/>
              </a:rPr>
              <a:t>P11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914400"/>
            <a:ext cx="4134611" cy="2895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64994" y="3866769"/>
            <a:ext cx="146939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W11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Calibri"/>
                <a:cs typeface="Calibri"/>
              </a:rPr>
              <a:t>W11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-5" dirty="0">
                <a:latin typeface="Calibri"/>
                <a:cs typeface="Calibri"/>
              </a:rPr>
              <a:t>S11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spc="-5" dirty="0">
                <a:latin typeface="Symbol"/>
                <a:cs typeface="Symbol"/>
              </a:rPr>
              <a:t></a:t>
            </a:r>
            <a:r>
              <a:rPr sz="2400" spc="-5" dirty="0">
                <a:latin typeface="Calibri"/>
                <a:cs typeface="Calibri"/>
              </a:rPr>
              <a:t>S11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B11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Calibri"/>
                <a:cs typeface="Calibri"/>
              </a:rPr>
              <a:t>B11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4335" y="4413503"/>
            <a:ext cx="3886200" cy="92392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6065" indent="-17399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66700" algn="l"/>
              </a:tabLst>
            </a:pPr>
            <a:r>
              <a:rPr sz="1800" dirty="0">
                <a:latin typeface="Calibri"/>
                <a:cs typeface="Calibri"/>
              </a:rPr>
              <a:t>8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16</a:t>
            </a:r>
            <a:r>
              <a:rPr sz="1800" spc="-5" dirty="0">
                <a:latin typeface="Calibri"/>
                <a:cs typeface="Calibri"/>
              </a:rPr>
              <a:t> cells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=&gt; </a:t>
            </a:r>
            <a:r>
              <a:rPr sz="1800" dirty="0">
                <a:latin typeface="Calibri"/>
                <a:cs typeface="Calibri"/>
              </a:rPr>
              <a:t>128 </a:t>
            </a:r>
            <a:r>
              <a:rPr sz="1800" spc="-5" dirty="0">
                <a:latin typeface="Calibri"/>
                <a:cs typeface="Calibri"/>
              </a:rPr>
              <a:t>symbols</a:t>
            </a:r>
            <a:endParaRPr sz="1800">
              <a:latin typeface="Calibri"/>
              <a:cs typeface="Calibri"/>
            </a:endParaRPr>
          </a:p>
          <a:p>
            <a:pPr marL="266065" indent="-173990">
              <a:lnSpc>
                <a:spcPts val="2150"/>
              </a:lnSpc>
              <a:spcBef>
                <a:spcPts val="25"/>
              </a:spcBef>
              <a:buFont typeface="Arial MT"/>
              <a:buChar char="•"/>
              <a:tabLst>
                <a:tab pos="266700" algn="l"/>
              </a:tabLst>
            </a:pPr>
            <a:r>
              <a:rPr sz="1800" spc="-5" dirty="0">
                <a:latin typeface="Calibri"/>
                <a:cs typeface="Calibri"/>
              </a:rPr>
              <a:t>2</a:t>
            </a:r>
            <a:r>
              <a:rPr sz="1800" spc="-7" baseline="25462" dirty="0">
                <a:latin typeface="Calibri"/>
                <a:cs typeface="Calibri"/>
              </a:rPr>
              <a:t>128</a:t>
            </a:r>
            <a:r>
              <a:rPr sz="1800" spc="202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</a:t>
            </a:r>
            <a:endParaRPr sz="1800">
              <a:latin typeface="Wingdings"/>
              <a:cs typeface="Wingdings"/>
            </a:endParaRPr>
          </a:p>
          <a:p>
            <a:pPr marL="266065" indent="-173990">
              <a:lnSpc>
                <a:spcPts val="2150"/>
              </a:lnSpc>
              <a:buFont typeface="Arial MT"/>
              <a:buChar char="•"/>
              <a:tabLst>
                <a:tab pos="266700" algn="l"/>
              </a:tabLst>
            </a:pP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brute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82270"/>
            <a:ext cx="37261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After</a:t>
            </a:r>
            <a:r>
              <a:rPr spc="-65" dirty="0"/>
              <a:t> </a:t>
            </a:r>
            <a:r>
              <a:rPr spc="-10" dirty="0"/>
              <a:t>third</a:t>
            </a:r>
            <a:r>
              <a:rPr spc="-40" dirty="0"/>
              <a:t> </a:t>
            </a:r>
            <a:r>
              <a:rPr spc="-25" dirty="0"/>
              <a:t>move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80717"/>
            <a:ext cx="7626984" cy="37547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384937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Wumpus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(1,3)</a:t>
            </a:r>
            <a:r>
              <a:rPr sz="2800" spc="-10" dirty="0">
                <a:latin typeface="Calibri"/>
                <a:cs typeface="Calibri"/>
              </a:rPr>
              <a:t> using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25" dirty="0">
                <a:latin typeface="Calibri"/>
                <a:cs typeface="Calibri"/>
              </a:rPr>
              <a:t>four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R&amp;N </a:t>
            </a:r>
            <a:r>
              <a:rPr sz="2800" spc="-10" dirty="0">
                <a:latin typeface="Calibri"/>
                <a:cs typeface="Calibri"/>
              </a:rPr>
              <a:t>section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7.5</a:t>
            </a:r>
            <a:endParaRPr sz="28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190"/>
              </a:spcBef>
            </a:pPr>
            <a:r>
              <a:rPr sz="2800" i="1" spc="-5" dirty="0">
                <a:latin typeface="Calibri"/>
                <a:cs typeface="Calibri"/>
              </a:rPr>
              <a:t>(R1)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Calibri"/>
                <a:cs typeface="Calibri"/>
              </a:rPr>
              <a:t>S11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Calibri"/>
                <a:cs typeface="Calibri"/>
              </a:rPr>
              <a:t>W11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W12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W21</a:t>
            </a:r>
            <a:endParaRPr sz="2800">
              <a:latin typeface="Calibri"/>
              <a:cs typeface="Calibri"/>
            </a:endParaRPr>
          </a:p>
          <a:p>
            <a:pPr marL="469900" marR="5080" algn="just">
              <a:lnSpc>
                <a:spcPct val="122700"/>
              </a:lnSpc>
              <a:spcBef>
                <a:spcPts val="5"/>
              </a:spcBef>
            </a:pPr>
            <a:r>
              <a:rPr sz="2800" i="1" spc="-5" dirty="0">
                <a:latin typeface="Calibri"/>
                <a:cs typeface="Calibri"/>
              </a:rPr>
              <a:t>(R2)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S21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Calibri"/>
                <a:cs typeface="Calibri"/>
              </a:rPr>
              <a:t>W11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W21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W22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W31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(R3)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S12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Calibri"/>
                <a:cs typeface="Calibri"/>
              </a:rPr>
              <a:t>W11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W12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W22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W13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(R4)</a:t>
            </a:r>
            <a:r>
              <a:rPr sz="2800" i="1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W13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W12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W22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W11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79" y="381000"/>
            <a:ext cx="4349496" cy="304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52510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11205</Words>
  <Application>Microsoft Office PowerPoint</Application>
  <PresentationFormat>On-screen Show (4:3)</PresentationFormat>
  <Paragraphs>1718</Paragraphs>
  <Slides>150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63" baseType="lpstr">
      <vt:lpstr>MS Gothic</vt:lpstr>
      <vt:lpstr>MS PGothic</vt:lpstr>
      <vt:lpstr>Yu Gothic</vt:lpstr>
      <vt:lpstr>Arial MT</vt:lpstr>
      <vt:lpstr>Calibri</vt:lpstr>
      <vt:lpstr>Calibri Light</vt:lpstr>
      <vt:lpstr>Cambria Math</vt:lpstr>
      <vt:lpstr>Courier New</vt:lpstr>
      <vt:lpstr>Segoe UI Symbol</vt:lpstr>
      <vt:lpstr>Symbol</vt:lpstr>
      <vt:lpstr>Times New Roman</vt:lpstr>
      <vt:lpstr>Wingdings</vt:lpstr>
      <vt:lpstr>Office Theme</vt:lpstr>
      <vt:lpstr>PowerPoint Presentation</vt:lpstr>
      <vt:lpstr>Logic roadmap overview</vt:lpstr>
      <vt:lpstr>Disclaimer</vt:lpstr>
      <vt:lpstr>Big Ideas</vt:lpstr>
      <vt:lpstr>AI Use Cases for Logic</vt:lpstr>
      <vt:lpstr>Knowledge-Based Agents: Big Idea</vt:lpstr>
      <vt:lpstr>Inference in People</vt:lpstr>
      <vt:lpstr>Question #1</vt:lpstr>
      <vt:lpstr>Question #1</vt:lpstr>
      <vt:lpstr>Question #1</vt:lpstr>
      <vt:lpstr>PowerPoint Presentation</vt:lpstr>
      <vt:lpstr>Question #2</vt:lpstr>
      <vt:lpstr>Question #2</vt:lpstr>
      <vt:lpstr>Question #3</vt:lpstr>
      <vt:lpstr>Question #3</vt:lpstr>
      <vt:lpstr>Question #3</vt:lpstr>
      <vt:lpstr>Wason Selection Task</vt:lpstr>
      <vt:lpstr>Wason Selection Task</vt:lpstr>
      <vt:lpstr>Negation in Natural Language</vt:lpstr>
      <vt:lpstr>Logic as a Methodology</vt:lpstr>
      <vt:lpstr>Knowledge-based agents</vt:lpstr>
      <vt:lpstr>Architecture of a KB agent</vt:lpstr>
      <vt:lpstr>Does your agent have complete  knowledge?</vt:lpstr>
      <vt:lpstr>Wumpus World environment</vt:lpstr>
      <vt:lpstr>AIMA’s Wumpus World</vt:lpstr>
      <vt:lpstr>Agent in a Wumpus world: Percepts</vt:lpstr>
      <vt:lpstr>Wumpus World Actions</vt:lpstr>
      <vt:lpstr>Wumpus World Goal</vt:lpstr>
      <vt:lpstr>AIMA’s Wumpus World</vt:lpstr>
      <vt:lpstr>The Hunter’s first step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Extension vs. Intension</vt:lpstr>
      <vt:lpstr>Entailment</vt:lpstr>
      <vt:lpstr>Entailment</vt:lpstr>
      <vt:lpstr>Entailment</vt:lpstr>
      <vt:lpstr>Models</vt:lpstr>
      <vt:lpstr>Entailment in the Wumpus World</vt:lpstr>
      <vt:lpstr>Wumpus models</vt:lpstr>
      <vt:lpstr>Wumpus World Rules (1)</vt:lpstr>
      <vt:lpstr>Only three of the  possible models are  consistent with what  we know</vt:lpstr>
      <vt:lpstr>Wumpus World Rules (2)</vt:lpstr>
      <vt:lpstr>Wumpus models</vt:lpstr>
      <vt:lpstr>Wumpus models</vt:lpstr>
      <vt:lpstr>Is (2,2) Safe?</vt:lpstr>
      <vt:lpstr>Inference, Soundness, Completeness</vt:lpstr>
      <vt:lpstr>Soundness and completeness</vt:lpstr>
      <vt:lpstr>No independent access to the world</vt:lpstr>
      <vt:lpstr>Summary</vt:lpstr>
      <vt:lpstr>Propositional logic syntax</vt:lpstr>
      <vt:lpstr>Examples of PL sentences</vt:lpstr>
      <vt:lpstr>Some terms</vt:lpstr>
      <vt:lpstr>More terms</vt:lpstr>
      <vt:lpstr>Truth tables</vt:lpstr>
      <vt:lpstr>Truth tables</vt:lpstr>
      <vt:lpstr>Truth tables</vt:lpstr>
      <vt:lpstr>Truth tables</vt:lpstr>
      <vt:lpstr>Truth tables</vt:lpstr>
      <vt:lpstr>Distribution of Negation</vt:lpstr>
      <vt:lpstr>Examples</vt:lpstr>
      <vt:lpstr>Examples</vt:lpstr>
      <vt:lpstr>Examples</vt:lpstr>
      <vt:lpstr>The implies connective: P  Q</vt:lpstr>
      <vt:lpstr>P  Q</vt:lpstr>
      <vt:lpstr>P  Q</vt:lpstr>
      <vt:lpstr>Knowledge Bases (KBs)</vt:lpstr>
      <vt:lpstr>Knowledge Bases (KBs)</vt:lpstr>
      <vt:lpstr>Knowledge Bases (KBs)</vt:lpstr>
      <vt:lpstr>Models for a KB</vt:lpstr>
      <vt:lpstr>Models for a KB</vt:lpstr>
      <vt:lpstr>A simple example</vt:lpstr>
      <vt:lpstr>Another simple example</vt:lpstr>
      <vt:lpstr>Finite CSP to Logic</vt:lpstr>
      <vt:lpstr>Finite CSP to Logic</vt:lpstr>
      <vt:lpstr>Finite CSP to Logic</vt:lpstr>
      <vt:lpstr>Finite CSP to Logic</vt:lpstr>
      <vt:lpstr>Reasoning With Propositional  Logic</vt:lpstr>
      <vt:lpstr>Reasoning / Inference</vt:lpstr>
      <vt:lpstr>Sound rules of inference</vt:lpstr>
      <vt:lpstr>Resolution</vt:lpstr>
      <vt:lpstr>Resolution</vt:lpstr>
      <vt:lpstr>Resolution Example</vt:lpstr>
      <vt:lpstr>Proving it’s raining with rules</vt:lpstr>
      <vt:lpstr>Proving it’s raining with resolution</vt:lpstr>
      <vt:lpstr>A simple proof procedure</vt:lpstr>
      <vt:lpstr>Resolution refutation</vt:lpstr>
      <vt:lpstr>Propositional logic: pro and con</vt:lpstr>
      <vt:lpstr>PL is a weak KR language</vt:lpstr>
      <vt:lpstr>Hunt the Wumpus domain</vt:lpstr>
      <vt:lpstr>Hunt the Wumpus domain</vt:lpstr>
      <vt:lpstr>After third move</vt:lpstr>
      <vt:lpstr>Proving W13: Wumpus is in cell 1,3</vt:lpstr>
      <vt:lpstr>Propositional Wumpus problems</vt:lpstr>
      <vt:lpstr>Monotonicity</vt:lpstr>
      <vt:lpstr>*duction</vt:lpstr>
      <vt:lpstr>*duction</vt:lpstr>
      <vt:lpstr>*duction</vt:lpstr>
      <vt:lpstr>*duction</vt:lpstr>
      <vt:lpstr>Propositional logic summary</vt:lpstr>
      <vt:lpstr>First Order Logic Overview</vt:lpstr>
      <vt:lpstr>First-order logic</vt:lpstr>
      <vt:lpstr>User provides</vt:lpstr>
      <vt:lpstr>What do these mean?</vt:lpstr>
      <vt:lpstr>FOL Provides</vt:lpstr>
      <vt:lpstr>Sentences: built from terms and atoms</vt:lpstr>
      <vt:lpstr>Sentences: built from terms and atoms</vt:lpstr>
      <vt:lpstr>What do atomic sentences mean?</vt:lpstr>
      <vt:lpstr>Ontology</vt:lpstr>
      <vt:lpstr>Sentences: built from terms and atoms</vt:lpstr>
      <vt:lpstr>Quantifiers:  and </vt:lpstr>
      <vt:lpstr>Universal Quantifier: </vt:lpstr>
      <vt:lpstr>Existential Quantifier: </vt:lpstr>
      <vt:lpstr>Existential Quantifier: </vt:lpstr>
      <vt:lpstr>Quantifier Scope</vt:lpstr>
      <vt:lpstr>Quantifier Scope</vt:lpstr>
      <vt:lpstr>Procedural example 1  (Illustrative only!)</vt:lpstr>
      <vt:lpstr>Procedural example 2  (Illustrative only!)</vt:lpstr>
      <vt:lpstr>Connections between  and </vt:lpstr>
      <vt:lpstr>Notational differences</vt:lpstr>
      <vt:lpstr>Translating English to FOL</vt:lpstr>
      <vt:lpstr>English to FOL: Counting</vt:lpstr>
      <vt:lpstr>Translating English to FOL</vt:lpstr>
      <vt:lpstr>Translating English to FOL</vt:lpstr>
      <vt:lpstr>Some terms we will need</vt:lpstr>
      <vt:lpstr>Translating English to FOL</vt:lpstr>
      <vt:lpstr>Translating English to FOL</vt:lpstr>
      <vt:lpstr>Representation Design</vt:lpstr>
      <vt:lpstr>Simple genealogy KB in FOL</vt:lpstr>
      <vt:lpstr>How do we approach this?</vt:lpstr>
      <vt:lpstr>Example: A simple genealogy KB by FOL</vt:lpstr>
      <vt:lpstr>Example Axioms</vt:lpstr>
      <vt:lpstr>Axioms, definitions and theorems</vt:lpstr>
      <vt:lpstr>More on definitions</vt:lpstr>
      <vt:lpstr>More on definitions</vt:lpstr>
      <vt:lpstr>Higher-order logic</vt:lpstr>
      <vt:lpstr>Expressing uniqueness</vt:lpstr>
      <vt:lpstr>Examples of FOL in use</vt:lpstr>
      <vt:lpstr>FOL Summary</vt:lpstr>
      <vt:lpstr>Logical Inference: Overview</vt:lpstr>
      <vt:lpstr>From Satisfiability to Proof</vt:lpstr>
      <vt:lpstr>Does the KB entail Q?</vt:lpstr>
      <vt:lpstr>Does the KB entail 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Ferraro</dc:creator>
  <cp:lastModifiedBy>Yeshwant Singh</cp:lastModifiedBy>
  <cp:revision>7</cp:revision>
  <dcterms:created xsi:type="dcterms:W3CDTF">2023-09-12T05:53:02Z</dcterms:created>
  <dcterms:modified xsi:type="dcterms:W3CDTF">2023-09-27T05:19:25Z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2023-09-12T00:00:00Z</vt:filetime>
  </property>
</Properties>
</file>