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3256CE9-FA8E-43F8-A358-30C604BDD0CB}" type="datetimeFigureOut">
              <a:rPr lang="en-IN" smtClean="0"/>
              <a:t>17-09-2022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982893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56CE9-FA8E-43F8-A358-30C604BDD0CB}"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208443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256CE9-FA8E-43F8-A358-30C604BDD0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2797603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256CE9-FA8E-43F8-A358-30C604BDD0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180489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56CE9-FA8E-43F8-A358-30C604BDD0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4215283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256CE9-FA8E-43F8-A358-30C604BDD0CB}"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210904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256CE9-FA8E-43F8-A358-30C604BDD0CB}" type="datetimeFigureOut">
              <a:rPr lang="en-IN" smtClean="0"/>
              <a:t>17-09-2022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3724238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3256CE9-FA8E-43F8-A358-30C604BDD0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3009497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3256CE9-FA8E-43F8-A358-30C604BDD0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3078097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56CE9-FA8E-43F8-A358-30C604BDD0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28780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256CE9-FA8E-43F8-A358-30C604BDD0CB}" type="datetimeFigureOut">
              <a:rPr lang="en-IN" smtClean="0"/>
              <a:t>17-09-2022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101817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56CE9-FA8E-43F8-A358-30C604BDD0CB}"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179975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56CE9-FA8E-43F8-A358-30C604BDD0CB}" type="datetimeFigureOut">
              <a:rPr lang="en-IN" smtClean="0"/>
              <a:t>17-09-2022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167580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56CE9-FA8E-43F8-A358-30C604BDD0CB}" type="datetimeFigureOut">
              <a:rPr lang="en-IN" smtClean="0"/>
              <a:t>17-09-2022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298502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56CE9-FA8E-43F8-A358-30C604BDD0CB}" type="datetimeFigureOut">
              <a:rPr lang="en-IN" smtClean="0"/>
              <a:t>17-09-2022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283786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56CE9-FA8E-43F8-A358-30C604BDD0CB}"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770731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256CE9-FA8E-43F8-A358-30C604BDD0CB}" type="datetimeFigureOut">
              <a:rPr lang="en-IN" smtClean="0"/>
              <a:t>17-09-2022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B75D8D-2175-407A-848F-D31F24F3BD5C}" type="slidenum">
              <a:rPr lang="en-IN" smtClean="0"/>
              <a:t>‹#›</a:t>
            </a:fld>
            <a:endParaRPr lang="en-IN"/>
          </a:p>
        </p:txBody>
      </p:sp>
    </p:spTree>
    <p:extLst>
      <p:ext uri="{BB962C8B-B14F-4D97-AF65-F5344CB8AC3E}">
        <p14:creationId xmlns:p14="http://schemas.microsoft.com/office/powerpoint/2010/main" val="88178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3256CE9-FA8E-43F8-A358-30C604BDD0CB}" type="datetimeFigureOut">
              <a:rPr lang="en-IN" smtClean="0"/>
              <a:t>17-09-2022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B75D8D-2175-407A-848F-D31F24F3BD5C}" type="slidenum">
              <a:rPr lang="en-IN" smtClean="0"/>
              <a:t>‹#›</a:t>
            </a:fld>
            <a:endParaRPr lang="en-IN"/>
          </a:p>
        </p:txBody>
      </p:sp>
    </p:spTree>
    <p:extLst>
      <p:ext uri="{BB962C8B-B14F-4D97-AF65-F5344CB8AC3E}">
        <p14:creationId xmlns:p14="http://schemas.microsoft.com/office/powerpoint/2010/main" val="103461177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6E3D73-A9F8-EDC3-AB04-EE2E46116D0B}"/>
              </a:ext>
            </a:extLst>
          </p:cNvPr>
          <p:cNvSpPr>
            <a:spLocks noGrp="1"/>
          </p:cNvSpPr>
          <p:nvPr>
            <p:ph type="title"/>
          </p:nvPr>
        </p:nvSpPr>
        <p:spPr>
          <a:xfrm>
            <a:off x="838200" y="-83976"/>
            <a:ext cx="10515600" cy="3107094"/>
          </a:xfrm>
        </p:spPr>
        <p:txBody>
          <a:bodyPr/>
          <a:lstStyle/>
          <a:p>
            <a:pPr algn="ctr"/>
            <a:r>
              <a:rPr lang="en-IN" dirty="0"/>
              <a:t>Inventory Management System </a:t>
            </a:r>
            <a:br>
              <a:rPr lang="en-IN" dirty="0"/>
            </a:br>
            <a:r>
              <a:rPr lang="en-IN" dirty="0"/>
              <a:t>For Retailers</a:t>
            </a:r>
          </a:p>
        </p:txBody>
      </p:sp>
    </p:spTree>
    <p:extLst>
      <p:ext uri="{BB962C8B-B14F-4D97-AF65-F5344CB8AC3E}">
        <p14:creationId xmlns:p14="http://schemas.microsoft.com/office/powerpoint/2010/main" val="63906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036D97-1733-D9CA-2041-7C44B882CD5B}"/>
              </a:ext>
            </a:extLst>
          </p:cNvPr>
          <p:cNvSpPr>
            <a:spLocks noGrp="1"/>
          </p:cNvSpPr>
          <p:nvPr>
            <p:ph type="title"/>
          </p:nvPr>
        </p:nvSpPr>
        <p:spPr/>
        <p:txBody>
          <a:bodyPr/>
          <a:lstStyle/>
          <a:p>
            <a:pPr algn="ctr"/>
            <a:r>
              <a:rPr lang="en-IN" dirty="0"/>
              <a:t>Abstract</a:t>
            </a:r>
          </a:p>
        </p:txBody>
      </p:sp>
      <p:sp>
        <p:nvSpPr>
          <p:cNvPr id="6" name="Content Placeholder 5">
            <a:extLst>
              <a:ext uri="{FF2B5EF4-FFF2-40B4-BE49-F238E27FC236}">
                <a16:creationId xmlns:a16="http://schemas.microsoft.com/office/drawing/2014/main" id="{EE2C7EFD-FC6C-8EB0-C031-B17CE1CFFF25}"/>
              </a:ext>
            </a:extLst>
          </p:cNvPr>
          <p:cNvSpPr>
            <a:spLocks noGrp="1"/>
          </p:cNvSpPr>
          <p:nvPr>
            <p:ph idx="1"/>
          </p:nvPr>
        </p:nvSpPr>
        <p:spPr>
          <a:xfrm>
            <a:off x="838200" y="2696547"/>
            <a:ext cx="10515600" cy="3179321"/>
          </a:xfrm>
        </p:spPr>
        <p:txBody>
          <a:bodyPr/>
          <a:lstStyle/>
          <a:p>
            <a:r>
              <a:rPr lang="en-IN" dirty="0"/>
              <a:t>This project is aimed at developing a desktop based application named Inventory Management System for managing the inventory system of any organisation. This system can be used to store the details of the inventory, stock maintenance, update the inventory based on the sales details. </a:t>
            </a:r>
          </a:p>
          <a:p>
            <a:endParaRPr lang="en-IN" dirty="0"/>
          </a:p>
        </p:txBody>
      </p:sp>
    </p:spTree>
    <p:extLst>
      <p:ext uri="{BB962C8B-B14F-4D97-AF65-F5344CB8AC3E}">
        <p14:creationId xmlns:p14="http://schemas.microsoft.com/office/powerpoint/2010/main" val="35799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A72E-F27C-406A-AE96-FE4E08F83408}"/>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E7A7DEA4-7636-4B38-FCE9-093BD78E8B95}"/>
              </a:ext>
            </a:extLst>
          </p:cNvPr>
          <p:cNvSpPr>
            <a:spLocks noGrp="1"/>
          </p:cNvSpPr>
          <p:nvPr>
            <p:ph idx="1"/>
          </p:nvPr>
        </p:nvSpPr>
        <p:spPr/>
        <p:txBody>
          <a:bodyPr>
            <a:normAutofit/>
          </a:bodyPr>
          <a:lstStyle/>
          <a:p>
            <a:r>
              <a:rPr lang="en-IN" dirty="0"/>
              <a:t>The problem of inventory control is one of the most important in organisational management. The process of obtaining the necessary information about the object is not always possible the solution of such complex tasks requires the use of system analysis, development of a systematic approach to the problem of management in general.</a:t>
            </a:r>
          </a:p>
          <a:p>
            <a:r>
              <a:rPr lang="en-IN" dirty="0"/>
              <a:t>Inventory models are distinguished by the assumption made about the key variables: demand, the cost structure , physical characteristics of the system. These assumptions may not suit to the real environment. There is a great deal of uncertainty and variability.</a:t>
            </a:r>
          </a:p>
        </p:txBody>
      </p:sp>
    </p:spTree>
    <p:extLst>
      <p:ext uri="{BB962C8B-B14F-4D97-AF65-F5344CB8AC3E}">
        <p14:creationId xmlns:p14="http://schemas.microsoft.com/office/powerpoint/2010/main" val="2568228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B16459A-186A-4769-D913-B21248F5A928}"/>
              </a:ext>
            </a:extLst>
          </p:cNvPr>
          <p:cNvSpPr>
            <a:spLocks noGrp="1"/>
          </p:cNvSpPr>
          <p:nvPr>
            <p:ph type="title"/>
          </p:nvPr>
        </p:nvSpPr>
        <p:spPr/>
        <p:txBody>
          <a:bodyPr>
            <a:normAutofit fontScale="90000"/>
          </a:bodyPr>
          <a:lstStyle/>
          <a:p>
            <a:pPr algn="ctr"/>
            <a:r>
              <a:rPr lang="en-IN" dirty="0"/>
              <a:t>Fuzzy models of inventory control classification</a:t>
            </a:r>
          </a:p>
        </p:txBody>
      </p:sp>
      <p:sp>
        <p:nvSpPr>
          <p:cNvPr id="13" name="Text Placeholder 12">
            <a:extLst>
              <a:ext uri="{FF2B5EF4-FFF2-40B4-BE49-F238E27FC236}">
                <a16:creationId xmlns:a16="http://schemas.microsoft.com/office/drawing/2014/main" id="{57FB7DE7-431A-96FE-5B56-6842726A6613}"/>
              </a:ext>
            </a:extLst>
          </p:cNvPr>
          <p:cNvSpPr>
            <a:spLocks noGrp="1"/>
          </p:cNvSpPr>
          <p:nvPr>
            <p:ph type="body" idx="1"/>
          </p:nvPr>
        </p:nvSpPr>
        <p:spPr/>
        <p:txBody>
          <a:bodyPr/>
          <a:lstStyle/>
          <a:p>
            <a:pPr algn="ctr"/>
            <a:r>
              <a:rPr lang="en-IN" dirty="0"/>
              <a:t>By purpose</a:t>
            </a:r>
          </a:p>
        </p:txBody>
      </p:sp>
      <p:sp>
        <p:nvSpPr>
          <p:cNvPr id="14" name="Content Placeholder 13">
            <a:extLst>
              <a:ext uri="{FF2B5EF4-FFF2-40B4-BE49-F238E27FC236}">
                <a16:creationId xmlns:a16="http://schemas.microsoft.com/office/drawing/2014/main" id="{8F6AE852-A575-0963-062B-288C5E0F7DFA}"/>
              </a:ext>
            </a:extLst>
          </p:cNvPr>
          <p:cNvSpPr>
            <a:spLocks noGrp="1"/>
          </p:cNvSpPr>
          <p:nvPr>
            <p:ph sz="half" idx="2"/>
          </p:nvPr>
        </p:nvSpPr>
        <p:spPr/>
        <p:txBody>
          <a:bodyPr>
            <a:normAutofit fontScale="92500" lnSpcReduction="20000"/>
          </a:bodyPr>
          <a:lstStyle/>
          <a:p>
            <a:r>
              <a:rPr lang="en-IN" dirty="0"/>
              <a:t>Economic order quantity models</a:t>
            </a:r>
          </a:p>
          <a:p>
            <a:r>
              <a:rPr lang="en-IN" dirty="0"/>
              <a:t>Economic production quantity models</a:t>
            </a:r>
          </a:p>
          <a:p>
            <a:r>
              <a:rPr lang="en-IN" dirty="0"/>
              <a:t>Joint Economic lot sizing models</a:t>
            </a:r>
          </a:p>
          <a:p>
            <a:endParaRPr lang="en-IN" dirty="0"/>
          </a:p>
          <a:p>
            <a:pPr>
              <a:buFont typeface="Wingdings" panose="05000000000000000000" pitchFamily="2" charset="2"/>
              <a:buChar char="Ø"/>
            </a:pPr>
            <a:r>
              <a:rPr lang="en-IN" dirty="0"/>
              <a:t>By type of inventory monitoring</a:t>
            </a:r>
          </a:p>
          <a:p>
            <a:pPr marL="0" indent="0">
              <a:buNone/>
            </a:pPr>
            <a:endParaRPr lang="en-IN" dirty="0"/>
          </a:p>
          <a:p>
            <a:r>
              <a:rPr lang="en-IN" dirty="0"/>
              <a:t>Continuous review system models</a:t>
            </a:r>
          </a:p>
          <a:p>
            <a:r>
              <a:rPr lang="en-IN" dirty="0"/>
              <a:t>Periodic review system models</a:t>
            </a:r>
          </a:p>
        </p:txBody>
      </p:sp>
      <p:sp>
        <p:nvSpPr>
          <p:cNvPr id="15" name="Text Placeholder 14">
            <a:extLst>
              <a:ext uri="{FF2B5EF4-FFF2-40B4-BE49-F238E27FC236}">
                <a16:creationId xmlns:a16="http://schemas.microsoft.com/office/drawing/2014/main" id="{5E7320F5-E878-1353-EBE4-6654C9C522DF}"/>
              </a:ext>
            </a:extLst>
          </p:cNvPr>
          <p:cNvSpPr>
            <a:spLocks noGrp="1"/>
          </p:cNvSpPr>
          <p:nvPr>
            <p:ph type="body" sz="quarter" idx="3"/>
          </p:nvPr>
        </p:nvSpPr>
        <p:spPr/>
        <p:txBody>
          <a:bodyPr/>
          <a:lstStyle/>
          <a:p>
            <a:pPr algn="ctr"/>
            <a:r>
              <a:rPr lang="en-IN" dirty="0"/>
              <a:t>By period</a:t>
            </a:r>
          </a:p>
        </p:txBody>
      </p:sp>
      <p:sp>
        <p:nvSpPr>
          <p:cNvPr id="16" name="Content Placeholder 15">
            <a:extLst>
              <a:ext uri="{FF2B5EF4-FFF2-40B4-BE49-F238E27FC236}">
                <a16:creationId xmlns:a16="http://schemas.microsoft.com/office/drawing/2014/main" id="{EDB58D04-5C29-7940-86C8-FC67CA76006E}"/>
              </a:ext>
            </a:extLst>
          </p:cNvPr>
          <p:cNvSpPr>
            <a:spLocks noGrp="1"/>
          </p:cNvSpPr>
          <p:nvPr>
            <p:ph sz="quarter" idx="4"/>
          </p:nvPr>
        </p:nvSpPr>
        <p:spPr/>
        <p:txBody>
          <a:bodyPr>
            <a:normAutofit fontScale="92500" lnSpcReduction="20000"/>
          </a:bodyPr>
          <a:lstStyle/>
          <a:p>
            <a:r>
              <a:rPr lang="en-IN" dirty="0"/>
              <a:t>Single-period models</a:t>
            </a:r>
          </a:p>
          <a:p>
            <a:r>
              <a:rPr lang="en-IN" dirty="0"/>
              <a:t>Multi-period models</a:t>
            </a:r>
          </a:p>
          <a:p>
            <a:endParaRPr lang="en-IN" dirty="0"/>
          </a:p>
          <a:p>
            <a:pPr marL="0" indent="0">
              <a:buNone/>
            </a:pPr>
            <a:endParaRPr lang="en-IN" dirty="0"/>
          </a:p>
          <a:p>
            <a:pPr>
              <a:buFont typeface="Wingdings" panose="05000000000000000000" pitchFamily="2" charset="2"/>
              <a:buChar char="Ø"/>
            </a:pPr>
            <a:r>
              <a:rPr lang="en-IN" dirty="0"/>
              <a:t>By quantity of items </a:t>
            </a:r>
          </a:p>
          <a:p>
            <a:endParaRPr lang="en-IN" dirty="0"/>
          </a:p>
          <a:p>
            <a:r>
              <a:rPr lang="en-IN" dirty="0"/>
              <a:t>Single item models</a:t>
            </a:r>
          </a:p>
          <a:p>
            <a:r>
              <a:rPr lang="en-IN" dirty="0"/>
              <a:t>Multi item models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p>
          <a:p>
            <a:endParaRPr lang="en-IN" dirty="0"/>
          </a:p>
          <a:p>
            <a:endParaRPr lang="en-IN" dirty="0"/>
          </a:p>
          <a:p>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08816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CEF76F-9EB1-3698-6EBC-1CDA8F903C96}"/>
              </a:ext>
            </a:extLst>
          </p:cNvPr>
          <p:cNvSpPr>
            <a:spLocks noGrp="1"/>
          </p:cNvSpPr>
          <p:nvPr>
            <p:ph type="title"/>
          </p:nvPr>
        </p:nvSpPr>
        <p:spPr>
          <a:xfrm>
            <a:off x="1295402" y="982132"/>
            <a:ext cx="9601196" cy="1014619"/>
          </a:xfrm>
        </p:spPr>
        <p:txBody>
          <a:bodyPr>
            <a:normAutofit fontScale="90000"/>
          </a:bodyPr>
          <a:lstStyle/>
          <a:p>
            <a:pPr algn="ctr"/>
            <a:r>
              <a:rPr lang="en-IN" dirty="0"/>
              <a:t>In models of Inventory Management System the following characteristics are taken into account:</a:t>
            </a:r>
          </a:p>
        </p:txBody>
      </p:sp>
      <p:sp>
        <p:nvSpPr>
          <p:cNvPr id="10" name="Content Placeholder 9">
            <a:extLst>
              <a:ext uri="{FF2B5EF4-FFF2-40B4-BE49-F238E27FC236}">
                <a16:creationId xmlns:a16="http://schemas.microsoft.com/office/drawing/2014/main" id="{20F86A55-9A54-3834-B166-419123352EA3}"/>
              </a:ext>
            </a:extLst>
          </p:cNvPr>
          <p:cNvSpPr>
            <a:spLocks noGrp="1"/>
          </p:cNvSpPr>
          <p:nvPr>
            <p:ph idx="1"/>
          </p:nvPr>
        </p:nvSpPr>
        <p:spPr/>
        <p:txBody>
          <a:bodyPr/>
          <a:lstStyle/>
          <a:p>
            <a:pPr algn="ctr">
              <a:buFont typeface="Wingdings" panose="05000000000000000000" pitchFamily="2" charset="2"/>
              <a:buChar char="Ø"/>
            </a:pPr>
            <a:r>
              <a:rPr lang="en-IN" dirty="0"/>
              <a:t>Single Versus Multiple item</a:t>
            </a:r>
          </a:p>
          <a:p>
            <a:pPr algn="ctr">
              <a:buFont typeface="Wingdings" panose="05000000000000000000" pitchFamily="2" charset="2"/>
              <a:buChar char="Ø"/>
            </a:pPr>
            <a:r>
              <a:rPr lang="en-IN" dirty="0"/>
              <a:t>Time duration</a:t>
            </a:r>
          </a:p>
          <a:p>
            <a:pPr algn="ctr">
              <a:lnSpc>
                <a:spcPct val="100000"/>
              </a:lnSpc>
              <a:buFont typeface="Wingdings" panose="05000000000000000000" pitchFamily="2" charset="2"/>
              <a:buChar char="Ø"/>
            </a:pPr>
            <a:r>
              <a:rPr lang="en-IN" dirty="0"/>
              <a:t>Number of stocking points</a:t>
            </a:r>
          </a:p>
          <a:p>
            <a:pPr algn="ctr">
              <a:lnSpc>
                <a:spcPct val="100000"/>
              </a:lnSpc>
              <a:buFont typeface="Wingdings" panose="05000000000000000000" pitchFamily="2" charset="2"/>
              <a:buChar char="Ø"/>
            </a:pPr>
            <a:r>
              <a:rPr lang="en-IN" dirty="0"/>
              <a:t>The nature of the product</a:t>
            </a:r>
          </a:p>
          <a:p>
            <a:pPr algn="ctr">
              <a:lnSpc>
                <a:spcPct val="100000"/>
              </a:lnSpc>
              <a:buFont typeface="Wingdings" panose="05000000000000000000" pitchFamily="2" charset="2"/>
              <a:buChar char="Ø"/>
            </a:pPr>
            <a:r>
              <a:rPr lang="en-IN" dirty="0"/>
              <a:t>Nature of demand</a:t>
            </a:r>
          </a:p>
          <a:p>
            <a:pPr marL="0" indent="0" algn="ctr">
              <a:lnSpc>
                <a:spcPct val="100000"/>
              </a:lnSpc>
              <a:buNone/>
            </a:pPr>
            <a:endParaRPr lang="en-IN" dirty="0"/>
          </a:p>
        </p:txBody>
      </p:sp>
    </p:spTree>
    <p:extLst>
      <p:ext uri="{BB962C8B-B14F-4D97-AF65-F5344CB8AC3E}">
        <p14:creationId xmlns:p14="http://schemas.microsoft.com/office/powerpoint/2010/main" val="405015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7FED3F-0E02-BECE-8EEC-484B30252FBF}"/>
              </a:ext>
            </a:extLst>
          </p:cNvPr>
          <p:cNvSpPr>
            <a:spLocks noGrp="1"/>
          </p:cNvSpPr>
          <p:nvPr>
            <p:ph type="title"/>
          </p:nvPr>
        </p:nvSpPr>
        <p:spPr>
          <a:xfrm>
            <a:off x="838200" y="709127"/>
            <a:ext cx="10515600" cy="1744824"/>
          </a:xfrm>
        </p:spPr>
        <p:txBody>
          <a:bodyPr/>
          <a:lstStyle/>
          <a:p>
            <a:pPr algn="ctr"/>
            <a:r>
              <a:rPr lang="en-IN" dirty="0"/>
              <a:t>Types of Demand Classification Inventory Management System</a:t>
            </a:r>
          </a:p>
        </p:txBody>
      </p:sp>
      <p:pic>
        <p:nvPicPr>
          <p:cNvPr id="7" name="Content Placeholder 6">
            <a:extLst>
              <a:ext uri="{FF2B5EF4-FFF2-40B4-BE49-F238E27FC236}">
                <a16:creationId xmlns:a16="http://schemas.microsoft.com/office/drawing/2014/main" id="{0E9BB6C8-4639-C093-1906-3C037F2E48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879" y="2897155"/>
            <a:ext cx="6391469" cy="24977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306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6994-5382-AFE2-FABC-21DC638C9435}"/>
              </a:ext>
            </a:extLst>
          </p:cNvPr>
          <p:cNvSpPr>
            <a:spLocks noGrp="1"/>
          </p:cNvSpPr>
          <p:nvPr>
            <p:ph type="title"/>
          </p:nvPr>
        </p:nvSpPr>
        <p:spPr/>
        <p:txBody>
          <a:bodyPr/>
          <a:lstStyle/>
          <a:p>
            <a:pPr algn="ctr"/>
            <a:r>
              <a:rPr lang="en-IN" dirty="0"/>
              <a:t>References</a:t>
            </a:r>
          </a:p>
        </p:txBody>
      </p:sp>
      <p:sp>
        <p:nvSpPr>
          <p:cNvPr id="3" name="Content Placeholder 2">
            <a:extLst>
              <a:ext uri="{FF2B5EF4-FFF2-40B4-BE49-F238E27FC236}">
                <a16:creationId xmlns:a16="http://schemas.microsoft.com/office/drawing/2014/main" id="{AAB6D2B2-84EF-353F-14D8-177127302A06}"/>
              </a:ext>
            </a:extLst>
          </p:cNvPr>
          <p:cNvSpPr>
            <a:spLocks noGrp="1"/>
          </p:cNvSpPr>
          <p:nvPr>
            <p:ph idx="1"/>
          </p:nvPr>
        </p:nvSpPr>
        <p:spPr/>
        <p:txBody>
          <a:bodyPr>
            <a:normAutofit fontScale="85000" lnSpcReduction="10000"/>
          </a:bodyPr>
          <a:lstStyle/>
          <a:p>
            <a:pPr>
              <a:lnSpc>
                <a:spcPct val="110000"/>
              </a:lnSpc>
              <a:buFont typeface="Wingdings" panose="05000000000000000000" pitchFamily="2" charset="2"/>
              <a:buChar char="Ø"/>
            </a:pPr>
            <a:r>
              <a:rPr lang="en-US" b="0" i="0" dirty="0">
                <a:solidFill>
                  <a:srgbClr val="222222"/>
                </a:solidFill>
                <a:effectLst/>
                <a:latin typeface="Arial" panose="020B0604020202020204" pitchFamily="34" charset="0"/>
              </a:rPr>
              <a:t>Zadeh, L.A. (1965). Fuzzy Sets. Information and Control, 8: 338-353.</a:t>
            </a:r>
            <a:endParaRPr lang="en-US" dirty="0">
              <a:solidFill>
                <a:srgbClr val="222222"/>
              </a:solidFill>
              <a:latin typeface="Arial" panose="020B0604020202020204" pitchFamily="34" charset="0"/>
            </a:endParaRPr>
          </a:p>
          <a:p>
            <a:pPr>
              <a:lnSpc>
                <a:spcPct val="110000"/>
              </a:lnSpc>
              <a:buFont typeface="Wingdings" panose="05000000000000000000" pitchFamily="2" charset="2"/>
              <a:buChar char="Ø"/>
            </a:pPr>
            <a:r>
              <a:rPr lang="en-US" dirty="0"/>
              <a:t>Silver, E.A. (2008). Inventory Management: An Overview, Canadian Publications, Practical Applications and Suggestions for Future Research. INFOR, 46(1): 15-28</a:t>
            </a:r>
          </a:p>
          <a:p>
            <a:pPr algn="l">
              <a:lnSpc>
                <a:spcPct val="100000"/>
              </a:lnSpc>
              <a:buFont typeface="Wingdings" panose="05000000000000000000" pitchFamily="2" charset="2"/>
              <a:buChar char="Ø"/>
            </a:pPr>
            <a:r>
              <a:rPr lang="en-US" b="0" i="0" dirty="0">
                <a:solidFill>
                  <a:srgbClr val="222222"/>
                </a:solidFill>
                <a:effectLst/>
                <a:latin typeface="Arial" panose="020B0604020202020204" pitchFamily="34" charset="0"/>
              </a:rPr>
              <a:t>Roy, T.K., and </a:t>
            </a:r>
            <a:r>
              <a:rPr lang="en-US" b="0" i="0" dirty="0" err="1">
                <a:solidFill>
                  <a:srgbClr val="222222"/>
                </a:solidFill>
                <a:effectLst/>
                <a:latin typeface="Arial" panose="020B0604020202020204" pitchFamily="34" charset="0"/>
              </a:rPr>
              <a:t>Maiti</a:t>
            </a:r>
            <a:r>
              <a:rPr lang="en-US" b="0" i="0" dirty="0">
                <a:solidFill>
                  <a:srgbClr val="222222"/>
                </a:solidFill>
                <a:effectLst/>
                <a:latin typeface="Arial" panose="020B0604020202020204" pitchFamily="34" charset="0"/>
              </a:rPr>
              <a:t>, M. (1997). A Fuzzy EOQ Model with Demand Dependent Unit Cost under Limited Storage Capacity. European Journal of Operational Research, 99: 425-432.</a:t>
            </a:r>
          </a:p>
          <a:p>
            <a:pPr algn="l">
              <a:lnSpc>
                <a:spcPct val="120000"/>
              </a:lnSpc>
              <a:buFont typeface="Wingdings" panose="05000000000000000000" pitchFamily="2" charset="2"/>
              <a:buChar char="Ø"/>
            </a:pPr>
            <a:r>
              <a:rPr lang="en-US" b="0" i="0" dirty="0">
                <a:solidFill>
                  <a:srgbClr val="222222"/>
                </a:solidFill>
                <a:effectLst/>
                <a:latin typeface="Arial" panose="020B0604020202020204" pitchFamily="34" charset="0"/>
              </a:rPr>
              <a:t>Antonelli and et al (2013)aims to identify Information Technology benefits in individual work. With technologies fully implemented, greater satisfaction was observed for all constructs of the survey, with statistically significant differences. When comparing age, it was found that younger users were more satisfied with the benefits of technology. Concerning the number of employees, small business users were less satisfied with Information Technology.</a:t>
            </a:r>
          </a:p>
          <a:p>
            <a:pPr marL="0" indent="0">
              <a:lnSpc>
                <a:spcPct val="110000"/>
              </a:lnSpc>
              <a:buNone/>
            </a:pPr>
            <a:br>
              <a:rPr lang="en-US" dirty="0"/>
            </a:b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538454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409</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 Boardroom</vt:lpstr>
      <vt:lpstr>Inventory Management System  For Retailers</vt:lpstr>
      <vt:lpstr>Abstract</vt:lpstr>
      <vt:lpstr>Introduction</vt:lpstr>
      <vt:lpstr>Fuzzy models of inventory control classification</vt:lpstr>
      <vt:lpstr>In models of Inventory Management System the following characteristics are taken into account:</vt:lpstr>
      <vt:lpstr>Types of Demand Classification Inventory Management System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For Retailers</dc:title>
  <dc:creator>yeshwind k</dc:creator>
  <cp:lastModifiedBy>yeshwind k</cp:lastModifiedBy>
  <cp:revision>2</cp:revision>
  <dcterms:created xsi:type="dcterms:W3CDTF">2022-09-17T02:28:26Z</dcterms:created>
  <dcterms:modified xsi:type="dcterms:W3CDTF">2022-09-17T04:03:36Z</dcterms:modified>
</cp:coreProperties>
</file>