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67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2484F40-4555-4A37-B0E2-51E9275ACBD1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3965BF2-E5BA-4180-8B66-DAF04A2A4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40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4F40-4555-4A37-B0E2-51E9275ACBD1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5BF2-E5BA-4180-8B66-DAF04A2A4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46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4F40-4555-4A37-B0E2-51E9275ACBD1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5BF2-E5BA-4180-8B66-DAF04A2A4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959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4F40-4555-4A37-B0E2-51E9275ACBD1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5BF2-E5BA-4180-8B66-DAF04A2A468F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1460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4F40-4555-4A37-B0E2-51E9275ACBD1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5BF2-E5BA-4180-8B66-DAF04A2A4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502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4F40-4555-4A37-B0E2-51E9275ACBD1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5BF2-E5BA-4180-8B66-DAF04A2A4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133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4F40-4555-4A37-B0E2-51E9275ACBD1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5BF2-E5BA-4180-8B66-DAF04A2A4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612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4F40-4555-4A37-B0E2-51E9275ACBD1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5BF2-E5BA-4180-8B66-DAF04A2A4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905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4F40-4555-4A37-B0E2-51E9275ACBD1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5BF2-E5BA-4180-8B66-DAF04A2A4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70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4F40-4555-4A37-B0E2-51E9275ACBD1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5BF2-E5BA-4180-8B66-DAF04A2A4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68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4F40-4555-4A37-B0E2-51E9275ACBD1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5BF2-E5BA-4180-8B66-DAF04A2A4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7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4F40-4555-4A37-B0E2-51E9275ACBD1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5BF2-E5BA-4180-8B66-DAF04A2A4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22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4F40-4555-4A37-B0E2-51E9275ACBD1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5BF2-E5BA-4180-8B66-DAF04A2A4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65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4F40-4555-4A37-B0E2-51E9275ACBD1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5BF2-E5BA-4180-8B66-DAF04A2A4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82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4F40-4555-4A37-B0E2-51E9275ACBD1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5BF2-E5BA-4180-8B66-DAF04A2A4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60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4F40-4555-4A37-B0E2-51E9275ACBD1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5BF2-E5BA-4180-8B66-DAF04A2A4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27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4F40-4555-4A37-B0E2-51E9275ACBD1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5BF2-E5BA-4180-8B66-DAF04A2A4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66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84F40-4555-4A37-B0E2-51E9275ACBD1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65BF2-E5BA-4180-8B66-DAF04A2A4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363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D312B3F-D61B-A096-24C6-F5712CBD6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-124546"/>
            <a:ext cx="9057969" cy="2387600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rgbClr val="FF0000"/>
                </a:solidFill>
              </a:rPr>
              <a:t>Task #09 </a:t>
            </a:r>
            <a:r>
              <a:rPr lang="en-IN" sz="5400" dirty="0">
                <a:solidFill>
                  <a:srgbClr val="002060"/>
                </a:solidFill>
              </a:rPr>
              <a:t>- Stakeholder Mapping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8DC0964-DA8C-982D-3CDC-938104B17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3956713"/>
            <a:ext cx="8791575" cy="3557847"/>
          </a:xfrm>
        </p:spPr>
        <p:txBody>
          <a:bodyPr>
            <a:normAutofit/>
          </a:bodyPr>
          <a:lstStyle/>
          <a:p>
            <a:pPr lvl="1" algn="l"/>
            <a:r>
              <a:rPr lang="en-IN" sz="2800" dirty="0">
                <a:solidFill>
                  <a:schemeClr val="tx2"/>
                </a:solidFill>
              </a:rPr>
              <a:t> </a:t>
            </a:r>
            <a:r>
              <a:rPr lang="en-IN" sz="1600" b="1" i="1" dirty="0">
                <a:solidFill>
                  <a:schemeClr val="tx2"/>
                </a:solidFill>
              </a:rPr>
              <a:t>T.BHAVANI-23781 A05F0</a:t>
            </a:r>
          </a:p>
          <a:p>
            <a:pPr lvl="1" algn="l"/>
            <a:r>
              <a:rPr lang="en-IN" sz="1600" b="1" i="1" dirty="0">
                <a:solidFill>
                  <a:schemeClr val="tx2"/>
                </a:solidFill>
              </a:rPr>
              <a:t>U.G.WAJIHA-23781A05F1</a:t>
            </a:r>
          </a:p>
          <a:p>
            <a:pPr lvl="1" algn="l"/>
            <a:r>
              <a:rPr lang="en-IN" sz="1600" b="1" i="1" dirty="0">
                <a:solidFill>
                  <a:schemeClr val="tx2"/>
                </a:solidFill>
              </a:rPr>
              <a:t>V.LAHARI-23781A05F5</a:t>
            </a:r>
          </a:p>
          <a:p>
            <a:pPr lvl="1" algn="l"/>
            <a:r>
              <a:rPr lang="en-IN" sz="1600" b="1" i="1" dirty="0">
                <a:solidFill>
                  <a:schemeClr val="tx2"/>
                </a:solidFill>
              </a:rPr>
              <a:t>V.YESHWITHA-23781 A05F6</a:t>
            </a:r>
          </a:p>
          <a:p>
            <a:pPr lvl="1" algn="l"/>
            <a:r>
              <a:rPr lang="en-IN" sz="1600" b="1" i="1" dirty="0">
                <a:solidFill>
                  <a:schemeClr val="tx2"/>
                </a:solidFill>
              </a:rPr>
              <a:t>V.P.LALITHA-23781A05F7</a:t>
            </a:r>
          </a:p>
          <a:p>
            <a:pPr lvl="1" algn="l"/>
            <a:r>
              <a:rPr lang="en-IN" sz="1600" b="1" i="1" dirty="0">
                <a:solidFill>
                  <a:schemeClr val="tx2"/>
                </a:solidFill>
              </a:rPr>
              <a:t>V.SIREESHA-23781A05F8</a:t>
            </a:r>
          </a:p>
          <a:p>
            <a:pPr lvl="1" algn="l"/>
            <a:r>
              <a:rPr lang="en-IN" sz="1600" b="1" i="1" dirty="0">
                <a:solidFill>
                  <a:schemeClr val="tx2"/>
                </a:solidFill>
              </a:rPr>
              <a:t>V.SUPRAJA-23781A05F9</a:t>
            </a:r>
          </a:p>
          <a:p>
            <a:endParaRPr lang="en-IN" sz="1600" dirty="0"/>
          </a:p>
          <a:p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BEB6A7-3B53-7D7D-302C-195415BAB26A}"/>
              </a:ext>
            </a:extLst>
          </p:cNvPr>
          <p:cNvSpPr txBox="1"/>
          <p:nvPr/>
        </p:nvSpPr>
        <p:spPr>
          <a:xfrm>
            <a:off x="3225596" y="2670454"/>
            <a:ext cx="60932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Stakeholder Mapping for Smartphone Product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BC66C2-8F5D-86FE-0470-72F357D97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659" y="3472197"/>
            <a:ext cx="3450801" cy="25641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9054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3084-473D-A614-DC12-973B442A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Internal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4C9DE-645F-29DC-C9C7-81C43A338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402006"/>
            <a:ext cx="7702336" cy="43263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 Product Manager: Oversees product development, launch, and maintenance</a:t>
            </a:r>
          </a:p>
          <a:p>
            <a:r>
              <a:rPr lang="en-US" dirty="0"/>
              <a:t>- Design Team: Responsible for designing the phone's user interface and user experience</a:t>
            </a:r>
          </a:p>
          <a:p>
            <a:r>
              <a:rPr lang="en-US" dirty="0"/>
              <a:t>- Engineering Team: Develops and tests the phone's hardware and software</a:t>
            </a:r>
          </a:p>
          <a:p>
            <a:r>
              <a:rPr lang="en-US" dirty="0"/>
              <a:t>- Marketing Team: Promotes the phone to target audiences</a:t>
            </a:r>
          </a:p>
          <a:p>
            <a:r>
              <a:rPr lang="en-US" dirty="0"/>
              <a:t>- Customer Support Team: Provides assistance to customers with phone-related issues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5FA49B-3238-CE68-3C00-7E2DA5F82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748" y="2379331"/>
            <a:ext cx="2688609" cy="314801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6555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80E17-3361-7515-5272-80919CAC6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1838960"/>
            <a:ext cx="10458131" cy="485648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Customers:</a:t>
            </a:r>
          </a:p>
          <a:p>
            <a:pPr marL="0" indent="0">
              <a:buNone/>
            </a:pPr>
            <a:r>
              <a:rPr lang="en-US" dirty="0"/>
              <a:t>Individuals who purchase and use the smartphone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Suppliers: </a:t>
            </a:r>
          </a:p>
          <a:p>
            <a:pPr marL="0" indent="0">
              <a:buNone/>
            </a:pPr>
            <a:r>
              <a:rPr lang="en-US" dirty="0"/>
              <a:t>Companies that provide components, such as processors, memory, and displays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Partners: </a:t>
            </a:r>
          </a:p>
          <a:p>
            <a:pPr marL="0" indent="0">
              <a:buNone/>
            </a:pPr>
            <a:r>
              <a:rPr lang="en-US" dirty="0"/>
              <a:t>Companies that collaborate with our company to offer exclusive services or promotions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Regulatory Bodies: </a:t>
            </a:r>
          </a:p>
          <a:p>
            <a:pPr marL="0" indent="0">
              <a:buNone/>
            </a:pPr>
            <a:r>
              <a:rPr lang="en-US" dirty="0"/>
              <a:t>Government agencies that oversee the telecommunications industry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Competitors: </a:t>
            </a:r>
          </a:p>
          <a:p>
            <a:pPr marL="0" indent="0">
              <a:buNone/>
            </a:pPr>
            <a:r>
              <a:rPr lang="en-US" dirty="0"/>
              <a:t>Other companies that manufacture and market smartphones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818F5AE-A2F0-2F16-F9C9-880D823125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External Stakeholders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EE49D8-1EA4-EF57-8E11-78105DECC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869" y="592532"/>
            <a:ext cx="3631443" cy="28364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4889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B3F07-0A5D-57C7-0F35-9F8C6AF2E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105" y="1007541"/>
            <a:ext cx="8070827" cy="21860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 High Power, High Interest: Product Manager, Customers</a:t>
            </a:r>
          </a:p>
          <a:p>
            <a:r>
              <a:rPr lang="en-US" dirty="0"/>
              <a:t>- High Power, Low Interest: Regulatory Bodies</a:t>
            </a:r>
          </a:p>
          <a:p>
            <a:r>
              <a:rPr lang="en-US" dirty="0"/>
              <a:t>- Low Power, High Interest: Design Team, Engineering Team</a:t>
            </a:r>
          </a:p>
          <a:p>
            <a:r>
              <a:rPr lang="en-US" dirty="0"/>
              <a:t>- Low Power, Low Interest: Suppliers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12D486-DF14-EFFC-4BE9-97B48D9D2F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12" y="-117854"/>
            <a:ext cx="9906000" cy="147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Power/Interest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87B85-54D8-7F3E-15E6-BF1403704A67}"/>
              </a:ext>
            </a:extLst>
          </p:cNvPr>
          <p:cNvSpPr txBox="1"/>
          <p:nvPr/>
        </p:nvSpPr>
        <p:spPr>
          <a:xfrm>
            <a:off x="6932613" y="3458347"/>
            <a:ext cx="6100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STAKEHOLDER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5F6584-771F-6ECE-D952-0C3564E4BCDD}"/>
              </a:ext>
            </a:extLst>
          </p:cNvPr>
          <p:cNvSpPr txBox="1"/>
          <p:nvPr/>
        </p:nvSpPr>
        <p:spPr>
          <a:xfrm>
            <a:off x="4121173" y="5676259"/>
            <a:ext cx="80708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Identify key stakeholders and their interests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Analyze the level of influence and power each stakeholder has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Determine the potential impact of each stakeholder on the product</a:t>
            </a:r>
            <a:endParaRPr lang="en-IN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75339E-F2BC-6A9F-1714-87CDC42ED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586" y="465713"/>
            <a:ext cx="2905530" cy="24577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DBCA10-72CE-6F17-E5AB-3BB533C3C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3664424"/>
            <a:ext cx="3084796" cy="253165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79959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6AB6-AB60-156C-8849-FC182890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Stakeholder Engagement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9F8EC-D90F-FD29-8B66-1E4AA53E9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Develop a plan to engage with each stakeholder group</a:t>
            </a:r>
          </a:p>
          <a:p>
            <a:r>
              <a:rPr lang="en-US" dirty="0"/>
              <a:t>- Identify the communication channels and tactics to use</a:t>
            </a:r>
          </a:p>
          <a:p>
            <a:r>
              <a:rPr lang="en-US" dirty="0"/>
              <a:t>- Determine the frequency and timing of stakeholder engagement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85FFD-4AEA-E460-6423-4462F3D64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94" y="4020344"/>
            <a:ext cx="9378676" cy="22191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694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035497E-EBC0-BD12-403A-3E583FA34814}"/>
              </a:ext>
            </a:extLst>
          </p:cNvPr>
          <p:cNvSpPr txBox="1"/>
          <p:nvPr/>
        </p:nvSpPr>
        <p:spPr>
          <a:xfrm>
            <a:off x="1726441" y="436308"/>
            <a:ext cx="6100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7C368-D4DA-D566-C1F2-9A2AA1EE5A54}"/>
              </a:ext>
            </a:extLst>
          </p:cNvPr>
          <p:cNvSpPr txBox="1"/>
          <p:nvPr/>
        </p:nvSpPr>
        <p:spPr>
          <a:xfrm>
            <a:off x="1589964" y="1840005"/>
            <a:ext cx="74312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Effective stakeholder engagement is key to ensuring the product meets the needs of all stakeholders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F2ED94-63D5-2F85-356E-85DBDA6A8BCA}"/>
              </a:ext>
            </a:extLst>
          </p:cNvPr>
          <p:cNvSpPr txBox="1"/>
          <p:nvPr/>
        </p:nvSpPr>
        <p:spPr>
          <a:xfrm>
            <a:off x="2958153" y="3791635"/>
            <a:ext cx="610054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b="1" dirty="0"/>
              <a:t>Thank you</a:t>
            </a:r>
            <a:endParaRPr lang="en-IN" sz="9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F4E53F-C0C1-E8F4-639F-BA17919F44AD}"/>
              </a:ext>
            </a:extLst>
          </p:cNvPr>
          <p:cNvSpPr txBox="1"/>
          <p:nvPr/>
        </p:nvSpPr>
        <p:spPr>
          <a:xfrm>
            <a:off x="1589964" y="1304401"/>
            <a:ext cx="67897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Understanding the interests, influence, and power of each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67786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39</TotalTime>
  <Words>297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Tw Cen MT</vt:lpstr>
      <vt:lpstr>Wingdings</vt:lpstr>
      <vt:lpstr>Circuit</vt:lpstr>
      <vt:lpstr>Task #09 - Stakeholder Mapping </vt:lpstr>
      <vt:lpstr>Internal Stakeholders</vt:lpstr>
      <vt:lpstr>External Stakeholders</vt:lpstr>
      <vt:lpstr> Power/Interest Matrix</vt:lpstr>
      <vt:lpstr>Stakeholder Engagement Strategy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Vijay Kumar</dc:creator>
  <cp:lastModifiedBy>Vijay Kumar</cp:lastModifiedBy>
  <cp:revision>1</cp:revision>
  <dcterms:created xsi:type="dcterms:W3CDTF">2025-02-13T20:35:35Z</dcterms:created>
  <dcterms:modified xsi:type="dcterms:W3CDTF">2025-02-13T21:14:52Z</dcterms:modified>
</cp:coreProperties>
</file>