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7FD3E17-7A87-41BC-B9D2-1A0FBDFD8EF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7EFB966-7450-4476-87D4-F4D5BBCC4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123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3E17-7A87-41BC-B9D2-1A0FBDFD8EF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B966-7450-4476-87D4-F4D5BBCC4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66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3E17-7A87-41BC-B9D2-1A0FBDFD8EF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B966-7450-4476-87D4-F4D5BBCC4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607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3E17-7A87-41BC-B9D2-1A0FBDFD8EF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B966-7450-4476-87D4-F4D5BBCC4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450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3E17-7A87-41BC-B9D2-1A0FBDFD8EF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B966-7450-4476-87D4-F4D5BBCC4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30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3E17-7A87-41BC-B9D2-1A0FBDFD8EF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B966-7450-4476-87D4-F4D5BBCC4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461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3E17-7A87-41BC-B9D2-1A0FBDFD8EF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B966-7450-4476-87D4-F4D5BBCC4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989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3E17-7A87-41BC-B9D2-1A0FBDFD8EF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B966-7450-4476-87D4-F4D5BBCC43B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8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3E17-7A87-41BC-B9D2-1A0FBDFD8EF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B966-7450-4476-87D4-F4D5BBCC4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89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3E17-7A87-41BC-B9D2-1A0FBDFD8EF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B966-7450-4476-87D4-F4D5BBCC4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70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3E17-7A87-41BC-B9D2-1A0FBDFD8EF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B966-7450-4476-87D4-F4D5BBCC4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9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3E17-7A87-41BC-B9D2-1A0FBDFD8EF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B966-7450-4476-87D4-F4D5BBCC4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309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3E17-7A87-41BC-B9D2-1A0FBDFD8EF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B966-7450-4476-87D4-F4D5BBCC4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27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3E17-7A87-41BC-B9D2-1A0FBDFD8EF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B966-7450-4476-87D4-F4D5BBCC4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6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3E17-7A87-41BC-B9D2-1A0FBDFD8EF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B966-7450-4476-87D4-F4D5BBCC4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02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3E17-7A87-41BC-B9D2-1A0FBDFD8EF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B966-7450-4476-87D4-F4D5BBCC4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93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3E17-7A87-41BC-B9D2-1A0FBDFD8EF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FB966-7450-4476-87D4-F4D5BBCC4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7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FD3E17-7A87-41BC-B9D2-1A0FBDFD8EF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EFB966-7450-4476-87D4-F4D5BBCC43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222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BC9593D-5FA1-E214-6664-046D6FBFC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9863" y="593678"/>
            <a:ext cx="7357514" cy="2325480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Task#11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Empathy Process </a:t>
            </a:r>
            <a:b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Flow Task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C7C8616-67CF-2429-0656-3E6A3B048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1928" y="3306170"/>
            <a:ext cx="3671248" cy="3067334"/>
          </a:xfrm>
        </p:spPr>
        <p:txBody>
          <a:bodyPr>
            <a:normAutofit/>
          </a:bodyPr>
          <a:lstStyle/>
          <a:p>
            <a:pPr lvl="1" algn="l"/>
            <a:r>
              <a:rPr lang="en-IN" b="1" i="1" dirty="0">
                <a:solidFill>
                  <a:schemeClr val="accent6"/>
                </a:solidFill>
              </a:rPr>
              <a:t>T.BHAVANI-23781 A05F0</a:t>
            </a:r>
          </a:p>
          <a:p>
            <a:pPr lvl="1" algn="l"/>
            <a:r>
              <a:rPr lang="en-IN" b="1" i="1" dirty="0">
                <a:solidFill>
                  <a:schemeClr val="accent6"/>
                </a:solidFill>
              </a:rPr>
              <a:t>U.G.WAJIHA-23781A05F1</a:t>
            </a:r>
          </a:p>
          <a:p>
            <a:pPr lvl="1" algn="l"/>
            <a:r>
              <a:rPr lang="en-IN" b="1" i="1" dirty="0">
                <a:solidFill>
                  <a:schemeClr val="accent6"/>
                </a:solidFill>
              </a:rPr>
              <a:t>V.LAHARI-23781A05F5</a:t>
            </a:r>
          </a:p>
          <a:p>
            <a:pPr lvl="1" algn="l"/>
            <a:r>
              <a:rPr lang="en-IN" b="1" i="1" dirty="0">
                <a:solidFill>
                  <a:schemeClr val="accent6"/>
                </a:solidFill>
              </a:rPr>
              <a:t>V.YESHWITHA-23781 A05F6</a:t>
            </a:r>
          </a:p>
          <a:p>
            <a:pPr lvl="1" algn="l"/>
            <a:r>
              <a:rPr lang="en-IN" b="1" i="1" dirty="0">
                <a:solidFill>
                  <a:schemeClr val="accent6"/>
                </a:solidFill>
              </a:rPr>
              <a:t>V.P.LALITHA-23781A05F7</a:t>
            </a:r>
          </a:p>
          <a:p>
            <a:pPr lvl="1" algn="l"/>
            <a:r>
              <a:rPr lang="en-IN" b="1" i="1" dirty="0">
                <a:solidFill>
                  <a:schemeClr val="accent6"/>
                </a:solidFill>
              </a:rPr>
              <a:t>V.SIREESHA-23781A05F8</a:t>
            </a:r>
          </a:p>
          <a:p>
            <a:pPr lvl="1" algn="l"/>
            <a:r>
              <a:rPr lang="en-IN" b="1" i="1" dirty="0">
                <a:solidFill>
                  <a:schemeClr val="accent6"/>
                </a:solidFill>
              </a:rPr>
              <a:t>V.SUPRAJA-23781A05F9</a:t>
            </a:r>
          </a:p>
          <a:p>
            <a:pPr algn="l"/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78E30F-C71D-DD81-31AA-96BDF41D2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23" y="2343712"/>
            <a:ext cx="4200332" cy="392061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04276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8683-CCC3-FB49-8BF9-C7D0AD9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4677769" cy="2247053"/>
          </a:xfrm>
        </p:spPr>
        <p:txBody>
          <a:bodyPr/>
          <a:lstStyle/>
          <a:p>
            <a:r>
              <a:rPr lang="en-US" dirty="0"/>
              <a:t>Key Features</a:t>
            </a:r>
          </a:p>
          <a:p>
            <a:pPr marL="0" indent="0">
              <a:buNone/>
            </a:pPr>
            <a:r>
              <a:rPr lang="en-US" dirty="0"/>
              <a:t>      1. Touchscreen display</a:t>
            </a:r>
          </a:p>
          <a:p>
            <a:pPr marL="0" indent="0">
              <a:buNone/>
            </a:pPr>
            <a:r>
              <a:rPr lang="en-US" dirty="0"/>
              <a:t>      2. High-quality camera</a:t>
            </a:r>
          </a:p>
          <a:p>
            <a:pPr marL="0" indent="0">
              <a:buNone/>
            </a:pPr>
            <a:r>
              <a:rPr lang="en-US" dirty="0"/>
              <a:t>      3. Internet connectivity (Wi-Fi, 4G, 5G)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A6A174-5BE9-6FCA-4C3D-1F1919052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737304"/>
            <a:ext cx="101314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Identify and Fix the Product</a:t>
            </a:r>
            <a:br>
              <a:rPr lang="en-IN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8C882-3EE7-C219-2ABB-F5C4461EDCAE}"/>
              </a:ext>
            </a:extLst>
          </p:cNvPr>
          <p:cNvSpPr txBox="1"/>
          <p:nvPr/>
        </p:nvSpPr>
        <p:spPr>
          <a:xfrm>
            <a:off x="647919" y="4606541"/>
            <a:ext cx="60937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Needs: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  1. Stay connected with friends and family</a:t>
            </a:r>
          </a:p>
          <a:p>
            <a:r>
              <a:rPr lang="en-US" dirty="0"/>
              <a:t>       2. Access information and entertainment on-the-go</a:t>
            </a:r>
          </a:p>
          <a:p>
            <a:r>
              <a:rPr lang="en-US" dirty="0"/>
              <a:t>       3. Capture memories with a high-quality camera</a:t>
            </a:r>
          </a:p>
          <a:p>
            <a:r>
              <a:rPr lang="en-US" dirty="0"/>
              <a:t>       4. Stay organized and productive with various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5. Enjoy a seamless user experience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E02CB-966B-15CE-A0B5-A0807498B131}"/>
              </a:ext>
            </a:extLst>
          </p:cNvPr>
          <p:cNvSpPr txBox="1"/>
          <p:nvPr/>
        </p:nvSpPr>
        <p:spPr>
          <a:xfrm>
            <a:off x="734708" y="1789795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Product: Smartphone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B13C77-404F-412A-571F-66414DBC7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2" y="1699316"/>
            <a:ext cx="5572903" cy="37438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6901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9D93-FAE1-850F-8E81-2A25542C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Empathy Map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7204-E507-835F-D363-A0E64F500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66" y="3175001"/>
            <a:ext cx="10131425" cy="1083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User's Feelings</a:t>
            </a:r>
          </a:p>
          <a:p>
            <a:r>
              <a:rPr lang="en-US" dirty="0"/>
              <a:t> Frustrated with current phone</a:t>
            </a:r>
          </a:p>
          <a:p>
            <a:r>
              <a:rPr lang="en-US" dirty="0"/>
              <a:t>Overwhelmed by options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D4667-80B2-4CDD-22F2-31220880A8DF}"/>
              </a:ext>
            </a:extLst>
          </p:cNvPr>
          <p:cNvSpPr txBox="1"/>
          <p:nvPr/>
        </p:nvSpPr>
        <p:spPr>
          <a:xfrm>
            <a:off x="590266" y="2065867"/>
            <a:ext cx="70115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User's Thoughts</a:t>
            </a:r>
          </a:p>
          <a:p>
            <a:pPr marL="285750" indent="-285750">
              <a:buFontTx/>
              <a:buChar char="-"/>
            </a:pPr>
            <a:r>
              <a:rPr lang="en-IN" dirty="0"/>
              <a:t>"I need a new phone, my current one is outdated.“</a:t>
            </a:r>
          </a:p>
          <a:p>
            <a:pPr marL="285750" indent="-285750">
              <a:buFontTx/>
              <a:buChar char="-"/>
            </a:pPr>
            <a:r>
              <a:rPr lang="en-IN" dirty="0"/>
              <a:t>- "I'm not sure which phone to choose, there are so many options."-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164F5-3B53-D6CB-9A94-4223A6EEEFE1}"/>
              </a:ext>
            </a:extLst>
          </p:cNvPr>
          <p:cNvSpPr txBox="1"/>
          <p:nvPr/>
        </p:nvSpPr>
        <p:spPr>
          <a:xfrm>
            <a:off x="590265" y="4444242"/>
            <a:ext cx="70115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User's Pain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Difficulty finding reliable information about new phones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Hard to compare features and prices across different models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E73BE-E8FF-BFAA-0319-38DB5959B229}"/>
              </a:ext>
            </a:extLst>
          </p:cNvPr>
          <p:cNvSpPr txBox="1"/>
          <p:nvPr/>
        </p:nvSpPr>
        <p:spPr>
          <a:xfrm>
            <a:off x="590265" y="5553713"/>
            <a:ext cx="609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User's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 reliable and efficient 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Get a phone that meets my needs and budget- Easily set up and start using the new phone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E192C2-BFEC-231C-FED4-54D03AB2C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337" y="1518971"/>
            <a:ext cx="2610214" cy="38200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6975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5B50-BC11-E464-3A82-0ACB73843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106100"/>
          </a:xfrm>
        </p:spPr>
        <p:txBody>
          <a:bodyPr>
            <a:normAutofit/>
          </a:bodyPr>
          <a:lstStyle/>
          <a:p>
            <a:r>
              <a:rPr lang="en-US" dirty="0"/>
              <a:t>1. Touchscreen Display</a:t>
            </a:r>
          </a:p>
          <a:p>
            <a:r>
              <a:rPr lang="en-US" dirty="0"/>
              <a:t> Benefits: Intuitive interface, easy navigation, and visually appealing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676296-F4C8-C113-A43F-18CC35AC47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10131425" cy="1455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Explore its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B2C07-2326-856C-C1F4-7F149D6E1EAE}"/>
              </a:ext>
            </a:extLst>
          </p:cNvPr>
          <p:cNvSpPr txBox="1"/>
          <p:nvPr/>
        </p:nvSpPr>
        <p:spPr>
          <a:xfrm>
            <a:off x="685801" y="3324898"/>
            <a:ext cx="10131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 Camera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Benefits: High-quality photos and videos, convenient for capturing memories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1E8D34-11E0-B2FC-447D-DB20CFD800A5}"/>
              </a:ext>
            </a:extLst>
          </p:cNvPr>
          <p:cNvSpPr txBox="1"/>
          <p:nvPr/>
        </p:nvSpPr>
        <p:spPr>
          <a:xfrm>
            <a:off x="685800" y="4157141"/>
            <a:ext cx="10131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3. Internet Connectivity- Benefits: Access to information, entertainment, and communication on-the-go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34961-A7D4-AF4F-DB09-0A273C546705}"/>
              </a:ext>
            </a:extLst>
          </p:cNvPr>
          <p:cNvSpPr txBox="1"/>
          <p:nvPr/>
        </p:nvSpPr>
        <p:spPr>
          <a:xfrm>
            <a:off x="685800" y="4782923"/>
            <a:ext cx="10559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4. Mobile Apps- Benefits: Convenient access to various services, entertainment, and productivity tools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222F9E-85EB-7A5F-0677-CFCA98B2F3CE}"/>
              </a:ext>
            </a:extLst>
          </p:cNvPr>
          <p:cNvSpPr txBox="1"/>
          <p:nvPr/>
        </p:nvSpPr>
        <p:spPr>
          <a:xfrm>
            <a:off x="685800" y="5338167"/>
            <a:ext cx="994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5. Battery Life- Benefits: Portable power source, convenient for daily 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62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1E7C-6560-96F7-E0BC-B4B9DBA8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Empathy 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2CDFC-AB4D-2D9B-4642-9AA50523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868" y="2342838"/>
            <a:ext cx="6602104" cy="923330"/>
          </a:xfrm>
        </p:spPr>
        <p:txBody>
          <a:bodyPr>
            <a:normAutofit/>
          </a:bodyPr>
          <a:lstStyle/>
          <a:p>
            <a:r>
              <a:rPr lang="en-US" dirty="0"/>
              <a:t>Awareness- User's Thoughts: "I need a new phone, my current one is outdated.”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2A2F9-D186-B92E-85DC-D41D3EECECCD}"/>
              </a:ext>
            </a:extLst>
          </p:cNvPr>
          <p:cNvSpPr txBox="1"/>
          <p:nvPr/>
        </p:nvSpPr>
        <p:spPr>
          <a:xfrm>
            <a:off x="876868" y="3393435"/>
            <a:ext cx="64110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Interest- User's Thoughts: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"I like the features of this new phone, but I'm not sure if it's worth the price.“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17514-5E6D-A636-C055-8F2A08BD85D0}"/>
              </a:ext>
            </a:extLst>
          </p:cNvPr>
          <p:cNvSpPr txBox="1"/>
          <p:nvPr/>
        </p:nvSpPr>
        <p:spPr>
          <a:xfrm>
            <a:off x="876868" y="4392965"/>
            <a:ext cx="64110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Desire- User's Thoughts: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"I really want this phone, it has all the features I need and it looks great."- User's Feelings: Excitement, anticipation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BA98C2-0075-85EE-66E2-EAB12B6A301C}"/>
              </a:ext>
            </a:extLst>
          </p:cNvPr>
          <p:cNvSpPr txBox="1"/>
          <p:nvPr/>
        </p:nvSpPr>
        <p:spPr>
          <a:xfrm>
            <a:off x="876868" y="5580250"/>
            <a:ext cx="609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Action- User's Thoughts: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"I'm going to buy this phone, I've done my research and I'm confident it's the right choice."- User's Feelings: Confidence, satisfaction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53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699ED9-84FC-6781-D71D-B871A915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440772"/>
            <a:ext cx="10131425" cy="1456267"/>
          </a:xfrm>
        </p:spPr>
        <p:txBody>
          <a:bodyPr/>
          <a:lstStyle/>
          <a:p>
            <a:r>
              <a:rPr lang="en-IN" dirty="0"/>
              <a:t>Insights and Recommendations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053043-E06E-55BE-8F23-680BA027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83" y="1897039"/>
            <a:ext cx="7543799" cy="846161"/>
          </a:xfrm>
        </p:spPr>
        <p:txBody>
          <a:bodyPr>
            <a:normAutofit/>
          </a:bodyPr>
          <a:lstStyle/>
          <a:p>
            <a:r>
              <a:rPr lang="en-IN" sz="2400" dirty="0"/>
              <a:t> Insights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0929D-9DE5-7C5A-6AE7-47F71451ECAC}"/>
              </a:ext>
            </a:extLst>
          </p:cNvPr>
          <p:cNvSpPr txBox="1"/>
          <p:nvPr/>
        </p:nvSpPr>
        <p:spPr>
          <a:xfrm>
            <a:off x="685801" y="2743200"/>
            <a:ext cx="63700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 Insights: Users value reliability, efficiency, and ease of use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49FF43-DEAB-EC08-DB48-9E0EC65564E2}"/>
              </a:ext>
            </a:extLst>
          </p:cNvPr>
          <p:cNvSpPr txBox="1"/>
          <p:nvPr/>
        </p:nvSpPr>
        <p:spPr>
          <a:xfrm>
            <a:off x="5528987" y="4884660"/>
            <a:ext cx="63700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Recommendations: Design a user-friendly interface, prioritize battery life, and offer reliable customer </a:t>
            </a:r>
            <a:r>
              <a:rPr lang="en-US" dirty="0"/>
              <a:t>support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8EC7A-2691-ED42-C518-FE42EC49C5D3}"/>
              </a:ext>
            </a:extLst>
          </p:cNvPr>
          <p:cNvSpPr txBox="1"/>
          <p:nvPr/>
        </p:nvSpPr>
        <p:spPr>
          <a:xfrm>
            <a:off x="5528987" y="3883968"/>
            <a:ext cx="6093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Recommendations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7BCC0B-9E9F-3CBB-B62C-06952234BB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05"/>
          <a:stretch/>
        </p:blipFill>
        <p:spPr>
          <a:xfrm>
            <a:off x="7194075" y="1367840"/>
            <a:ext cx="3899515" cy="20279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25D188-73F8-3AA8-63AD-E2007E9D6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03" y="3714691"/>
            <a:ext cx="3899515" cy="24137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96454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BBE9-9094-C6E3-0E5F-FC1BC7D1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CAFA0-6813-FAA9-D8F1-391CEDCD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456268"/>
          </a:xfrm>
        </p:spPr>
        <p:txBody>
          <a:bodyPr/>
          <a:lstStyle/>
          <a:p>
            <a:r>
              <a:rPr lang="en-US" dirty="0"/>
              <a:t> Empathy process flow helps understand user needs and pain points</a:t>
            </a:r>
          </a:p>
          <a:p>
            <a:r>
              <a:rPr lang="en-US" dirty="0"/>
              <a:t> Design solutions that meet user needs and goals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5B084-FC42-6CA5-641C-10F758D118C3}"/>
              </a:ext>
            </a:extLst>
          </p:cNvPr>
          <p:cNvSpPr txBox="1"/>
          <p:nvPr/>
        </p:nvSpPr>
        <p:spPr>
          <a:xfrm>
            <a:off x="3250561" y="4351194"/>
            <a:ext cx="60937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444816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63</TotalTime>
  <Words>451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Task#11-Empathy Process  Flow Task</vt:lpstr>
      <vt:lpstr>Identify and Fix the Product </vt:lpstr>
      <vt:lpstr>Empathy Map Template</vt:lpstr>
      <vt:lpstr>Explore its Features</vt:lpstr>
      <vt:lpstr>Empathy Process Flow</vt:lpstr>
      <vt:lpstr>Insights and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Kumar</dc:creator>
  <cp:lastModifiedBy>Vijay Kumar</cp:lastModifiedBy>
  <cp:revision>2</cp:revision>
  <dcterms:created xsi:type="dcterms:W3CDTF">2025-02-13T19:20:25Z</dcterms:created>
  <dcterms:modified xsi:type="dcterms:W3CDTF">2025-02-13T20:30:35Z</dcterms:modified>
</cp:coreProperties>
</file>