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62" r:id="rId5"/>
    <p:sldId id="261" r:id="rId6"/>
    <p:sldId id="258" r:id="rId7"/>
    <p:sldId id="263" r:id="rId8"/>
    <p:sldId id="260"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20E75-A40C-F915-1A80-654206053472}" name="Vijay Kumar" initials="VK" userId="fa8ef74b6607ab5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86" y="6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2/13/2025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2/13/2025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2/13/2025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2/13/2025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2/13/2025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2/13/2025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2/13/2025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2/13/2025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2/13/2025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2/13/2025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2/13/2025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2/13/2025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8262-058D-9505-B5E6-F4310B769176}"/>
              </a:ext>
            </a:extLst>
          </p:cNvPr>
          <p:cNvSpPr>
            <a:spLocks noGrp="1"/>
          </p:cNvSpPr>
          <p:nvPr>
            <p:ph type="title"/>
          </p:nvPr>
        </p:nvSpPr>
        <p:spPr/>
        <p:txBody>
          <a:bodyPr/>
          <a:lstStyle/>
          <a:p>
            <a:r>
              <a:rPr lang="en-US" sz="4400" b="1" dirty="0">
                <a:solidFill>
                  <a:srgbClr val="FF0000"/>
                </a:solidFill>
              </a:rPr>
              <a:t>Task#10</a:t>
            </a:r>
            <a:r>
              <a:rPr lang="en-US" sz="4400" b="1" dirty="0">
                <a:solidFill>
                  <a:schemeClr val="accent1">
                    <a:lumMod val="75000"/>
                  </a:schemeClr>
                </a:solidFill>
              </a:rPr>
              <a:t>-Inference Mapping</a:t>
            </a:r>
            <a:endParaRPr lang="en-IN" b="1" dirty="0">
              <a:solidFill>
                <a:schemeClr val="accent1">
                  <a:lumMod val="75000"/>
                </a:schemeClr>
              </a:solidFill>
            </a:endParaRPr>
          </a:p>
        </p:txBody>
      </p:sp>
      <p:sp>
        <p:nvSpPr>
          <p:cNvPr id="4" name="Content Placeholder 3">
            <a:extLst>
              <a:ext uri="{FF2B5EF4-FFF2-40B4-BE49-F238E27FC236}">
                <a16:creationId xmlns:a16="http://schemas.microsoft.com/office/drawing/2014/main" id="{737F8FAC-C864-EE00-84AD-8798C7047E00}"/>
              </a:ext>
            </a:extLst>
          </p:cNvPr>
          <p:cNvSpPr>
            <a:spLocks noGrp="1"/>
          </p:cNvSpPr>
          <p:nvPr>
            <p:ph sz="half" idx="2"/>
          </p:nvPr>
        </p:nvSpPr>
        <p:spPr>
          <a:xfrm>
            <a:off x="6635213" y="2505214"/>
            <a:ext cx="4639736" cy="3748194"/>
          </a:xfrm>
        </p:spPr>
        <p:txBody>
          <a:bodyPr/>
          <a:lstStyle/>
          <a:p>
            <a:pPr lvl="1"/>
            <a:r>
              <a:rPr lang="en-IN" b="1" i="1" dirty="0">
                <a:solidFill>
                  <a:schemeClr val="accent2">
                    <a:lumMod val="75000"/>
                  </a:schemeClr>
                </a:solidFill>
              </a:rPr>
              <a:t>T.BHAVANI-23781 A05F0</a:t>
            </a:r>
          </a:p>
          <a:p>
            <a:pPr lvl="1"/>
            <a:r>
              <a:rPr lang="en-IN" b="1" i="1" dirty="0">
                <a:solidFill>
                  <a:schemeClr val="accent2">
                    <a:lumMod val="75000"/>
                  </a:schemeClr>
                </a:solidFill>
              </a:rPr>
              <a:t>U.G.WAJIHA-23781A05F1</a:t>
            </a:r>
          </a:p>
          <a:p>
            <a:pPr lvl="1"/>
            <a:r>
              <a:rPr lang="en-IN" b="1" i="1" dirty="0">
                <a:solidFill>
                  <a:schemeClr val="accent2">
                    <a:lumMod val="75000"/>
                  </a:schemeClr>
                </a:solidFill>
              </a:rPr>
              <a:t>V.LAHARI-23781A05F5</a:t>
            </a:r>
          </a:p>
          <a:p>
            <a:pPr lvl="1"/>
            <a:r>
              <a:rPr lang="en-IN" b="1" i="1" dirty="0">
                <a:solidFill>
                  <a:schemeClr val="accent2">
                    <a:lumMod val="75000"/>
                  </a:schemeClr>
                </a:solidFill>
              </a:rPr>
              <a:t>V.YESHWITHA-23781 A05F6</a:t>
            </a:r>
          </a:p>
          <a:p>
            <a:pPr lvl="1"/>
            <a:r>
              <a:rPr lang="en-IN" b="1" i="1" dirty="0">
                <a:solidFill>
                  <a:schemeClr val="accent2">
                    <a:lumMod val="75000"/>
                  </a:schemeClr>
                </a:solidFill>
              </a:rPr>
              <a:t>V.P.LALITHA-23781A05F7</a:t>
            </a:r>
          </a:p>
          <a:p>
            <a:pPr lvl="1"/>
            <a:r>
              <a:rPr lang="en-IN" b="1" i="1" dirty="0">
                <a:solidFill>
                  <a:schemeClr val="accent2">
                    <a:lumMod val="75000"/>
                  </a:schemeClr>
                </a:solidFill>
              </a:rPr>
              <a:t>V.SIREESHA-23781A05F8</a:t>
            </a:r>
          </a:p>
          <a:p>
            <a:pPr lvl="1"/>
            <a:r>
              <a:rPr lang="en-IN" b="1" i="1" dirty="0">
                <a:solidFill>
                  <a:schemeClr val="accent2">
                    <a:lumMod val="75000"/>
                  </a:schemeClr>
                </a:solidFill>
              </a:rPr>
              <a:t>V.SUPRAJA-23781A05F9</a:t>
            </a:r>
          </a:p>
        </p:txBody>
      </p:sp>
      <p:pic>
        <p:nvPicPr>
          <p:cNvPr id="5" name="Content Placeholder 4">
            <a:extLst>
              <a:ext uri="{FF2B5EF4-FFF2-40B4-BE49-F238E27FC236}">
                <a16:creationId xmlns:a16="http://schemas.microsoft.com/office/drawing/2014/main" id="{533DFF1D-25AC-33D7-9E93-DA9213B6C22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2340647"/>
            <a:ext cx="4115159" cy="29602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9033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30137F-E22D-7BD0-FF06-6634ADD32C04}"/>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1B99CF8-5CC0-0A5B-C00A-84AEC97FB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9E66B1-391E-DE58-F012-FE89349B0690}"/>
              </a:ext>
            </a:extLst>
          </p:cNvPr>
          <p:cNvSpPr>
            <a:spLocks noGrp="1"/>
          </p:cNvSpPr>
          <p:nvPr>
            <p:ph type="ctrTitle"/>
          </p:nvPr>
        </p:nvSpPr>
        <p:spPr>
          <a:xfrm>
            <a:off x="5289754" y="463833"/>
            <a:ext cx="6782976" cy="3861280"/>
          </a:xfrm>
        </p:spPr>
        <p:txBody>
          <a:bodyPr>
            <a:noAutofit/>
          </a:bodyPr>
          <a:lstStyle/>
          <a:p>
            <a:r>
              <a:rPr lang="en-US" sz="4800" b="1" dirty="0">
                <a:solidFill>
                  <a:schemeClr val="tx2">
                    <a:lumMod val="60000"/>
                    <a:lumOff val="40000"/>
                  </a:schemeClr>
                </a:solidFill>
              </a:rPr>
              <a:t>Railway Ticketing Management System</a:t>
            </a:r>
          </a:p>
        </p:txBody>
      </p:sp>
      <p:sp>
        <p:nvSpPr>
          <p:cNvPr id="3" name="Subtitle 2">
            <a:extLst>
              <a:ext uri="{FF2B5EF4-FFF2-40B4-BE49-F238E27FC236}">
                <a16:creationId xmlns:a16="http://schemas.microsoft.com/office/drawing/2014/main" id="{98AC1A33-F08D-9F26-6587-8F4CF834E568}"/>
              </a:ext>
            </a:extLst>
          </p:cNvPr>
          <p:cNvSpPr>
            <a:spLocks noGrp="1"/>
          </p:cNvSpPr>
          <p:nvPr>
            <p:ph type="subTitle" idx="1"/>
          </p:nvPr>
        </p:nvSpPr>
        <p:spPr>
          <a:xfrm>
            <a:off x="5289754" y="4672739"/>
            <a:ext cx="5636106" cy="1065452"/>
          </a:xfrm>
        </p:spPr>
        <p:txBody>
          <a:bodyPr>
            <a:normAutofit/>
          </a:bodyPr>
          <a:lstStyle/>
          <a:p>
            <a:pPr lvl="1"/>
            <a:r>
              <a:rPr lang="en-US" i="1" dirty="0">
                <a:solidFill>
                  <a:schemeClr val="tx1">
                    <a:lumMod val="85000"/>
                    <a:lumOff val="15000"/>
                  </a:schemeClr>
                </a:solidFill>
              </a:rPr>
              <a:t>Inference Mapping Process </a:t>
            </a:r>
          </a:p>
        </p:txBody>
      </p:sp>
      <p:cxnSp>
        <p:nvCxnSpPr>
          <p:cNvPr id="24" name="Straight Connector 23">
            <a:extLst>
              <a:ext uri="{FF2B5EF4-FFF2-40B4-BE49-F238E27FC236}">
                <a16:creationId xmlns:a16="http://schemas.microsoft.com/office/drawing/2014/main" id="{68AF0E46-ADBF-BAE3-E45F-BDA5B3DA0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9F20C3E-2054-B71B-347F-88DF07358849}"/>
              </a:ext>
            </a:extLst>
          </p:cNvPr>
          <p:cNvPicPr>
            <a:picLocks noChangeAspect="1"/>
          </p:cNvPicPr>
          <p:nvPr/>
        </p:nvPicPr>
        <p:blipFill>
          <a:blip r:embed="rId2"/>
          <a:stretch>
            <a:fillRect/>
          </a:stretch>
        </p:blipFill>
        <p:spPr>
          <a:xfrm>
            <a:off x="623820" y="0"/>
            <a:ext cx="4180114" cy="6858000"/>
          </a:xfrm>
          <a:prstGeom prst="rect">
            <a:avLst/>
          </a:prstGeom>
        </p:spPr>
      </p:pic>
    </p:spTree>
    <p:extLst>
      <p:ext uri="{BB962C8B-B14F-4D97-AF65-F5344CB8AC3E}">
        <p14:creationId xmlns:p14="http://schemas.microsoft.com/office/powerpoint/2010/main" val="139085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419F502E-F5BD-95CA-251C-0BDB647DCD4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53" b="66119"/>
          <a:stretch/>
        </p:blipFill>
        <p:spPr>
          <a:xfrm>
            <a:off x="548656" y="403860"/>
            <a:ext cx="10850864" cy="3939610"/>
          </a:xfrm>
          <a:prstGeom prst="rect">
            <a:avLst/>
          </a:prstGeom>
          <a:ln>
            <a:noFill/>
          </a:ln>
          <a:effectLst>
            <a:softEdge rad="112500"/>
          </a:effectLst>
        </p:spPr>
      </p:pic>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7279" y="289560"/>
            <a:ext cx="10113645" cy="4053910"/>
          </a:xfrm>
        </p:spPr>
        <p:txBody>
          <a:bodyPr anchor="ctr">
            <a:noAutofit/>
          </a:bodyPr>
          <a:lstStyle/>
          <a:p>
            <a:pPr lvl="0"/>
            <a:r>
              <a:rPr lang="en-US" u="sng" dirty="0">
                <a:solidFill>
                  <a:schemeClr val="tx1"/>
                </a:solidFill>
              </a:rPr>
              <a:t> </a:t>
            </a:r>
            <a:br>
              <a:rPr lang="en-US" sz="1800" i="1" dirty="0">
                <a:solidFill>
                  <a:schemeClr val="tx1"/>
                </a:solidFill>
              </a:rPr>
            </a:br>
            <a:r>
              <a:rPr lang="en-US" sz="1800" i="1" dirty="0">
                <a:solidFill>
                  <a:schemeClr val="tx1"/>
                </a:solidFill>
              </a:rPr>
              <a:t>Inference mapping analyzes the process of purchasing train tickets. This involves understanding customer behavior, ticket availability, and pricing strategies. </a:t>
            </a:r>
            <a:br>
              <a:rPr lang="en-US" sz="1800" i="1" dirty="0">
                <a:solidFill>
                  <a:schemeClr val="tx1"/>
                </a:solidFill>
              </a:rPr>
            </a:br>
            <a:r>
              <a:rPr lang="en-US" sz="2000" i="1" dirty="0">
                <a:solidFill>
                  <a:schemeClr val="tx1"/>
                </a:solidFill>
              </a:rPr>
              <a:t>1) </a:t>
            </a:r>
            <a:br>
              <a:rPr lang="en-US" sz="2000" i="1" dirty="0">
                <a:solidFill>
                  <a:schemeClr val="tx1"/>
                </a:solidFill>
              </a:rPr>
            </a:br>
            <a:r>
              <a:rPr lang="en-US" sz="2000" i="1" dirty="0">
                <a:solidFill>
                  <a:schemeClr val="tx1"/>
                </a:solidFill>
              </a:rPr>
              <a:t>User Behavior </a:t>
            </a:r>
            <a:br>
              <a:rPr lang="en-US" sz="2000" i="1" dirty="0">
                <a:solidFill>
                  <a:schemeClr val="tx1"/>
                </a:solidFill>
              </a:rPr>
            </a:br>
            <a:r>
              <a:rPr lang="en-US" sz="2000" i="1" dirty="0">
                <a:solidFill>
                  <a:schemeClr val="tx1"/>
                </a:solidFill>
              </a:rPr>
              <a:t>This involves studying how passengers search, browse, and buy tickets.</a:t>
            </a:r>
            <a:br>
              <a:rPr lang="en-US" sz="2000" i="1" dirty="0">
                <a:solidFill>
                  <a:schemeClr val="tx1"/>
                </a:solidFill>
              </a:rPr>
            </a:br>
            <a:r>
              <a:rPr lang="en-US" sz="2000" i="1" dirty="0">
                <a:solidFill>
                  <a:schemeClr val="tx1"/>
                </a:solidFill>
              </a:rPr>
              <a:t> </a:t>
            </a:r>
            <a:br>
              <a:rPr lang="en-US" sz="2000" i="1" dirty="0">
                <a:solidFill>
                  <a:schemeClr val="tx1"/>
                </a:solidFill>
              </a:rPr>
            </a:br>
            <a:r>
              <a:rPr lang="en-US" sz="2000" i="1" dirty="0">
                <a:solidFill>
                  <a:schemeClr val="tx1"/>
                </a:solidFill>
              </a:rPr>
              <a:t>2)</a:t>
            </a:r>
            <a:br>
              <a:rPr lang="en-US" sz="2000" i="1" dirty="0">
                <a:solidFill>
                  <a:schemeClr val="tx1"/>
                </a:solidFill>
              </a:rPr>
            </a:br>
            <a:r>
              <a:rPr lang="en-US" sz="2000" i="1" dirty="0">
                <a:solidFill>
                  <a:schemeClr val="tx1"/>
                </a:solidFill>
              </a:rPr>
              <a:t>Ticket Availability </a:t>
            </a:r>
            <a:br>
              <a:rPr lang="en-US" sz="2000" i="1" dirty="0">
                <a:solidFill>
                  <a:schemeClr val="tx1"/>
                </a:solidFill>
              </a:rPr>
            </a:br>
            <a:r>
              <a:rPr lang="en-US" sz="2000" i="1" dirty="0">
                <a:solidFill>
                  <a:schemeClr val="tx1"/>
                </a:solidFill>
              </a:rPr>
              <a:t>Predicting ticket availability based on historical data and real-time demand. </a:t>
            </a:r>
            <a:br>
              <a:rPr lang="en-US" sz="2000" i="1" dirty="0">
                <a:solidFill>
                  <a:schemeClr val="tx1"/>
                </a:solidFill>
              </a:rPr>
            </a:br>
            <a:br>
              <a:rPr lang="en-US" sz="2000" i="1" dirty="0">
                <a:solidFill>
                  <a:schemeClr val="tx1"/>
                </a:solidFill>
              </a:rPr>
            </a:br>
            <a:r>
              <a:rPr lang="en-US" sz="2000" i="1" dirty="0">
                <a:solidFill>
                  <a:schemeClr val="tx1"/>
                </a:solidFill>
              </a:rPr>
              <a:t>3) </a:t>
            </a:r>
            <a:br>
              <a:rPr lang="en-US" sz="2000" i="1" dirty="0">
                <a:solidFill>
                  <a:schemeClr val="tx1"/>
                </a:solidFill>
              </a:rPr>
            </a:br>
            <a:r>
              <a:rPr lang="en-US" sz="2000" i="1" dirty="0">
                <a:solidFill>
                  <a:schemeClr val="tx1"/>
                </a:solidFill>
              </a:rPr>
              <a:t>Pricing Dynamics </a:t>
            </a:r>
            <a:br>
              <a:rPr lang="en-US" sz="2000" i="1" dirty="0">
                <a:solidFill>
                  <a:schemeClr val="tx1"/>
                </a:solidFill>
              </a:rPr>
            </a:br>
            <a:r>
              <a:rPr lang="en-US" sz="2000" i="1" dirty="0">
                <a:solidFill>
                  <a:schemeClr val="tx1"/>
                </a:solidFill>
              </a:rPr>
              <a:t>Understanding the factors that influence ticket prices and their impact on sales.</a:t>
            </a:r>
            <a:endParaRPr lang="en-US" sz="1800" i="1" dirty="0">
              <a:solidFill>
                <a:schemeClr val="tx1"/>
              </a:solidFill>
            </a:endParaRPr>
          </a:p>
        </p:txBody>
      </p:sp>
      <p:sp>
        <p:nvSpPr>
          <p:cNvPr id="8" name="Text Placeholder 7">
            <a:extLst>
              <a:ext uri="{FF2B5EF4-FFF2-40B4-BE49-F238E27FC236}">
                <a16:creationId xmlns:a16="http://schemas.microsoft.com/office/drawing/2014/main" id="{4517E25C-A033-6C0D-C1AD-B55E9815F9FA}"/>
              </a:ext>
            </a:extLst>
          </p:cNvPr>
          <p:cNvSpPr>
            <a:spLocks noGrp="1"/>
          </p:cNvSpPr>
          <p:nvPr>
            <p:ph type="body" sz="half" idx="2"/>
          </p:nvPr>
        </p:nvSpPr>
        <p:spPr>
          <a:xfrm>
            <a:off x="1097279" y="5059680"/>
            <a:ext cx="10113264" cy="1264920"/>
          </a:xfrm>
        </p:spPr>
        <p:txBody>
          <a:bodyPr>
            <a:normAutofit/>
          </a:bodyPr>
          <a:lstStyle/>
          <a:p>
            <a:pPr algn="ctr"/>
            <a:r>
              <a:rPr lang="en-US" sz="4000" b="1" dirty="0">
                <a:solidFill>
                  <a:schemeClr val="accent2"/>
                </a:solidFill>
              </a:rPr>
              <a:t>Understanding the Inference</a:t>
            </a:r>
            <a:r>
              <a:rPr lang="en-US" sz="4000" b="1" u="sng" dirty="0">
                <a:solidFill>
                  <a:schemeClr val="accent2"/>
                </a:solidFill>
              </a:rPr>
              <a:t> </a:t>
            </a:r>
            <a:r>
              <a:rPr lang="en-US" sz="4000" b="1" dirty="0">
                <a:solidFill>
                  <a:schemeClr val="accent2"/>
                </a:solidFill>
              </a:rPr>
              <a:t>Mapping Process</a:t>
            </a:r>
            <a:endParaRPr lang="en-IN" sz="4000" b="1" dirty="0">
              <a:solidFill>
                <a:schemeClr val="accent2"/>
              </a:solidFill>
            </a:endParaRP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3728A-F833-9ADE-5388-9F280500252F}"/>
              </a:ext>
            </a:extLst>
          </p:cNvPr>
          <p:cNvSpPr>
            <a:spLocks noGrp="1"/>
          </p:cNvSpPr>
          <p:nvPr>
            <p:ph type="title"/>
          </p:nvPr>
        </p:nvSpPr>
        <p:spPr>
          <a:xfrm>
            <a:off x="1181100" y="579120"/>
            <a:ext cx="9890760" cy="2179320"/>
          </a:xfrm>
        </p:spPr>
        <p:txBody>
          <a:bodyPr>
            <a:normAutofit fontScale="90000"/>
          </a:bodyPr>
          <a:lstStyle/>
          <a:p>
            <a:r>
              <a:rPr lang="en-US" dirty="0"/>
              <a:t>Feature Engineering and Selection </a:t>
            </a:r>
            <a:br>
              <a:rPr lang="en-US" dirty="0"/>
            </a:br>
            <a:r>
              <a:rPr lang="en-US" sz="2000" dirty="0"/>
              <a:t>.</a:t>
            </a:r>
            <a:r>
              <a:rPr lang="en-US" dirty="0"/>
              <a:t> </a:t>
            </a:r>
            <a:br>
              <a:rPr lang="en-US" dirty="0"/>
            </a:br>
            <a:endParaRPr lang="en-IN" dirty="0"/>
          </a:p>
        </p:txBody>
      </p:sp>
      <p:sp>
        <p:nvSpPr>
          <p:cNvPr id="3" name="Content Placeholder 2">
            <a:extLst>
              <a:ext uri="{FF2B5EF4-FFF2-40B4-BE49-F238E27FC236}">
                <a16:creationId xmlns:a16="http://schemas.microsoft.com/office/drawing/2014/main" id="{7FA180FB-5B0D-A085-1600-7DE36E3A2578}"/>
              </a:ext>
            </a:extLst>
          </p:cNvPr>
          <p:cNvSpPr>
            <a:spLocks noGrp="1"/>
          </p:cNvSpPr>
          <p:nvPr>
            <p:ph idx="1"/>
          </p:nvPr>
        </p:nvSpPr>
        <p:spPr>
          <a:xfrm>
            <a:off x="1120140" y="1668780"/>
            <a:ext cx="10119360" cy="1518919"/>
          </a:xfrm>
        </p:spPr>
        <p:txBody>
          <a:bodyPr>
            <a:normAutofit/>
          </a:bodyPr>
          <a:lstStyle/>
          <a:p>
            <a:pPr marL="0" indent="0">
              <a:buNone/>
            </a:pPr>
            <a:r>
              <a:rPr lang="en-US" dirty="0"/>
              <a:t> </a:t>
            </a:r>
          </a:p>
          <a:p>
            <a:r>
              <a:rPr lang="en-US" dirty="0"/>
              <a:t>Creating new features from existing data to improve model performance and selecting the most relevant features for model training. </a:t>
            </a:r>
          </a:p>
        </p:txBody>
      </p:sp>
      <p:sp>
        <p:nvSpPr>
          <p:cNvPr id="5" name="TextBox 4">
            <a:extLst>
              <a:ext uri="{FF2B5EF4-FFF2-40B4-BE49-F238E27FC236}">
                <a16:creationId xmlns:a16="http://schemas.microsoft.com/office/drawing/2014/main" id="{74DDC742-FE7B-2A8F-1EC7-56BFE36E41B7}"/>
              </a:ext>
            </a:extLst>
          </p:cNvPr>
          <p:cNvSpPr txBox="1"/>
          <p:nvPr/>
        </p:nvSpPr>
        <p:spPr>
          <a:xfrm>
            <a:off x="388620" y="3201769"/>
            <a:ext cx="5791200" cy="646331"/>
          </a:xfrm>
          <a:prstGeom prst="rect">
            <a:avLst/>
          </a:prstGeom>
          <a:noFill/>
        </p:spPr>
        <p:txBody>
          <a:bodyPr wrap="square">
            <a:spAutoFit/>
          </a:bodyPr>
          <a:lstStyle/>
          <a:p>
            <a:r>
              <a:rPr lang="en-US" dirty="0"/>
              <a:t>Time of Day </a:t>
            </a:r>
          </a:p>
          <a:p>
            <a:r>
              <a:rPr lang="en-US" dirty="0"/>
              <a:t>The time of day impacts ticket demand and pricing. </a:t>
            </a:r>
            <a:endParaRPr lang="en-IN" dirty="0"/>
          </a:p>
        </p:txBody>
      </p:sp>
      <p:sp>
        <p:nvSpPr>
          <p:cNvPr id="7" name="TextBox 6">
            <a:extLst>
              <a:ext uri="{FF2B5EF4-FFF2-40B4-BE49-F238E27FC236}">
                <a16:creationId xmlns:a16="http://schemas.microsoft.com/office/drawing/2014/main" id="{896ABCF9-CBFE-8709-A13C-60A4C4737C89}"/>
              </a:ext>
            </a:extLst>
          </p:cNvPr>
          <p:cNvSpPr txBox="1"/>
          <p:nvPr/>
        </p:nvSpPr>
        <p:spPr>
          <a:xfrm>
            <a:off x="388620" y="4201159"/>
            <a:ext cx="5524500" cy="1754326"/>
          </a:xfrm>
          <a:prstGeom prst="rect">
            <a:avLst/>
          </a:prstGeom>
          <a:noFill/>
        </p:spPr>
        <p:txBody>
          <a:bodyPr wrap="square">
            <a:spAutoFit/>
          </a:bodyPr>
          <a:lstStyle/>
          <a:p>
            <a:r>
              <a:rPr lang="en-US" dirty="0"/>
              <a:t>Day of Week </a:t>
            </a:r>
          </a:p>
          <a:p>
            <a:r>
              <a:rPr lang="en-US" dirty="0"/>
              <a:t>Weekends and holidays have different demand patterns.</a:t>
            </a:r>
          </a:p>
          <a:p>
            <a:r>
              <a:rPr lang="en-US" dirty="0"/>
              <a:t> </a:t>
            </a:r>
          </a:p>
          <a:p>
            <a:r>
              <a:rPr lang="en-US" dirty="0"/>
              <a:t>Route Distance </a:t>
            </a:r>
          </a:p>
          <a:p>
            <a:r>
              <a:rPr lang="en-US" dirty="0"/>
              <a:t>Distance influences travel time and ticket price.</a:t>
            </a:r>
            <a:endParaRPr lang="en-IN" dirty="0"/>
          </a:p>
        </p:txBody>
      </p:sp>
      <p:pic>
        <p:nvPicPr>
          <p:cNvPr id="11" name="Picture 10">
            <a:extLst>
              <a:ext uri="{FF2B5EF4-FFF2-40B4-BE49-F238E27FC236}">
                <a16:creationId xmlns:a16="http://schemas.microsoft.com/office/drawing/2014/main" id="{6948ACC5-5BBF-6294-8055-F9D6ED73A9EB}"/>
              </a:ext>
            </a:extLst>
          </p:cNvPr>
          <p:cNvPicPr>
            <a:picLocks noChangeAspect="1"/>
          </p:cNvPicPr>
          <p:nvPr/>
        </p:nvPicPr>
        <p:blipFill>
          <a:blip r:embed="rId2"/>
          <a:stretch>
            <a:fillRect/>
          </a:stretch>
        </p:blipFill>
        <p:spPr>
          <a:xfrm>
            <a:off x="5730240" y="2758440"/>
            <a:ext cx="5073134" cy="3520440"/>
          </a:xfrm>
          <a:prstGeom prst="snip2DiagRect">
            <a:avLst>
              <a:gd name="adj1" fmla="val 1382"/>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5562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A97411-499A-FEA3-6E9B-559166141D11}"/>
              </a:ext>
            </a:extLst>
          </p:cNvPr>
          <p:cNvSpPr>
            <a:spLocks noGrp="1"/>
          </p:cNvSpPr>
          <p:nvPr>
            <p:ph type="title"/>
          </p:nvPr>
        </p:nvSpPr>
        <p:spPr>
          <a:xfrm>
            <a:off x="1036320" y="0"/>
            <a:ext cx="10119360" cy="2958273"/>
          </a:xfrm>
        </p:spPr>
        <p:txBody>
          <a:bodyPr>
            <a:noAutofit/>
          </a:bodyPr>
          <a:lstStyle/>
          <a:p>
            <a:br>
              <a:rPr lang="en-IN" sz="4400" b="1" dirty="0"/>
            </a:br>
            <a:br>
              <a:rPr lang="en-IN" sz="4400" b="1" dirty="0"/>
            </a:br>
            <a:br>
              <a:rPr lang="en-IN" sz="4400" b="1" dirty="0"/>
            </a:br>
            <a:br>
              <a:rPr lang="en-IN" sz="4400" b="1" dirty="0"/>
            </a:br>
            <a:br>
              <a:rPr lang="en-IN" sz="4400" b="1" dirty="0"/>
            </a:br>
            <a:br>
              <a:rPr lang="en-IN" sz="4400" b="1" dirty="0"/>
            </a:br>
            <a:br>
              <a:rPr lang="en-IN" sz="4400" b="1" dirty="0"/>
            </a:br>
            <a:br>
              <a:rPr lang="en-IN" sz="4400" b="1" dirty="0"/>
            </a:br>
            <a:r>
              <a:rPr lang="en-IN" sz="4400" b="1" dirty="0"/>
              <a:t>Data Collection and Preprocessing </a:t>
            </a:r>
            <a:br>
              <a:rPr lang="en-IN" sz="4400" b="1" dirty="0"/>
            </a:br>
            <a:r>
              <a:rPr lang="en-IN" sz="1800" i="1" dirty="0">
                <a:solidFill>
                  <a:schemeClr val="accent1">
                    <a:lumMod val="75000"/>
                  </a:schemeClr>
                </a:solidFill>
              </a:rPr>
              <a:t>Gathering and cleaning data from various sources, including booking systems, passenger databases, and external travel information sources</a:t>
            </a:r>
            <a:r>
              <a:rPr lang="en-IN" sz="1800" dirty="0"/>
              <a:t>. </a:t>
            </a:r>
            <a:br>
              <a:rPr lang="en-IN" sz="1800" dirty="0"/>
            </a:br>
            <a:br>
              <a:rPr lang="en-IN" sz="1800" dirty="0"/>
            </a:br>
            <a:br>
              <a:rPr lang="en-IN" sz="1800" dirty="0"/>
            </a:br>
            <a:endParaRPr lang="en-IN" sz="4400" b="1" dirty="0"/>
          </a:p>
        </p:txBody>
      </p:sp>
      <p:sp>
        <p:nvSpPr>
          <p:cNvPr id="12" name="Text Placeholder 11">
            <a:extLst>
              <a:ext uri="{FF2B5EF4-FFF2-40B4-BE49-F238E27FC236}">
                <a16:creationId xmlns:a16="http://schemas.microsoft.com/office/drawing/2014/main" id="{3340435E-2282-CA6A-69EB-13795DE862DC}"/>
              </a:ext>
            </a:extLst>
          </p:cNvPr>
          <p:cNvSpPr>
            <a:spLocks noGrp="1"/>
          </p:cNvSpPr>
          <p:nvPr>
            <p:ph type="body" idx="1"/>
          </p:nvPr>
        </p:nvSpPr>
        <p:spPr>
          <a:xfrm>
            <a:off x="1097280" y="2057400"/>
            <a:ext cx="4639736" cy="736282"/>
          </a:xfrm>
        </p:spPr>
        <p:txBody>
          <a:bodyPr>
            <a:noAutofit/>
          </a:bodyPr>
          <a:lstStyle/>
          <a:p>
            <a:r>
              <a:rPr lang="en-IN" dirty="0"/>
              <a:t>    </a:t>
            </a:r>
          </a:p>
          <a:p>
            <a:r>
              <a:rPr lang="en-IN" dirty="0"/>
              <a:t>       Data Sources </a:t>
            </a:r>
          </a:p>
          <a:p>
            <a:endParaRPr lang="en-IN" dirty="0"/>
          </a:p>
        </p:txBody>
      </p:sp>
      <p:sp>
        <p:nvSpPr>
          <p:cNvPr id="13" name="Content Placeholder 12">
            <a:extLst>
              <a:ext uri="{FF2B5EF4-FFF2-40B4-BE49-F238E27FC236}">
                <a16:creationId xmlns:a16="http://schemas.microsoft.com/office/drawing/2014/main" id="{1FBD42C4-71D4-3774-6BCF-6488659B6AA6}"/>
              </a:ext>
            </a:extLst>
          </p:cNvPr>
          <p:cNvSpPr>
            <a:spLocks noGrp="1"/>
          </p:cNvSpPr>
          <p:nvPr>
            <p:ph sz="half" idx="2"/>
          </p:nvPr>
        </p:nvSpPr>
        <p:spPr/>
        <p:txBody>
          <a:bodyPr>
            <a:normAutofit/>
          </a:bodyPr>
          <a:lstStyle/>
          <a:p>
            <a:r>
              <a:rPr lang="en-US" sz="2000" i="1" dirty="0">
                <a:solidFill>
                  <a:schemeClr val="accent1">
                    <a:lumMod val="75000"/>
                  </a:schemeClr>
                </a:solidFill>
              </a:rPr>
              <a:t>Booking Systems </a:t>
            </a:r>
          </a:p>
          <a:p>
            <a:r>
              <a:rPr lang="en-US" sz="2000" i="1" dirty="0">
                <a:solidFill>
                  <a:schemeClr val="accent1">
                    <a:lumMod val="75000"/>
                  </a:schemeClr>
                </a:solidFill>
              </a:rPr>
              <a:t>Passenger Databases </a:t>
            </a:r>
          </a:p>
          <a:p>
            <a:r>
              <a:rPr lang="en-US" sz="2000" i="1" dirty="0">
                <a:solidFill>
                  <a:schemeClr val="accent1">
                    <a:lumMod val="75000"/>
                  </a:schemeClr>
                </a:solidFill>
              </a:rPr>
              <a:t>External Travel Information</a:t>
            </a:r>
          </a:p>
        </p:txBody>
      </p:sp>
      <p:sp>
        <p:nvSpPr>
          <p:cNvPr id="14" name="Text Placeholder 13">
            <a:extLst>
              <a:ext uri="{FF2B5EF4-FFF2-40B4-BE49-F238E27FC236}">
                <a16:creationId xmlns:a16="http://schemas.microsoft.com/office/drawing/2014/main" id="{E57DADF1-45D7-C462-CF90-2001EEB62EF5}"/>
              </a:ext>
            </a:extLst>
          </p:cNvPr>
          <p:cNvSpPr>
            <a:spLocks noGrp="1"/>
          </p:cNvSpPr>
          <p:nvPr>
            <p:ph type="body" sz="quarter" idx="3"/>
          </p:nvPr>
        </p:nvSpPr>
        <p:spPr/>
        <p:txBody>
          <a:bodyPr>
            <a:normAutofit/>
          </a:bodyPr>
          <a:lstStyle/>
          <a:p>
            <a:r>
              <a:rPr lang="en-IN" dirty="0"/>
              <a:t>Preprocessing </a:t>
            </a:r>
          </a:p>
        </p:txBody>
      </p:sp>
      <p:sp>
        <p:nvSpPr>
          <p:cNvPr id="15" name="Content Placeholder 14">
            <a:extLst>
              <a:ext uri="{FF2B5EF4-FFF2-40B4-BE49-F238E27FC236}">
                <a16:creationId xmlns:a16="http://schemas.microsoft.com/office/drawing/2014/main" id="{F9905691-A676-7976-82E5-47237E5CB00E}"/>
              </a:ext>
            </a:extLst>
          </p:cNvPr>
          <p:cNvSpPr>
            <a:spLocks noGrp="1"/>
          </p:cNvSpPr>
          <p:nvPr>
            <p:ph sz="quarter" idx="4"/>
          </p:nvPr>
        </p:nvSpPr>
        <p:spPr/>
        <p:txBody>
          <a:bodyPr>
            <a:normAutofit/>
          </a:bodyPr>
          <a:lstStyle/>
          <a:p>
            <a:pPr marL="0" indent="0">
              <a:buNone/>
            </a:pPr>
            <a:r>
              <a:rPr lang="en-US" i="1" dirty="0">
                <a:solidFill>
                  <a:schemeClr val="accent1">
                    <a:lumMod val="75000"/>
                  </a:schemeClr>
                </a:solidFill>
              </a:rPr>
              <a:t>Data Cleaning </a:t>
            </a:r>
          </a:p>
          <a:p>
            <a:pPr marL="0" indent="0">
              <a:buNone/>
            </a:pPr>
            <a:r>
              <a:rPr lang="en-US" i="1" dirty="0">
                <a:solidFill>
                  <a:schemeClr val="accent1">
                    <a:lumMod val="75000"/>
                  </a:schemeClr>
                </a:solidFill>
              </a:rPr>
              <a:t>Data Transformation </a:t>
            </a:r>
          </a:p>
          <a:p>
            <a:pPr marL="0" indent="0">
              <a:buNone/>
            </a:pPr>
            <a:r>
              <a:rPr lang="en-US" i="1" dirty="0">
                <a:solidFill>
                  <a:schemeClr val="accent1">
                    <a:lumMod val="75000"/>
                  </a:schemeClr>
                </a:solidFill>
              </a:rPr>
              <a:t>Feature Scaling</a:t>
            </a:r>
            <a:endParaRPr lang="en-IN" i="1" dirty="0">
              <a:solidFill>
                <a:schemeClr val="accent1">
                  <a:lumMod val="75000"/>
                </a:schemeClr>
              </a:solidFill>
            </a:endParaRPr>
          </a:p>
        </p:txBody>
      </p:sp>
    </p:spTree>
    <p:extLst>
      <p:ext uri="{BB962C8B-B14F-4D97-AF65-F5344CB8AC3E}">
        <p14:creationId xmlns:p14="http://schemas.microsoft.com/office/powerpoint/2010/main" val="213104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C500B-5D36-74F0-1714-B9346ACE0B72}"/>
              </a:ext>
            </a:extLst>
          </p:cNvPr>
          <p:cNvSpPr>
            <a:spLocks noGrp="1"/>
          </p:cNvSpPr>
          <p:nvPr>
            <p:ph type="title"/>
          </p:nvPr>
        </p:nvSpPr>
        <p:spPr>
          <a:xfrm>
            <a:off x="1066800" y="657444"/>
            <a:ext cx="10058400" cy="1450757"/>
          </a:xfrm>
        </p:spPr>
        <p:txBody>
          <a:bodyPr>
            <a:normAutofit fontScale="90000"/>
          </a:bodyPr>
          <a:lstStyle/>
          <a:p>
            <a:r>
              <a:rPr lang="en-US" b="1" dirty="0">
                <a:solidFill>
                  <a:schemeClr val="tx2">
                    <a:lumMod val="75000"/>
                  </a:schemeClr>
                </a:solidFill>
              </a:rPr>
              <a:t>Model Development and Training </a:t>
            </a:r>
            <a:br>
              <a:rPr lang="en-US" b="1" dirty="0">
                <a:solidFill>
                  <a:schemeClr val="tx2">
                    <a:lumMod val="75000"/>
                  </a:schemeClr>
                </a:solidFill>
              </a:rPr>
            </a:br>
            <a:endParaRPr lang="en-IN" b="1" dirty="0">
              <a:solidFill>
                <a:schemeClr val="tx2">
                  <a:lumMod val="75000"/>
                </a:schemeClr>
              </a:solidFill>
            </a:endParaRPr>
          </a:p>
        </p:txBody>
      </p:sp>
      <p:sp>
        <p:nvSpPr>
          <p:cNvPr id="3" name="Content Placeholder 2">
            <a:extLst>
              <a:ext uri="{FF2B5EF4-FFF2-40B4-BE49-F238E27FC236}">
                <a16:creationId xmlns:a16="http://schemas.microsoft.com/office/drawing/2014/main" id="{B7CDB2D2-027A-53EF-1F21-EE4327746F17}"/>
              </a:ext>
            </a:extLst>
          </p:cNvPr>
          <p:cNvSpPr>
            <a:spLocks noGrp="1"/>
          </p:cNvSpPr>
          <p:nvPr>
            <p:ph idx="1"/>
          </p:nvPr>
        </p:nvSpPr>
        <p:spPr>
          <a:xfrm>
            <a:off x="1097280" y="2108201"/>
            <a:ext cx="10058400" cy="894079"/>
          </a:xfrm>
        </p:spPr>
        <p:txBody>
          <a:bodyPr>
            <a:normAutofit/>
          </a:bodyPr>
          <a:lstStyle/>
          <a:p>
            <a:r>
              <a:rPr lang="en-US" dirty="0">
                <a:solidFill>
                  <a:schemeClr val="tx2">
                    <a:lumMod val="60000"/>
                    <a:lumOff val="40000"/>
                  </a:schemeClr>
                </a:solidFill>
              </a:rPr>
              <a:t>Choosing a suitable model for predicting ticket demand and training it on the prepared data to learn patterns and relationships</a:t>
            </a:r>
            <a:endParaRPr lang="en-IN" dirty="0">
              <a:solidFill>
                <a:schemeClr val="tx2">
                  <a:lumMod val="60000"/>
                  <a:lumOff val="40000"/>
                </a:schemeClr>
              </a:solidFill>
            </a:endParaRPr>
          </a:p>
        </p:txBody>
      </p:sp>
      <p:sp>
        <p:nvSpPr>
          <p:cNvPr id="9" name="TextBox 8">
            <a:extLst>
              <a:ext uri="{FF2B5EF4-FFF2-40B4-BE49-F238E27FC236}">
                <a16:creationId xmlns:a16="http://schemas.microsoft.com/office/drawing/2014/main" id="{879C8C5B-6F58-9D9F-D3EE-50D5A53996F1}"/>
              </a:ext>
            </a:extLst>
          </p:cNvPr>
          <p:cNvSpPr txBox="1"/>
          <p:nvPr/>
        </p:nvSpPr>
        <p:spPr>
          <a:xfrm>
            <a:off x="1219200" y="3558958"/>
            <a:ext cx="2667000" cy="2585323"/>
          </a:xfrm>
          <a:prstGeom prst="rect">
            <a:avLst/>
          </a:prstGeom>
          <a:noFill/>
        </p:spPr>
        <p:txBody>
          <a:bodyPr wrap="square">
            <a:spAutoFit/>
          </a:bodyPr>
          <a:lstStyle/>
          <a:p>
            <a:r>
              <a:rPr lang="en-US" dirty="0"/>
              <a:t>Model Types </a:t>
            </a:r>
          </a:p>
          <a:p>
            <a:endParaRPr lang="en-US" dirty="0"/>
          </a:p>
          <a:p>
            <a:r>
              <a:rPr lang="en-US" dirty="0"/>
              <a:t>Linear Regression</a:t>
            </a:r>
          </a:p>
          <a:p>
            <a:r>
              <a:rPr lang="en-US" dirty="0"/>
              <a:t> </a:t>
            </a:r>
          </a:p>
          <a:p>
            <a:endParaRPr lang="en-US" dirty="0"/>
          </a:p>
          <a:p>
            <a:r>
              <a:rPr lang="en-US" dirty="0"/>
              <a:t>Decision Trees </a:t>
            </a:r>
          </a:p>
          <a:p>
            <a:endParaRPr lang="en-US" dirty="0"/>
          </a:p>
          <a:p>
            <a:endParaRPr lang="en-US" dirty="0"/>
          </a:p>
          <a:p>
            <a:r>
              <a:rPr lang="en-US" dirty="0"/>
              <a:t>Neural Networks </a:t>
            </a:r>
            <a:endParaRPr lang="en-IN" dirty="0"/>
          </a:p>
        </p:txBody>
      </p:sp>
      <p:sp>
        <p:nvSpPr>
          <p:cNvPr id="11" name="TextBox 10">
            <a:extLst>
              <a:ext uri="{FF2B5EF4-FFF2-40B4-BE49-F238E27FC236}">
                <a16:creationId xmlns:a16="http://schemas.microsoft.com/office/drawing/2014/main" id="{8A5457B2-20D6-8A69-17F5-6B570B260FC3}"/>
              </a:ext>
            </a:extLst>
          </p:cNvPr>
          <p:cNvSpPr txBox="1"/>
          <p:nvPr/>
        </p:nvSpPr>
        <p:spPr>
          <a:xfrm>
            <a:off x="4617720" y="3281959"/>
            <a:ext cx="7086600" cy="3139321"/>
          </a:xfrm>
          <a:prstGeom prst="rect">
            <a:avLst/>
          </a:prstGeom>
          <a:noFill/>
        </p:spPr>
        <p:txBody>
          <a:bodyPr wrap="square">
            <a:spAutoFit/>
          </a:bodyPr>
          <a:lstStyle/>
          <a:p>
            <a:endParaRPr lang="en-US" dirty="0"/>
          </a:p>
          <a:p>
            <a:r>
              <a:rPr lang="en-US" dirty="0"/>
              <a:t>Description </a:t>
            </a:r>
          </a:p>
          <a:p>
            <a:endParaRPr lang="en-US" dirty="0"/>
          </a:p>
          <a:p>
            <a:r>
              <a:rPr lang="en-US" dirty="0"/>
              <a:t>Predicting ticket demand based on linear relationships between features. </a:t>
            </a:r>
          </a:p>
          <a:p>
            <a:r>
              <a:rPr lang="en-US" dirty="0"/>
              <a:t> </a:t>
            </a:r>
          </a:p>
          <a:p>
            <a:r>
              <a:rPr lang="en-US" dirty="0"/>
              <a:t>Creating a tree-like structure to make decisions based on specific conditions. </a:t>
            </a:r>
          </a:p>
          <a:p>
            <a:endParaRPr lang="en-US" dirty="0"/>
          </a:p>
          <a:p>
            <a:r>
              <a:rPr lang="en-US" dirty="0"/>
              <a:t>Learning complex patterns and making predictions based on interconnected nodes.</a:t>
            </a:r>
            <a:endParaRPr lang="en-IN" dirty="0"/>
          </a:p>
        </p:txBody>
      </p:sp>
    </p:spTree>
    <p:extLst>
      <p:ext uri="{BB962C8B-B14F-4D97-AF65-F5344CB8AC3E}">
        <p14:creationId xmlns:p14="http://schemas.microsoft.com/office/powerpoint/2010/main" val="804992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6AF4C8-FC1E-A479-DFA1-F58999C813E4}"/>
              </a:ext>
            </a:extLst>
          </p:cNvPr>
          <p:cNvSpPr>
            <a:spLocks noGrp="1"/>
          </p:cNvSpPr>
          <p:nvPr>
            <p:ph type="title"/>
          </p:nvPr>
        </p:nvSpPr>
        <p:spPr/>
        <p:txBody>
          <a:bodyPr/>
          <a:lstStyle/>
          <a:p>
            <a:pPr algn="ctr"/>
            <a:r>
              <a:rPr lang="en-US" b="1" dirty="0">
                <a:solidFill>
                  <a:schemeClr val="accent1">
                    <a:lumMod val="75000"/>
                  </a:schemeClr>
                </a:solidFill>
              </a:rPr>
              <a:t>THNK YOU</a:t>
            </a:r>
            <a:endParaRPr lang="en-IN" b="1" dirty="0">
              <a:solidFill>
                <a:schemeClr val="accent1">
                  <a:lumMod val="75000"/>
                </a:schemeClr>
              </a:solidFill>
            </a:endParaRPr>
          </a:p>
        </p:txBody>
      </p:sp>
      <p:sp>
        <p:nvSpPr>
          <p:cNvPr id="5" name="Text Placeholder 4">
            <a:extLst>
              <a:ext uri="{FF2B5EF4-FFF2-40B4-BE49-F238E27FC236}">
                <a16:creationId xmlns:a16="http://schemas.microsoft.com/office/drawing/2014/main" id="{EB794455-92CD-900A-B634-3E2FCD708E53}"/>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622116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{C3E14179-1A51-42FB-8D23-2DAC42FB9386}tf56160789_win32</Template>
  <TotalTime>78</TotalTime>
  <Words>318</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Bookman Old Style</vt:lpstr>
      <vt:lpstr>Calibri</vt:lpstr>
      <vt:lpstr>Franklin Gothic Book</vt:lpstr>
      <vt:lpstr>Custom</vt:lpstr>
      <vt:lpstr>Task#10-Inference Mapping</vt:lpstr>
      <vt:lpstr>Railway Ticketing Management System</vt:lpstr>
      <vt:lpstr>  Inference mapping analyzes the process of purchasing train tickets. This involves understanding customer behavior, ticket availability, and pricing strategies.  1)  User Behavior  This involves studying how passengers search, browse, and buy tickets.   2) Ticket Availability  Predicting ticket availability based on historical data and real-time demand.   3)  Pricing Dynamics  Understanding the factors that influence ticket prices and their impact on sales.</vt:lpstr>
      <vt:lpstr>Feature Engineering and Selection  .  </vt:lpstr>
      <vt:lpstr>        Data Collection and Preprocessing  Gathering and cleaning data from various sources, including booking systems, passenger databases, and external travel information sources.    </vt:lpstr>
      <vt:lpstr>Model Development and Training  </vt:lpstr>
      <vt:lpstr>THNK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Kumar</dc:creator>
  <cp:lastModifiedBy>Vijay Kumar</cp:lastModifiedBy>
  <cp:revision>1</cp:revision>
  <dcterms:created xsi:type="dcterms:W3CDTF">2025-02-13T17:50:17Z</dcterms:created>
  <dcterms:modified xsi:type="dcterms:W3CDTF">2025-02-13T19:08:17Z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