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02A5B-C536-ED4E-A73E-B8190446D7CC}" type="datetimeFigureOut">
              <a:rPr kumimoji="1" lang="zh-CN" altLang="en-US" smtClean="0"/>
              <a:t>16/6/14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A0A4-A717-7A4A-9416-599FED6166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83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7938" y="754063"/>
            <a:ext cx="4117975" cy="3294062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提两个比例的，供参考选择！</a:t>
            </a:r>
            <a:endParaRPr lang="zh-CN" altLang="zh-CN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185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469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159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123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208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387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454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19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955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422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93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FA47D-866B-C14A-A228-20DDFE9AAAFA}" type="datetimeFigureOut">
              <a:rPr kumimoji="1" lang="zh-CN" altLang="en-US" smtClean="0"/>
              <a:t>16/6/14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17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note.youdao.com/share/?id=fd9af7bd3bf01b4e3fa27d2e5f053395&amp;type=note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新浪PPT4小浪大副本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6617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新浪PPT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88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mkh_icon_pack_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763" y="257010"/>
            <a:ext cx="915206" cy="85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31763" y="1336934"/>
            <a:ext cx="7996486" cy="434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命令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>
                <a:solidFill>
                  <a:srgbClr val="663300"/>
                </a:solidFill>
                <a:ea typeface="黑体" pitchFamily="49" charset="-122"/>
              </a:rPr>
              <a:t>m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vn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clean	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清除产生的项目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>
                <a:solidFill>
                  <a:srgbClr val="663300"/>
                </a:solidFill>
                <a:ea typeface="黑体" pitchFamily="49" charset="-122"/>
              </a:rPr>
              <a:t>m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vn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validate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验证工程是否正确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>
                <a:solidFill>
                  <a:srgbClr val="663300"/>
                </a:solidFill>
                <a:ea typeface="黑体" pitchFamily="49" charset="-122"/>
              </a:rPr>
              <a:t>m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vn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compile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编译源代码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>
                <a:solidFill>
                  <a:srgbClr val="663300"/>
                </a:solidFill>
                <a:ea typeface="黑体" pitchFamily="49" charset="-122"/>
              </a:rPr>
              <a:t>m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vn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test	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运行测试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>
                <a:solidFill>
                  <a:srgbClr val="663300"/>
                </a:solidFill>
                <a:ea typeface="黑体" pitchFamily="49" charset="-122"/>
              </a:rPr>
              <a:t>m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vn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package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打包编译的代码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>
                <a:solidFill>
                  <a:srgbClr val="663300"/>
                </a:solidFill>
                <a:ea typeface="黑体" pitchFamily="49" charset="-122"/>
              </a:rPr>
              <a:t>m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vn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verify	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检查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package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是否有效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>
                <a:solidFill>
                  <a:srgbClr val="663300"/>
                </a:solidFill>
                <a:ea typeface="黑体" pitchFamily="49" charset="-122"/>
              </a:rPr>
              <a:t>m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vn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install		</a:t>
            </a:r>
            <a:r>
              <a:rPr lang="en-US" altLang="zh-CN" sz="2500" dirty="0">
                <a:solidFill>
                  <a:srgbClr val="663300"/>
                </a:solidFill>
                <a:ea typeface="黑体" pitchFamily="49" charset="-122"/>
              </a:rPr>
              <a:t>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安装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package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到本地仓库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>
                <a:solidFill>
                  <a:srgbClr val="663300"/>
                </a:solidFill>
                <a:ea typeface="黑体" pitchFamily="49" charset="-122"/>
              </a:rPr>
              <a:t>m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vn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site	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生成项目信息网站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>
                <a:solidFill>
                  <a:srgbClr val="663300"/>
                </a:solidFill>
                <a:ea typeface="黑体" pitchFamily="49" charset="-122"/>
              </a:rPr>
              <a:t>m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vn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deploy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拷贝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package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到远程仓库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342900" indent="-342900">
              <a:buFont typeface="Arial"/>
              <a:buChar char="•"/>
            </a:pP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37683" y="343939"/>
            <a:ext cx="6553629" cy="85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r>
              <a:rPr lang="en-US" altLang="zh-CN" sz="4800" b="1" dirty="0" smtClean="0">
                <a:solidFill>
                  <a:srgbClr val="663300"/>
                </a:solidFill>
                <a:ea typeface="黑体" pitchFamily="49" charset="-122"/>
              </a:rPr>
              <a:t>Maven</a:t>
            </a:r>
            <a:endParaRPr lang="zh-CN" altLang="en-US" sz="4800" b="1" dirty="0">
              <a:solidFill>
                <a:srgbClr val="6633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48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新浪PPT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88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mkh_icon_pack_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763" y="257010"/>
            <a:ext cx="915206" cy="85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31763" y="1336934"/>
            <a:ext cx="7996486" cy="203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algn="ctr"/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Q&amp;A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37683" y="343939"/>
            <a:ext cx="6553629" cy="85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endParaRPr lang="zh-CN" altLang="en-US" sz="4800" b="1" dirty="0">
              <a:solidFill>
                <a:srgbClr val="6633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05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新浪PPT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487693" y="2068352"/>
            <a:ext cx="6214936" cy="72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2883" tIns="56441" rIns="112883" bIns="5644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000" dirty="0" smtClean="0">
                <a:solidFill>
                  <a:srgbClr val="663300"/>
                </a:solidFill>
                <a:latin typeface="宋体" pitchFamily="2" charset="-122"/>
                <a:ea typeface="黑体" pitchFamily="49" charset="-122"/>
              </a:rPr>
              <a:t>Maven	</a:t>
            </a:r>
            <a:r>
              <a:rPr lang="en-US" altLang="zh-CN" sz="4000" dirty="0" err="1" smtClean="0">
                <a:solidFill>
                  <a:srgbClr val="663300"/>
                </a:solidFill>
                <a:latin typeface="宋体" pitchFamily="2" charset="-122"/>
                <a:ea typeface="黑体" pitchFamily="49" charset="-122"/>
              </a:rPr>
              <a:t>Junit</a:t>
            </a:r>
            <a:r>
              <a:rPr lang="zh-CN" altLang="en-US" sz="4000" dirty="0" smtClean="0">
                <a:solidFill>
                  <a:srgbClr val="663300"/>
                </a:solidFill>
                <a:latin typeface="宋体" pitchFamily="2" charset="-122"/>
                <a:ea typeface="黑体" pitchFamily="49" charset="-122"/>
              </a:rPr>
              <a:t>使</a:t>
            </a:r>
            <a:r>
              <a:rPr lang="zh-CN" altLang="en-US" sz="4000" b="1" dirty="0" smtClean="0">
                <a:solidFill>
                  <a:srgbClr val="663300"/>
                </a:solidFill>
                <a:latin typeface="宋体" pitchFamily="2" charset="-122"/>
                <a:ea typeface="黑体" pitchFamily="49" charset="-122"/>
              </a:rPr>
              <a:t>用分享</a:t>
            </a:r>
            <a:endParaRPr lang="en-US" altLang="zh-CN" sz="4000" b="1" dirty="0">
              <a:solidFill>
                <a:srgbClr val="663300"/>
              </a:solidFill>
              <a:latin typeface="宋体" pitchFamily="2" charset="-122"/>
              <a:ea typeface="黑体" pitchFamily="49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346165" y="5143973"/>
            <a:ext cx="2606750" cy="29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Sina</a:t>
            </a:r>
            <a:r>
              <a:rPr lang="en-US" altLang="zh-CN" sz="1200" b="1" dirty="0" smtClean="0">
                <a:latin typeface="Verdana" pitchFamily="34" charset="0"/>
                <a:ea typeface="黑体" pitchFamily="49" charset="-122"/>
              </a:rPr>
              <a:t>.</a:t>
            </a:r>
            <a:r>
              <a:rPr lang="zh-CN" altLang="en-US" sz="1200" dirty="0" smtClean="0">
                <a:latin typeface="Verdana" pitchFamily="34" charset="0"/>
                <a:ea typeface="黑体" pitchFamily="49" charset="-122"/>
              </a:rPr>
              <a:t>质量部</a:t>
            </a:r>
            <a:r>
              <a:rPr lang="zh-CN" altLang="en-US" sz="1200" b="1" dirty="0" smtClean="0">
                <a:solidFill>
                  <a:srgbClr val="663300"/>
                </a:solidFill>
                <a:latin typeface="黑体" pitchFamily="49" charset="-122"/>
                <a:ea typeface="黑体" pitchFamily="49" charset="-122"/>
              </a:rPr>
              <a:t> 穆礼</a:t>
            </a:r>
            <a:endParaRPr lang="en-US" altLang="zh-CN" sz="1200" b="1" dirty="0">
              <a:solidFill>
                <a:srgbClr val="6633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078" name="Picture 6" descr="小浪经典造型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9140" y="3258920"/>
            <a:ext cx="731761" cy="119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8072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新浪PPT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658811" y="857958"/>
            <a:ext cx="3106460" cy="944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2883" tIns="56441" rIns="112883" bIns="56441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5400" b="1" dirty="0">
                <a:solidFill>
                  <a:srgbClr val="663300"/>
                </a:solidFill>
                <a:latin typeface="Tahoma" pitchFamily="34" charset="0"/>
              </a:rPr>
              <a:t>目录</a:t>
            </a:r>
            <a:endParaRPr lang="en-US" altLang="zh-CN" sz="5400" b="1" dirty="0">
              <a:solidFill>
                <a:srgbClr val="663300"/>
              </a:solidFill>
              <a:latin typeface="Tahoma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4504" y="2177022"/>
            <a:ext cx="706117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300000"/>
              </a:lnSpc>
              <a:buFont typeface="Wingdings" charset="2"/>
              <a:buChar char="Ø"/>
            </a:pPr>
            <a:r>
              <a:rPr kumimoji="1" lang="en-US" altLang="zh-CN" sz="2400" dirty="0" err="1" smtClean="0">
                <a:solidFill>
                  <a:srgbClr val="FF0000"/>
                </a:solidFill>
              </a:rPr>
              <a:t>Junit</a:t>
            </a:r>
            <a:endParaRPr kumimoji="1" lang="en-US" altLang="zh-CN" sz="2400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300000"/>
              </a:lnSpc>
              <a:buFont typeface="Wingdings" charset="2"/>
              <a:buChar char="Ø"/>
            </a:pPr>
            <a:r>
              <a:rPr kumimoji="1" lang="en-US" altLang="zh-CN" sz="2400" dirty="0" smtClean="0">
                <a:solidFill>
                  <a:srgbClr val="FF0000"/>
                </a:solidFill>
              </a:rPr>
              <a:t>Maven</a:t>
            </a:r>
          </a:p>
          <a:p>
            <a:pPr marL="742950" lvl="1" indent="-285750">
              <a:lnSpc>
                <a:spcPct val="300000"/>
              </a:lnSpc>
              <a:buFont typeface="Wingdings" charset="2"/>
              <a:buChar char="Ø"/>
            </a:pPr>
            <a:r>
              <a:rPr kumimoji="1" lang="en-US" altLang="zh-CN" sz="2400" dirty="0" smtClean="0">
                <a:solidFill>
                  <a:srgbClr val="FF0000"/>
                </a:solidFill>
              </a:rPr>
              <a:t>Q&amp;A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80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新浪PPT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88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mkh_icon_pack_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763" y="257010"/>
            <a:ext cx="915206" cy="85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31763" y="1336934"/>
            <a:ext cx="7559548" cy="550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简介</a:t>
            </a: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灵活、易用、开源的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java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单元测试框架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lvl="2"/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优势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测试和开发代码分开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提高用例执行效率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生成测试结果文件，可归档保存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便于持续集成，回归测试</a:t>
            </a: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用途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软件开发过程自测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类方法测试、接口测试、功能测试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endParaRPr lang="zh-CN" altLang="en-US" sz="2500" dirty="0">
              <a:solidFill>
                <a:srgbClr val="663300"/>
              </a:solidFill>
              <a:ea typeface="黑体" pitchFamily="49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37683" y="343939"/>
            <a:ext cx="6553629" cy="85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r>
              <a:rPr lang="en-US" altLang="zh-CN" sz="4800" b="1" dirty="0" err="1" smtClean="0">
                <a:solidFill>
                  <a:srgbClr val="663300"/>
                </a:solidFill>
                <a:ea typeface="黑体" pitchFamily="49" charset="-122"/>
              </a:rPr>
              <a:t>Junit</a:t>
            </a:r>
            <a:endParaRPr lang="zh-CN" altLang="en-US" sz="4800" b="1" dirty="0">
              <a:solidFill>
                <a:srgbClr val="6633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445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新浪PPT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88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mkh_icon_pack_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763" y="257010"/>
            <a:ext cx="915206" cy="85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31763" y="1336934"/>
            <a:ext cx="7996486" cy="6654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基本规则</a:t>
            </a: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测试类名一般以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Test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结尾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测试方法名以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test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开头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342900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注解（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junit4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）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@Test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测试方法，能够被识别并运行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参数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timeout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、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expected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@Ignore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被忽略的测试方法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@Before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在每个测试方法之前运行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zh-CN" sz="2500" dirty="0" smtClean="0">
                <a:solidFill>
                  <a:srgbClr val="663300"/>
                </a:solidFill>
                <a:ea typeface="黑体" pitchFamily="49" charset="-122"/>
              </a:rPr>
              <a:t>@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After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在每个测试方法之后运行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@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BeforeClass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在测试类中所有测试方法前运行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zh-CN" sz="2500" dirty="0" smtClean="0">
                <a:solidFill>
                  <a:srgbClr val="663300"/>
                </a:solidFill>
                <a:ea typeface="黑体" pitchFamily="49" charset="-122"/>
              </a:rPr>
              <a:t>@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AfterClass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在测试类中所有测试方法后运行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lvl="1"/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lvl="1"/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714500" lvl="3" indent="-342900">
              <a:buFont typeface="Arial"/>
              <a:buChar char="•"/>
            </a:pP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1714500" lvl="3" indent="-342900">
              <a:buFont typeface="Arial"/>
              <a:buChar char="•"/>
            </a:pP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endParaRPr lang="zh-CN" altLang="en-US" sz="2500" dirty="0">
              <a:solidFill>
                <a:srgbClr val="663300"/>
              </a:solidFill>
              <a:ea typeface="黑体" pitchFamily="49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37683" y="343939"/>
            <a:ext cx="6553629" cy="85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r>
              <a:rPr lang="en-US" altLang="zh-CN" sz="4800" b="1" dirty="0" err="1" smtClean="0">
                <a:solidFill>
                  <a:srgbClr val="663300"/>
                </a:solidFill>
                <a:ea typeface="黑体" pitchFamily="49" charset="-122"/>
              </a:rPr>
              <a:t>Junit</a:t>
            </a:r>
            <a:endParaRPr lang="zh-CN" altLang="en-US" sz="4800" b="1" dirty="0">
              <a:solidFill>
                <a:srgbClr val="6633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2363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新浪PPT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88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mkh_icon_pack_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763" y="257010"/>
            <a:ext cx="915206" cy="85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31763" y="1336934"/>
            <a:ext cx="7996486" cy="5884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注解（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junit4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）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RunWith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()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测试运行器，指定测试类是怎么运行的，默认使用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Junit4.class</a:t>
            </a:r>
          </a:p>
          <a:p>
            <a:pPr lvl="1"/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Junit4.class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默认运行器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Parameterized.class</a:t>
            </a:r>
            <a:r>
              <a:rPr lang="en-US" altLang="zh-CN" sz="2500" dirty="0">
                <a:solidFill>
                  <a:srgbClr val="663300"/>
                </a:solidFill>
                <a:ea typeface="黑体" pitchFamily="49" charset="-122"/>
              </a:rPr>
              <a:t>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参数化运行器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Suite.class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测试集运行器</a:t>
            </a: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JUnit38ClassRunner.class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兼容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junit3.8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的运行器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SpringJUnit4ClassRunner.class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集成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Spring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功能的运行器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lvl="2"/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714500" lvl="3" indent="-342900">
              <a:buFont typeface="Arial"/>
              <a:buChar char="•"/>
            </a:pP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1714500" lvl="3" indent="-342900">
              <a:buFont typeface="Arial"/>
              <a:buChar char="•"/>
            </a:pP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endParaRPr lang="zh-CN" altLang="en-US" sz="2500" dirty="0">
              <a:solidFill>
                <a:srgbClr val="663300"/>
              </a:solidFill>
              <a:ea typeface="黑体" pitchFamily="49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37683" y="343939"/>
            <a:ext cx="6553629" cy="85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r>
              <a:rPr lang="en-US" altLang="zh-CN" sz="4800" b="1" dirty="0" err="1" smtClean="0">
                <a:solidFill>
                  <a:srgbClr val="663300"/>
                </a:solidFill>
                <a:ea typeface="黑体" pitchFamily="49" charset="-122"/>
              </a:rPr>
              <a:t>Junit</a:t>
            </a:r>
            <a:endParaRPr lang="zh-CN" altLang="en-US" sz="4800" b="1" dirty="0">
              <a:solidFill>
                <a:srgbClr val="6633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058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新浪PPT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88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mkh_icon_pack_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763" y="257010"/>
            <a:ext cx="915206" cy="85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31763" y="1336934"/>
            <a:ext cx="7996486" cy="126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断言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342900" indent="-342900">
              <a:buFont typeface="Arial"/>
              <a:buChar char="•"/>
            </a:pP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37683" y="343939"/>
            <a:ext cx="6553629" cy="85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r>
              <a:rPr lang="en-US" altLang="zh-CN" sz="4800" b="1" dirty="0" err="1" smtClean="0">
                <a:solidFill>
                  <a:srgbClr val="663300"/>
                </a:solidFill>
                <a:ea typeface="黑体" pitchFamily="49" charset="-122"/>
              </a:rPr>
              <a:t>Junit</a:t>
            </a:r>
            <a:endParaRPr lang="zh-CN" altLang="en-US" sz="4800" b="1" dirty="0">
              <a:solidFill>
                <a:srgbClr val="663300"/>
              </a:solidFill>
              <a:ea typeface="黑体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05028"/>
              </p:ext>
            </p:extLst>
          </p:nvPr>
        </p:nvGraphicFramePr>
        <p:xfrm>
          <a:off x="1209624" y="2438780"/>
          <a:ext cx="7081688" cy="36791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44378"/>
                <a:gridCol w="39373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Checks that</a:t>
                      </a:r>
                      <a:endParaRPr lang="zh-CN" altLang="en-US" dirty="0"/>
                    </a:p>
                  </a:txBody>
                  <a:tcPr/>
                </a:tc>
              </a:tr>
              <a:tr h="368151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dirty="0" err="1" smtClean="0">
                          <a:effectLst/>
                        </a:rPr>
                        <a:t>assertEquals</a:t>
                      </a:r>
                      <a:r>
                        <a:rPr lang="en-US" altLang="zh-CN" sz="1800" u="none" strike="noStrike" kern="1200" dirty="0" smtClean="0">
                          <a:effectLst/>
                        </a:rPr>
                        <a:t>(a, 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== b</a:t>
                      </a:r>
                      <a:endParaRPr lang="zh-CN" altLang="en-US" dirty="0"/>
                    </a:p>
                  </a:txBody>
                  <a:tcPr/>
                </a:tc>
              </a:tr>
              <a:tr h="368151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dirty="0" err="1" smtClean="0">
                          <a:effectLst/>
                        </a:rPr>
                        <a:t>assertNotEquals</a:t>
                      </a:r>
                      <a:r>
                        <a:rPr lang="en-US" altLang="zh-CN" sz="1800" u="none" strike="noStrike" kern="1200" dirty="0" smtClean="0">
                          <a:effectLst/>
                        </a:rPr>
                        <a:t>(</a:t>
                      </a:r>
                      <a:r>
                        <a:rPr lang="en-US" altLang="zh-CN" sz="1800" u="none" strike="noStrike" kern="1200" dirty="0" err="1" smtClean="0">
                          <a:effectLst/>
                        </a:rPr>
                        <a:t>a,b</a:t>
                      </a:r>
                      <a:r>
                        <a:rPr lang="en-US" altLang="zh-CN" sz="1800" u="none" strike="noStrike" kern="1200" dirty="0" smtClean="0">
                          <a:effectLst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!= b</a:t>
                      </a:r>
                      <a:endParaRPr lang="zh-CN" altLang="en-US" dirty="0"/>
                    </a:p>
                  </a:txBody>
                  <a:tcPr/>
                </a:tc>
              </a:tr>
              <a:tr h="368151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dirty="0" err="1" smtClean="0">
                          <a:effectLst/>
                        </a:rPr>
                        <a:t>assertTrue</a:t>
                      </a:r>
                      <a:r>
                        <a:rPr lang="en-US" altLang="zh-CN" sz="1800" u="none" strike="noStrike" kern="1200" dirty="0" smtClean="0">
                          <a:effectLst/>
                        </a:rPr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bool</a:t>
                      </a:r>
                      <a:r>
                        <a:rPr lang="en-US" altLang="zh-CN" dirty="0" smtClean="0"/>
                        <a:t>(x) is True</a:t>
                      </a:r>
                      <a:endParaRPr lang="zh-CN" altLang="en-US" dirty="0"/>
                    </a:p>
                  </a:txBody>
                  <a:tcPr/>
                </a:tc>
              </a:tr>
              <a:tr h="368151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dirty="0" err="1" smtClean="0">
                          <a:effectLst/>
                        </a:rPr>
                        <a:t>assertFalse</a:t>
                      </a:r>
                      <a:r>
                        <a:rPr lang="en-US" altLang="zh-CN" sz="1800" u="none" strike="noStrike" kern="1200" dirty="0" smtClean="0">
                          <a:effectLst/>
                        </a:rPr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bool</a:t>
                      </a:r>
                      <a:r>
                        <a:rPr lang="en-US" altLang="zh-CN" dirty="0" smtClean="0"/>
                        <a:t>(x) is False</a:t>
                      </a:r>
                      <a:endParaRPr lang="zh-CN" altLang="en-US" dirty="0"/>
                    </a:p>
                  </a:txBody>
                  <a:tcPr/>
                </a:tc>
              </a:tr>
              <a:tr h="36815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assertNull</a:t>
                      </a:r>
                      <a:r>
                        <a:rPr lang="en-US" altLang="zh-CN" dirty="0" smtClean="0"/>
                        <a:t>(k)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k == null</a:t>
                      </a:r>
                      <a:endParaRPr lang="zh-CN" altLang="en-US" dirty="0"/>
                    </a:p>
                  </a:txBody>
                  <a:tcPr/>
                </a:tc>
              </a:tr>
              <a:tr h="36815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assertNotNull</a:t>
                      </a:r>
                      <a:r>
                        <a:rPr lang="en-US" altLang="zh-CN" dirty="0" smtClean="0"/>
                        <a:t>(k)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 != null</a:t>
                      </a:r>
                      <a:endParaRPr lang="zh-CN" altLang="en-US" dirty="0"/>
                    </a:p>
                  </a:txBody>
                  <a:tcPr/>
                </a:tc>
              </a:tr>
              <a:tr h="36815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assertArrayEqual</a:t>
                      </a:r>
                      <a:r>
                        <a:rPr lang="en-US" altLang="zh-CN" dirty="0" smtClean="0"/>
                        <a:t>(l,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ll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数组</a:t>
                      </a:r>
                      <a:r>
                        <a:rPr lang="en-US" altLang="zh-CN" dirty="0" smtClean="0"/>
                        <a:t>l</a:t>
                      </a:r>
                      <a:r>
                        <a:rPr lang="zh-CN" altLang="en-US" dirty="0" smtClean="0"/>
                        <a:t>和数组</a:t>
                      </a:r>
                      <a:r>
                        <a:rPr lang="en-US" altLang="zh-CN" dirty="0" err="1" smtClean="0"/>
                        <a:t>ll</a:t>
                      </a:r>
                      <a:r>
                        <a:rPr lang="zh-CN" altLang="en-US" dirty="0" smtClean="0"/>
                        <a:t>是否相等</a:t>
                      </a:r>
                      <a:endParaRPr lang="zh-CN" altLang="en-US" dirty="0"/>
                    </a:p>
                  </a:txBody>
                  <a:tcPr/>
                </a:tc>
              </a:tr>
              <a:tr h="36815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assertThat</a:t>
                      </a:r>
                      <a:r>
                        <a:rPr lang="en-US" altLang="zh-CN" dirty="0" smtClean="0"/>
                        <a:t>(a,</a:t>
                      </a:r>
                      <a:r>
                        <a:rPr lang="en-US" altLang="zh-CN" baseline="0" dirty="0" smtClean="0"/>
                        <a:t> f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是否满足条件</a:t>
                      </a:r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  <a:tr h="3681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Fail()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fail assert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728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新浪PPT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88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mkh_icon_pack_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763" y="257010"/>
            <a:ext cx="915206" cy="85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31763" y="1336934"/>
            <a:ext cx="7996486" cy="5115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简介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Maven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是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java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编写的开源的项目管理框架</a:t>
            </a: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lvl="1"/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342900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安装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  <a:hlinkClick r:id="rId4"/>
              </a:rPr>
              <a:t>http://note.youdao.com/share/?id=fd9af7bd3bf01b4e3fa27d2e5f053395&amp;type=note</a:t>
            </a: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342900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项目结构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src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/main/java	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开发代码目录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src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/main/resources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开发资源文件目录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src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/test/java	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测试代码目录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pom.xml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	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项目管理模型（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Project Object							Model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）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37683" y="343939"/>
            <a:ext cx="6553629" cy="85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r>
              <a:rPr lang="en-US" altLang="zh-CN" sz="4800" b="1" dirty="0" smtClean="0">
                <a:solidFill>
                  <a:srgbClr val="663300"/>
                </a:solidFill>
                <a:ea typeface="黑体" pitchFamily="49" charset="-122"/>
              </a:rPr>
              <a:t>Maven</a:t>
            </a:r>
            <a:endParaRPr lang="zh-CN" altLang="en-US" sz="4800" b="1" dirty="0">
              <a:solidFill>
                <a:srgbClr val="6633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220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新浪PPT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88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mkh_icon_pack_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763" y="257010"/>
            <a:ext cx="915206" cy="85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31763" y="1336934"/>
            <a:ext cx="7996486" cy="5099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pom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结构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项目基本属性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项目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pom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继承关系</a:t>
            </a:r>
            <a:r>
              <a:rPr lang="en-US" altLang="zh-CN" sz="2500" dirty="0">
                <a:solidFill>
                  <a:srgbClr val="663300"/>
                </a:solidFill>
                <a:ea typeface="黑体" pitchFamily="49" charset="-122"/>
              </a:rPr>
              <a:t>	</a:t>
            </a:r>
            <a:r>
              <a:rPr lang="en-US" altLang="zh-CN" sz="2800" dirty="0" smtClean="0"/>
              <a:t>parent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项目聚合关系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		</a:t>
            </a:r>
            <a:r>
              <a:rPr lang="en-US" altLang="zh-CN" sz="2800" dirty="0" smtClean="0"/>
              <a:t>modules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项目依赖关系</a:t>
            </a:r>
            <a:r>
              <a:rPr lang="en-US" altLang="zh-CN" sz="2500" dirty="0">
                <a:solidFill>
                  <a:srgbClr val="663300"/>
                </a:solidFill>
                <a:ea typeface="黑体" pitchFamily="49" charset="-122"/>
              </a:rPr>
              <a:t>	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	</a:t>
            </a:r>
            <a:r>
              <a:rPr lang="en-US" altLang="zh-CN" sz="2800" dirty="0" smtClean="0"/>
              <a:t>dependencies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项目属性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			</a:t>
            </a:r>
            <a:r>
              <a:rPr lang="en-US" altLang="zh-CN" sz="2800" dirty="0" smtClean="0"/>
              <a:t>properties</a:t>
            </a:r>
          </a:p>
          <a:p>
            <a:pPr marL="800100" lvl="1" indent="-342900">
              <a:buFont typeface="Arial"/>
              <a:buChar char="•"/>
            </a:pPr>
            <a:r>
              <a:rPr lang="zh-CN" altLang="en-US" sz="2800" dirty="0" smtClean="0">
                <a:solidFill>
                  <a:srgbClr val="663300"/>
                </a:solidFill>
                <a:ea typeface="黑体" pitchFamily="49" charset="-122"/>
              </a:rPr>
              <a:t>自定义配置</a:t>
            </a:r>
            <a:r>
              <a:rPr lang="en-US" altLang="zh-CN" sz="2800" dirty="0" smtClean="0">
                <a:solidFill>
                  <a:srgbClr val="663300"/>
                </a:solidFill>
                <a:ea typeface="黑体" pitchFamily="49" charset="-122"/>
              </a:rPr>
              <a:t>			</a:t>
            </a:r>
            <a:r>
              <a:rPr lang="en-US" altLang="zh-CN" sz="2800" dirty="0"/>
              <a:t>profiles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远程仓库配置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		</a:t>
            </a:r>
            <a:r>
              <a:rPr lang="en-US" altLang="zh-CN" sz="2800" dirty="0" smtClean="0"/>
              <a:t>repositories	</a:t>
            </a:r>
            <a:r>
              <a:rPr lang="en-US" altLang="zh-CN" sz="2800" dirty="0"/>
              <a:t> </a:t>
            </a:r>
          </a:p>
          <a:p>
            <a:pPr lvl="1"/>
            <a:r>
              <a:rPr lang="en-US" altLang="zh-CN" sz="2800" dirty="0" smtClean="0">
                <a:solidFill>
                  <a:srgbClr val="663300"/>
                </a:solidFill>
                <a:ea typeface="黑体" pitchFamily="49" charset="-122"/>
              </a:rPr>
              <a:t>							</a:t>
            </a:r>
            <a:r>
              <a:rPr lang="en-US" altLang="zh-CN" sz="2800" dirty="0" err="1" smtClean="0"/>
              <a:t>distributionManagement</a:t>
            </a: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项目构建设置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		</a:t>
            </a:r>
            <a:r>
              <a:rPr lang="en-US" altLang="zh-CN" sz="2800" dirty="0" smtClean="0"/>
              <a:t>build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各种插件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		</a:t>
            </a:r>
            <a:r>
              <a:rPr lang="en-US" altLang="zh-CN" sz="2800" dirty="0" smtClean="0"/>
              <a:t>plugins</a:t>
            </a: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342900" indent="-342900">
              <a:buFont typeface="Arial"/>
              <a:buChar char="•"/>
            </a:pP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37683" y="343939"/>
            <a:ext cx="6553629" cy="85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r>
              <a:rPr lang="en-US" altLang="zh-CN" sz="4800" b="1" dirty="0" smtClean="0">
                <a:solidFill>
                  <a:srgbClr val="663300"/>
                </a:solidFill>
                <a:ea typeface="黑体" pitchFamily="49" charset="-122"/>
              </a:rPr>
              <a:t>Maven</a:t>
            </a:r>
            <a:endParaRPr lang="zh-CN" altLang="en-US" sz="4800" b="1" dirty="0">
              <a:solidFill>
                <a:srgbClr val="6633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7279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211</Words>
  <Application>Microsoft Macintosh PowerPoint</Application>
  <PresentationFormat>全屏显示(4:3)</PresentationFormat>
  <Paragraphs>110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muli 1</dc:creator>
  <cp:lastModifiedBy>muli 1</cp:lastModifiedBy>
  <cp:revision>30</cp:revision>
  <dcterms:created xsi:type="dcterms:W3CDTF">2016-06-07T06:27:09Z</dcterms:created>
  <dcterms:modified xsi:type="dcterms:W3CDTF">2016-06-14T05:50:21Z</dcterms:modified>
</cp:coreProperties>
</file>