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4dd7cba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4dd7cba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4dd7cba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4dd7cba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4dd7cba7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4dd7cba7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4dd7cba7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4dd7cba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4dd7cba7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4dd7cba7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4dd7cba7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4dd7cba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52" name="Google Shape;52;p13"/>
          <p:cNvGrpSpPr/>
          <p:nvPr/>
        </p:nvGrpSpPr>
        <p:grpSpPr>
          <a:xfrm>
            <a:off x="28075" y="-1"/>
            <a:ext cx="9115906" cy="5106931"/>
            <a:chOff x="78750" y="75450"/>
            <a:chExt cx="8986500" cy="4992600"/>
          </a:xfrm>
        </p:grpSpPr>
        <p:sp>
          <p:nvSpPr>
            <p:cNvPr id="53" name="Google Shape;53;p13"/>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13"/>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pic>
        <p:nvPicPr>
          <p:cNvPr id="56" name="Google Shape;56;p13"/>
          <p:cNvPicPr preferRelativeResize="0"/>
          <p:nvPr/>
        </p:nvPicPr>
        <p:blipFill>
          <a:blip r:embed="rId2">
            <a:alphaModFix/>
          </a:blip>
          <a:stretch>
            <a:fillRect/>
          </a:stretch>
        </p:blipFill>
        <p:spPr>
          <a:xfrm>
            <a:off x="8261175" y="4418100"/>
            <a:ext cx="719250" cy="526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pSp>
        <p:nvGrpSpPr>
          <p:cNvPr id="61" name="Google Shape;61;p14"/>
          <p:cNvGrpSpPr/>
          <p:nvPr/>
        </p:nvGrpSpPr>
        <p:grpSpPr>
          <a:xfrm>
            <a:off x="78750" y="75450"/>
            <a:ext cx="8986500" cy="4992600"/>
            <a:chOff x="78750" y="75450"/>
            <a:chExt cx="8986500" cy="4992600"/>
          </a:xfrm>
        </p:grpSpPr>
        <p:sp>
          <p:nvSpPr>
            <p:cNvPr id="62" name="Google Shape;62;p14"/>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nvSpPr>
        <p:spPr>
          <a:xfrm>
            <a:off x="344500" y="1907125"/>
            <a:ext cx="8643300" cy="1740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6AA84F"/>
                </a:solidFill>
              </a:rPr>
              <a:t>Plant Pals </a:t>
            </a:r>
            <a:endParaRPr b="1" sz="5200">
              <a:solidFill>
                <a:srgbClr val="6AA84F"/>
              </a:solidFill>
            </a:endParaRPr>
          </a:p>
          <a:p>
            <a:pPr indent="0" lvl="0" marL="0" rtl="0" algn="ctr">
              <a:spcBef>
                <a:spcPts val="0"/>
              </a:spcBef>
              <a:spcAft>
                <a:spcPts val="0"/>
              </a:spcAft>
              <a:buNone/>
            </a:pPr>
            <a:r>
              <a:rPr b="1" lang="en" sz="5200">
                <a:solidFill>
                  <a:srgbClr val="6AA84F"/>
                </a:solidFill>
              </a:rPr>
              <a:t>Customer Survey Results</a:t>
            </a:r>
            <a:endParaRPr b="1" sz="5200">
              <a:solidFill>
                <a:srgbClr val="6AA84F"/>
              </a:solidFill>
            </a:endParaRPr>
          </a:p>
        </p:txBody>
      </p:sp>
      <p:pic>
        <p:nvPicPr>
          <p:cNvPr id="65" name="Google Shape;65;p14"/>
          <p:cNvPicPr preferRelativeResize="0"/>
          <p:nvPr/>
        </p:nvPicPr>
        <p:blipFill>
          <a:blip r:embed="rId3">
            <a:alphaModFix/>
          </a:blip>
          <a:stretch>
            <a:fillRect/>
          </a:stretch>
        </p:blipFill>
        <p:spPr>
          <a:xfrm>
            <a:off x="3526974" y="236650"/>
            <a:ext cx="2090075" cy="1529425"/>
          </a:xfrm>
          <a:prstGeom prst="rect">
            <a:avLst/>
          </a:prstGeom>
          <a:noFill/>
          <a:ln>
            <a:noFill/>
          </a:ln>
        </p:spPr>
      </p:pic>
      <p:sp>
        <p:nvSpPr>
          <p:cNvPr id="66" name="Google Shape;66;p14"/>
          <p:cNvSpPr txBox="1"/>
          <p:nvPr/>
        </p:nvSpPr>
        <p:spPr>
          <a:xfrm>
            <a:off x="1020250" y="3833850"/>
            <a:ext cx="7291800" cy="96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t/>
            </a:r>
            <a:endParaRPr i="1" sz="12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pSp>
        <p:nvGrpSpPr>
          <p:cNvPr id="71" name="Google Shape;71;p15"/>
          <p:cNvGrpSpPr/>
          <p:nvPr/>
        </p:nvGrpSpPr>
        <p:grpSpPr>
          <a:xfrm>
            <a:off x="28075" y="-1"/>
            <a:ext cx="9115906" cy="5106931"/>
            <a:chOff x="78750" y="75450"/>
            <a:chExt cx="8986500" cy="4992600"/>
          </a:xfrm>
        </p:grpSpPr>
        <p:sp>
          <p:nvSpPr>
            <p:cNvPr id="72" name="Google Shape;72;p15"/>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5"/>
          <p:cNvSpPr txBox="1"/>
          <p:nvPr/>
        </p:nvSpPr>
        <p:spPr>
          <a:xfrm>
            <a:off x="428025" y="158375"/>
            <a:ext cx="8552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t>Did your shipment arrive on time?</a:t>
            </a:r>
            <a:endParaRPr sz="1500"/>
          </a:p>
        </p:txBody>
      </p:sp>
      <p:sp>
        <p:nvSpPr>
          <p:cNvPr id="75" name="Google Shape;75;p15"/>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pic>
        <p:nvPicPr>
          <p:cNvPr id="76" name="Google Shape;76;p15"/>
          <p:cNvPicPr preferRelativeResize="0"/>
          <p:nvPr/>
        </p:nvPicPr>
        <p:blipFill>
          <a:blip r:embed="rId3">
            <a:alphaModFix/>
          </a:blip>
          <a:stretch>
            <a:fillRect/>
          </a:stretch>
        </p:blipFill>
        <p:spPr>
          <a:xfrm>
            <a:off x="8261175" y="4418100"/>
            <a:ext cx="719250" cy="526300"/>
          </a:xfrm>
          <a:prstGeom prst="rect">
            <a:avLst/>
          </a:prstGeom>
          <a:noFill/>
          <a:ln>
            <a:noFill/>
          </a:ln>
        </p:spPr>
      </p:pic>
      <p:sp>
        <p:nvSpPr>
          <p:cNvPr id="77" name="Google Shape;77;p15"/>
          <p:cNvSpPr/>
          <p:nvPr/>
        </p:nvSpPr>
        <p:spPr>
          <a:xfrm>
            <a:off x="1867950" y="749588"/>
            <a:ext cx="5408100" cy="3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3398625" y="2256925"/>
            <a:ext cx="2374800" cy="3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[Insert chart or graph here]</a:t>
            </a:r>
            <a:endParaRPr>
              <a:solidFill>
                <a:schemeClr val="dk2"/>
              </a:solidFill>
            </a:endParaRPr>
          </a:p>
        </p:txBody>
      </p:sp>
      <p:sp>
        <p:nvSpPr>
          <p:cNvPr id="79" name="Google Shape;79;p15"/>
          <p:cNvSpPr txBox="1"/>
          <p:nvPr/>
        </p:nvSpPr>
        <p:spPr>
          <a:xfrm>
            <a:off x="910825" y="4253825"/>
            <a:ext cx="739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rgbClr val="274E13"/>
                </a:solidFill>
              </a:rPr>
              <a:t>Key takeaways &amp; action items</a:t>
            </a:r>
            <a:r>
              <a:rPr lang="en" sz="1200">
                <a:solidFill>
                  <a:srgbClr val="274E13"/>
                </a:solidFill>
              </a:rPr>
              <a:t>:</a:t>
            </a:r>
            <a:r>
              <a:rPr lang="en" sz="1200">
                <a:solidFill>
                  <a:srgbClr val="38761D"/>
                </a:solidFill>
              </a:rPr>
              <a:t> Continuar con la mejora continua en la entrega de los productos</a:t>
            </a:r>
            <a:endParaRPr sz="1200">
              <a:solidFill>
                <a:srgbClr val="38761D"/>
              </a:solidFill>
            </a:endParaRPr>
          </a:p>
        </p:txBody>
      </p:sp>
      <p:pic>
        <p:nvPicPr>
          <p:cNvPr id="80" name="Google Shape;80;p15" title="Gráfico"/>
          <p:cNvPicPr preferRelativeResize="0"/>
          <p:nvPr/>
        </p:nvPicPr>
        <p:blipFill>
          <a:blip r:embed="rId4">
            <a:alphaModFix/>
          </a:blip>
          <a:stretch>
            <a:fillRect/>
          </a:stretch>
        </p:blipFill>
        <p:spPr>
          <a:xfrm>
            <a:off x="1867950" y="749575"/>
            <a:ext cx="5400024" cy="339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pSp>
        <p:nvGrpSpPr>
          <p:cNvPr id="85" name="Google Shape;85;p16"/>
          <p:cNvGrpSpPr/>
          <p:nvPr/>
        </p:nvGrpSpPr>
        <p:grpSpPr>
          <a:xfrm>
            <a:off x="28075" y="-1"/>
            <a:ext cx="9115906" cy="5106931"/>
            <a:chOff x="78750" y="75450"/>
            <a:chExt cx="8986500" cy="4992600"/>
          </a:xfrm>
        </p:grpSpPr>
        <p:sp>
          <p:nvSpPr>
            <p:cNvPr id="86" name="Google Shape;86;p16"/>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6"/>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sp>
        <p:nvSpPr>
          <p:cNvPr id="89" name="Google Shape;89;p16"/>
          <p:cNvSpPr txBox="1"/>
          <p:nvPr/>
        </p:nvSpPr>
        <p:spPr>
          <a:xfrm>
            <a:off x="910825" y="4253825"/>
            <a:ext cx="729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rgbClr val="274E13"/>
                </a:solidFill>
              </a:rPr>
              <a:t>Key takeaways &amp; action items</a:t>
            </a:r>
            <a:r>
              <a:rPr lang="en" sz="1200">
                <a:solidFill>
                  <a:srgbClr val="274E13"/>
                </a:solidFill>
              </a:rPr>
              <a:t>: </a:t>
            </a:r>
            <a:r>
              <a:rPr lang="en" sz="1200">
                <a:solidFill>
                  <a:srgbClr val="274E13"/>
                </a:solidFill>
              </a:rPr>
              <a:t>Sincronizar</a:t>
            </a:r>
            <a:r>
              <a:rPr lang="en" sz="1200">
                <a:solidFill>
                  <a:srgbClr val="274E13"/>
                </a:solidFill>
              </a:rPr>
              <a:t> las entregas basado en estos horarios</a:t>
            </a:r>
            <a:endParaRPr sz="1200">
              <a:solidFill>
                <a:srgbClr val="38761D"/>
              </a:solidFill>
            </a:endParaRPr>
          </a:p>
        </p:txBody>
      </p:sp>
      <p:pic>
        <p:nvPicPr>
          <p:cNvPr id="90" name="Google Shape;90;p16"/>
          <p:cNvPicPr preferRelativeResize="0"/>
          <p:nvPr/>
        </p:nvPicPr>
        <p:blipFill>
          <a:blip r:embed="rId3">
            <a:alphaModFix/>
          </a:blip>
          <a:stretch>
            <a:fillRect/>
          </a:stretch>
        </p:blipFill>
        <p:spPr>
          <a:xfrm>
            <a:off x="8261175" y="4418100"/>
            <a:ext cx="719250" cy="526300"/>
          </a:xfrm>
          <a:prstGeom prst="rect">
            <a:avLst/>
          </a:prstGeom>
          <a:noFill/>
          <a:ln>
            <a:noFill/>
          </a:ln>
        </p:spPr>
      </p:pic>
      <p:sp>
        <p:nvSpPr>
          <p:cNvPr id="91" name="Google Shape;91;p16"/>
          <p:cNvSpPr/>
          <p:nvPr/>
        </p:nvSpPr>
        <p:spPr>
          <a:xfrm>
            <a:off x="1867950" y="749588"/>
            <a:ext cx="5408100" cy="3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568950" y="227675"/>
            <a:ext cx="8006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t>What is your preferred time of day to receive a shipment from Plant Pals?</a:t>
            </a:r>
            <a:endParaRPr sz="1500"/>
          </a:p>
        </p:txBody>
      </p:sp>
      <p:sp>
        <p:nvSpPr>
          <p:cNvPr id="93" name="Google Shape;93;p16"/>
          <p:cNvSpPr txBox="1"/>
          <p:nvPr/>
        </p:nvSpPr>
        <p:spPr>
          <a:xfrm>
            <a:off x="3398625" y="2256925"/>
            <a:ext cx="2374800" cy="3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[Insert chart or graph here]</a:t>
            </a:r>
            <a:endParaRPr>
              <a:solidFill>
                <a:schemeClr val="dk2"/>
              </a:solidFill>
            </a:endParaRPr>
          </a:p>
        </p:txBody>
      </p:sp>
      <p:pic>
        <p:nvPicPr>
          <p:cNvPr id="94" name="Google Shape;94;p16" title="Gráfico"/>
          <p:cNvPicPr preferRelativeResize="0"/>
          <p:nvPr/>
        </p:nvPicPr>
        <p:blipFill>
          <a:blip r:embed="rId4">
            <a:alphaModFix/>
          </a:blip>
          <a:stretch>
            <a:fillRect/>
          </a:stretch>
        </p:blipFill>
        <p:spPr>
          <a:xfrm>
            <a:off x="1867950" y="749600"/>
            <a:ext cx="5408100" cy="335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7"/>
          <p:cNvGrpSpPr/>
          <p:nvPr/>
        </p:nvGrpSpPr>
        <p:grpSpPr>
          <a:xfrm>
            <a:off x="28075" y="-1"/>
            <a:ext cx="9115906" cy="5106931"/>
            <a:chOff x="78750" y="75450"/>
            <a:chExt cx="8986500" cy="4992600"/>
          </a:xfrm>
        </p:grpSpPr>
        <p:sp>
          <p:nvSpPr>
            <p:cNvPr id="100" name="Google Shape;100;p17"/>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7"/>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sp>
        <p:nvSpPr>
          <p:cNvPr id="103" name="Google Shape;103;p17"/>
          <p:cNvSpPr txBox="1"/>
          <p:nvPr/>
        </p:nvSpPr>
        <p:spPr>
          <a:xfrm>
            <a:off x="764425" y="4101425"/>
            <a:ext cx="762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rgbClr val="274E13"/>
                </a:solidFill>
              </a:rPr>
              <a:t>Key takeaways &amp; action items</a:t>
            </a:r>
            <a:r>
              <a:rPr lang="en" sz="1200">
                <a:solidFill>
                  <a:srgbClr val="274E13"/>
                </a:solidFill>
              </a:rPr>
              <a:t>: Seguir Mejorando</a:t>
            </a:r>
            <a:endParaRPr sz="1200">
              <a:solidFill>
                <a:srgbClr val="38761D"/>
              </a:solidFill>
            </a:endParaRPr>
          </a:p>
        </p:txBody>
      </p:sp>
      <p:pic>
        <p:nvPicPr>
          <p:cNvPr id="104" name="Google Shape;104;p17"/>
          <p:cNvPicPr preferRelativeResize="0"/>
          <p:nvPr/>
        </p:nvPicPr>
        <p:blipFill>
          <a:blip r:embed="rId3">
            <a:alphaModFix/>
          </a:blip>
          <a:stretch>
            <a:fillRect/>
          </a:stretch>
        </p:blipFill>
        <p:spPr>
          <a:xfrm>
            <a:off x="8261175" y="4418100"/>
            <a:ext cx="719250" cy="526300"/>
          </a:xfrm>
          <a:prstGeom prst="rect">
            <a:avLst/>
          </a:prstGeom>
          <a:noFill/>
          <a:ln>
            <a:noFill/>
          </a:ln>
        </p:spPr>
      </p:pic>
      <p:sp>
        <p:nvSpPr>
          <p:cNvPr id="105" name="Google Shape;105;p17"/>
          <p:cNvSpPr txBox="1"/>
          <p:nvPr/>
        </p:nvSpPr>
        <p:spPr>
          <a:xfrm>
            <a:off x="421950" y="144800"/>
            <a:ext cx="83001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500">
                <a:solidFill>
                  <a:schemeClr val="dk1"/>
                </a:solidFill>
              </a:rPr>
              <a:t>On a scale of 1 to 5, with 1 being the lowest and 5 being the highest, how satisfied are you with customer support?</a:t>
            </a:r>
            <a:endParaRPr sz="1500"/>
          </a:p>
        </p:txBody>
      </p:sp>
      <p:sp>
        <p:nvSpPr>
          <p:cNvPr id="106" name="Google Shape;106;p17"/>
          <p:cNvSpPr/>
          <p:nvPr/>
        </p:nvSpPr>
        <p:spPr>
          <a:xfrm>
            <a:off x="1867950" y="749588"/>
            <a:ext cx="5408100" cy="3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3398625" y="2256925"/>
            <a:ext cx="2374800" cy="3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[Insert chart or graph here]</a:t>
            </a:r>
            <a:endParaRPr>
              <a:solidFill>
                <a:schemeClr val="dk2"/>
              </a:solidFill>
            </a:endParaRPr>
          </a:p>
        </p:txBody>
      </p:sp>
      <p:pic>
        <p:nvPicPr>
          <p:cNvPr id="108" name="Google Shape;108;p17" title="Gráfico"/>
          <p:cNvPicPr preferRelativeResize="0"/>
          <p:nvPr/>
        </p:nvPicPr>
        <p:blipFill>
          <a:blip r:embed="rId4">
            <a:alphaModFix/>
          </a:blip>
          <a:stretch>
            <a:fillRect/>
          </a:stretch>
        </p:blipFill>
        <p:spPr>
          <a:xfrm>
            <a:off x="1867950" y="749600"/>
            <a:ext cx="5408100" cy="33440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18"/>
          <p:cNvGrpSpPr/>
          <p:nvPr/>
        </p:nvGrpSpPr>
        <p:grpSpPr>
          <a:xfrm>
            <a:off x="28075" y="-1"/>
            <a:ext cx="9115906" cy="5106931"/>
            <a:chOff x="78750" y="75450"/>
            <a:chExt cx="8986500" cy="4992600"/>
          </a:xfrm>
        </p:grpSpPr>
        <p:sp>
          <p:nvSpPr>
            <p:cNvPr id="114" name="Google Shape;114;p18"/>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8"/>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sp>
        <p:nvSpPr>
          <p:cNvPr id="117" name="Google Shape;117;p18"/>
          <p:cNvSpPr txBox="1"/>
          <p:nvPr/>
        </p:nvSpPr>
        <p:spPr>
          <a:xfrm>
            <a:off x="869100" y="4253825"/>
            <a:ext cx="748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rgbClr val="274E13"/>
                </a:solidFill>
              </a:rPr>
              <a:t>Key takeaways &amp; action items</a:t>
            </a:r>
            <a:r>
              <a:rPr lang="en" sz="1200">
                <a:solidFill>
                  <a:srgbClr val="274E13"/>
                </a:solidFill>
              </a:rPr>
              <a:t>:</a:t>
            </a:r>
            <a:r>
              <a:rPr lang="en" sz="1200">
                <a:solidFill>
                  <a:srgbClr val="38761D"/>
                </a:solidFill>
              </a:rPr>
              <a:t> Gestionar plan de implementacion de mejoras</a:t>
            </a:r>
            <a:endParaRPr sz="1200">
              <a:solidFill>
                <a:srgbClr val="38761D"/>
              </a:solidFill>
            </a:endParaRPr>
          </a:p>
        </p:txBody>
      </p:sp>
      <p:pic>
        <p:nvPicPr>
          <p:cNvPr id="118" name="Google Shape;118;p18"/>
          <p:cNvPicPr preferRelativeResize="0"/>
          <p:nvPr/>
        </p:nvPicPr>
        <p:blipFill>
          <a:blip r:embed="rId3">
            <a:alphaModFix/>
          </a:blip>
          <a:stretch>
            <a:fillRect/>
          </a:stretch>
        </p:blipFill>
        <p:spPr>
          <a:xfrm>
            <a:off x="8261175" y="4418100"/>
            <a:ext cx="719250" cy="526300"/>
          </a:xfrm>
          <a:prstGeom prst="rect">
            <a:avLst/>
          </a:prstGeom>
          <a:noFill/>
          <a:ln>
            <a:noFill/>
          </a:ln>
        </p:spPr>
      </p:pic>
      <p:sp>
        <p:nvSpPr>
          <p:cNvPr id="119" name="Google Shape;119;p18"/>
          <p:cNvSpPr/>
          <p:nvPr/>
        </p:nvSpPr>
        <p:spPr>
          <a:xfrm>
            <a:off x="1867950" y="749588"/>
            <a:ext cx="5408100" cy="3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a:off x="3398625" y="2256925"/>
            <a:ext cx="2374800" cy="3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[Insert chart or graph here]</a:t>
            </a:r>
            <a:endParaRPr>
              <a:solidFill>
                <a:schemeClr val="dk2"/>
              </a:solidFill>
            </a:endParaRPr>
          </a:p>
        </p:txBody>
      </p:sp>
      <p:sp>
        <p:nvSpPr>
          <p:cNvPr id="121" name="Google Shape;121;p18"/>
          <p:cNvSpPr txBox="1"/>
          <p:nvPr/>
        </p:nvSpPr>
        <p:spPr>
          <a:xfrm>
            <a:off x="1621200" y="182625"/>
            <a:ext cx="5983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rPr>
              <a:t>In general, how do you suggest we improve our customer support?</a:t>
            </a:r>
            <a:endParaRPr sz="1500"/>
          </a:p>
        </p:txBody>
      </p:sp>
      <p:pic>
        <p:nvPicPr>
          <p:cNvPr id="122" name="Google Shape;122;p18" title="Gráfico"/>
          <p:cNvPicPr preferRelativeResize="0"/>
          <p:nvPr/>
        </p:nvPicPr>
        <p:blipFill>
          <a:blip r:embed="rId4">
            <a:alphaModFix/>
          </a:blip>
          <a:stretch>
            <a:fillRect/>
          </a:stretch>
        </p:blipFill>
        <p:spPr>
          <a:xfrm>
            <a:off x="1867950" y="749600"/>
            <a:ext cx="5408099" cy="33457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19"/>
          <p:cNvGrpSpPr/>
          <p:nvPr/>
        </p:nvGrpSpPr>
        <p:grpSpPr>
          <a:xfrm>
            <a:off x="78750" y="75450"/>
            <a:ext cx="8986500" cy="4992600"/>
            <a:chOff x="78750" y="75450"/>
            <a:chExt cx="8986500" cy="4992600"/>
          </a:xfrm>
        </p:grpSpPr>
        <p:sp>
          <p:nvSpPr>
            <p:cNvPr id="128" name="Google Shape;128;p19"/>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 name="Google Shape;130;p19"/>
          <p:cNvPicPr preferRelativeResize="0"/>
          <p:nvPr/>
        </p:nvPicPr>
        <p:blipFill>
          <a:blip r:embed="rId3">
            <a:alphaModFix/>
          </a:blip>
          <a:stretch>
            <a:fillRect/>
          </a:stretch>
        </p:blipFill>
        <p:spPr>
          <a:xfrm>
            <a:off x="8022923" y="4208075"/>
            <a:ext cx="916325" cy="670525"/>
          </a:xfrm>
          <a:prstGeom prst="rect">
            <a:avLst/>
          </a:prstGeom>
          <a:noFill/>
          <a:ln>
            <a:noFill/>
          </a:ln>
        </p:spPr>
      </p:pic>
      <p:sp>
        <p:nvSpPr>
          <p:cNvPr id="131" name="Google Shape;131;p19"/>
          <p:cNvSpPr txBox="1"/>
          <p:nvPr/>
        </p:nvSpPr>
        <p:spPr>
          <a:xfrm>
            <a:off x="683400" y="865325"/>
            <a:ext cx="7777200" cy="391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chemeClr val="dk1"/>
                </a:solidFill>
              </a:rPr>
              <a:t>Conclusión:</a:t>
            </a:r>
            <a:r>
              <a:rPr lang="en" sz="1100">
                <a:solidFill>
                  <a:schemeClr val="dk1"/>
                </a:solidFill>
              </a:rPr>
              <a:t> El análisis de los resultados de la encuesta de satisfacción de clientes de Plant Pals ha revelado importantes puntos de datos en relación con la entrega y el soporte al cliente. La mejora progresiva en la puntualidad de las entregas y la creciente satisfacción con la atención al cliente indican que las medidas implementadas después de las dos primeras semanas han tenido un impacto positivo. Sin embargo, aún hay áreas clave que requieren atención para garantizar una experiencia de cliente óptima.</a:t>
            </a:r>
            <a:endParaRPr sz="1100">
              <a:solidFill>
                <a:schemeClr val="dk1"/>
              </a:solidFill>
            </a:endParaRPr>
          </a:p>
          <a:p>
            <a:pPr indent="0" lvl="0" marL="0" rtl="0" algn="l">
              <a:lnSpc>
                <a:spcPct val="100000"/>
              </a:lnSpc>
              <a:spcBef>
                <a:spcPts val="1600"/>
              </a:spcBef>
              <a:spcAft>
                <a:spcPts val="0"/>
              </a:spcAft>
              <a:buNone/>
            </a:pPr>
            <a:r>
              <a:rPr b="1" lang="en" sz="1000">
                <a:solidFill>
                  <a:schemeClr val="dk1"/>
                </a:solidFill>
              </a:rPr>
              <a:t>O</a:t>
            </a:r>
            <a:r>
              <a:rPr b="1" lang="en" sz="1100">
                <a:solidFill>
                  <a:schemeClr val="dk1"/>
                </a:solidFill>
              </a:rPr>
              <a:t>ptimización de Horarios de Entrega:</a:t>
            </a:r>
            <a:endParaRPr b="1" sz="1100">
              <a:solidFill>
                <a:schemeClr val="dk1"/>
              </a:solidFill>
            </a:endParaRPr>
          </a:p>
          <a:p>
            <a:pPr indent="-298450" lvl="0" marL="457200" rtl="0" algn="l">
              <a:lnSpc>
                <a:spcPct val="100000"/>
              </a:lnSpc>
              <a:spcBef>
                <a:spcPts val="1600"/>
              </a:spcBef>
              <a:spcAft>
                <a:spcPts val="0"/>
              </a:spcAft>
              <a:buClr>
                <a:schemeClr val="dk1"/>
              </a:buClr>
              <a:buSzPts val="1100"/>
              <a:buChar char="●"/>
            </a:pPr>
            <a:r>
              <a:rPr lang="en" sz="1100">
                <a:solidFill>
                  <a:schemeClr val="dk1"/>
                </a:solidFill>
              </a:rPr>
              <a:t>Ajustar los horarios de entrega para satisfacer la preferencia del 50% de los clientes que desean recibir sus envíos antes de las 9 a. m.</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Continuar monitoreando las preferencias de los clientes y adaptar las operaciones de entrega en consecuencia.</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100">
                <a:solidFill>
                  <a:schemeClr val="dk1"/>
                </a:solidFill>
              </a:rPr>
              <a:t>Mejoras en el Soporte al Cliente:</a:t>
            </a:r>
            <a:endParaRPr b="1"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chemeClr val="dk1"/>
                </a:solidFill>
              </a:rPr>
              <a:t>Implementar un servicio de chat en directo para ofrecer asistencia inmediata a los clientes.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Ampliar la disponibilidad del horario de asistencia y seguir proporcionando guías y tutoriales útiles.</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100">
                <a:solidFill>
                  <a:schemeClr val="dk1"/>
                </a:solidFill>
              </a:rPr>
              <a:t>Monitoreo Continuo y Evaluación:</a:t>
            </a:r>
            <a:endParaRPr b="1"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chemeClr val="dk1"/>
                </a:solidFill>
              </a:rPr>
              <a:t>Continuar monitoreando la satisfacción del cliente y realizar encuestas periódicas para recoger feedback.</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Evaluar la efectividad de las nuevas medidas implementadas y ajustar según sea necesario para mantener altos niveles de satisfacción.</a:t>
            </a:r>
            <a:endParaRPr sz="1100">
              <a:solidFill>
                <a:schemeClr val="dk1"/>
              </a:solidFill>
            </a:endParaRPr>
          </a:p>
          <a:p>
            <a:pPr indent="0" lvl="0" marL="0" rtl="0" algn="l">
              <a:lnSpc>
                <a:spcPct val="115000"/>
              </a:lnSpc>
              <a:spcBef>
                <a:spcPts val="1200"/>
              </a:spcBef>
              <a:spcAft>
                <a:spcPts val="1600"/>
              </a:spcAft>
              <a:buNone/>
            </a:pPr>
            <a:r>
              <a:t/>
            </a:r>
            <a:endParaRPr sz="1100">
              <a:solidFill>
                <a:schemeClr val="dk1"/>
              </a:solidFill>
            </a:endParaRPr>
          </a:p>
        </p:txBody>
      </p:sp>
      <p:sp>
        <p:nvSpPr>
          <p:cNvPr id="132" name="Google Shape;132;p19"/>
          <p:cNvSpPr txBox="1"/>
          <p:nvPr/>
        </p:nvSpPr>
        <p:spPr>
          <a:xfrm>
            <a:off x="325900" y="2177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6AA84F"/>
                </a:solidFill>
              </a:rPr>
              <a:t>Conclusion and next steps</a:t>
            </a:r>
            <a:endParaRPr sz="2700">
              <a:solidFill>
                <a:srgbClr val="6AA8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