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1"/>
  </p:sldMasterIdLst>
  <p:notesMasterIdLst>
    <p:notesMasterId r:id="rId25"/>
  </p:notesMasterIdLst>
  <p:sldIdLst>
    <p:sldId id="256" r:id="rId2"/>
    <p:sldId id="266" r:id="rId3"/>
    <p:sldId id="283" r:id="rId4"/>
    <p:sldId id="257" r:id="rId5"/>
    <p:sldId id="267" r:id="rId6"/>
    <p:sldId id="271" r:id="rId7"/>
    <p:sldId id="272" r:id="rId8"/>
    <p:sldId id="277" r:id="rId9"/>
    <p:sldId id="260" r:id="rId10"/>
    <p:sldId id="258" r:id="rId11"/>
    <p:sldId id="265" r:id="rId12"/>
    <p:sldId id="268" r:id="rId13"/>
    <p:sldId id="279" r:id="rId14"/>
    <p:sldId id="280" r:id="rId15"/>
    <p:sldId id="269" r:id="rId16"/>
    <p:sldId id="275" r:id="rId17"/>
    <p:sldId id="276" r:id="rId18"/>
    <p:sldId id="286" r:id="rId19"/>
    <p:sldId id="285" r:id="rId20"/>
    <p:sldId id="273" r:id="rId21"/>
    <p:sldId id="282" r:id="rId22"/>
    <p:sldId id="287" r:id="rId23"/>
    <p:sldId id="259"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FB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660"/>
  </p:normalViewPr>
  <p:slideViewPr>
    <p:cSldViewPr snapToGrid="0" snapToObjects="1">
      <p:cViewPr varScale="1">
        <p:scale>
          <a:sx n="90" d="100"/>
          <a:sy n="90" d="100"/>
        </p:scale>
        <p:origin x="840"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s-CO"/>
        </a:p>
      </c:txPr>
    </c:title>
    <c:autoTitleDeleted val="0"/>
    <c:plotArea>
      <c:layout/>
      <c:pieChart>
        <c:varyColors val="1"/>
        <c:ser>
          <c:idx val="0"/>
          <c:order val="0"/>
          <c:tx>
            <c:strRef>
              <c:f>Hoja1!$B$1</c:f>
              <c:strCache>
                <c:ptCount val="1"/>
                <c:pt idx="0">
                  <c:v>¿actualmente utiliza un software para la gestión y control de consultorios clínicos?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2F5C-46E2-B8CF-53CFE73A7AF4}"/>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2F5C-46E2-B8CF-53CFE73A7AF4}"/>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2F5C-46E2-B8CF-53CFE73A7AF4}"/>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2F5C-46E2-B8CF-53CFE73A7AF4}"/>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s-CO"/>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3"/>
                <c:pt idx="0">
                  <c:v>SI</c:v>
                </c:pt>
                <c:pt idx="1">
                  <c:v>NO</c:v>
                </c:pt>
                <c:pt idx="2">
                  <c:v>DIFERENTES</c:v>
                </c:pt>
              </c:strCache>
            </c:strRef>
          </c:cat>
          <c:val>
            <c:numRef>
              <c:f>Hoja1!$B$2:$B$5</c:f>
              <c:numCache>
                <c:formatCode>General</c:formatCode>
                <c:ptCount val="4"/>
                <c:pt idx="0">
                  <c:v>8</c:v>
                </c:pt>
                <c:pt idx="1">
                  <c:v>6</c:v>
                </c:pt>
                <c:pt idx="2">
                  <c:v>0</c:v>
                </c:pt>
              </c:numCache>
            </c:numRef>
          </c:val>
          <c:extLst>
            <c:ext xmlns:c16="http://schemas.microsoft.com/office/drawing/2014/chart" uri="{C3380CC4-5D6E-409C-BE32-E72D297353CC}">
              <c16:uniqueId val="{00000008-2F5C-46E2-B8CF-53CFE73A7AF4}"/>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s-CO"/>
        </a:p>
      </c:txPr>
    </c:title>
    <c:autoTitleDeleted val="0"/>
    <c:plotArea>
      <c:layout/>
      <c:pieChart>
        <c:varyColors val="1"/>
        <c:ser>
          <c:idx val="0"/>
          <c:order val="0"/>
          <c:tx>
            <c:strRef>
              <c:f>Hoja1!$B$1</c:f>
              <c:strCache>
                <c:ptCount val="1"/>
                <c:pt idx="0">
                  <c:v>¿Con que frecuencia requiere que se generen las copias de seguridad?</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D0C1-40AA-9304-63732D0DBD85}"/>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D0C1-40AA-9304-63732D0DBD85}"/>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D0C1-40AA-9304-63732D0DBD85}"/>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D0C1-40AA-9304-63732D0DBD85}"/>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s-CO"/>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3"/>
                <c:pt idx="0">
                  <c:v>DIARIO </c:v>
                </c:pt>
                <c:pt idx="1">
                  <c:v>SEMANAL </c:v>
                </c:pt>
                <c:pt idx="2">
                  <c:v>MENSUAL</c:v>
                </c:pt>
              </c:strCache>
            </c:strRef>
          </c:cat>
          <c:val>
            <c:numRef>
              <c:f>Hoja1!$B$2:$B$5</c:f>
              <c:numCache>
                <c:formatCode>General</c:formatCode>
                <c:ptCount val="4"/>
                <c:pt idx="0">
                  <c:v>10</c:v>
                </c:pt>
                <c:pt idx="1">
                  <c:v>4</c:v>
                </c:pt>
                <c:pt idx="2">
                  <c:v>0</c:v>
                </c:pt>
              </c:numCache>
            </c:numRef>
          </c:val>
          <c:extLst>
            <c:ext xmlns:c16="http://schemas.microsoft.com/office/drawing/2014/chart" uri="{C3380CC4-5D6E-409C-BE32-E72D297353CC}">
              <c16:uniqueId val="{00000008-D0C1-40AA-9304-63732D0DBD85}"/>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s-CO"/>
        </a:p>
      </c:txPr>
    </c:title>
    <c:autoTitleDeleted val="0"/>
    <c:plotArea>
      <c:layout/>
      <c:pieChart>
        <c:varyColors val="1"/>
        <c:ser>
          <c:idx val="0"/>
          <c:order val="0"/>
          <c:tx>
            <c:strRef>
              <c:f>Hoja1!$B$1</c:f>
              <c:strCache>
                <c:ptCount val="1"/>
                <c:pt idx="0">
                  <c:v>¿el formulario con el que cuenta necesita más campos?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DE63-41FD-90BF-0CA51316134E}"/>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DE63-41FD-90BF-0CA51316134E}"/>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DE63-41FD-90BF-0CA51316134E}"/>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DE63-41FD-90BF-0CA51316134E}"/>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s-CO"/>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3"/>
                <c:pt idx="0">
                  <c:v>SI</c:v>
                </c:pt>
                <c:pt idx="1">
                  <c:v>NO</c:v>
                </c:pt>
                <c:pt idx="2">
                  <c:v>DIFERENTE</c:v>
                </c:pt>
              </c:strCache>
            </c:strRef>
          </c:cat>
          <c:val>
            <c:numRef>
              <c:f>Hoja1!$B$2:$B$5</c:f>
              <c:numCache>
                <c:formatCode>General</c:formatCode>
                <c:ptCount val="4"/>
                <c:pt idx="0">
                  <c:v>6</c:v>
                </c:pt>
                <c:pt idx="1">
                  <c:v>7</c:v>
                </c:pt>
              </c:numCache>
            </c:numRef>
          </c:val>
          <c:extLst>
            <c:ext xmlns:c16="http://schemas.microsoft.com/office/drawing/2014/chart" uri="{C3380CC4-5D6E-409C-BE32-E72D297353CC}">
              <c16:uniqueId val="{00000008-DE63-41FD-90BF-0CA51316134E}"/>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1652C1-54FA-CD46-90EF-082DF126EC89}" type="datetimeFigureOut">
              <a:rPr lang="es-ES" smtClean="0"/>
              <a:t>16/12/2019</a:t>
            </a:fld>
            <a:endParaRPr lang="es-ES" dirty="0"/>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D09B62-7964-8A4C-9636-36CB120B29AE}" type="slidenum">
              <a:rPr lang="es-ES" smtClean="0"/>
              <a:t>‹Nº›</a:t>
            </a:fld>
            <a:endParaRPr lang="es-ES" dirty="0"/>
          </a:p>
        </p:txBody>
      </p:sp>
    </p:spTree>
    <p:extLst>
      <p:ext uri="{BB962C8B-B14F-4D97-AF65-F5344CB8AC3E}">
        <p14:creationId xmlns:p14="http://schemas.microsoft.com/office/powerpoint/2010/main" val="20317857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 diapositiva no</a:t>
            </a:r>
            <a:r>
              <a:rPr lang="es-ES" baseline="0" dirty="0"/>
              <a:t> se debe modificar, es la portada y debe permanecer igual para todas las presentaciones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a:t>
            </a:fld>
            <a:endParaRPr lang="es-ES" dirty="0"/>
          </a:p>
        </p:txBody>
      </p:sp>
    </p:spTree>
    <p:extLst>
      <p:ext uri="{BB962C8B-B14F-4D97-AF65-F5344CB8AC3E}">
        <p14:creationId xmlns:p14="http://schemas.microsoft.com/office/powerpoint/2010/main" val="3893783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En</a:t>
            </a:r>
            <a:r>
              <a:rPr lang="es-ES" baseline="0" dirty="0"/>
              <a:t> esta diapositiva puede colocar contenidos y acompañarlos con una fotografía.</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12</a:t>
            </a:fld>
            <a:endParaRPr lang="es-ES" dirty="0"/>
          </a:p>
        </p:txBody>
      </p:sp>
    </p:spTree>
    <p:extLst>
      <p:ext uri="{BB962C8B-B14F-4D97-AF65-F5344CB8AC3E}">
        <p14:creationId xmlns:p14="http://schemas.microsoft.com/office/powerpoint/2010/main" val="2175992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En</a:t>
            </a:r>
            <a:r>
              <a:rPr lang="es-ES" baseline="0" dirty="0"/>
              <a:t> esta diapositiva puede colocar contenidos y acompañarlos con una fotografía.</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13</a:t>
            </a:fld>
            <a:endParaRPr lang="es-ES" dirty="0"/>
          </a:p>
        </p:txBody>
      </p:sp>
    </p:spTree>
    <p:extLst>
      <p:ext uri="{BB962C8B-B14F-4D97-AF65-F5344CB8AC3E}">
        <p14:creationId xmlns:p14="http://schemas.microsoft.com/office/powerpoint/2010/main" val="3700648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En</a:t>
            </a:r>
            <a:r>
              <a:rPr lang="es-ES" baseline="0" dirty="0"/>
              <a:t> esta diapositiva puede colocar contenidos y acompañarlos con una fotografía.</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14</a:t>
            </a:fld>
            <a:endParaRPr lang="es-ES" dirty="0"/>
          </a:p>
        </p:txBody>
      </p:sp>
    </p:spTree>
    <p:extLst>
      <p:ext uri="{BB962C8B-B14F-4D97-AF65-F5344CB8AC3E}">
        <p14:creationId xmlns:p14="http://schemas.microsoft.com/office/powerpoint/2010/main" val="3762614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En</a:t>
            </a:r>
            <a:r>
              <a:rPr lang="es-ES" baseline="0" dirty="0"/>
              <a:t> esta diapositiva puede colocar contenidos y acompañarlos con una fotografía.</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15</a:t>
            </a:fld>
            <a:endParaRPr lang="es-ES" dirty="0"/>
          </a:p>
        </p:txBody>
      </p:sp>
    </p:spTree>
    <p:extLst>
      <p:ext uri="{BB962C8B-B14F-4D97-AF65-F5344CB8AC3E}">
        <p14:creationId xmlns:p14="http://schemas.microsoft.com/office/powerpoint/2010/main" val="336654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En</a:t>
            </a:r>
            <a:r>
              <a:rPr lang="es-ES" baseline="0" dirty="0"/>
              <a:t> esta diapositiva puede colocar contenidos y acompañarlos con una fotografía.</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16</a:t>
            </a:fld>
            <a:endParaRPr lang="es-ES" dirty="0"/>
          </a:p>
        </p:txBody>
      </p:sp>
    </p:spTree>
    <p:extLst>
      <p:ext uri="{BB962C8B-B14F-4D97-AF65-F5344CB8AC3E}">
        <p14:creationId xmlns:p14="http://schemas.microsoft.com/office/powerpoint/2010/main" val="1031981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En</a:t>
            </a:r>
            <a:r>
              <a:rPr lang="es-ES" baseline="0" dirty="0"/>
              <a:t> esta diapositiva puede colocar contenidos y acompañarlos con una fotografía.</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17</a:t>
            </a:fld>
            <a:endParaRPr lang="es-ES" dirty="0"/>
          </a:p>
        </p:txBody>
      </p:sp>
    </p:spTree>
    <p:extLst>
      <p:ext uri="{BB962C8B-B14F-4D97-AF65-F5344CB8AC3E}">
        <p14:creationId xmlns:p14="http://schemas.microsoft.com/office/powerpoint/2010/main" val="1752871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En</a:t>
            </a:r>
            <a:r>
              <a:rPr lang="es-ES" baseline="0" dirty="0"/>
              <a:t> esta diapositiva puede colocar contenidos y acompañarlos con una fotografía.</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21</a:t>
            </a:fld>
            <a:endParaRPr lang="es-ES" dirty="0"/>
          </a:p>
        </p:txBody>
      </p:sp>
    </p:spTree>
    <p:extLst>
      <p:ext uri="{BB962C8B-B14F-4D97-AF65-F5344CB8AC3E}">
        <p14:creationId xmlns:p14="http://schemas.microsoft.com/office/powerpoint/2010/main" val="1718658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al final de su presentación</a:t>
            </a:r>
          </a:p>
          <a:p>
            <a:pPr marL="171450" indent="-171450">
              <a:buFontTx/>
              <a:buChar char="-"/>
            </a:pPr>
            <a:r>
              <a:rPr lang="es-ES" baseline="0" dirty="0"/>
              <a:t>Esta diapositiva no debe modificarse</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23</a:t>
            </a:fld>
            <a:endParaRPr lang="es-ES" dirty="0"/>
          </a:p>
        </p:txBody>
      </p:sp>
    </p:spTree>
    <p:extLst>
      <p:ext uri="{BB962C8B-B14F-4D97-AF65-F5344CB8AC3E}">
        <p14:creationId xmlns:p14="http://schemas.microsoft.com/office/powerpoint/2010/main" val="3649474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 diapositiva no</a:t>
            </a:r>
            <a:r>
              <a:rPr lang="es-ES" baseline="0" dirty="0"/>
              <a:t> se debe modificar, es la portada y debe permanecer igual para todas las presentaciones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a:t>
            </a:fld>
            <a:endParaRPr lang="es-ES" dirty="0"/>
          </a:p>
        </p:txBody>
      </p:sp>
    </p:spTree>
    <p:extLst>
      <p:ext uri="{BB962C8B-B14F-4D97-AF65-F5344CB8AC3E}">
        <p14:creationId xmlns:p14="http://schemas.microsoft.com/office/powerpoint/2010/main" val="4028517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Escriba en esta diapositiva el titulo de</a:t>
            </a:r>
            <a:r>
              <a:rPr lang="es-ES" baseline="0" dirty="0"/>
              <a:t> la presentación y si lo desea puede agregar los temas que va exponer.</a:t>
            </a:r>
          </a:p>
          <a:p>
            <a:pPr marL="171450" indent="-171450">
              <a:buFontTx/>
              <a:buChar char="-"/>
            </a:pPr>
            <a:r>
              <a:rPr lang="es-ES" baseline="0" dirty="0"/>
              <a:t>Si va a dejar solo el titulo déjelo centrado en la diapositiva.</a:t>
            </a:r>
          </a:p>
          <a:p>
            <a:pPr marL="171450" indent="-171450">
              <a:buFontTx/>
              <a:buChar char="-"/>
            </a:pPr>
            <a:r>
              <a:rPr lang="es-ES" baseline="0" dirty="0"/>
              <a:t>Los textos deben ir en color blanco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4</a:t>
            </a:fld>
            <a:endParaRPr lang="es-ES" dirty="0"/>
          </a:p>
        </p:txBody>
      </p:sp>
    </p:spTree>
    <p:extLst>
      <p:ext uri="{BB962C8B-B14F-4D97-AF65-F5344CB8AC3E}">
        <p14:creationId xmlns:p14="http://schemas.microsoft.com/office/powerpoint/2010/main" val="2794769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Escriba en esta diapositiva el titulo de</a:t>
            </a:r>
            <a:r>
              <a:rPr lang="es-ES" baseline="0" dirty="0"/>
              <a:t> la presentación y si lo desea puede agregar los temas que va exponer.</a:t>
            </a:r>
          </a:p>
          <a:p>
            <a:pPr marL="171450" indent="-171450">
              <a:buFontTx/>
              <a:buChar char="-"/>
            </a:pPr>
            <a:r>
              <a:rPr lang="es-ES" baseline="0" dirty="0"/>
              <a:t>Si va a dejar solo el titulo déjelo centrado en la diapositiva.</a:t>
            </a:r>
          </a:p>
          <a:p>
            <a:pPr marL="171450" indent="-171450">
              <a:buFontTx/>
              <a:buChar char="-"/>
            </a:pPr>
            <a:r>
              <a:rPr lang="es-ES" baseline="0" dirty="0"/>
              <a:t>Los textos deben ir en color blanco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5</a:t>
            </a:fld>
            <a:endParaRPr lang="es-ES" dirty="0"/>
          </a:p>
        </p:txBody>
      </p:sp>
    </p:spTree>
    <p:extLst>
      <p:ext uri="{BB962C8B-B14F-4D97-AF65-F5344CB8AC3E}">
        <p14:creationId xmlns:p14="http://schemas.microsoft.com/office/powerpoint/2010/main" val="1031702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En</a:t>
            </a:r>
            <a:r>
              <a:rPr lang="es-ES" baseline="0" dirty="0"/>
              <a:t> esta diapositiva puede colocar contenidos y acompañarlos con una fotografía.</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6</a:t>
            </a:fld>
            <a:endParaRPr lang="es-ES" dirty="0"/>
          </a:p>
        </p:txBody>
      </p:sp>
    </p:spTree>
    <p:extLst>
      <p:ext uri="{BB962C8B-B14F-4D97-AF65-F5344CB8AC3E}">
        <p14:creationId xmlns:p14="http://schemas.microsoft.com/office/powerpoint/2010/main" val="3534893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En</a:t>
            </a:r>
            <a:r>
              <a:rPr lang="es-ES" baseline="0" dirty="0"/>
              <a:t> esta diapositiva puede colocar contenidos y acompañarlos con una fotografía que vaya a lo alto del formato.</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a:p>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9</a:t>
            </a:fld>
            <a:endParaRPr lang="es-ES" dirty="0"/>
          </a:p>
        </p:txBody>
      </p:sp>
    </p:spTree>
    <p:extLst>
      <p:ext uri="{BB962C8B-B14F-4D97-AF65-F5344CB8AC3E}">
        <p14:creationId xmlns:p14="http://schemas.microsoft.com/office/powerpoint/2010/main" val="1232028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En</a:t>
            </a:r>
            <a:r>
              <a:rPr lang="es-ES" baseline="0" dirty="0"/>
              <a:t> esta diapositiva puede colocar contenidos y acompañarlos con una fotografía.</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10</a:t>
            </a:fld>
            <a:endParaRPr lang="es-ES" dirty="0"/>
          </a:p>
        </p:txBody>
      </p:sp>
    </p:spTree>
    <p:extLst>
      <p:ext uri="{BB962C8B-B14F-4D97-AF65-F5344CB8AC3E}">
        <p14:creationId xmlns:p14="http://schemas.microsoft.com/office/powerpoint/2010/main" val="4260559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Escriba en esta diapositiva el titulo de</a:t>
            </a:r>
            <a:r>
              <a:rPr lang="es-ES" baseline="0" dirty="0"/>
              <a:t> la presentación y si lo desea puede agregar los temas que va exponer.</a:t>
            </a:r>
          </a:p>
          <a:p>
            <a:pPr marL="171450" indent="-171450">
              <a:buFontTx/>
              <a:buChar char="-"/>
            </a:pPr>
            <a:r>
              <a:rPr lang="es-ES" baseline="0" dirty="0"/>
              <a:t>Si va a dejar solo el titulo déjelo centrado en la diapositiva.</a:t>
            </a:r>
          </a:p>
          <a:p>
            <a:pPr marL="171450" indent="-171450">
              <a:buFontTx/>
              <a:buChar char="-"/>
            </a:pPr>
            <a:r>
              <a:rPr lang="es-ES" baseline="0" dirty="0"/>
              <a:t>Los textos deben ir en color blanco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11</a:t>
            </a:fld>
            <a:endParaRPr lang="es-ES" dirty="0"/>
          </a:p>
        </p:txBody>
      </p:sp>
    </p:spTree>
    <p:extLst>
      <p:ext uri="{BB962C8B-B14F-4D97-AF65-F5344CB8AC3E}">
        <p14:creationId xmlns:p14="http://schemas.microsoft.com/office/powerpoint/2010/main" val="1955355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a:spLocks noChangeAspect="1"/>
          </p:cNvSpPr>
          <p:nvPr/>
        </p:nvSpPr>
        <p:spPr>
          <a:xfrm>
            <a:off x="173355" y="182881"/>
            <a:ext cx="8793480" cy="4783454"/>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661782"/>
            <a:ext cx="7475220" cy="2194560"/>
          </a:xfrm>
        </p:spPr>
        <p:txBody>
          <a:bodyPr anchor="b">
            <a:normAutofit/>
          </a:bodyPr>
          <a:lstStyle>
            <a:lvl1pPr algn="ctr">
              <a:lnSpc>
                <a:spcPct val="85000"/>
              </a:lnSpc>
              <a:defRPr sz="5400" b="1" cap="all"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82148" y="2902226"/>
            <a:ext cx="6575895" cy="1041124"/>
          </a:xfrm>
        </p:spPr>
        <p:txBody>
          <a:bodyPr>
            <a:normAutofit/>
          </a:bodyPr>
          <a:lstStyle>
            <a:lvl1pPr marL="0" indent="0" algn="ctr">
              <a:buNone/>
              <a:defRPr sz="1650">
                <a:solidFill>
                  <a:srgbClr val="FFFFFF"/>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315191A-A0A9-294A-9DF6-EE4FF7E8A271}" type="datetimeFigureOut">
              <a:rPr lang="es-ES" smtClean="0"/>
              <a:t>16/12/2019</a:t>
            </a:fld>
            <a:endParaRPr lang="es-E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s-E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4F79F1B-258F-D34A-B83D-65B8590C7617}" type="slidenum">
              <a:rPr lang="es-ES" smtClean="0"/>
              <a:t>‹Nº›</a:t>
            </a:fld>
            <a:endParaRPr lang="es-ES" dirty="0"/>
          </a:p>
        </p:txBody>
      </p:sp>
      <p:cxnSp>
        <p:nvCxnSpPr>
          <p:cNvPr id="8" name="Straight Connector 7"/>
          <p:cNvCxnSpPr/>
          <p:nvPr/>
        </p:nvCxnSpPr>
        <p:spPr>
          <a:xfrm>
            <a:off x="1483995" y="280035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0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15191A-A0A9-294A-9DF6-EE4FF7E8A271}" type="datetimeFigureOut">
              <a:rPr lang="es-ES" smtClean="0"/>
              <a:t>16/12/2019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4F79F1B-258F-D34A-B83D-65B8590C7617}" type="slidenum">
              <a:rPr lang="es-ES" smtClean="0"/>
              <a:t>‹Nº›</a:t>
            </a:fld>
            <a:endParaRPr lang="es-ES" dirty="0"/>
          </a:p>
        </p:txBody>
      </p:sp>
    </p:spTree>
    <p:extLst>
      <p:ext uri="{BB962C8B-B14F-4D97-AF65-F5344CB8AC3E}">
        <p14:creationId xmlns:p14="http://schemas.microsoft.com/office/powerpoint/2010/main" val="2622342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71500"/>
            <a:ext cx="1743075" cy="405765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57250" y="571500"/>
            <a:ext cx="5572125" cy="40576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15191A-A0A9-294A-9DF6-EE4FF7E8A271}" type="datetimeFigureOut">
              <a:rPr lang="es-ES" smtClean="0"/>
              <a:t>16/12/2019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4F79F1B-258F-D34A-B83D-65B8590C7617}" type="slidenum">
              <a:rPr lang="es-ES" smtClean="0"/>
              <a:t>‹Nº›</a:t>
            </a:fld>
            <a:endParaRPr lang="es-ES" dirty="0"/>
          </a:p>
        </p:txBody>
      </p:sp>
    </p:spTree>
    <p:extLst>
      <p:ext uri="{BB962C8B-B14F-4D97-AF65-F5344CB8AC3E}">
        <p14:creationId xmlns:p14="http://schemas.microsoft.com/office/powerpoint/2010/main" val="3580480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3" name="Imagen 2" descr="Plantilla-presentaciones_naranja_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89345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pic>
        <p:nvPicPr>
          <p:cNvPr id="2" name="Imagen 1" descr="plantillappt_0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4224288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Encabezado de sección">
    <p:spTree>
      <p:nvGrpSpPr>
        <p:cNvPr id="1" name=""/>
        <p:cNvGrpSpPr/>
        <p:nvPr/>
      </p:nvGrpSpPr>
      <p:grpSpPr>
        <a:xfrm>
          <a:off x="0" y="0"/>
          <a:ext cx="0" cy="0"/>
          <a:chOff x="0" y="0"/>
          <a:chExt cx="0" cy="0"/>
        </a:xfrm>
      </p:grpSpPr>
      <p:pic>
        <p:nvPicPr>
          <p:cNvPr id="2" name="Imagen 1" descr="Plantilla presentaciones_naranja_Mesa de trabajo 1 copia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817642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Dos objetos">
    <p:spTree>
      <p:nvGrpSpPr>
        <p:cNvPr id="1" name=""/>
        <p:cNvGrpSpPr/>
        <p:nvPr/>
      </p:nvGrpSpPr>
      <p:grpSpPr>
        <a:xfrm>
          <a:off x="0" y="0"/>
          <a:ext cx="0" cy="0"/>
          <a:chOff x="0" y="0"/>
          <a:chExt cx="0" cy="0"/>
        </a:xfrm>
      </p:grpSpPr>
      <p:pic>
        <p:nvPicPr>
          <p:cNvPr id="3" name="Imagen 2" descr="Plantilla-presentaciones_naranja_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823533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pic>
        <p:nvPicPr>
          <p:cNvPr id="2" name="Imagen 1" descr="Plantilla presentaciones_naranja_Mesa de trabajo 1 copi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9139250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173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15191A-A0A9-294A-9DF6-EE4FF7E8A271}" type="datetimeFigureOut">
              <a:rPr lang="es-ES" smtClean="0"/>
              <a:t>16/12/2019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4F79F1B-258F-D34A-B83D-65B8590C7617}" type="slidenum">
              <a:rPr lang="es-ES" smtClean="0"/>
              <a:t>‹Nº›</a:t>
            </a:fld>
            <a:endParaRPr lang="es-ES" dirty="0"/>
          </a:p>
        </p:txBody>
      </p:sp>
    </p:spTree>
    <p:extLst>
      <p:ext uri="{BB962C8B-B14F-4D97-AF65-F5344CB8AC3E}">
        <p14:creationId xmlns:p14="http://schemas.microsoft.com/office/powerpoint/2010/main" val="600874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29818" y="880181"/>
            <a:ext cx="7475220" cy="2194560"/>
          </a:xfrm>
        </p:spPr>
        <p:txBody>
          <a:bodyPr anchor="b">
            <a:noAutofit/>
          </a:bodyPr>
          <a:lstStyle>
            <a:lvl1pPr algn="ctr">
              <a:lnSpc>
                <a:spcPct val="85000"/>
              </a:lnSpc>
              <a:defRPr sz="5400" b="0" cap="all"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82446" y="3115890"/>
            <a:ext cx="6576822" cy="1022855"/>
          </a:xfrm>
        </p:spPr>
        <p:txBody>
          <a:bodyPr anchor="t">
            <a:normAutofit/>
          </a:bodyPr>
          <a:lstStyle>
            <a:lvl1pPr marL="0" indent="0" algn="ctr">
              <a:buNone/>
              <a:defRPr sz="165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315191A-A0A9-294A-9DF6-EE4FF7E8A271}" type="datetimeFigureOut">
              <a:rPr lang="es-ES" smtClean="0"/>
              <a:t>16/12/2019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4F79F1B-258F-D34A-B83D-65B8590C7617}" type="slidenum">
              <a:rPr lang="es-ES" smtClean="0"/>
              <a:t>‹Nº›</a:t>
            </a:fld>
            <a:endParaRPr lang="es-ES" dirty="0"/>
          </a:p>
        </p:txBody>
      </p:sp>
      <p:cxnSp>
        <p:nvCxnSpPr>
          <p:cNvPr id="7" name="Straight Connector 6"/>
          <p:cNvCxnSpPr/>
          <p:nvPr/>
        </p:nvCxnSpPr>
        <p:spPr>
          <a:xfrm>
            <a:off x="1485900" y="3015306"/>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3627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57250" y="1543049"/>
            <a:ext cx="3566160" cy="301752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700709" y="1543050"/>
            <a:ext cx="3566160" cy="301752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315191A-A0A9-294A-9DF6-EE4FF7E8A271}" type="datetimeFigureOut">
              <a:rPr lang="es-ES" smtClean="0"/>
              <a:t>16/12/2019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84F79F1B-258F-D34A-B83D-65B8590C7617}" type="slidenum">
              <a:rPr lang="es-ES" smtClean="0"/>
              <a:t>‹Nº›</a:t>
            </a:fld>
            <a:endParaRPr lang="es-ES" dirty="0"/>
          </a:p>
        </p:txBody>
      </p:sp>
    </p:spTree>
    <p:extLst>
      <p:ext uri="{BB962C8B-B14F-4D97-AF65-F5344CB8AC3E}">
        <p14:creationId xmlns:p14="http://schemas.microsoft.com/office/powerpoint/2010/main" val="3446814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57250" y="1501133"/>
            <a:ext cx="3566160" cy="58293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857250" y="2041112"/>
            <a:ext cx="3566160" cy="25374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701880" y="1499274"/>
            <a:ext cx="3566160" cy="58293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701880" y="2039492"/>
            <a:ext cx="3566160" cy="25374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315191A-A0A9-294A-9DF6-EE4FF7E8A271}" type="datetimeFigureOut">
              <a:rPr lang="es-ES" smtClean="0"/>
              <a:t>16/12/2019</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84F79F1B-258F-D34A-B83D-65B8590C7617}" type="slidenum">
              <a:rPr lang="es-ES" smtClean="0"/>
              <a:t>‹Nº›</a:t>
            </a:fld>
            <a:endParaRPr lang="es-ES" dirty="0"/>
          </a:p>
        </p:txBody>
      </p:sp>
    </p:spTree>
    <p:extLst>
      <p:ext uri="{BB962C8B-B14F-4D97-AF65-F5344CB8AC3E}">
        <p14:creationId xmlns:p14="http://schemas.microsoft.com/office/powerpoint/2010/main" val="3926819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315191A-A0A9-294A-9DF6-EE4FF7E8A271}" type="datetimeFigureOut">
              <a:rPr lang="es-ES" smtClean="0"/>
              <a:t>16/12/2019</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84F79F1B-258F-D34A-B83D-65B8590C7617}" type="slidenum">
              <a:rPr lang="es-ES" smtClean="0"/>
              <a:t>‹Nº›</a:t>
            </a:fld>
            <a:endParaRPr lang="es-ES" dirty="0"/>
          </a:p>
        </p:txBody>
      </p:sp>
    </p:spTree>
    <p:extLst>
      <p:ext uri="{BB962C8B-B14F-4D97-AF65-F5344CB8AC3E}">
        <p14:creationId xmlns:p14="http://schemas.microsoft.com/office/powerpoint/2010/main" val="570766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15191A-A0A9-294A-9DF6-EE4FF7E8A271}" type="datetimeFigureOut">
              <a:rPr lang="es-ES" smtClean="0"/>
              <a:t>16/12/2019</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84F79F1B-258F-D34A-B83D-65B8590C7617}" type="slidenum">
              <a:rPr lang="es-ES" smtClean="0"/>
              <a:t>‹Nº›</a:t>
            </a:fld>
            <a:endParaRPr lang="es-ES" dirty="0"/>
          </a:p>
        </p:txBody>
      </p:sp>
    </p:spTree>
    <p:extLst>
      <p:ext uri="{BB962C8B-B14F-4D97-AF65-F5344CB8AC3E}">
        <p14:creationId xmlns:p14="http://schemas.microsoft.com/office/powerpoint/2010/main" val="3646770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57250" y="822960"/>
            <a:ext cx="2948940" cy="1303020"/>
          </a:xfrm>
        </p:spPr>
        <p:txBody>
          <a:bodyPr anchor="b">
            <a:noAutofit/>
          </a:bodyPr>
          <a:lstStyle>
            <a:lvl1pPr>
              <a:lnSpc>
                <a:spcPct val="90000"/>
              </a:lnSpc>
              <a:defRPr sz="3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389119" y="822960"/>
            <a:ext cx="3909060" cy="349758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7250" y="2125980"/>
            <a:ext cx="2948940" cy="2263140"/>
          </a:xfrm>
        </p:spPr>
        <p:txBody>
          <a:bodyPr>
            <a:normAutofit/>
          </a:bodyPr>
          <a:lstStyle>
            <a:lvl1pPr marL="0" indent="0">
              <a:lnSpc>
                <a:spcPct val="100000"/>
              </a:lnSpc>
              <a:spcBef>
                <a:spcPts val="75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315191A-A0A9-294A-9DF6-EE4FF7E8A271}" type="datetimeFigureOut">
              <a:rPr lang="es-ES" smtClean="0"/>
              <a:t>16/12/2019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84F79F1B-258F-D34A-B83D-65B8590C7617}" type="slidenum">
              <a:rPr lang="es-ES" smtClean="0"/>
              <a:t>‹Nº›</a:t>
            </a:fld>
            <a:endParaRPr lang="es-ES" dirty="0"/>
          </a:p>
        </p:txBody>
      </p:sp>
    </p:spTree>
    <p:extLst>
      <p:ext uri="{BB962C8B-B14F-4D97-AF65-F5344CB8AC3E}">
        <p14:creationId xmlns:p14="http://schemas.microsoft.com/office/powerpoint/2010/main" val="3996314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57250" y="822960"/>
            <a:ext cx="2948940" cy="1303020"/>
          </a:xfrm>
        </p:spPr>
        <p:txBody>
          <a:bodyPr anchor="b">
            <a:noAutofit/>
          </a:bodyPr>
          <a:lstStyle>
            <a:lvl1pPr>
              <a:lnSpc>
                <a:spcPct val="90000"/>
              </a:lnSpc>
              <a:defRPr sz="30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059936" y="802385"/>
            <a:ext cx="4574286" cy="3600450"/>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857250" y="2125980"/>
            <a:ext cx="2948940" cy="2160270"/>
          </a:xfrm>
        </p:spPr>
        <p:txBody>
          <a:bodyPr>
            <a:normAutofit/>
          </a:bodyPr>
          <a:lstStyle>
            <a:lvl1pPr marL="0" indent="0">
              <a:lnSpc>
                <a:spcPct val="100000"/>
              </a:lnSpc>
              <a:spcBef>
                <a:spcPts val="75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315191A-A0A9-294A-9DF6-EE4FF7E8A271}" type="datetimeFigureOut">
              <a:rPr lang="es-ES" smtClean="0"/>
              <a:t>16/12/2019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84F79F1B-258F-D34A-B83D-65B8590C7617}" type="slidenum">
              <a:rPr lang="es-ES" smtClean="0"/>
              <a:t>‹Nº›</a:t>
            </a:fld>
            <a:endParaRPr lang="es-ES" dirty="0"/>
          </a:p>
        </p:txBody>
      </p:sp>
    </p:spTree>
    <p:extLst>
      <p:ext uri="{BB962C8B-B14F-4D97-AF65-F5344CB8AC3E}">
        <p14:creationId xmlns:p14="http://schemas.microsoft.com/office/powerpoint/2010/main" val="123216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173355" y="182881"/>
            <a:ext cx="8793480" cy="4783454"/>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457200"/>
            <a:ext cx="7406640" cy="101727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57251" y="1543050"/>
            <a:ext cx="7404653" cy="302895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7247" y="4667871"/>
            <a:ext cx="1746806" cy="273844"/>
          </a:xfrm>
          <a:prstGeom prst="rect">
            <a:avLst/>
          </a:prstGeom>
        </p:spPr>
        <p:txBody>
          <a:bodyPr vert="horz" lIns="91440" tIns="45720" rIns="91440" bIns="45720" rtlCol="0" anchor="ctr"/>
          <a:lstStyle>
            <a:lvl1pPr algn="l">
              <a:defRPr sz="900">
                <a:solidFill>
                  <a:schemeClr val="accent1"/>
                </a:solidFill>
              </a:defRPr>
            </a:lvl1pPr>
          </a:lstStyle>
          <a:p>
            <a:fld id="{9315191A-A0A9-294A-9DF6-EE4FF7E8A271}" type="datetimeFigureOut">
              <a:rPr lang="es-ES" smtClean="0"/>
              <a:t>16/12/2019</a:t>
            </a:fld>
            <a:endParaRPr lang="es-ES" dirty="0"/>
          </a:p>
        </p:txBody>
      </p:sp>
      <p:sp>
        <p:nvSpPr>
          <p:cNvPr id="5" name="Footer Placeholder 4"/>
          <p:cNvSpPr>
            <a:spLocks noGrp="1"/>
          </p:cNvSpPr>
          <p:nvPr>
            <p:ph type="ftr" sz="quarter" idx="3"/>
          </p:nvPr>
        </p:nvSpPr>
        <p:spPr>
          <a:xfrm>
            <a:off x="2961861" y="4667871"/>
            <a:ext cx="3538331" cy="273844"/>
          </a:xfrm>
          <a:prstGeom prst="rect">
            <a:avLst/>
          </a:prstGeom>
        </p:spPr>
        <p:txBody>
          <a:bodyPr vert="horz" lIns="91440" tIns="45720" rIns="91440" bIns="45720" rtlCol="0" anchor="ctr"/>
          <a:lstStyle>
            <a:lvl1pPr algn="ctr">
              <a:defRPr sz="900">
                <a:solidFill>
                  <a:schemeClr val="accent1"/>
                </a:solidFill>
              </a:defRPr>
            </a:lvl1pPr>
          </a:lstStyle>
          <a:p>
            <a:endParaRPr lang="es-ES" dirty="0"/>
          </a:p>
        </p:txBody>
      </p:sp>
      <p:sp>
        <p:nvSpPr>
          <p:cNvPr id="6" name="Slide Number Placeholder 5"/>
          <p:cNvSpPr>
            <a:spLocks noGrp="1"/>
          </p:cNvSpPr>
          <p:nvPr>
            <p:ph type="sldNum" sz="quarter" idx="4"/>
          </p:nvPr>
        </p:nvSpPr>
        <p:spPr>
          <a:xfrm>
            <a:off x="6997148" y="4667871"/>
            <a:ext cx="1279663" cy="273844"/>
          </a:xfrm>
          <a:prstGeom prst="rect">
            <a:avLst/>
          </a:prstGeom>
        </p:spPr>
        <p:txBody>
          <a:bodyPr vert="horz" lIns="91440" tIns="45720" rIns="91440" bIns="45720" rtlCol="0" anchor="ctr"/>
          <a:lstStyle>
            <a:lvl1pPr algn="r">
              <a:defRPr sz="900">
                <a:solidFill>
                  <a:schemeClr val="accent1"/>
                </a:solidFill>
              </a:defRPr>
            </a:lvl1pPr>
          </a:lstStyle>
          <a:p>
            <a:fld id="{84F79F1B-258F-D34A-B83D-65B8590C7617}" type="slidenum">
              <a:rPr lang="es-ES" smtClean="0"/>
              <a:t>‹Nº›</a:t>
            </a:fld>
            <a:endParaRPr lang="es-ES" dirty="0"/>
          </a:p>
        </p:txBody>
      </p:sp>
    </p:spTree>
    <p:extLst>
      <p:ext uri="{BB962C8B-B14F-4D97-AF65-F5344CB8AC3E}">
        <p14:creationId xmlns:p14="http://schemas.microsoft.com/office/powerpoint/2010/main" val="382050586"/>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650" r:id="rId16"/>
    <p:sldLayoutId id="2147483661" r:id="rId17"/>
  </p:sldLayoutIdLst>
  <p:txStyles>
    <p:titleStyle>
      <a:lvl1pPr algn="l" defTabSz="685800" rtl="0" eaLnBrk="1" latinLnBrk="0" hangingPunct="1">
        <a:lnSpc>
          <a:spcPct val="90000"/>
        </a:lnSpc>
        <a:spcBef>
          <a:spcPct val="0"/>
        </a:spcBef>
        <a:buNone/>
        <a:defRPr sz="33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50"/>
        </a:spcBef>
        <a:buClr>
          <a:schemeClr val="accent1"/>
        </a:buClr>
        <a:buSzPct val="80000"/>
        <a:buFont typeface="Corbel" pitchFamily="34" charset="0"/>
        <a:buChar char="•"/>
        <a:defRPr sz="165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5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35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4pPr>
      <a:lvl5pPr marL="96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5pPr>
      <a:lvl6pPr marL="12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6pPr>
      <a:lvl7pPr marL="1425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7pPr>
      <a:lvl8pPr marL="165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8pPr>
      <a:lvl9pPr marL="1875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17.emf"/></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hyperlink" Target="https://drive.google.com/drive/folders/1tvjgg_JlqoeJQ9xXWFq3knYZu79zB8YP" TargetMode="External"/><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4.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DAED07D-777B-4C99-866B-E77065C719BA}"/>
              </a:ext>
            </a:extLst>
          </p:cNvPr>
          <p:cNvPicPr>
            <a:picLocks noChangeAspect="1"/>
          </p:cNvPicPr>
          <p:nvPr/>
        </p:nvPicPr>
        <p:blipFill>
          <a:blip r:embed="rId3"/>
          <a:stretch>
            <a:fillRect/>
          </a:stretch>
        </p:blipFill>
        <p:spPr>
          <a:xfrm>
            <a:off x="2778210" y="1368765"/>
            <a:ext cx="1971429" cy="2485714"/>
          </a:xfrm>
          <a:prstGeom prst="rect">
            <a:avLst/>
          </a:prstGeom>
        </p:spPr>
      </p:pic>
    </p:spTree>
    <p:extLst>
      <p:ext uri="{BB962C8B-B14F-4D97-AF65-F5344CB8AC3E}">
        <p14:creationId xmlns:p14="http://schemas.microsoft.com/office/powerpoint/2010/main" val="811329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457600" y="454975"/>
            <a:ext cx="3366499" cy="523220"/>
          </a:xfrm>
          <a:prstGeom prst="rect">
            <a:avLst/>
          </a:prstGeom>
          <a:noFill/>
        </p:spPr>
        <p:txBody>
          <a:bodyPr wrap="none" rtlCol="0">
            <a:spAutoFit/>
          </a:bodyPr>
          <a:lstStyle/>
          <a:p>
            <a:r>
              <a:rPr lang="es-ES" sz="2800" b="1" dirty="0">
                <a:solidFill>
                  <a:srgbClr val="274FB2"/>
                </a:solidFill>
                <a:latin typeface="Work Sans" panose="00000500000000000000" pitchFamily="2" charset="0"/>
              </a:rPr>
              <a:t>Alcance del proyecto </a:t>
            </a:r>
          </a:p>
        </p:txBody>
      </p:sp>
      <p:sp>
        <p:nvSpPr>
          <p:cNvPr id="3" name="CuadroTexto 2"/>
          <p:cNvSpPr txBox="1"/>
          <p:nvPr/>
        </p:nvSpPr>
        <p:spPr>
          <a:xfrm>
            <a:off x="3583173" y="1423591"/>
            <a:ext cx="5465134" cy="2585323"/>
          </a:xfrm>
          <a:prstGeom prst="rect">
            <a:avLst/>
          </a:prstGeom>
          <a:noFill/>
        </p:spPr>
        <p:txBody>
          <a:bodyPr wrap="square" rtlCol="0">
            <a:spAutoFit/>
          </a:bodyPr>
          <a:lstStyle/>
          <a:p>
            <a:pPr algn="just"/>
            <a:r>
              <a:rPr lang="es-MX" dirty="0"/>
              <a:t>El alcance general del presente proyecto esta dirigido a entregar una herramienta de software desarrollada como una aplicación web, que permitirá el agendamiento de citas y el control de historias clínicas y generación de diferentes informes; permitiendo centralizar la información de los clientes.</a:t>
            </a:r>
          </a:p>
          <a:p>
            <a:pPr algn="just"/>
            <a:endParaRPr lang="es-MX" dirty="0"/>
          </a:p>
          <a:p>
            <a:pPr algn="just"/>
            <a:r>
              <a:rPr lang="es-MX" dirty="0"/>
              <a:t>Se ofrecería el desarrollo de un software a la medida que cumpla las necesidades Planteadas por el cliente.</a:t>
            </a:r>
          </a:p>
        </p:txBody>
      </p:sp>
      <p:pic>
        <p:nvPicPr>
          <p:cNvPr id="5" name="Imagen 4">
            <a:extLst>
              <a:ext uri="{FF2B5EF4-FFF2-40B4-BE49-F238E27FC236}">
                <a16:creationId xmlns:a16="http://schemas.microsoft.com/office/drawing/2014/main" id="{DEDB045B-06F6-459E-9BB0-EF7A8DEED4CB}"/>
              </a:ext>
            </a:extLst>
          </p:cNvPr>
          <p:cNvPicPr>
            <a:picLocks noChangeAspect="1"/>
          </p:cNvPicPr>
          <p:nvPr/>
        </p:nvPicPr>
        <p:blipFill>
          <a:blip r:embed="rId3"/>
          <a:stretch>
            <a:fillRect/>
          </a:stretch>
        </p:blipFill>
        <p:spPr>
          <a:xfrm>
            <a:off x="95693" y="1637418"/>
            <a:ext cx="3396544" cy="2262554"/>
          </a:xfrm>
          <a:prstGeom prst="rect">
            <a:avLst/>
          </a:prstGeom>
        </p:spPr>
      </p:pic>
    </p:spTree>
    <p:extLst>
      <p:ext uri="{BB962C8B-B14F-4D97-AF65-F5344CB8AC3E}">
        <p14:creationId xmlns:p14="http://schemas.microsoft.com/office/powerpoint/2010/main" val="2562694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058809" y="331685"/>
            <a:ext cx="2492990" cy="523220"/>
          </a:xfrm>
          <a:prstGeom prst="rect">
            <a:avLst/>
          </a:prstGeom>
          <a:noFill/>
        </p:spPr>
        <p:txBody>
          <a:bodyPr wrap="none" rtlCol="0">
            <a:spAutoFit/>
          </a:bodyPr>
          <a:lstStyle/>
          <a:p>
            <a:r>
              <a:rPr lang="es-ES" sz="2800" b="1" dirty="0">
                <a:solidFill>
                  <a:srgbClr val="274FB2"/>
                </a:solidFill>
                <a:latin typeface="Arial"/>
                <a:cs typeface="Arial"/>
              </a:rPr>
              <a:t>Justificación</a:t>
            </a:r>
            <a:r>
              <a:rPr lang="es-ES" sz="2800" dirty="0">
                <a:solidFill>
                  <a:srgbClr val="274FB2"/>
                </a:solidFill>
                <a:latin typeface="Arial"/>
                <a:cs typeface="Arial"/>
              </a:rPr>
              <a:t>	</a:t>
            </a:r>
          </a:p>
        </p:txBody>
      </p:sp>
      <p:sp>
        <p:nvSpPr>
          <p:cNvPr id="10" name="CuadroTexto 9">
            <a:extLst>
              <a:ext uri="{FF2B5EF4-FFF2-40B4-BE49-F238E27FC236}">
                <a16:creationId xmlns:a16="http://schemas.microsoft.com/office/drawing/2014/main" id="{14E3AB4E-52A4-4A1E-A612-AA3FBEAF9416}"/>
              </a:ext>
            </a:extLst>
          </p:cNvPr>
          <p:cNvSpPr txBox="1"/>
          <p:nvPr/>
        </p:nvSpPr>
        <p:spPr>
          <a:xfrm>
            <a:off x="677116" y="1038364"/>
            <a:ext cx="7635579" cy="3785652"/>
          </a:xfrm>
          <a:prstGeom prst="rect">
            <a:avLst/>
          </a:prstGeom>
          <a:noFill/>
        </p:spPr>
        <p:txBody>
          <a:bodyPr wrap="square" rtlCol="0">
            <a:spAutoFit/>
          </a:bodyPr>
          <a:lstStyle/>
          <a:p>
            <a:pPr algn="just"/>
            <a:r>
              <a:rPr lang="es-MX" sz="2400" dirty="0">
                <a:latin typeface="Arial"/>
                <a:cs typeface="Arial"/>
              </a:rPr>
              <a:t>Las tendencias del mercado actual y futuro obligan, a las empresas a ser cada vez más competitivas. Toda empresa que desee competir en el mercado debe considerar la información como uno de los activos más importantes. </a:t>
            </a:r>
          </a:p>
          <a:p>
            <a:pPr algn="just"/>
            <a:endParaRPr lang="es-MX" sz="2400" dirty="0">
              <a:latin typeface="Arial"/>
              <a:cs typeface="Arial"/>
            </a:endParaRPr>
          </a:p>
          <a:p>
            <a:pPr algn="just"/>
            <a:r>
              <a:rPr lang="es-MX" sz="2400" dirty="0">
                <a:latin typeface="Arial"/>
                <a:cs typeface="Arial"/>
              </a:rPr>
              <a:t>Por estas razones es necesario que el consultorio disponga de un sistema de información adecuado, para suministrar rápida y eficientemente la información de sus clientes.</a:t>
            </a:r>
            <a:endParaRPr lang="es-ES" sz="2400" dirty="0">
              <a:latin typeface="Arial"/>
              <a:cs typeface="Arial"/>
            </a:endParaRPr>
          </a:p>
        </p:txBody>
      </p:sp>
    </p:spTree>
    <p:extLst>
      <p:ext uri="{BB962C8B-B14F-4D97-AF65-F5344CB8AC3E}">
        <p14:creationId xmlns:p14="http://schemas.microsoft.com/office/powerpoint/2010/main" val="1780153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182233" y="60268"/>
            <a:ext cx="6961767" cy="523220"/>
          </a:xfrm>
          <a:prstGeom prst="rect">
            <a:avLst/>
          </a:prstGeom>
          <a:noFill/>
        </p:spPr>
        <p:txBody>
          <a:bodyPr wrap="square" rtlCol="0">
            <a:spAutoFit/>
          </a:bodyPr>
          <a:lstStyle/>
          <a:p>
            <a:r>
              <a:rPr lang="es-ES" sz="2800" b="1" dirty="0">
                <a:solidFill>
                  <a:srgbClr val="274FB2"/>
                </a:solidFill>
                <a:latin typeface="Work Sans" panose="00000500000000000000" pitchFamily="2" charset="0"/>
              </a:rPr>
              <a:t>Requerimientos Funcionales</a:t>
            </a:r>
          </a:p>
        </p:txBody>
      </p:sp>
      <p:sp>
        <p:nvSpPr>
          <p:cNvPr id="3" name="CuadroTexto 2"/>
          <p:cNvSpPr txBox="1"/>
          <p:nvPr/>
        </p:nvSpPr>
        <p:spPr>
          <a:xfrm>
            <a:off x="244550" y="573778"/>
            <a:ext cx="8644270" cy="3600986"/>
          </a:xfrm>
          <a:prstGeom prst="rect">
            <a:avLst/>
          </a:prstGeom>
          <a:noFill/>
        </p:spPr>
        <p:txBody>
          <a:bodyPr wrap="square" rtlCol="0">
            <a:spAutoFit/>
          </a:bodyPr>
          <a:lstStyle/>
          <a:p>
            <a:pPr algn="just"/>
            <a:r>
              <a:rPr lang="es-MX" sz="2000" dirty="0"/>
              <a:t> </a:t>
            </a:r>
          </a:p>
          <a:p>
            <a:pPr marL="285750" indent="-285750" algn="just">
              <a:buFont typeface="Arial" panose="020B0604020202020204" pitchFamily="34" charset="0"/>
              <a:buChar char="•"/>
            </a:pPr>
            <a:r>
              <a:rPr lang="es-MX" sz="2000" dirty="0"/>
              <a:t>Se requiere un inicio de sesión con usuario y contraseña.</a:t>
            </a:r>
          </a:p>
          <a:p>
            <a:pPr marL="285750" indent="-285750" algn="just">
              <a:buFont typeface="Arial" panose="020B0604020202020204" pitchFamily="34" charset="0"/>
              <a:buChar char="•"/>
            </a:pPr>
            <a:r>
              <a:rPr lang="es-MX" sz="2000" dirty="0"/>
              <a:t>Se requiere un modulo de agendamientos de citas, en donde se añade la información del cliente con el día y la hora de la cita.</a:t>
            </a:r>
          </a:p>
          <a:p>
            <a:pPr marL="285750" indent="-285750" algn="just">
              <a:buFont typeface="Arial" panose="020B0604020202020204" pitchFamily="34" charset="0"/>
              <a:buChar char="•"/>
            </a:pPr>
            <a:r>
              <a:rPr lang="es-MX" sz="2000" dirty="0"/>
              <a:t>Se requiere un modulo para la cancelación de citas</a:t>
            </a:r>
          </a:p>
          <a:p>
            <a:pPr marL="285750" indent="-285750" algn="just">
              <a:buFont typeface="Arial" panose="020B0604020202020204" pitchFamily="34" charset="0"/>
              <a:buChar char="•"/>
            </a:pPr>
            <a:r>
              <a:rPr lang="es-MX" sz="2000" dirty="0"/>
              <a:t>Se requiere un modulo para el re agendamiento de citas.</a:t>
            </a:r>
          </a:p>
          <a:p>
            <a:pPr marL="285750" indent="-285750" algn="just">
              <a:buFont typeface="Arial" panose="020B0604020202020204" pitchFamily="34" charset="0"/>
              <a:buChar char="•"/>
            </a:pPr>
            <a:r>
              <a:rPr lang="es-MX" sz="2000" dirty="0"/>
              <a:t>Se requiere un modulo de historias clínicas, en donde se pueda editar y eliminar la información del paciente.</a:t>
            </a:r>
          </a:p>
          <a:p>
            <a:pPr marL="285750" indent="-285750" algn="just">
              <a:buFont typeface="Arial" panose="020B0604020202020204" pitchFamily="34" charset="0"/>
              <a:buChar char="•"/>
            </a:pPr>
            <a:endParaRPr lang="es-MX" sz="2000" dirty="0"/>
          </a:p>
          <a:p>
            <a:pPr marL="285750" indent="-285750" algn="just">
              <a:buFont typeface="Arial" panose="020B0604020202020204" pitchFamily="34" charset="0"/>
              <a:buChar char="•"/>
            </a:pPr>
            <a:endParaRPr lang="es-MX" sz="2000" dirty="0"/>
          </a:p>
          <a:p>
            <a:pPr marL="285750" indent="-285750">
              <a:buFont typeface="Arial" panose="020B0604020202020204" pitchFamily="34" charset="0"/>
              <a:buChar char="•"/>
            </a:pPr>
            <a:endParaRPr lang="es-MX" sz="1400" dirty="0"/>
          </a:p>
          <a:p>
            <a:pPr marL="285750" indent="-285750">
              <a:buFont typeface="Arial" panose="020B0604020202020204" pitchFamily="34" charset="0"/>
              <a:buChar char="•"/>
            </a:pPr>
            <a:endParaRPr lang="es-MX" sz="1400" dirty="0"/>
          </a:p>
        </p:txBody>
      </p:sp>
    </p:spTree>
    <p:extLst>
      <p:ext uri="{BB962C8B-B14F-4D97-AF65-F5344CB8AC3E}">
        <p14:creationId xmlns:p14="http://schemas.microsoft.com/office/powerpoint/2010/main" val="907558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4F8D31CE-BF9E-4D7D-82F8-256FE884C21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1924" y="1073398"/>
            <a:ext cx="4257675" cy="3381375"/>
          </a:xfrm>
          <a:prstGeom prst="rect">
            <a:avLst/>
          </a:prstGeom>
          <a:noFill/>
          <a:ln>
            <a:noFill/>
          </a:ln>
        </p:spPr>
      </p:pic>
      <p:pic>
        <p:nvPicPr>
          <p:cNvPr id="8" name="Imagen 7">
            <a:extLst>
              <a:ext uri="{FF2B5EF4-FFF2-40B4-BE49-F238E27FC236}">
                <a16:creationId xmlns:a16="http://schemas.microsoft.com/office/drawing/2014/main" id="{DC07D6DA-E31F-481D-940D-050A16F3EEB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073398"/>
            <a:ext cx="4410075" cy="3381375"/>
          </a:xfrm>
          <a:prstGeom prst="rect">
            <a:avLst/>
          </a:prstGeom>
          <a:noFill/>
          <a:ln>
            <a:noFill/>
          </a:ln>
        </p:spPr>
      </p:pic>
    </p:spTree>
    <p:extLst>
      <p:ext uri="{BB962C8B-B14F-4D97-AF65-F5344CB8AC3E}">
        <p14:creationId xmlns:p14="http://schemas.microsoft.com/office/powerpoint/2010/main" val="278950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297FE15-170F-43A4-A598-DF5A807F569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5521" y="871536"/>
            <a:ext cx="4371975" cy="3676650"/>
          </a:xfrm>
          <a:prstGeom prst="rect">
            <a:avLst/>
          </a:prstGeom>
          <a:noFill/>
          <a:ln>
            <a:noFill/>
          </a:ln>
        </p:spPr>
      </p:pic>
      <p:pic>
        <p:nvPicPr>
          <p:cNvPr id="5" name="Imagen 4">
            <a:extLst>
              <a:ext uri="{FF2B5EF4-FFF2-40B4-BE49-F238E27FC236}">
                <a16:creationId xmlns:a16="http://schemas.microsoft.com/office/drawing/2014/main" id="{8C540136-1A18-4926-92E7-B8DE69A51A6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666506" y="871536"/>
            <a:ext cx="4362450" cy="3676650"/>
          </a:xfrm>
          <a:prstGeom prst="rect">
            <a:avLst/>
          </a:prstGeom>
          <a:noFill/>
          <a:ln>
            <a:noFill/>
          </a:ln>
        </p:spPr>
      </p:pic>
    </p:spTree>
    <p:extLst>
      <p:ext uri="{BB962C8B-B14F-4D97-AF65-F5344CB8AC3E}">
        <p14:creationId xmlns:p14="http://schemas.microsoft.com/office/powerpoint/2010/main" val="2694143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873889" y="298388"/>
            <a:ext cx="6961767" cy="523220"/>
          </a:xfrm>
          <a:prstGeom prst="rect">
            <a:avLst/>
          </a:prstGeom>
          <a:noFill/>
        </p:spPr>
        <p:txBody>
          <a:bodyPr wrap="square" rtlCol="0">
            <a:spAutoFit/>
          </a:bodyPr>
          <a:lstStyle/>
          <a:p>
            <a:r>
              <a:rPr lang="es-ES" sz="2800" b="1" dirty="0">
                <a:solidFill>
                  <a:srgbClr val="274FB2"/>
                </a:solidFill>
                <a:latin typeface="Work Sans" panose="00000500000000000000" pitchFamily="2" charset="0"/>
              </a:rPr>
              <a:t>Requerimientos No Funcionales</a:t>
            </a:r>
          </a:p>
        </p:txBody>
      </p:sp>
      <p:sp>
        <p:nvSpPr>
          <p:cNvPr id="3" name="CuadroTexto 2"/>
          <p:cNvSpPr txBox="1"/>
          <p:nvPr/>
        </p:nvSpPr>
        <p:spPr>
          <a:xfrm>
            <a:off x="127590" y="1083218"/>
            <a:ext cx="8835657" cy="3693319"/>
          </a:xfrm>
          <a:prstGeom prst="rect">
            <a:avLst/>
          </a:prstGeom>
          <a:noFill/>
        </p:spPr>
        <p:txBody>
          <a:bodyPr wrap="square" rtlCol="0">
            <a:spAutoFit/>
          </a:bodyPr>
          <a:lstStyle/>
          <a:p>
            <a:pPr marL="342900" indent="-342900">
              <a:buFont typeface="Arial" panose="020B0604020202020204" pitchFamily="34" charset="0"/>
              <a:buChar char="•"/>
            </a:pPr>
            <a:r>
              <a:rPr lang="es-MX" sz="2200" dirty="0"/>
              <a:t>El tiempo de respuesta al añadir una cita debe ser no mayor a 10 segundos.</a:t>
            </a:r>
          </a:p>
          <a:p>
            <a:pPr marL="342900" indent="-342900">
              <a:buFont typeface="Arial" panose="020B0604020202020204" pitchFamily="34" charset="0"/>
              <a:buChar char="•"/>
            </a:pPr>
            <a:r>
              <a:rPr lang="es-MX" sz="2200" dirty="0"/>
              <a:t>El usuario debe demorar iniciando sesión por un tiempo no mayor a 15 segundos.</a:t>
            </a:r>
          </a:p>
          <a:p>
            <a:pPr marL="342900" indent="-342900">
              <a:buFont typeface="Arial" panose="020B0604020202020204" pitchFamily="34" charset="0"/>
              <a:buChar char="•"/>
            </a:pPr>
            <a:r>
              <a:rPr lang="es-MX" sz="2200" dirty="0"/>
              <a:t>El usuario no podrá acceder a los módulos si no a iniciado sesión.</a:t>
            </a:r>
          </a:p>
          <a:p>
            <a:pPr marL="342900" indent="-342900">
              <a:buFont typeface="Arial" panose="020B0604020202020204" pitchFamily="34" charset="0"/>
              <a:buChar char="•"/>
            </a:pPr>
            <a:r>
              <a:rPr lang="es-MX" sz="2200" dirty="0"/>
              <a:t>El usuario podrá acceder a información real todo el tiempo.</a:t>
            </a:r>
          </a:p>
          <a:p>
            <a:pPr marL="342900" indent="-342900">
              <a:buFont typeface="Arial" panose="020B0604020202020204" pitchFamily="34" charset="0"/>
              <a:buChar char="•"/>
            </a:pPr>
            <a:r>
              <a:rPr lang="es-MX" sz="2200" dirty="0"/>
              <a:t>El software estará disponible 24/7 debido a que es indispensable su uso para los pacientes.</a:t>
            </a:r>
          </a:p>
          <a:p>
            <a:endParaRPr lang="es-MX" sz="2200" dirty="0"/>
          </a:p>
          <a:p>
            <a:pPr marL="285750" indent="-285750">
              <a:buFont typeface="Arial" panose="020B0604020202020204" pitchFamily="34" charset="0"/>
              <a:buChar char="•"/>
            </a:pPr>
            <a:endParaRPr lang="es-MX" sz="2200" dirty="0"/>
          </a:p>
          <a:p>
            <a:pPr marL="285750" indent="-285750">
              <a:buFont typeface="Arial" panose="020B0604020202020204" pitchFamily="34" charset="0"/>
              <a:buChar char="•"/>
            </a:pPr>
            <a:endParaRPr lang="es-MX" sz="1400" dirty="0"/>
          </a:p>
        </p:txBody>
      </p:sp>
    </p:spTree>
    <p:extLst>
      <p:ext uri="{BB962C8B-B14F-4D97-AF65-F5344CB8AC3E}">
        <p14:creationId xmlns:p14="http://schemas.microsoft.com/office/powerpoint/2010/main" val="4290156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CB71110C-A9A5-4867-A4C8-7EFDE0E3C19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4300" y="968174"/>
            <a:ext cx="4352925" cy="3493657"/>
          </a:xfrm>
          <a:prstGeom prst="rect">
            <a:avLst/>
          </a:prstGeom>
          <a:noFill/>
          <a:ln>
            <a:noFill/>
          </a:ln>
        </p:spPr>
      </p:pic>
      <p:pic>
        <p:nvPicPr>
          <p:cNvPr id="7" name="Imagen 6">
            <a:extLst>
              <a:ext uri="{FF2B5EF4-FFF2-40B4-BE49-F238E27FC236}">
                <a16:creationId xmlns:a16="http://schemas.microsoft.com/office/drawing/2014/main" id="{EEFF060E-1661-4ACE-AAC4-131183DE885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572001" y="969275"/>
            <a:ext cx="4457700" cy="3492556"/>
          </a:xfrm>
          <a:prstGeom prst="rect">
            <a:avLst/>
          </a:prstGeom>
          <a:noFill/>
          <a:ln>
            <a:noFill/>
          </a:ln>
        </p:spPr>
      </p:pic>
    </p:spTree>
    <p:extLst>
      <p:ext uri="{BB962C8B-B14F-4D97-AF65-F5344CB8AC3E}">
        <p14:creationId xmlns:p14="http://schemas.microsoft.com/office/powerpoint/2010/main" val="1849495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3B51AC2-6159-49BF-BBBA-EDA5F953F1B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5877" y="922778"/>
            <a:ext cx="4238683" cy="3825492"/>
          </a:xfrm>
          <a:prstGeom prst="rect">
            <a:avLst/>
          </a:prstGeom>
          <a:noFill/>
          <a:ln>
            <a:noFill/>
          </a:ln>
        </p:spPr>
      </p:pic>
      <p:pic>
        <p:nvPicPr>
          <p:cNvPr id="4" name="Imagen 3">
            <a:extLst>
              <a:ext uri="{FF2B5EF4-FFF2-40B4-BE49-F238E27FC236}">
                <a16:creationId xmlns:a16="http://schemas.microsoft.com/office/drawing/2014/main" id="{E38865B4-4B42-4E21-832C-D6F230B74B5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699443" y="922778"/>
            <a:ext cx="4323372" cy="3825492"/>
          </a:xfrm>
          <a:prstGeom prst="rect">
            <a:avLst/>
          </a:prstGeom>
          <a:noFill/>
          <a:ln>
            <a:noFill/>
          </a:ln>
        </p:spPr>
      </p:pic>
    </p:spTree>
    <p:extLst>
      <p:ext uri="{BB962C8B-B14F-4D97-AF65-F5344CB8AC3E}">
        <p14:creationId xmlns:p14="http://schemas.microsoft.com/office/powerpoint/2010/main" val="2239652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C420981-857B-4DA2-8FB1-EDDF7F36785B}"/>
              </a:ext>
            </a:extLst>
          </p:cNvPr>
          <p:cNvSpPr/>
          <p:nvPr/>
        </p:nvSpPr>
        <p:spPr>
          <a:xfrm>
            <a:off x="2819148" y="276596"/>
            <a:ext cx="2416559" cy="369332"/>
          </a:xfrm>
          <a:prstGeom prst="rect">
            <a:avLst/>
          </a:prstGeom>
        </p:spPr>
        <p:txBody>
          <a:bodyPr wrap="none">
            <a:spAutoFit/>
          </a:bodyPr>
          <a:lstStyle/>
          <a:p>
            <a:r>
              <a:rPr lang="es-ES" b="1" dirty="0">
                <a:solidFill>
                  <a:srgbClr val="274FB2"/>
                </a:solidFill>
                <a:latin typeface="Work Sans" panose="00000500000000000000" pitchFamily="2" charset="0"/>
              </a:rPr>
              <a:t>Agendamiento De Citas</a:t>
            </a:r>
          </a:p>
        </p:txBody>
      </p:sp>
      <p:pic>
        <p:nvPicPr>
          <p:cNvPr id="4" name="Imagen 3">
            <a:extLst>
              <a:ext uri="{FF2B5EF4-FFF2-40B4-BE49-F238E27FC236}">
                <a16:creationId xmlns:a16="http://schemas.microsoft.com/office/drawing/2014/main" id="{EBFDC2AA-6305-4F1E-A470-0176EEDA0912}"/>
              </a:ext>
            </a:extLst>
          </p:cNvPr>
          <p:cNvPicPr>
            <a:picLocks noChangeAspect="1"/>
          </p:cNvPicPr>
          <p:nvPr/>
        </p:nvPicPr>
        <p:blipFill rotWithShape="1">
          <a:blip r:embed="rId2"/>
          <a:srcRect b="26204"/>
          <a:stretch/>
        </p:blipFill>
        <p:spPr>
          <a:xfrm>
            <a:off x="185751" y="1215116"/>
            <a:ext cx="8772497" cy="3261191"/>
          </a:xfrm>
          <a:prstGeom prst="rect">
            <a:avLst/>
          </a:prstGeom>
        </p:spPr>
      </p:pic>
    </p:spTree>
    <p:extLst>
      <p:ext uri="{BB962C8B-B14F-4D97-AF65-F5344CB8AC3E}">
        <p14:creationId xmlns:p14="http://schemas.microsoft.com/office/powerpoint/2010/main" val="4087192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B218466-4C28-4664-A02E-89077E60D363}"/>
              </a:ext>
            </a:extLst>
          </p:cNvPr>
          <p:cNvPicPr>
            <a:picLocks noChangeAspect="1"/>
          </p:cNvPicPr>
          <p:nvPr/>
        </p:nvPicPr>
        <p:blipFill>
          <a:blip r:embed="rId2"/>
          <a:stretch>
            <a:fillRect/>
          </a:stretch>
        </p:blipFill>
        <p:spPr>
          <a:xfrm>
            <a:off x="257175" y="1275908"/>
            <a:ext cx="8629650" cy="3519376"/>
          </a:xfrm>
          <a:prstGeom prst="rect">
            <a:avLst/>
          </a:prstGeom>
        </p:spPr>
      </p:pic>
      <p:sp>
        <p:nvSpPr>
          <p:cNvPr id="4" name="Rectángulo 3">
            <a:extLst>
              <a:ext uri="{FF2B5EF4-FFF2-40B4-BE49-F238E27FC236}">
                <a16:creationId xmlns:a16="http://schemas.microsoft.com/office/drawing/2014/main" id="{A8976F5D-9B1C-438B-BC50-484950C38F2B}"/>
              </a:ext>
            </a:extLst>
          </p:cNvPr>
          <p:cNvSpPr/>
          <p:nvPr/>
        </p:nvSpPr>
        <p:spPr>
          <a:xfrm>
            <a:off x="2819148" y="276596"/>
            <a:ext cx="1752852" cy="369332"/>
          </a:xfrm>
          <a:prstGeom prst="rect">
            <a:avLst/>
          </a:prstGeom>
        </p:spPr>
        <p:txBody>
          <a:bodyPr wrap="none">
            <a:spAutoFit/>
          </a:bodyPr>
          <a:lstStyle/>
          <a:p>
            <a:r>
              <a:rPr lang="es-ES" b="1" dirty="0">
                <a:solidFill>
                  <a:srgbClr val="274FB2"/>
                </a:solidFill>
                <a:latin typeface="Work Sans" panose="00000500000000000000" pitchFamily="2" charset="0"/>
              </a:rPr>
              <a:t>Historial Medico</a:t>
            </a:r>
          </a:p>
        </p:txBody>
      </p:sp>
    </p:spTree>
    <p:extLst>
      <p:ext uri="{BB962C8B-B14F-4D97-AF65-F5344CB8AC3E}">
        <p14:creationId xmlns:p14="http://schemas.microsoft.com/office/powerpoint/2010/main" val="2068154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FD93AA8-3167-4673-B52F-0346B647E2E0}"/>
              </a:ext>
            </a:extLst>
          </p:cNvPr>
          <p:cNvSpPr txBox="1"/>
          <p:nvPr/>
        </p:nvSpPr>
        <p:spPr>
          <a:xfrm>
            <a:off x="2381903" y="1452069"/>
            <a:ext cx="3668233" cy="3108543"/>
          </a:xfrm>
          <a:prstGeom prst="rect">
            <a:avLst/>
          </a:prstGeom>
          <a:noFill/>
        </p:spPr>
        <p:txBody>
          <a:bodyPr wrap="square" rtlCol="0">
            <a:spAutoFit/>
          </a:bodyPr>
          <a:lstStyle/>
          <a:p>
            <a:pPr algn="ctr"/>
            <a:r>
              <a:rPr lang="es-MX" sz="2800" dirty="0">
                <a:latin typeface="Arial" panose="020B0604020202020204" pitchFamily="34" charset="0"/>
                <a:cs typeface="Arial" panose="020B0604020202020204" pitchFamily="34" charset="0"/>
              </a:rPr>
              <a:t>Integrantes:</a:t>
            </a:r>
          </a:p>
          <a:p>
            <a:pPr algn="ctr"/>
            <a:endParaRPr lang="es-MX" sz="2800" dirty="0">
              <a:latin typeface="Arial" panose="020B0604020202020204" pitchFamily="34" charset="0"/>
              <a:cs typeface="Arial" panose="020B0604020202020204" pitchFamily="34" charset="0"/>
            </a:endParaRPr>
          </a:p>
          <a:p>
            <a:r>
              <a:rPr lang="es-MX" sz="2800" dirty="0">
                <a:latin typeface="Arial" panose="020B0604020202020204" pitchFamily="34" charset="0"/>
                <a:cs typeface="Arial" panose="020B0604020202020204" pitchFamily="34" charset="0"/>
              </a:rPr>
              <a:t>Yesid Páez </a:t>
            </a:r>
          </a:p>
          <a:p>
            <a:r>
              <a:rPr lang="es-MX" sz="2800" dirty="0">
                <a:latin typeface="Arial" panose="020B0604020202020204" pitchFamily="34" charset="0"/>
                <a:cs typeface="Arial" panose="020B0604020202020204" pitchFamily="34" charset="0"/>
              </a:rPr>
              <a:t>Ricardo Quiceno</a:t>
            </a:r>
          </a:p>
          <a:p>
            <a:r>
              <a:rPr lang="es-MX" sz="2800" dirty="0">
                <a:latin typeface="Arial" panose="020B0604020202020204" pitchFamily="34" charset="0"/>
                <a:cs typeface="Arial" panose="020B0604020202020204" pitchFamily="34" charset="0"/>
              </a:rPr>
              <a:t>Jhon Fonseca </a:t>
            </a:r>
          </a:p>
          <a:p>
            <a:r>
              <a:rPr lang="es-MX" sz="2800" dirty="0">
                <a:latin typeface="Arial" panose="020B0604020202020204" pitchFamily="34" charset="0"/>
                <a:cs typeface="Arial" panose="020B0604020202020204" pitchFamily="34" charset="0"/>
              </a:rPr>
              <a:t>Esteban Martínez </a:t>
            </a:r>
          </a:p>
          <a:p>
            <a:r>
              <a:rPr lang="es-CO" sz="2800" dirty="0">
                <a:latin typeface="Arial" panose="020B0604020202020204" pitchFamily="34" charset="0"/>
                <a:cs typeface="Arial" panose="020B0604020202020204" pitchFamily="34" charset="0"/>
              </a:rPr>
              <a:t>Michael Naranjo</a:t>
            </a:r>
          </a:p>
        </p:txBody>
      </p:sp>
    </p:spTree>
    <p:extLst>
      <p:ext uri="{BB962C8B-B14F-4D97-AF65-F5344CB8AC3E}">
        <p14:creationId xmlns:p14="http://schemas.microsoft.com/office/powerpoint/2010/main" val="925222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6918CE3B-14EA-474E-87CD-422234E17270}"/>
              </a:ext>
            </a:extLst>
          </p:cNvPr>
          <p:cNvPicPr>
            <a:picLocks noChangeAspect="1"/>
          </p:cNvPicPr>
          <p:nvPr/>
        </p:nvPicPr>
        <p:blipFill>
          <a:blip r:embed="rId2"/>
          <a:stretch>
            <a:fillRect/>
          </a:stretch>
        </p:blipFill>
        <p:spPr>
          <a:xfrm>
            <a:off x="0" y="1002370"/>
            <a:ext cx="9144000" cy="3782281"/>
          </a:xfrm>
          <a:prstGeom prst="rect">
            <a:avLst/>
          </a:prstGeom>
        </p:spPr>
      </p:pic>
      <p:sp>
        <p:nvSpPr>
          <p:cNvPr id="3" name="Rectángulo 2">
            <a:extLst>
              <a:ext uri="{FF2B5EF4-FFF2-40B4-BE49-F238E27FC236}">
                <a16:creationId xmlns:a16="http://schemas.microsoft.com/office/drawing/2014/main" id="{D7DCBD85-A15A-4AB2-9D08-9943033DF092}"/>
              </a:ext>
            </a:extLst>
          </p:cNvPr>
          <p:cNvSpPr/>
          <p:nvPr/>
        </p:nvSpPr>
        <p:spPr>
          <a:xfrm>
            <a:off x="2819148" y="276596"/>
            <a:ext cx="1738105" cy="369332"/>
          </a:xfrm>
          <a:prstGeom prst="rect">
            <a:avLst/>
          </a:prstGeom>
        </p:spPr>
        <p:txBody>
          <a:bodyPr wrap="none">
            <a:spAutoFit/>
          </a:bodyPr>
          <a:lstStyle/>
          <a:p>
            <a:r>
              <a:rPr lang="es-ES" b="1" dirty="0">
                <a:solidFill>
                  <a:srgbClr val="274FB2"/>
                </a:solidFill>
                <a:latin typeface="Work Sans" panose="00000500000000000000" pitchFamily="2" charset="0"/>
              </a:rPr>
              <a:t>Proceso General</a:t>
            </a:r>
          </a:p>
        </p:txBody>
      </p:sp>
    </p:spTree>
    <p:extLst>
      <p:ext uri="{BB962C8B-B14F-4D97-AF65-F5344CB8AC3E}">
        <p14:creationId xmlns:p14="http://schemas.microsoft.com/office/powerpoint/2010/main" val="1197500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81F1A09-C6D6-413C-96BC-73142ED9402B}"/>
              </a:ext>
            </a:extLst>
          </p:cNvPr>
          <p:cNvSpPr txBox="1"/>
          <p:nvPr/>
        </p:nvSpPr>
        <p:spPr>
          <a:xfrm>
            <a:off x="1873889" y="298388"/>
            <a:ext cx="6961767" cy="523220"/>
          </a:xfrm>
          <a:prstGeom prst="rect">
            <a:avLst/>
          </a:prstGeom>
          <a:noFill/>
        </p:spPr>
        <p:txBody>
          <a:bodyPr wrap="square" rtlCol="0">
            <a:spAutoFit/>
          </a:bodyPr>
          <a:lstStyle/>
          <a:p>
            <a:r>
              <a:rPr lang="es-ES" sz="2800" b="1" dirty="0">
                <a:solidFill>
                  <a:srgbClr val="274FB2"/>
                </a:solidFill>
                <a:latin typeface="Work Sans" panose="00000500000000000000" pitchFamily="2" charset="0"/>
              </a:rPr>
              <a:t>Control De Versiones</a:t>
            </a:r>
          </a:p>
        </p:txBody>
      </p:sp>
      <p:sp>
        <p:nvSpPr>
          <p:cNvPr id="5" name="CuadroTexto 4">
            <a:extLst>
              <a:ext uri="{FF2B5EF4-FFF2-40B4-BE49-F238E27FC236}">
                <a16:creationId xmlns:a16="http://schemas.microsoft.com/office/drawing/2014/main" id="{CC97AE25-5758-4DE7-8598-7D4ABB1F1277}"/>
              </a:ext>
            </a:extLst>
          </p:cNvPr>
          <p:cNvSpPr txBox="1"/>
          <p:nvPr/>
        </p:nvSpPr>
        <p:spPr>
          <a:xfrm>
            <a:off x="127590" y="1083218"/>
            <a:ext cx="8835657" cy="1077218"/>
          </a:xfrm>
          <a:prstGeom prst="rect">
            <a:avLst/>
          </a:prstGeom>
          <a:noFill/>
        </p:spPr>
        <p:txBody>
          <a:bodyPr wrap="square" rtlCol="0">
            <a:spAutoFit/>
          </a:bodyPr>
          <a:lstStyle/>
          <a:p>
            <a:pPr marL="342900" indent="-342900">
              <a:buFont typeface="Arial" panose="020B0604020202020204" pitchFamily="34" charset="0"/>
              <a:buChar char="•"/>
            </a:pPr>
            <a:r>
              <a:rPr lang="es-MX" sz="2200" dirty="0"/>
              <a:t>En el siguiente repositorio encontraremos el control de versiones.</a:t>
            </a:r>
          </a:p>
          <a:p>
            <a:pPr marL="285750" indent="-285750">
              <a:buFont typeface="Arial" panose="020B0604020202020204" pitchFamily="34" charset="0"/>
              <a:buChar char="•"/>
            </a:pPr>
            <a:r>
              <a:rPr lang="es-CO" sz="1400" dirty="0">
                <a:hlinkClick r:id="rId3"/>
              </a:rPr>
              <a:t>https://drive.google.com/drive/folders/1tvjgg_JlqoeJQ9xXWFq3knYZu79zB8YP</a:t>
            </a:r>
            <a:r>
              <a:rPr lang="es-CO" sz="1400" dirty="0"/>
              <a:t> </a:t>
            </a:r>
          </a:p>
          <a:p>
            <a:pPr marL="285750" indent="-285750">
              <a:buFont typeface="Arial" panose="020B0604020202020204" pitchFamily="34" charset="0"/>
              <a:buChar char="•"/>
            </a:pPr>
            <a:endParaRPr lang="es-CO" sz="1400" dirty="0"/>
          </a:p>
          <a:p>
            <a:pPr marL="285750" indent="-285750">
              <a:buFont typeface="Arial" panose="020B0604020202020204" pitchFamily="34" charset="0"/>
              <a:buChar char="•"/>
            </a:pPr>
            <a:endParaRPr lang="es-MX" sz="1400" dirty="0"/>
          </a:p>
        </p:txBody>
      </p:sp>
      <p:pic>
        <p:nvPicPr>
          <p:cNvPr id="6" name="Imagen 5">
            <a:extLst>
              <a:ext uri="{FF2B5EF4-FFF2-40B4-BE49-F238E27FC236}">
                <a16:creationId xmlns:a16="http://schemas.microsoft.com/office/drawing/2014/main" id="{1985E8E5-BA29-42AB-A458-39DEB4561C41}"/>
              </a:ext>
            </a:extLst>
          </p:cNvPr>
          <p:cNvPicPr>
            <a:picLocks noChangeAspect="1"/>
          </p:cNvPicPr>
          <p:nvPr/>
        </p:nvPicPr>
        <p:blipFill>
          <a:blip r:embed="rId4"/>
          <a:stretch>
            <a:fillRect/>
          </a:stretch>
        </p:blipFill>
        <p:spPr>
          <a:xfrm>
            <a:off x="765544" y="1867976"/>
            <a:ext cx="6772940" cy="3104264"/>
          </a:xfrm>
          <a:prstGeom prst="rect">
            <a:avLst/>
          </a:prstGeom>
        </p:spPr>
      </p:pic>
    </p:spTree>
    <p:extLst>
      <p:ext uri="{BB962C8B-B14F-4D97-AF65-F5344CB8AC3E}">
        <p14:creationId xmlns:p14="http://schemas.microsoft.com/office/powerpoint/2010/main" val="1465749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5339F79-33C1-4CEB-B00F-064A63F5C1B3}"/>
              </a:ext>
            </a:extLst>
          </p:cNvPr>
          <p:cNvPicPr>
            <a:picLocks noChangeAspect="1"/>
          </p:cNvPicPr>
          <p:nvPr/>
        </p:nvPicPr>
        <p:blipFill>
          <a:blip r:embed="rId2"/>
          <a:stretch>
            <a:fillRect/>
          </a:stretch>
        </p:blipFill>
        <p:spPr>
          <a:xfrm>
            <a:off x="85061" y="1039638"/>
            <a:ext cx="4359349" cy="3553321"/>
          </a:xfrm>
          <a:prstGeom prst="rect">
            <a:avLst/>
          </a:prstGeom>
        </p:spPr>
      </p:pic>
      <p:pic>
        <p:nvPicPr>
          <p:cNvPr id="5" name="Imagen 4">
            <a:extLst>
              <a:ext uri="{FF2B5EF4-FFF2-40B4-BE49-F238E27FC236}">
                <a16:creationId xmlns:a16="http://schemas.microsoft.com/office/drawing/2014/main" id="{F2D92213-C17B-4057-89BA-BD5226EAA47A}"/>
              </a:ext>
            </a:extLst>
          </p:cNvPr>
          <p:cNvPicPr>
            <a:picLocks noChangeAspect="1"/>
          </p:cNvPicPr>
          <p:nvPr/>
        </p:nvPicPr>
        <p:blipFill>
          <a:blip r:embed="rId3"/>
          <a:stretch>
            <a:fillRect/>
          </a:stretch>
        </p:blipFill>
        <p:spPr>
          <a:xfrm>
            <a:off x="4699592" y="1039638"/>
            <a:ext cx="4146696" cy="2649860"/>
          </a:xfrm>
          <a:prstGeom prst="rect">
            <a:avLst/>
          </a:prstGeom>
        </p:spPr>
      </p:pic>
      <p:sp>
        <p:nvSpPr>
          <p:cNvPr id="2" name="CuadroTexto 1">
            <a:extLst>
              <a:ext uri="{FF2B5EF4-FFF2-40B4-BE49-F238E27FC236}">
                <a16:creationId xmlns:a16="http://schemas.microsoft.com/office/drawing/2014/main" id="{9E01B64E-CA2F-43F9-9C6B-2C570C3E1EDA}"/>
              </a:ext>
            </a:extLst>
          </p:cNvPr>
          <p:cNvSpPr txBox="1"/>
          <p:nvPr/>
        </p:nvSpPr>
        <p:spPr>
          <a:xfrm>
            <a:off x="2668772" y="0"/>
            <a:ext cx="3551275" cy="646331"/>
          </a:xfrm>
          <a:prstGeom prst="rect">
            <a:avLst/>
          </a:prstGeom>
          <a:noFill/>
        </p:spPr>
        <p:txBody>
          <a:bodyPr wrap="square" rtlCol="0">
            <a:spAutoFit/>
          </a:bodyPr>
          <a:lstStyle/>
          <a:p>
            <a:r>
              <a:rPr lang="es-MX" sz="3600" dirty="0">
                <a:solidFill>
                  <a:srgbClr val="0070C0"/>
                </a:solidFill>
                <a:latin typeface="Agency FB" panose="020B0503020202020204" pitchFamily="34" charset="0"/>
              </a:rPr>
              <a:t>REPOSITORIO GITHUB</a:t>
            </a:r>
            <a:endParaRPr lang="es-CO" sz="3600" dirty="0">
              <a:solidFill>
                <a:srgbClr val="0070C0"/>
              </a:solidFill>
              <a:latin typeface="Agency FB" panose="020B0503020202020204" pitchFamily="34" charset="0"/>
            </a:endParaRPr>
          </a:p>
        </p:txBody>
      </p:sp>
    </p:spTree>
    <p:extLst>
      <p:ext uri="{BB962C8B-B14F-4D97-AF65-F5344CB8AC3E}">
        <p14:creationId xmlns:p14="http://schemas.microsoft.com/office/powerpoint/2010/main" val="3266846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3742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p:nvPr/>
        </p:nvSpPr>
        <p:spPr>
          <a:xfrm>
            <a:off x="2594344" y="337921"/>
            <a:ext cx="314723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800" b="1">
                <a:solidFill>
                  <a:srgbClr val="274FB2"/>
                </a:solidFill>
                <a:latin typeface="Arial"/>
                <a:ea typeface="Arial"/>
                <a:cs typeface="Arial"/>
                <a:sym typeface="Arial"/>
              </a:rPr>
              <a:t>Contenido</a:t>
            </a:r>
            <a:endParaRPr sz="2800" b="1">
              <a:solidFill>
                <a:srgbClr val="274FB2"/>
              </a:solidFill>
              <a:latin typeface="Arial"/>
              <a:ea typeface="Arial"/>
              <a:cs typeface="Arial"/>
              <a:sym typeface="Arial"/>
            </a:endParaRPr>
          </a:p>
        </p:txBody>
      </p:sp>
      <p:sp>
        <p:nvSpPr>
          <p:cNvPr id="116" name="Google Shape;116;p21"/>
          <p:cNvSpPr txBox="1"/>
          <p:nvPr/>
        </p:nvSpPr>
        <p:spPr>
          <a:xfrm>
            <a:off x="701748" y="861141"/>
            <a:ext cx="6932428" cy="4770537"/>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2400"/>
              <a:buFont typeface="Arial"/>
              <a:buChar char="•"/>
            </a:pPr>
            <a:r>
              <a:rPr lang="es-ES" sz="2400" dirty="0">
                <a:solidFill>
                  <a:schemeClr val="dk1"/>
                </a:solidFill>
                <a:latin typeface="Arial" panose="020B0604020202020204" pitchFamily="34" charset="0"/>
                <a:ea typeface="Arial"/>
                <a:cs typeface="Arial" panose="020B0604020202020204" pitchFamily="34" charset="0"/>
                <a:sym typeface="Arial"/>
              </a:rPr>
              <a:t>Objetivo General </a:t>
            </a:r>
            <a:endParaRPr sz="2400" dirty="0">
              <a:latin typeface="Arial" panose="020B0604020202020204" pitchFamily="34" charset="0"/>
              <a:cs typeface="Arial" panose="020B0604020202020204" pitchFamily="34" charset="0"/>
            </a:endParaRPr>
          </a:p>
          <a:p>
            <a:pPr marL="285750" marR="0" lvl="0" indent="-285750" algn="l" rtl="0">
              <a:spcBef>
                <a:spcPts val="0"/>
              </a:spcBef>
              <a:spcAft>
                <a:spcPts val="0"/>
              </a:spcAft>
              <a:buClr>
                <a:schemeClr val="dk1"/>
              </a:buClr>
              <a:buSzPts val="2400"/>
              <a:buFont typeface="Arial"/>
              <a:buChar char="•"/>
            </a:pPr>
            <a:r>
              <a:rPr lang="es-ES" sz="2400" dirty="0">
                <a:solidFill>
                  <a:schemeClr val="dk1"/>
                </a:solidFill>
                <a:latin typeface="Arial" panose="020B0604020202020204" pitchFamily="34" charset="0"/>
                <a:ea typeface="Arial"/>
                <a:cs typeface="Arial" panose="020B0604020202020204" pitchFamily="34" charset="0"/>
                <a:sym typeface="Arial"/>
              </a:rPr>
              <a:t>Objetivos Específicos</a:t>
            </a:r>
            <a:endParaRPr sz="2400" dirty="0">
              <a:latin typeface="Arial" panose="020B0604020202020204" pitchFamily="34" charset="0"/>
              <a:cs typeface="Arial" panose="020B0604020202020204" pitchFamily="34" charset="0"/>
            </a:endParaRPr>
          </a:p>
          <a:p>
            <a:pPr marL="285750" indent="-285750">
              <a:buClr>
                <a:schemeClr val="dk1"/>
              </a:buClr>
              <a:buSzPts val="2400"/>
              <a:buFont typeface="Arial"/>
              <a:buChar char="•"/>
            </a:pPr>
            <a:r>
              <a:rPr lang="es-ES" sz="2400" dirty="0">
                <a:solidFill>
                  <a:schemeClr val="dk1"/>
                </a:solidFill>
                <a:latin typeface="Arial" panose="020B0604020202020204" pitchFamily="34" charset="0"/>
                <a:cs typeface="Arial" panose="020B0604020202020204" pitchFamily="34" charset="0"/>
              </a:rPr>
              <a:t>Métodos de Levantamiento de Información</a:t>
            </a:r>
            <a:endParaRPr lang="es-ES" sz="2400" dirty="0">
              <a:latin typeface="Arial" panose="020B0604020202020204" pitchFamily="34" charset="0"/>
              <a:cs typeface="Arial" panose="020B0604020202020204" pitchFamily="34" charset="0"/>
            </a:endParaRPr>
          </a:p>
          <a:p>
            <a:pPr marL="285750" indent="-285750">
              <a:buClr>
                <a:schemeClr val="dk1"/>
              </a:buClr>
              <a:buSzPts val="2400"/>
              <a:buFont typeface="Arial"/>
              <a:buChar char="•"/>
            </a:pPr>
            <a:r>
              <a:rPr lang="es-ES" sz="2400" dirty="0">
                <a:solidFill>
                  <a:schemeClr val="dk1"/>
                </a:solidFill>
                <a:latin typeface="Arial" panose="020B0604020202020204" pitchFamily="34" charset="0"/>
                <a:cs typeface="Arial" panose="020B0604020202020204" pitchFamily="34" charset="0"/>
              </a:rPr>
              <a:t>Tabulación </a:t>
            </a:r>
            <a:endParaRPr lang="es-ES" sz="2400" dirty="0">
              <a:latin typeface="Arial" panose="020B0604020202020204" pitchFamily="34" charset="0"/>
              <a:cs typeface="Arial" panose="020B0604020202020204" pitchFamily="34" charset="0"/>
            </a:endParaRPr>
          </a:p>
          <a:p>
            <a:pPr marL="285750" marR="0" lvl="0" indent="-285750" algn="l" rtl="0">
              <a:spcBef>
                <a:spcPts val="0"/>
              </a:spcBef>
              <a:spcAft>
                <a:spcPts val="0"/>
              </a:spcAft>
              <a:buClr>
                <a:schemeClr val="dk1"/>
              </a:buClr>
              <a:buSzPts val="2400"/>
              <a:buFont typeface="Arial"/>
              <a:buChar char="•"/>
            </a:pPr>
            <a:r>
              <a:rPr lang="es-ES" sz="2400" dirty="0">
                <a:solidFill>
                  <a:schemeClr val="dk1"/>
                </a:solidFill>
                <a:latin typeface="Arial" panose="020B0604020202020204" pitchFamily="34" charset="0"/>
                <a:ea typeface="Arial"/>
                <a:cs typeface="Arial" panose="020B0604020202020204" pitchFamily="34" charset="0"/>
                <a:sym typeface="Arial"/>
              </a:rPr>
              <a:t>Planteamiento del problema.</a:t>
            </a:r>
            <a:endParaRPr sz="2400" dirty="0">
              <a:latin typeface="Arial" panose="020B0604020202020204" pitchFamily="34" charset="0"/>
              <a:cs typeface="Arial" panose="020B0604020202020204" pitchFamily="34" charset="0"/>
            </a:endParaRPr>
          </a:p>
          <a:p>
            <a:pPr marL="285750" indent="-285750">
              <a:buClr>
                <a:schemeClr val="dk1"/>
              </a:buClr>
              <a:buSzPts val="2400"/>
              <a:buFont typeface="Arial"/>
              <a:buChar char="•"/>
            </a:pPr>
            <a:r>
              <a:rPr lang="es-ES" sz="2400" dirty="0">
                <a:solidFill>
                  <a:schemeClr val="dk1"/>
                </a:solidFill>
                <a:latin typeface="Arial" panose="020B0604020202020204" pitchFamily="34" charset="0"/>
                <a:cs typeface="Arial" panose="020B0604020202020204" pitchFamily="34" charset="0"/>
              </a:rPr>
              <a:t>Alcance del proyecto </a:t>
            </a:r>
            <a:endParaRPr lang="es-ES" sz="2400" dirty="0">
              <a:latin typeface="Arial" panose="020B0604020202020204" pitchFamily="34" charset="0"/>
              <a:cs typeface="Arial" panose="020B0604020202020204" pitchFamily="34" charset="0"/>
            </a:endParaRPr>
          </a:p>
          <a:p>
            <a:pPr marL="285750" marR="0" lvl="0" indent="-285750" algn="l" rtl="0">
              <a:spcBef>
                <a:spcPts val="0"/>
              </a:spcBef>
              <a:spcAft>
                <a:spcPts val="0"/>
              </a:spcAft>
              <a:buClr>
                <a:schemeClr val="dk1"/>
              </a:buClr>
              <a:buSzPts val="2400"/>
              <a:buFont typeface="Arial"/>
              <a:buChar char="•"/>
            </a:pPr>
            <a:r>
              <a:rPr lang="es-ES" sz="2400" dirty="0">
                <a:solidFill>
                  <a:schemeClr val="dk1"/>
                </a:solidFill>
                <a:latin typeface="Arial" panose="020B0604020202020204" pitchFamily="34" charset="0"/>
                <a:ea typeface="Arial"/>
                <a:cs typeface="Arial" panose="020B0604020202020204" pitchFamily="34" charset="0"/>
                <a:sym typeface="Arial"/>
              </a:rPr>
              <a:t>Justificación</a:t>
            </a:r>
            <a:endParaRPr sz="2400" dirty="0">
              <a:latin typeface="Arial" panose="020B0604020202020204" pitchFamily="34" charset="0"/>
              <a:cs typeface="Arial" panose="020B0604020202020204" pitchFamily="34" charset="0"/>
            </a:endParaRPr>
          </a:p>
          <a:p>
            <a:pPr marL="285750" marR="0" lvl="0" indent="-285750" algn="l" rtl="0">
              <a:spcBef>
                <a:spcPts val="0"/>
              </a:spcBef>
              <a:spcAft>
                <a:spcPts val="0"/>
              </a:spcAft>
              <a:buClr>
                <a:schemeClr val="dk1"/>
              </a:buClr>
              <a:buSzPts val="2400"/>
              <a:buFont typeface="Arial"/>
              <a:buChar char="•"/>
            </a:pPr>
            <a:r>
              <a:rPr lang="es-ES" sz="2400" dirty="0">
                <a:solidFill>
                  <a:schemeClr val="dk1"/>
                </a:solidFill>
                <a:latin typeface="Arial" panose="020B0604020202020204" pitchFamily="34" charset="0"/>
                <a:ea typeface="Arial"/>
                <a:cs typeface="Arial" panose="020B0604020202020204" pitchFamily="34" charset="0"/>
                <a:sym typeface="Arial"/>
              </a:rPr>
              <a:t>Requerimientos Funcionales</a:t>
            </a:r>
            <a:endParaRPr sz="2400" dirty="0">
              <a:latin typeface="Arial" panose="020B0604020202020204" pitchFamily="34" charset="0"/>
              <a:cs typeface="Arial" panose="020B0604020202020204" pitchFamily="34" charset="0"/>
            </a:endParaRPr>
          </a:p>
          <a:p>
            <a:pPr marL="285750" indent="-285750">
              <a:buClr>
                <a:schemeClr val="dk1"/>
              </a:buClr>
              <a:buSzPts val="2400"/>
              <a:buFont typeface="Arial"/>
              <a:buChar char="•"/>
            </a:pPr>
            <a:r>
              <a:rPr lang="es-ES" sz="2400" dirty="0">
                <a:solidFill>
                  <a:schemeClr val="dk1"/>
                </a:solidFill>
                <a:latin typeface="Arial" panose="020B0604020202020204" pitchFamily="34" charset="0"/>
                <a:ea typeface="Arial"/>
                <a:cs typeface="Arial" panose="020B0604020202020204" pitchFamily="34" charset="0"/>
                <a:sym typeface="Arial"/>
              </a:rPr>
              <a:t>Requerimientos No Funcionales</a:t>
            </a:r>
          </a:p>
          <a:p>
            <a:pPr marL="285750" indent="-285750">
              <a:buClr>
                <a:schemeClr val="dk1"/>
              </a:buClr>
              <a:buSzPts val="2400"/>
              <a:buFont typeface="Arial"/>
              <a:buChar char="•"/>
            </a:pPr>
            <a:r>
              <a:rPr lang="es-ES" sz="2400" dirty="0">
                <a:solidFill>
                  <a:schemeClr val="dk1"/>
                </a:solidFill>
                <a:latin typeface="Arial" panose="020B0604020202020204" pitchFamily="34" charset="0"/>
                <a:ea typeface="Arial"/>
                <a:cs typeface="Arial" panose="020B0604020202020204" pitchFamily="34" charset="0"/>
                <a:sym typeface="Arial"/>
              </a:rPr>
              <a:t>BPMN</a:t>
            </a:r>
          </a:p>
          <a:p>
            <a:pPr marL="285750" indent="-285750">
              <a:buClr>
                <a:schemeClr val="dk1"/>
              </a:buClr>
              <a:buSzPts val="2400"/>
              <a:buFont typeface="Arial"/>
              <a:buChar char="•"/>
            </a:pPr>
            <a:r>
              <a:rPr lang="es-ES" sz="2400" dirty="0">
                <a:latin typeface="Arial" panose="020B0604020202020204" pitchFamily="34" charset="0"/>
                <a:cs typeface="Arial" panose="020B0604020202020204" pitchFamily="34" charset="0"/>
              </a:rPr>
              <a:t>Control De Versiones</a:t>
            </a:r>
            <a:endParaRPr sz="2400" dirty="0">
              <a:latin typeface="Arial" panose="020B0604020202020204" pitchFamily="34" charset="0"/>
              <a:cs typeface="Arial" panose="020B0604020202020204" pitchFamily="34" charset="0"/>
            </a:endParaRPr>
          </a:p>
          <a:p>
            <a:pPr marL="285750" marR="0" lvl="0" indent="-107950" algn="l" rtl="0">
              <a:spcBef>
                <a:spcPts val="0"/>
              </a:spcBef>
              <a:spcAft>
                <a:spcPts val="0"/>
              </a:spcAft>
              <a:buClr>
                <a:schemeClr val="dk1"/>
              </a:buClr>
              <a:buSzPts val="2800"/>
              <a:buFont typeface="Arial"/>
              <a:buNone/>
            </a:pPr>
            <a:endParaRPr sz="2800" dirty="0">
              <a:solidFill>
                <a:schemeClr val="dk1"/>
              </a:solidFill>
              <a:latin typeface="Work Sans"/>
              <a:ea typeface="Work Sans"/>
              <a:cs typeface="Work Sans"/>
              <a:sym typeface="Work Sans"/>
            </a:endParaRPr>
          </a:p>
          <a:p>
            <a:pPr marL="285750" marR="0" lvl="0" indent="-171450" algn="l" rtl="0">
              <a:spcBef>
                <a:spcPts val="0"/>
              </a:spcBef>
              <a:spcAft>
                <a:spcPts val="0"/>
              </a:spcAft>
              <a:buClr>
                <a:schemeClr val="dk1"/>
              </a:buClr>
              <a:buSzPts val="1800"/>
              <a:buFont typeface="Arial"/>
              <a:buNone/>
            </a:pPr>
            <a:endParaRPr sz="1800" dirty="0">
              <a:solidFill>
                <a:schemeClr val="lt1"/>
              </a:solidFill>
              <a:latin typeface="Arial"/>
              <a:ea typeface="Arial"/>
              <a:cs typeface="Arial"/>
              <a:sym typeface="Arial"/>
            </a:endParaRPr>
          </a:p>
          <a:p>
            <a:pPr marL="0" marR="0" lvl="0" indent="0" algn="l" rtl="0">
              <a:spcBef>
                <a:spcPts val="0"/>
              </a:spcBef>
              <a:spcAft>
                <a:spcPts val="0"/>
              </a:spcAft>
              <a:buNone/>
            </a:pPr>
            <a:endParaRPr sz="1800" dirty="0">
              <a:solidFill>
                <a:schemeClr val="dk1"/>
              </a:solidFill>
              <a:latin typeface="Corbel"/>
              <a:ea typeface="Corbel"/>
              <a:cs typeface="Corbel"/>
              <a:sym typeface="Corbe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250117" y="829454"/>
            <a:ext cx="3259226" cy="523220"/>
          </a:xfrm>
          <a:prstGeom prst="rect">
            <a:avLst/>
          </a:prstGeom>
          <a:noFill/>
        </p:spPr>
        <p:txBody>
          <a:bodyPr wrap="none" rtlCol="0">
            <a:spAutoFit/>
          </a:bodyPr>
          <a:lstStyle/>
          <a:p>
            <a:r>
              <a:rPr lang="es-ES" sz="2800" b="1">
                <a:solidFill>
                  <a:srgbClr val="274FB2"/>
                </a:solidFill>
                <a:latin typeface="Arial"/>
                <a:cs typeface="Arial"/>
              </a:rPr>
              <a:t>Objetivo General  </a:t>
            </a:r>
            <a:endParaRPr lang="es-ES" sz="2800" b="1" dirty="0">
              <a:solidFill>
                <a:srgbClr val="274FB2"/>
              </a:solidFill>
              <a:latin typeface="Arial"/>
              <a:cs typeface="Arial"/>
            </a:endParaRPr>
          </a:p>
        </p:txBody>
      </p:sp>
      <p:sp>
        <p:nvSpPr>
          <p:cNvPr id="10" name="CuadroTexto 9">
            <a:extLst>
              <a:ext uri="{FF2B5EF4-FFF2-40B4-BE49-F238E27FC236}">
                <a16:creationId xmlns:a16="http://schemas.microsoft.com/office/drawing/2014/main" id="{14E3AB4E-52A4-4A1E-A612-AA3FBEAF9416}"/>
              </a:ext>
            </a:extLst>
          </p:cNvPr>
          <p:cNvSpPr txBox="1"/>
          <p:nvPr/>
        </p:nvSpPr>
        <p:spPr>
          <a:xfrm>
            <a:off x="669852" y="1602463"/>
            <a:ext cx="6964326" cy="1477328"/>
          </a:xfrm>
          <a:prstGeom prst="rect">
            <a:avLst/>
          </a:prstGeom>
          <a:noFill/>
        </p:spPr>
        <p:txBody>
          <a:bodyPr wrap="square" rtlCol="0">
            <a:spAutoFit/>
          </a:bodyPr>
          <a:lstStyle/>
          <a:p>
            <a:pPr algn="just"/>
            <a:r>
              <a:rPr lang="es-ES_tradnl" sz="2400"/>
              <a:t>Diseñar un software en el que se registren  los datos de los pacientes,  citas medicas,  historiales médicos y sus respectivas consultas.</a:t>
            </a:r>
            <a:endParaRPr lang="es-CO" sz="2400"/>
          </a:p>
          <a:p>
            <a:endParaRPr lang="es-ES" dirty="0">
              <a:solidFill>
                <a:schemeClr val="bg1"/>
              </a:solidFill>
              <a:latin typeface="Arial"/>
              <a:cs typeface="Arial"/>
            </a:endParaRPr>
          </a:p>
        </p:txBody>
      </p:sp>
      <p:pic>
        <p:nvPicPr>
          <p:cNvPr id="4" name="Imagen 3">
            <a:extLst>
              <a:ext uri="{FF2B5EF4-FFF2-40B4-BE49-F238E27FC236}">
                <a16:creationId xmlns:a16="http://schemas.microsoft.com/office/drawing/2014/main" id="{2912E911-8EB4-4322-BD22-2E63F6B85F69}"/>
              </a:ext>
            </a:extLst>
          </p:cNvPr>
          <p:cNvPicPr>
            <a:picLocks noChangeAspect="1"/>
          </p:cNvPicPr>
          <p:nvPr/>
        </p:nvPicPr>
        <p:blipFill>
          <a:blip r:embed="rId3"/>
          <a:stretch>
            <a:fillRect/>
          </a:stretch>
        </p:blipFill>
        <p:spPr>
          <a:xfrm>
            <a:off x="4898951" y="2571750"/>
            <a:ext cx="2503618" cy="2406255"/>
          </a:xfrm>
          <a:prstGeom prst="rect">
            <a:avLst/>
          </a:prstGeom>
        </p:spPr>
      </p:pic>
    </p:spTree>
    <p:extLst>
      <p:ext uri="{BB962C8B-B14F-4D97-AF65-F5344CB8AC3E}">
        <p14:creationId xmlns:p14="http://schemas.microsoft.com/office/powerpoint/2010/main" val="4093264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56499" y="887015"/>
            <a:ext cx="7422227" cy="4154984"/>
          </a:xfrm>
          <a:prstGeom prst="rect">
            <a:avLst/>
          </a:prstGeom>
          <a:noFill/>
        </p:spPr>
        <p:txBody>
          <a:bodyPr wrap="square" rtlCol="0">
            <a:spAutoFit/>
          </a:bodyPr>
          <a:lstStyle/>
          <a:p>
            <a:pPr marL="285750" indent="-285750" algn="just">
              <a:buFont typeface="Arial" panose="020B0604020202020204" pitchFamily="34" charset="0"/>
              <a:buChar char="•"/>
            </a:pPr>
            <a:r>
              <a:rPr lang="es-ES" sz="2200" dirty="0">
                <a:latin typeface="Arial"/>
                <a:cs typeface="Arial"/>
              </a:rPr>
              <a:t>Entender las necesidades del cliente y levantar la información.</a:t>
            </a:r>
          </a:p>
          <a:p>
            <a:pPr marL="285750" indent="-285750" algn="just">
              <a:buFont typeface="Arial" panose="020B0604020202020204" pitchFamily="34" charset="0"/>
              <a:buChar char="•"/>
            </a:pPr>
            <a:r>
              <a:rPr lang="es-ES" sz="2200" dirty="0">
                <a:latin typeface="Arial"/>
                <a:cs typeface="Arial"/>
              </a:rPr>
              <a:t>Definir el alcance y los requerimientos, elaborar un cronograma.</a:t>
            </a:r>
          </a:p>
          <a:p>
            <a:pPr marL="285750" indent="-285750" algn="just">
              <a:buFont typeface="Arial" panose="020B0604020202020204" pitchFamily="34" charset="0"/>
              <a:buChar char="•"/>
            </a:pPr>
            <a:r>
              <a:rPr lang="es-ES" sz="2200" dirty="0">
                <a:latin typeface="Arial"/>
                <a:cs typeface="Arial"/>
              </a:rPr>
              <a:t>Desarrollar el plan de proyecto y establecer el equipo de trabajo.</a:t>
            </a:r>
          </a:p>
          <a:p>
            <a:pPr marL="285750" indent="-285750" algn="just">
              <a:buFont typeface="Arial" panose="020B0604020202020204" pitchFamily="34" charset="0"/>
              <a:buChar char="•"/>
            </a:pPr>
            <a:r>
              <a:rPr lang="es-ES" sz="2200" dirty="0">
                <a:latin typeface="Arial"/>
                <a:cs typeface="Arial"/>
              </a:rPr>
              <a:t>Iniciar el desarrollo de lo planteado, con el  lenguaje de programación propuesto en el alcance del proyecto.</a:t>
            </a:r>
          </a:p>
          <a:p>
            <a:pPr marL="285750" indent="-285750" algn="just">
              <a:buFont typeface="Arial" panose="020B0604020202020204" pitchFamily="34" charset="0"/>
              <a:buChar char="•"/>
            </a:pPr>
            <a:r>
              <a:rPr lang="es-ES" sz="2200" dirty="0">
                <a:latin typeface="Arial"/>
                <a:cs typeface="Arial"/>
              </a:rPr>
              <a:t>Comunicar el estado del proyecto al cliente, de igual forma sus avances.</a:t>
            </a:r>
          </a:p>
          <a:p>
            <a:pPr marL="285750" indent="-285750" algn="just">
              <a:buFont typeface="Arial" panose="020B0604020202020204" pitchFamily="34" charset="0"/>
              <a:buChar char="•"/>
            </a:pPr>
            <a:r>
              <a:rPr lang="es-ES" sz="2200" dirty="0">
                <a:latin typeface="Arial"/>
                <a:cs typeface="Arial"/>
              </a:rPr>
              <a:t>Obtener aprobación del cliente del proyecto presentado.</a:t>
            </a:r>
          </a:p>
        </p:txBody>
      </p:sp>
      <p:sp>
        <p:nvSpPr>
          <p:cNvPr id="9" name="CuadroTexto 8"/>
          <p:cNvSpPr txBox="1"/>
          <p:nvPr/>
        </p:nvSpPr>
        <p:spPr>
          <a:xfrm>
            <a:off x="2168340" y="135543"/>
            <a:ext cx="3921266" cy="523220"/>
          </a:xfrm>
          <a:prstGeom prst="rect">
            <a:avLst/>
          </a:prstGeom>
          <a:noFill/>
        </p:spPr>
        <p:txBody>
          <a:bodyPr wrap="none" rtlCol="0">
            <a:spAutoFit/>
          </a:bodyPr>
          <a:lstStyle/>
          <a:p>
            <a:r>
              <a:rPr lang="es-ES" sz="2800" b="1" dirty="0">
                <a:solidFill>
                  <a:srgbClr val="274FB2"/>
                </a:solidFill>
                <a:latin typeface="Arial"/>
                <a:cs typeface="Arial"/>
              </a:rPr>
              <a:t>Objetivos Específicos</a:t>
            </a:r>
          </a:p>
        </p:txBody>
      </p:sp>
    </p:spTree>
    <p:extLst>
      <p:ext uri="{BB962C8B-B14F-4D97-AF65-F5344CB8AC3E}">
        <p14:creationId xmlns:p14="http://schemas.microsoft.com/office/powerpoint/2010/main" val="3841459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31897" y="149532"/>
            <a:ext cx="6961767" cy="523220"/>
          </a:xfrm>
          <a:prstGeom prst="rect">
            <a:avLst/>
          </a:prstGeom>
          <a:noFill/>
        </p:spPr>
        <p:txBody>
          <a:bodyPr wrap="square" rtlCol="0">
            <a:spAutoFit/>
          </a:bodyPr>
          <a:lstStyle/>
          <a:p>
            <a:r>
              <a:rPr lang="es-ES" sz="2800" b="1" dirty="0">
                <a:solidFill>
                  <a:srgbClr val="274FB2"/>
                </a:solidFill>
                <a:latin typeface="Work Sans" panose="00000500000000000000" pitchFamily="2" charset="0"/>
              </a:rPr>
              <a:t>Métodos de Levantamiento de Información</a:t>
            </a:r>
          </a:p>
        </p:txBody>
      </p:sp>
      <p:sp>
        <p:nvSpPr>
          <p:cNvPr id="3" name="CuadroTexto 2"/>
          <p:cNvSpPr txBox="1"/>
          <p:nvPr/>
        </p:nvSpPr>
        <p:spPr>
          <a:xfrm>
            <a:off x="212651" y="665020"/>
            <a:ext cx="8782493" cy="4832092"/>
          </a:xfrm>
          <a:prstGeom prst="rect">
            <a:avLst/>
          </a:prstGeom>
          <a:noFill/>
        </p:spPr>
        <p:txBody>
          <a:bodyPr wrap="square" rtlCol="0">
            <a:spAutoFit/>
          </a:bodyPr>
          <a:lstStyle/>
          <a:p>
            <a:pPr algn="just"/>
            <a:r>
              <a:rPr lang="es-MX" sz="2200" dirty="0"/>
              <a:t>Para el presente proyecto se van a aplicar dos métodos de levantamiento de información en donde encontramos los siguientes.</a:t>
            </a:r>
          </a:p>
          <a:p>
            <a:pPr marL="342900" indent="-342900" algn="just">
              <a:buFont typeface="Arial" panose="020B0604020202020204" pitchFamily="34" charset="0"/>
              <a:buChar char="•"/>
            </a:pPr>
            <a:r>
              <a:rPr lang="es-MX" sz="2200" b="1" dirty="0">
                <a:solidFill>
                  <a:srgbClr val="0070C0"/>
                </a:solidFill>
              </a:rPr>
              <a:t>Entrevista:</a:t>
            </a:r>
          </a:p>
          <a:p>
            <a:pPr algn="just"/>
            <a:endParaRPr lang="es-MX" sz="800" dirty="0"/>
          </a:p>
          <a:p>
            <a:pPr algn="just"/>
            <a:r>
              <a:rPr lang="es-MX" sz="2200" dirty="0"/>
              <a:t>Esta será aplicada a la persona que tienen mas interacción con los proceso que se llevan actualmente de forma manual sin utilizar un sistema práctico para reducir los tiempos de respuesta y la organización. Esta persona nos dará toda la información detalladamente de los procesos actuales, y el manejo de la información y los formatos que se llevan.</a:t>
            </a:r>
          </a:p>
          <a:p>
            <a:pPr algn="just"/>
            <a:r>
              <a:rPr lang="es-MX" sz="2200" dirty="0"/>
              <a:t>La entrevista será una formal con preguntas abiertas que nos ayudaran a identificar información faltante.</a:t>
            </a:r>
          </a:p>
          <a:p>
            <a:pPr algn="just"/>
            <a:endParaRPr lang="es-MX" sz="800" dirty="0"/>
          </a:p>
          <a:p>
            <a:pPr algn="just"/>
            <a:endParaRPr lang="es-MX" sz="2200" dirty="0"/>
          </a:p>
          <a:p>
            <a:pPr algn="just"/>
            <a:endParaRPr lang="es-MX" sz="2200" dirty="0"/>
          </a:p>
          <a:p>
            <a:endParaRPr lang="es-MX" sz="1400" dirty="0"/>
          </a:p>
          <a:p>
            <a:endParaRPr lang="es-MX" sz="1400" dirty="0"/>
          </a:p>
        </p:txBody>
      </p:sp>
    </p:spTree>
    <p:extLst>
      <p:ext uri="{BB962C8B-B14F-4D97-AF65-F5344CB8AC3E}">
        <p14:creationId xmlns:p14="http://schemas.microsoft.com/office/powerpoint/2010/main" val="3345831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351CCD7-FA70-403D-B130-94396018B040}"/>
              </a:ext>
            </a:extLst>
          </p:cNvPr>
          <p:cNvSpPr txBox="1"/>
          <p:nvPr/>
        </p:nvSpPr>
        <p:spPr>
          <a:xfrm>
            <a:off x="696432" y="361507"/>
            <a:ext cx="7751135" cy="3323987"/>
          </a:xfrm>
          <a:prstGeom prst="rect">
            <a:avLst/>
          </a:prstGeom>
          <a:noFill/>
        </p:spPr>
        <p:txBody>
          <a:bodyPr wrap="square" rtlCol="0">
            <a:spAutoFit/>
          </a:bodyPr>
          <a:lstStyle/>
          <a:p>
            <a:pPr marL="285750" indent="-285750" algn="just">
              <a:buFont typeface="Arial" panose="020B0604020202020204" pitchFamily="34" charset="0"/>
              <a:buChar char="•"/>
            </a:pPr>
            <a:r>
              <a:rPr lang="es-MX" sz="2400" b="1" dirty="0">
                <a:solidFill>
                  <a:srgbClr val="0070C0"/>
                </a:solidFill>
              </a:rPr>
              <a:t>Encuesta:</a:t>
            </a:r>
          </a:p>
          <a:p>
            <a:pPr algn="just"/>
            <a:endParaRPr lang="es-MX" sz="2400" dirty="0"/>
          </a:p>
          <a:p>
            <a:pPr algn="just"/>
            <a:r>
              <a:rPr lang="es-MX" sz="2400" dirty="0"/>
              <a:t>Esta será aplicada a varios consultorios clínicos con la que obtendremos información rápida  que complementara la información dada por el entrevistado, esta contendrá preguntas abiertas y preguntas cerradas, estas son claras como concisas con los procesos llevados en el Consultorio.</a:t>
            </a:r>
          </a:p>
          <a:p>
            <a:pPr algn="just"/>
            <a:endParaRPr lang="es-MX" sz="2400" dirty="0"/>
          </a:p>
          <a:p>
            <a:endParaRPr lang="es-CO" dirty="0"/>
          </a:p>
        </p:txBody>
      </p:sp>
    </p:spTree>
    <p:extLst>
      <p:ext uri="{BB962C8B-B14F-4D97-AF65-F5344CB8AC3E}">
        <p14:creationId xmlns:p14="http://schemas.microsoft.com/office/powerpoint/2010/main" val="331939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F50BDAA-54D6-400C-89DE-0A975D296E30}"/>
              </a:ext>
            </a:extLst>
          </p:cNvPr>
          <p:cNvSpPr txBox="1"/>
          <p:nvPr/>
        </p:nvSpPr>
        <p:spPr>
          <a:xfrm>
            <a:off x="1387548" y="301916"/>
            <a:ext cx="6368903" cy="523220"/>
          </a:xfrm>
          <a:prstGeom prst="rect">
            <a:avLst/>
          </a:prstGeom>
          <a:noFill/>
        </p:spPr>
        <p:txBody>
          <a:bodyPr wrap="square" rtlCol="0">
            <a:spAutoFit/>
          </a:bodyPr>
          <a:lstStyle/>
          <a:p>
            <a:pPr algn="ctr"/>
            <a:r>
              <a:rPr lang="es-MX" sz="2800" dirty="0">
                <a:solidFill>
                  <a:srgbClr val="274FB2"/>
                </a:solidFill>
                <a:latin typeface="Arial" panose="020B0604020202020204" pitchFamily="34" charset="0"/>
                <a:cs typeface="Arial" panose="020B0604020202020204" pitchFamily="34" charset="0"/>
              </a:rPr>
              <a:t>Tabulación</a:t>
            </a:r>
            <a:r>
              <a:rPr lang="es-MX" dirty="0"/>
              <a:t> </a:t>
            </a:r>
            <a:endParaRPr lang="es-CO" dirty="0"/>
          </a:p>
        </p:txBody>
      </p:sp>
      <p:graphicFrame>
        <p:nvGraphicFramePr>
          <p:cNvPr id="3" name="Gráfico 2">
            <a:extLst>
              <a:ext uri="{FF2B5EF4-FFF2-40B4-BE49-F238E27FC236}">
                <a16:creationId xmlns:a16="http://schemas.microsoft.com/office/drawing/2014/main" id="{543F6355-2176-43E0-852E-9C95EA84A259}"/>
              </a:ext>
            </a:extLst>
          </p:cNvPr>
          <p:cNvGraphicFramePr/>
          <p:nvPr>
            <p:extLst>
              <p:ext uri="{D42A27DB-BD31-4B8C-83A1-F6EECF244321}">
                <p14:modId xmlns:p14="http://schemas.microsoft.com/office/powerpoint/2010/main" val="3600675198"/>
              </p:ext>
            </p:extLst>
          </p:nvPr>
        </p:nvGraphicFramePr>
        <p:xfrm>
          <a:off x="-95694" y="1086746"/>
          <a:ext cx="3179137" cy="2728580"/>
        </p:xfrm>
        <a:graphic>
          <a:graphicData uri="http://schemas.openxmlformats.org/drawingml/2006/chart">
            <c:chart xmlns:c="http://schemas.openxmlformats.org/drawingml/2006/chart" xmlns:r="http://schemas.openxmlformats.org/officeDocument/2006/relationships" r:id="rId2"/>
          </a:graphicData>
        </a:graphic>
      </p:graphicFrame>
      <p:sp>
        <p:nvSpPr>
          <p:cNvPr id="6" name="CuadroTexto 5">
            <a:extLst>
              <a:ext uri="{FF2B5EF4-FFF2-40B4-BE49-F238E27FC236}">
                <a16:creationId xmlns:a16="http://schemas.microsoft.com/office/drawing/2014/main" id="{01CE67D1-3BF5-4F2E-B28A-A2782693F04E}"/>
              </a:ext>
            </a:extLst>
          </p:cNvPr>
          <p:cNvSpPr txBox="1"/>
          <p:nvPr/>
        </p:nvSpPr>
        <p:spPr>
          <a:xfrm>
            <a:off x="733647" y="3925407"/>
            <a:ext cx="1520455" cy="338554"/>
          </a:xfrm>
          <a:prstGeom prst="rect">
            <a:avLst/>
          </a:prstGeom>
          <a:noFill/>
        </p:spPr>
        <p:txBody>
          <a:bodyPr wrap="square" rtlCol="0">
            <a:spAutoFit/>
          </a:bodyPr>
          <a:lstStyle/>
          <a:p>
            <a:r>
              <a:rPr lang="es-MX" sz="1600" dirty="0"/>
              <a:t>14 PERSONAS</a:t>
            </a:r>
            <a:endParaRPr lang="es-CO" sz="1600" dirty="0"/>
          </a:p>
        </p:txBody>
      </p:sp>
      <p:sp>
        <p:nvSpPr>
          <p:cNvPr id="10" name="CuadroTexto 9">
            <a:extLst>
              <a:ext uri="{FF2B5EF4-FFF2-40B4-BE49-F238E27FC236}">
                <a16:creationId xmlns:a16="http://schemas.microsoft.com/office/drawing/2014/main" id="{36B459CB-049A-47B0-9DE1-41BAC3F66251}"/>
              </a:ext>
            </a:extLst>
          </p:cNvPr>
          <p:cNvSpPr txBox="1"/>
          <p:nvPr/>
        </p:nvSpPr>
        <p:spPr>
          <a:xfrm>
            <a:off x="3811771" y="3930945"/>
            <a:ext cx="1520455" cy="338554"/>
          </a:xfrm>
          <a:prstGeom prst="rect">
            <a:avLst/>
          </a:prstGeom>
          <a:noFill/>
        </p:spPr>
        <p:txBody>
          <a:bodyPr wrap="square" rtlCol="0">
            <a:spAutoFit/>
          </a:bodyPr>
          <a:lstStyle/>
          <a:p>
            <a:r>
              <a:rPr lang="es-MX" sz="1600" dirty="0"/>
              <a:t>14 PERSONAS</a:t>
            </a:r>
            <a:endParaRPr lang="es-CO" sz="1600" dirty="0"/>
          </a:p>
        </p:txBody>
      </p:sp>
      <p:graphicFrame>
        <p:nvGraphicFramePr>
          <p:cNvPr id="9" name="Gráfico 8">
            <a:extLst>
              <a:ext uri="{FF2B5EF4-FFF2-40B4-BE49-F238E27FC236}">
                <a16:creationId xmlns:a16="http://schemas.microsoft.com/office/drawing/2014/main" id="{8B903C1C-CB2D-4FAB-B326-DC455FB2E53E}"/>
              </a:ext>
            </a:extLst>
          </p:cNvPr>
          <p:cNvGraphicFramePr/>
          <p:nvPr>
            <p:extLst>
              <p:ext uri="{D42A27DB-BD31-4B8C-83A1-F6EECF244321}">
                <p14:modId xmlns:p14="http://schemas.microsoft.com/office/powerpoint/2010/main" val="2874866580"/>
              </p:ext>
            </p:extLst>
          </p:nvPr>
        </p:nvGraphicFramePr>
        <p:xfrm>
          <a:off x="3136606" y="1050964"/>
          <a:ext cx="2923953" cy="265415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Gráfico 11">
            <a:extLst>
              <a:ext uri="{FF2B5EF4-FFF2-40B4-BE49-F238E27FC236}">
                <a16:creationId xmlns:a16="http://schemas.microsoft.com/office/drawing/2014/main" id="{EB2A3007-D4ED-4B5A-BE57-87130BA9DEB9}"/>
              </a:ext>
            </a:extLst>
          </p:cNvPr>
          <p:cNvGraphicFramePr/>
          <p:nvPr>
            <p:extLst>
              <p:ext uri="{D42A27DB-BD31-4B8C-83A1-F6EECF244321}">
                <p14:modId xmlns:p14="http://schemas.microsoft.com/office/powerpoint/2010/main" val="4270032015"/>
              </p:ext>
            </p:extLst>
          </p:nvPr>
        </p:nvGraphicFramePr>
        <p:xfrm>
          <a:off x="6113722" y="1061597"/>
          <a:ext cx="2860157" cy="2654152"/>
        </p:xfrm>
        <a:graphic>
          <a:graphicData uri="http://schemas.openxmlformats.org/drawingml/2006/chart">
            <c:chart xmlns:c="http://schemas.openxmlformats.org/drawingml/2006/chart" xmlns:r="http://schemas.openxmlformats.org/officeDocument/2006/relationships" r:id="rId4"/>
          </a:graphicData>
        </a:graphic>
      </p:graphicFrame>
      <p:sp>
        <p:nvSpPr>
          <p:cNvPr id="13" name="CuadroTexto 12">
            <a:extLst>
              <a:ext uri="{FF2B5EF4-FFF2-40B4-BE49-F238E27FC236}">
                <a16:creationId xmlns:a16="http://schemas.microsoft.com/office/drawing/2014/main" id="{41326E41-8238-4D75-AD75-55DEB6113DDB}"/>
              </a:ext>
            </a:extLst>
          </p:cNvPr>
          <p:cNvSpPr txBox="1"/>
          <p:nvPr/>
        </p:nvSpPr>
        <p:spPr>
          <a:xfrm>
            <a:off x="6783572" y="3930945"/>
            <a:ext cx="1520455" cy="338554"/>
          </a:xfrm>
          <a:prstGeom prst="rect">
            <a:avLst/>
          </a:prstGeom>
          <a:noFill/>
        </p:spPr>
        <p:txBody>
          <a:bodyPr wrap="square" rtlCol="0">
            <a:spAutoFit/>
          </a:bodyPr>
          <a:lstStyle/>
          <a:p>
            <a:r>
              <a:rPr lang="es-MX" sz="1600" dirty="0"/>
              <a:t>14 PERSONAS</a:t>
            </a:r>
            <a:endParaRPr lang="es-CO" sz="1600" dirty="0"/>
          </a:p>
        </p:txBody>
      </p:sp>
    </p:spTree>
    <p:extLst>
      <p:ext uri="{BB962C8B-B14F-4D97-AF65-F5344CB8AC3E}">
        <p14:creationId xmlns:p14="http://schemas.microsoft.com/office/powerpoint/2010/main" val="3318996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CuadroTexto 1"/>
          <p:cNvSpPr txBox="1"/>
          <p:nvPr/>
        </p:nvSpPr>
        <p:spPr>
          <a:xfrm>
            <a:off x="3974099" y="221231"/>
            <a:ext cx="4023333" cy="101727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2800" b="1" dirty="0">
                <a:solidFill>
                  <a:srgbClr val="274FB2"/>
                </a:solidFill>
                <a:latin typeface="Arial"/>
                <a:cs typeface="Arial"/>
              </a:rPr>
              <a:t>Planteamiento del problema</a:t>
            </a:r>
            <a:r>
              <a:rPr lang="en-US" sz="3100" b="1" dirty="0">
                <a:solidFill>
                  <a:schemeClr val="accent1"/>
                </a:solidFill>
                <a:latin typeface="Arial" panose="020B0604020202020204" pitchFamily="34" charset="0"/>
                <a:ea typeface="+mj-ea"/>
                <a:cs typeface="Arial" panose="020B0604020202020204" pitchFamily="34" charset="0"/>
              </a:rPr>
              <a:t>.</a:t>
            </a:r>
          </a:p>
        </p:txBody>
      </p:sp>
      <p:sp>
        <p:nvSpPr>
          <p:cNvPr id="3" name="CuadroTexto 2"/>
          <p:cNvSpPr txBox="1"/>
          <p:nvPr/>
        </p:nvSpPr>
        <p:spPr>
          <a:xfrm>
            <a:off x="3974100" y="1457186"/>
            <a:ext cx="4023333" cy="3028950"/>
          </a:xfrm>
          <a:prstGeom prst="rect">
            <a:avLst/>
          </a:prstGeom>
        </p:spPr>
        <p:txBody>
          <a:bodyPr vert="horz" lIns="91440" tIns="45720" rIns="91440" bIns="45720" rtlCol="0">
            <a:normAutofit fontScale="85000" lnSpcReduction="20000"/>
          </a:bodyPr>
          <a:lstStyle/>
          <a:p>
            <a:pPr indent="-182880" defTabSz="914400">
              <a:lnSpc>
                <a:spcPct val="90000"/>
              </a:lnSpc>
              <a:spcAft>
                <a:spcPts val="600"/>
              </a:spcAft>
              <a:buClr>
                <a:schemeClr val="accent1"/>
              </a:buClr>
              <a:buSzPct val="80000"/>
              <a:buFont typeface="Corbel" pitchFamily="34" charset="0"/>
              <a:buChar char="•"/>
            </a:pPr>
            <a:r>
              <a:rPr lang="en-US" sz="2200" dirty="0">
                <a:latin typeface="Arial"/>
                <a:cs typeface="Arial"/>
              </a:rPr>
              <a:t>En el </a:t>
            </a:r>
            <a:r>
              <a:rPr lang="en-US" sz="2200" dirty="0" err="1">
                <a:latin typeface="Arial"/>
                <a:cs typeface="Arial"/>
              </a:rPr>
              <a:t>consultorio</a:t>
            </a:r>
            <a:r>
              <a:rPr lang="en-US" sz="2200" dirty="0">
                <a:latin typeface="Arial"/>
                <a:cs typeface="Arial"/>
              </a:rPr>
              <a:t> Palermo clinical group donde realizan acupuntura, llevan todo el registro de los pacientes manualmente. Debido a esto se requiere sistematizar todos los procesos cambiando la metodología del tratamiento de datos. Ya que por esto se han perdido registros de diferentes pacientes, También se dificulta la entrega de copias de las historias clínicas ya que la forma de almacenarlas son en gabinetes y A-Z</a:t>
            </a:r>
            <a:r>
              <a:rPr lang="en-US" sz="1700" dirty="0">
                <a:latin typeface="Arial" panose="020B0604020202020204" pitchFamily="34" charset="0"/>
                <a:cs typeface="Arial" panose="020B0604020202020204" pitchFamily="34" charset="0"/>
              </a:rPr>
              <a:t>.</a:t>
            </a:r>
          </a:p>
        </p:txBody>
      </p:sp>
      <p:pic>
        <p:nvPicPr>
          <p:cNvPr id="5" name="Imagen 4">
            <a:extLst>
              <a:ext uri="{FF2B5EF4-FFF2-40B4-BE49-F238E27FC236}">
                <a16:creationId xmlns:a16="http://schemas.microsoft.com/office/drawing/2014/main" id="{1DFD52DE-0996-4231-8B06-5D73A6AA4FAC}"/>
              </a:ext>
            </a:extLst>
          </p:cNvPr>
          <p:cNvPicPr>
            <a:picLocks noChangeAspect="1"/>
          </p:cNvPicPr>
          <p:nvPr/>
        </p:nvPicPr>
        <p:blipFill>
          <a:blip r:embed="rId3"/>
          <a:stretch>
            <a:fillRect/>
          </a:stretch>
        </p:blipFill>
        <p:spPr>
          <a:xfrm>
            <a:off x="0" y="1600283"/>
            <a:ext cx="3830115" cy="2551370"/>
          </a:xfrm>
          <a:prstGeom prst="rect">
            <a:avLst/>
          </a:prstGeom>
        </p:spPr>
      </p:pic>
    </p:spTree>
    <p:extLst>
      <p:ext uri="{BB962C8B-B14F-4D97-AF65-F5344CB8AC3E}">
        <p14:creationId xmlns:p14="http://schemas.microsoft.com/office/powerpoint/2010/main" val="3431160521"/>
      </p:ext>
    </p:extLst>
  </p:cSld>
  <p:clrMapOvr>
    <a:masterClrMapping/>
  </p:clrMapOvr>
</p:sld>
</file>

<file path=ppt/theme/theme1.xml><?xml version="1.0" encoding="utf-8"?>
<a:theme xmlns:a="http://schemas.openxmlformats.org/drawingml/2006/main" name="Base">
  <a:themeElements>
    <a:clrScheme name="Bas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e">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TM03457444[[fn=Base]]</Template>
  <TotalTime>6124</TotalTime>
  <Words>1366</Words>
  <Application>Microsoft Office PowerPoint</Application>
  <PresentationFormat>Presentación en pantalla (16:9)</PresentationFormat>
  <Paragraphs>130</Paragraphs>
  <Slides>23</Slides>
  <Notes>17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23</vt:i4>
      </vt:variant>
    </vt:vector>
  </HeadingPairs>
  <TitlesOfParts>
    <vt:vector size="29" baseType="lpstr">
      <vt:lpstr>Agency FB</vt:lpstr>
      <vt:lpstr>Arial</vt:lpstr>
      <vt:lpstr>Calibri</vt:lpstr>
      <vt:lpstr>Corbel</vt:lpstr>
      <vt:lpstr>Work Sans</vt:lpstr>
      <vt:lpstr>Base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Fonseca Tello, Jhon Alex</dc:creator>
  <cp:lastModifiedBy>Fonseca Tello, Jhon Alex</cp:lastModifiedBy>
  <cp:revision>45</cp:revision>
  <dcterms:created xsi:type="dcterms:W3CDTF">2019-12-04T00:38:57Z</dcterms:created>
  <dcterms:modified xsi:type="dcterms:W3CDTF">2019-12-17T00:04:57Z</dcterms:modified>
</cp:coreProperties>
</file>