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7"/>
  </p:notesMasterIdLst>
  <p:sldIdLst>
    <p:sldId id="258" r:id="rId2"/>
    <p:sldId id="262" r:id="rId3"/>
    <p:sldId id="263" r:id="rId4"/>
    <p:sldId id="261" r:id="rId5"/>
    <p:sldId id="264" r:id="rId6"/>
    <p:sldId id="265" r:id="rId7"/>
    <p:sldId id="266" r:id="rId8"/>
    <p:sldId id="267" r:id="rId9"/>
    <p:sldId id="268" r:id="rId10"/>
    <p:sldId id="269" r:id="rId11"/>
    <p:sldId id="270" r:id="rId12"/>
    <p:sldId id="271" r:id="rId13"/>
    <p:sldId id="272" r:id="rId14"/>
    <p:sldId id="273" r:id="rId15"/>
    <p:sldId id="274" r:id="rId1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93" autoAdjust="0"/>
    <p:restoredTop sz="94660"/>
  </p:normalViewPr>
  <p:slideViewPr>
    <p:cSldViewPr>
      <p:cViewPr varScale="1">
        <p:scale>
          <a:sx n="100" d="100"/>
          <a:sy n="100" d="100"/>
        </p:scale>
        <p:origin x="-1032" y="-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F759FC-5989-42CA-B600-F42081ED3C4B}" type="datetimeFigureOut">
              <a:rPr lang="tr-TR" smtClean="0"/>
              <a:pPr/>
              <a:t>19.03.2024</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B5A61D-2813-4F02-A55B-3989F6AFDCCB}"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D5B5A61D-2813-4F02-A55B-3989F6AFDCCB}" type="slidenum">
              <a:rPr lang="tr-TR" smtClean="0"/>
              <a:pPr/>
              <a:t>4</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D5B5A61D-2813-4F02-A55B-3989F6AFDCCB}" type="slidenum">
              <a:rPr lang="tr-TR" smtClean="0"/>
              <a:pPr/>
              <a:t>5</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D5B5A61D-2813-4F02-A55B-3989F6AFDCCB}" type="slidenum">
              <a:rPr lang="tr-TR" smtClean="0"/>
              <a:pPr/>
              <a:t>6</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D5B5A61D-2813-4F02-A55B-3989F6AFDCCB}" type="slidenum">
              <a:rPr lang="tr-TR" smtClean="0"/>
              <a:pPr/>
              <a:t>8</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D5B5A61D-2813-4F02-A55B-3989F6AFDCCB}" type="slidenum">
              <a:rPr lang="tr-TR" smtClean="0"/>
              <a:pPr/>
              <a:t>9</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8" name="7 Başlık"/>
          <p:cNvSpPr>
            <a:spLocks noGrp="1"/>
          </p:cNvSpPr>
          <p:nvPr>
            <p:ph type="ctrTitle"/>
          </p:nvPr>
        </p:nvSpPr>
        <p:spPr>
          <a:xfrm>
            <a:off x="2286000" y="3124200"/>
            <a:ext cx="6172200" cy="1894362"/>
          </a:xfrm>
        </p:spPr>
        <p:txBody>
          <a:bodyPr/>
          <a:lstStyle>
            <a:lvl1pPr>
              <a:defRPr b="1"/>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bwMode="auto">
          <a:xfrm rot="5400000">
            <a:off x="7764621" y="1174097"/>
            <a:ext cx="2286000" cy="381000"/>
          </a:xfrm>
        </p:spPr>
        <p:txBody>
          <a:bodyPr/>
          <a:lstStyle/>
          <a:p>
            <a:fld id="{6388AC51-A98E-4B14-B094-A25F2E374B53}" type="datetimeFigureOut">
              <a:rPr lang="tr-TR" smtClean="0"/>
              <a:pPr/>
              <a:t>19.03.2024</a:t>
            </a:fld>
            <a:endParaRPr lang="tr-TR"/>
          </a:p>
        </p:txBody>
      </p:sp>
      <p:sp>
        <p:nvSpPr>
          <p:cNvPr id="17" name="16 Altbilgi Yer Tutucusu"/>
          <p:cNvSpPr>
            <a:spLocks noGrp="1"/>
          </p:cNvSpPr>
          <p:nvPr>
            <p:ph type="ftr" sz="quarter" idx="11"/>
          </p:nvPr>
        </p:nvSpPr>
        <p:spPr bwMode="auto">
          <a:xfrm rot="5400000">
            <a:off x="7077269" y="4181669"/>
            <a:ext cx="3657600" cy="384048"/>
          </a:xfrm>
        </p:spPr>
        <p:txBody>
          <a:bodyPr/>
          <a:lstStyle/>
          <a:p>
            <a:endParaRPr lang="tr-TR"/>
          </a:p>
        </p:txBody>
      </p:sp>
      <p:sp>
        <p:nvSpPr>
          <p:cNvPr id="10" name="9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Düz Bağlayıcı"/>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Oval"/>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Oval"/>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Slayt Numarası Yer Tutucusu"/>
          <p:cNvSpPr>
            <a:spLocks noGrp="1"/>
          </p:cNvSpPr>
          <p:nvPr>
            <p:ph type="sldNum" sz="quarter" idx="12"/>
          </p:nvPr>
        </p:nvSpPr>
        <p:spPr bwMode="auto">
          <a:xfrm>
            <a:off x="1325544" y="4928702"/>
            <a:ext cx="609600" cy="517524"/>
          </a:xfrm>
        </p:spPr>
        <p:txBody>
          <a:bodyPr/>
          <a:lstStyle/>
          <a:p>
            <a:fld id="{EADB30C5-DBCF-47EA-A4BB-60AAF805D069}"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6388AC51-A98E-4B14-B094-A25F2E374B53}" type="datetimeFigureOut">
              <a:rPr lang="tr-TR" smtClean="0"/>
              <a:pPr/>
              <a:t>19.03.2024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ADB30C5-DBCF-47EA-A4BB-60AAF805D069}"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9"/>
            <a:ext cx="1676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6388AC51-A98E-4B14-B094-A25F2E374B53}" type="datetimeFigureOut">
              <a:rPr lang="tr-TR" smtClean="0"/>
              <a:pPr/>
              <a:t>19.03.2024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ADB30C5-DBCF-47EA-A4BB-60AAF805D069}"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8" name="7 İçerik Yer Tutucusu"/>
          <p:cNvSpPr>
            <a:spLocks noGrp="1"/>
          </p:cNvSpPr>
          <p:nvPr>
            <p:ph sz="quarter" idx="1"/>
          </p:nvPr>
        </p:nvSpPr>
        <p:spPr>
          <a:xfrm>
            <a:off x="457200" y="1600200"/>
            <a:ext cx="7467600" cy="487375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4"/>
          </p:nvPr>
        </p:nvSpPr>
        <p:spPr/>
        <p:txBody>
          <a:bodyPr rtlCol="0"/>
          <a:lstStyle/>
          <a:p>
            <a:fld id="{6388AC51-A98E-4B14-B094-A25F2E374B53}" type="datetimeFigureOut">
              <a:rPr lang="tr-TR" smtClean="0"/>
              <a:pPr/>
              <a:t>19.03.2024</a:t>
            </a:fld>
            <a:endParaRPr lang="tr-TR"/>
          </a:p>
        </p:txBody>
      </p:sp>
      <p:sp>
        <p:nvSpPr>
          <p:cNvPr id="9" name="8 Slayt Numarası Yer Tutucusu"/>
          <p:cNvSpPr>
            <a:spLocks noGrp="1"/>
          </p:cNvSpPr>
          <p:nvPr>
            <p:ph type="sldNum" sz="quarter" idx="15"/>
          </p:nvPr>
        </p:nvSpPr>
        <p:spPr/>
        <p:txBody>
          <a:bodyPr rtlCol="0"/>
          <a:lstStyle/>
          <a:p>
            <a:fld id="{EADB30C5-DBCF-47EA-A4BB-60AAF805D069}" type="slidenum">
              <a:rPr lang="tr-TR" smtClean="0"/>
              <a:pPr/>
              <a:t>‹#›</a:t>
            </a:fld>
            <a:endParaRPr lang="tr-TR"/>
          </a:p>
        </p:txBody>
      </p:sp>
      <p:sp>
        <p:nvSpPr>
          <p:cNvPr id="10" name="9 Altbilgi Yer Tutucusu"/>
          <p:cNvSpPr>
            <a:spLocks noGrp="1"/>
          </p:cNvSpPr>
          <p:nvPr>
            <p:ph type="ftr" sz="quarter" idx="16"/>
          </p:nvPr>
        </p:nvSpPr>
        <p:spPr/>
        <p:txBody>
          <a:bodyPr rtlCol="0"/>
          <a:lstStyle/>
          <a:p>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286000" y="2895600"/>
            <a:ext cx="6172200" cy="2053590"/>
          </a:xfrm>
        </p:spPr>
        <p:txBody>
          <a:bodyPr/>
          <a:lstStyle>
            <a:lvl1pPr algn="l">
              <a:buNone/>
              <a:defRPr sz="3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bwMode="auto">
          <a:xfrm rot="5400000">
            <a:off x="7763256" y="1170432"/>
            <a:ext cx="2286000" cy="381000"/>
          </a:xfrm>
        </p:spPr>
        <p:txBody>
          <a:bodyPr/>
          <a:lstStyle/>
          <a:p>
            <a:fld id="{6388AC51-A98E-4B14-B094-A25F2E374B53}" type="datetimeFigureOut">
              <a:rPr lang="tr-TR" smtClean="0"/>
              <a:pPr/>
              <a:t>19.03.2024</a:t>
            </a:fld>
            <a:endParaRPr lang="tr-TR"/>
          </a:p>
        </p:txBody>
      </p:sp>
      <p:sp>
        <p:nvSpPr>
          <p:cNvPr id="5" name="4 Altbilgi Yer Tutucusu"/>
          <p:cNvSpPr>
            <a:spLocks noGrp="1"/>
          </p:cNvSpPr>
          <p:nvPr>
            <p:ph type="ftr" sz="quarter" idx="11"/>
          </p:nvPr>
        </p:nvSpPr>
        <p:spPr bwMode="auto">
          <a:xfrm rot="5400000">
            <a:off x="7077456" y="4178808"/>
            <a:ext cx="3657600" cy="384048"/>
          </a:xfrm>
        </p:spPr>
        <p:txBody>
          <a:bodyPr/>
          <a:lstStyle/>
          <a:p>
            <a:endParaRPr lang="tr-TR"/>
          </a:p>
        </p:txBody>
      </p:sp>
      <p:sp>
        <p:nvSpPr>
          <p:cNvPr id="9" name="8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Oval"/>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Oval"/>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Oval"/>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Düz Bağlayıcı"/>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Slayt Numarası Yer Tutucusu"/>
          <p:cNvSpPr>
            <a:spLocks noGrp="1"/>
          </p:cNvSpPr>
          <p:nvPr>
            <p:ph type="sldNum" sz="quarter" idx="12"/>
          </p:nvPr>
        </p:nvSpPr>
        <p:spPr bwMode="auto">
          <a:xfrm>
            <a:off x="1340616" y="4928702"/>
            <a:ext cx="609600" cy="517524"/>
          </a:xfrm>
        </p:spPr>
        <p:txBody>
          <a:bodyPr/>
          <a:lstStyle/>
          <a:p>
            <a:fld id="{EADB30C5-DBCF-47EA-A4BB-60AAF805D069}"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fld id="{6388AC51-A98E-4B14-B094-A25F2E374B53}" type="datetimeFigureOut">
              <a:rPr lang="tr-TR" smtClean="0"/>
              <a:pPr/>
              <a:t>19.03.2024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EADB30C5-DBCF-47EA-A4BB-60AAF805D069}" type="slidenum">
              <a:rPr lang="tr-TR" smtClean="0"/>
              <a:pPr/>
              <a:t>‹#›</a:t>
            </a:fld>
            <a:endParaRPr lang="tr-TR"/>
          </a:p>
        </p:txBody>
      </p:sp>
      <p:sp>
        <p:nvSpPr>
          <p:cNvPr id="9" name="8 İçerik Yer Tutucusu"/>
          <p:cNvSpPr>
            <a:spLocks noGrp="1"/>
          </p:cNvSpPr>
          <p:nvPr>
            <p:ph sz="quarter" idx="1"/>
          </p:nvPr>
        </p:nvSpPr>
        <p:spPr>
          <a:xfrm>
            <a:off x="457200"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270248"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7543800" cy="1143000"/>
          </a:xfrm>
        </p:spPr>
        <p:txBody>
          <a:bodyPr anchor="b"/>
          <a:lstStyle>
            <a:lvl1pPr>
              <a:defRPr/>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fld id="{6388AC51-A98E-4B14-B094-A25F2E374B53}" type="datetimeFigureOut">
              <a:rPr lang="tr-TR" smtClean="0"/>
              <a:pPr/>
              <a:t>19.03.2024</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EADB30C5-DBCF-47EA-A4BB-60AAF805D069}" type="slidenum">
              <a:rPr lang="tr-TR" smtClean="0"/>
              <a:pPr/>
              <a:t>‹#›</a:t>
            </a:fld>
            <a:endParaRPr lang="tr-TR"/>
          </a:p>
        </p:txBody>
      </p:sp>
      <p:sp>
        <p:nvSpPr>
          <p:cNvPr id="11" name="10 İçerik Yer Tutucusu"/>
          <p:cNvSpPr>
            <a:spLocks noGrp="1"/>
          </p:cNvSpPr>
          <p:nvPr>
            <p:ph sz="quarter" idx="2"/>
          </p:nvPr>
        </p:nvSpPr>
        <p:spPr>
          <a:xfrm>
            <a:off x="457200"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371975"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2" name="11 Metin Yer Tutucusu"/>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4" name="13 Metin Yer Tutucusu"/>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6" name="5 Veri Yer Tutucusu"/>
          <p:cNvSpPr>
            <a:spLocks noGrp="1"/>
          </p:cNvSpPr>
          <p:nvPr>
            <p:ph type="dt" sz="half" idx="10"/>
          </p:nvPr>
        </p:nvSpPr>
        <p:spPr/>
        <p:txBody>
          <a:bodyPr rtlCol="0"/>
          <a:lstStyle/>
          <a:p>
            <a:fld id="{6388AC51-A98E-4B14-B094-A25F2E374B53}" type="datetimeFigureOut">
              <a:rPr lang="tr-TR" smtClean="0"/>
              <a:pPr/>
              <a:t>19.03.2024</a:t>
            </a:fld>
            <a:endParaRPr lang="tr-TR"/>
          </a:p>
        </p:txBody>
      </p:sp>
      <p:sp>
        <p:nvSpPr>
          <p:cNvPr id="7" name="6 Slayt Numarası Yer Tutucusu"/>
          <p:cNvSpPr>
            <a:spLocks noGrp="1"/>
          </p:cNvSpPr>
          <p:nvPr>
            <p:ph type="sldNum" sz="quarter" idx="11"/>
          </p:nvPr>
        </p:nvSpPr>
        <p:spPr/>
        <p:txBody>
          <a:bodyPr rtlCol="0"/>
          <a:lstStyle/>
          <a:p>
            <a:fld id="{EADB30C5-DBCF-47EA-A4BB-60AAF805D069}" type="slidenum">
              <a:rPr lang="tr-TR" smtClean="0"/>
              <a:pPr/>
              <a:t>‹#›</a:t>
            </a:fld>
            <a:endParaRPr lang="tr-TR"/>
          </a:p>
        </p:txBody>
      </p:sp>
      <p:sp>
        <p:nvSpPr>
          <p:cNvPr id="8" name="7 Altbilgi Yer Tutucusu"/>
          <p:cNvSpPr>
            <a:spLocks noGrp="1"/>
          </p:cNvSpPr>
          <p:nvPr>
            <p:ph type="ftr" sz="quarter" idx="12"/>
          </p:nvPr>
        </p:nvSpPr>
        <p:spPr/>
        <p:txBody>
          <a:bodyPr rtlCol="0"/>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6388AC51-A98E-4B14-B094-A25F2E374B53}" type="datetimeFigureOut">
              <a:rPr lang="tr-TR" smtClean="0"/>
              <a:pPr/>
              <a:t>19.03.2024</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EADB30C5-DBCF-47EA-A4BB-60AAF805D069}"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0" name="9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Başlık"/>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8" name="7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İçerik Yer Tutucusu"/>
          <p:cNvSpPr>
            <a:spLocks noGrp="1"/>
          </p:cNvSpPr>
          <p:nvPr>
            <p:ph sz="quarter" idx="1"/>
          </p:nvPr>
        </p:nvSpPr>
        <p:spPr>
          <a:xfrm>
            <a:off x="304800" y="274320"/>
            <a:ext cx="5638800" cy="6327648"/>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20 Veri Yer Tutucusu"/>
          <p:cNvSpPr>
            <a:spLocks noGrp="1"/>
          </p:cNvSpPr>
          <p:nvPr>
            <p:ph type="dt" sz="half" idx="14"/>
          </p:nvPr>
        </p:nvSpPr>
        <p:spPr/>
        <p:txBody>
          <a:bodyPr rtlCol="0"/>
          <a:lstStyle/>
          <a:p>
            <a:fld id="{6388AC51-A98E-4B14-B094-A25F2E374B53}" type="datetimeFigureOut">
              <a:rPr lang="tr-TR" smtClean="0"/>
              <a:pPr/>
              <a:t>19.03.2024</a:t>
            </a:fld>
            <a:endParaRPr lang="tr-TR"/>
          </a:p>
        </p:txBody>
      </p:sp>
      <p:sp>
        <p:nvSpPr>
          <p:cNvPr id="22" name="21 Slayt Numarası Yer Tutucusu"/>
          <p:cNvSpPr>
            <a:spLocks noGrp="1"/>
          </p:cNvSpPr>
          <p:nvPr>
            <p:ph type="sldNum" sz="quarter" idx="15"/>
          </p:nvPr>
        </p:nvSpPr>
        <p:spPr/>
        <p:txBody>
          <a:bodyPr rtlCol="0"/>
          <a:lstStyle/>
          <a:p>
            <a:fld id="{EADB30C5-DBCF-47EA-A4BB-60AAF805D069}" type="slidenum">
              <a:rPr lang="tr-TR" smtClean="0"/>
              <a:pPr/>
              <a:t>‹#›</a:t>
            </a:fld>
            <a:endParaRPr lang="tr-TR"/>
          </a:p>
        </p:txBody>
      </p:sp>
      <p:sp>
        <p:nvSpPr>
          <p:cNvPr id="23" name="22 Altbilgi Yer Tutucusu"/>
          <p:cNvSpPr>
            <a:spLocks noGrp="1"/>
          </p:cNvSpPr>
          <p:nvPr>
            <p:ph type="ftr" sz="quarter" idx="16"/>
          </p:nvPr>
        </p:nvSpPr>
        <p:spPr/>
        <p:txBody>
          <a:bodyPr rtlCol="0"/>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Düz Bağlayıcı"/>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Başlık"/>
          <p:cNvSpPr>
            <a:spLocks noGrp="1"/>
          </p:cNvSpPr>
          <p:nvPr>
            <p:ph type="title"/>
          </p:nvPr>
        </p:nvSpPr>
        <p:spPr>
          <a:xfrm rot="5400000">
            <a:off x="3350133" y="3200400"/>
            <a:ext cx="6309360" cy="457200"/>
          </a:xfrm>
        </p:spPr>
        <p:txBody>
          <a:bodyPr anchor="b"/>
          <a:lstStyle>
            <a:lvl1pPr algn="l">
              <a:buNone/>
              <a:defRPr sz="2000" b="1"/>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10" name="9 Düz Bağlayıcı"/>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Dikdörtgen"/>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Veri Yer Tutucusu"/>
          <p:cNvSpPr>
            <a:spLocks noGrp="1"/>
          </p:cNvSpPr>
          <p:nvPr>
            <p:ph type="dt" sz="half" idx="10"/>
          </p:nvPr>
        </p:nvSpPr>
        <p:spPr/>
        <p:txBody>
          <a:bodyPr rtlCol="0"/>
          <a:lstStyle/>
          <a:p>
            <a:fld id="{6388AC51-A98E-4B14-B094-A25F2E374B53}" type="datetimeFigureOut">
              <a:rPr lang="tr-TR" smtClean="0"/>
              <a:pPr/>
              <a:t>19.03.2024</a:t>
            </a:fld>
            <a:endParaRPr lang="tr-TR"/>
          </a:p>
        </p:txBody>
      </p:sp>
      <p:sp>
        <p:nvSpPr>
          <p:cNvPr id="18" name="17 Slayt Numarası Yer Tutucusu"/>
          <p:cNvSpPr>
            <a:spLocks noGrp="1"/>
          </p:cNvSpPr>
          <p:nvPr>
            <p:ph type="sldNum" sz="quarter" idx="11"/>
          </p:nvPr>
        </p:nvSpPr>
        <p:spPr/>
        <p:txBody>
          <a:bodyPr rtlCol="0"/>
          <a:lstStyle/>
          <a:p>
            <a:fld id="{EADB30C5-DBCF-47EA-A4BB-60AAF805D069}" type="slidenum">
              <a:rPr lang="tr-TR" smtClean="0"/>
              <a:pPr/>
              <a:t>‹#›</a:t>
            </a:fld>
            <a:endParaRPr lang="tr-TR"/>
          </a:p>
        </p:txBody>
      </p:sp>
      <p:sp>
        <p:nvSpPr>
          <p:cNvPr id="21" name="20 Altbilgi Yer Tutucusu"/>
          <p:cNvSpPr>
            <a:spLocks noGrp="1"/>
          </p:cNvSpPr>
          <p:nvPr>
            <p:ph type="ftr" sz="quarter" idx="12"/>
          </p:nvPr>
        </p:nvSpPr>
        <p:spPr/>
        <p:txBody>
          <a:bodyPr rtlCol="0"/>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Başlık Yer Tutucusu"/>
          <p:cNvSpPr>
            <a:spLocks noGrp="1"/>
          </p:cNvSpPr>
          <p:nvPr>
            <p:ph type="title"/>
          </p:nvPr>
        </p:nvSpPr>
        <p:spPr>
          <a:xfrm>
            <a:off x="457200" y="274638"/>
            <a:ext cx="7467600" cy="1143000"/>
          </a:xfrm>
          <a:prstGeom prst="rect">
            <a:avLst/>
          </a:prstGeom>
        </p:spPr>
        <p:txBody>
          <a:bodyPr vert="horz" anchor="b">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388AC51-A98E-4B14-B094-A25F2E374B53}" type="datetimeFigureOut">
              <a:rPr lang="tr-TR" smtClean="0"/>
              <a:pPr/>
              <a:t>19.03.2024</a:t>
            </a:fld>
            <a:endParaRPr lang="tr-TR"/>
          </a:p>
        </p:txBody>
      </p:sp>
      <p:sp>
        <p:nvSpPr>
          <p:cNvPr id="3" name="2 Altbilgi Yer Tutucusu"/>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tr-TR"/>
          </a:p>
        </p:txBody>
      </p:sp>
      <p:sp>
        <p:nvSpPr>
          <p:cNvPr id="7" name="6 Düz Bağlayıcı"/>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Slayt Numarası Yer Tutucusu"/>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ADB30C5-DBCF-47EA-A4BB-60AAF805D069}"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Başlık"/>
          <p:cNvSpPr>
            <a:spLocks noGrp="1"/>
          </p:cNvSpPr>
          <p:nvPr>
            <p:ph type="ctrTitle"/>
          </p:nvPr>
        </p:nvSpPr>
        <p:spPr>
          <a:xfrm>
            <a:off x="2339752" y="1772816"/>
            <a:ext cx="6334472" cy="3168352"/>
          </a:xfrm>
        </p:spPr>
        <p:txBody>
          <a:bodyPr>
            <a:normAutofit fontScale="90000"/>
          </a:bodyPr>
          <a:lstStyle/>
          <a:p>
            <a:r>
              <a:rPr lang="tr-TR" sz="3600" dirty="0" smtClean="0">
                <a:solidFill>
                  <a:schemeClr val="accent1">
                    <a:lumMod val="75000"/>
                  </a:schemeClr>
                </a:solidFill>
              </a:rPr>
              <a:t>İlişkisel</a:t>
            </a:r>
            <a:r>
              <a:rPr lang="tr-TR" sz="3200" dirty="0" smtClean="0">
                <a:solidFill>
                  <a:schemeClr val="accent1">
                    <a:lumMod val="75000"/>
                  </a:schemeClr>
                </a:solidFill>
              </a:rPr>
              <a:t> ve ilişkisel       olmayan(</a:t>
            </a:r>
            <a:r>
              <a:rPr lang="tr-TR" sz="3200" dirty="0" err="1" smtClean="0">
                <a:solidFill>
                  <a:schemeClr val="accent1">
                    <a:lumMod val="75000"/>
                  </a:schemeClr>
                </a:solidFill>
              </a:rPr>
              <a:t>n</a:t>
            </a:r>
            <a:r>
              <a:rPr lang="tr-TR" sz="2000" dirty="0" err="1" smtClean="0">
                <a:solidFill>
                  <a:schemeClr val="accent1">
                    <a:lumMod val="75000"/>
                  </a:schemeClr>
                </a:solidFill>
              </a:rPr>
              <a:t>o</a:t>
            </a:r>
            <a:r>
              <a:rPr lang="tr-TR" sz="3200" dirty="0" err="1" smtClean="0">
                <a:solidFill>
                  <a:schemeClr val="accent1">
                    <a:lumMod val="75000"/>
                  </a:schemeClr>
                </a:solidFill>
              </a:rPr>
              <a:t>sql</a:t>
            </a:r>
            <a:r>
              <a:rPr lang="tr-TR" sz="3200" dirty="0" smtClean="0">
                <a:solidFill>
                  <a:schemeClr val="accent1">
                    <a:lumMod val="75000"/>
                  </a:schemeClr>
                </a:solidFill>
              </a:rPr>
              <a:t>) veri </a:t>
            </a:r>
            <a:r>
              <a:rPr lang="tr-TR" sz="3200" dirty="0" err="1" smtClean="0">
                <a:solidFill>
                  <a:schemeClr val="accent1">
                    <a:lumMod val="75000"/>
                  </a:schemeClr>
                </a:solidFill>
              </a:rPr>
              <a:t>tabani</a:t>
            </a:r>
            <a:r>
              <a:rPr lang="tr-TR" sz="3200" dirty="0" smtClean="0">
                <a:solidFill>
                  <a:schemeClr val="accent1">
                    <a:lumMod val="75000"/>
                  </a:schemeClr>
                </a:solidFill>
              </a:rPr>
              <a:t> sistemleri mimari </a:t>
            </a:r>
            <a:r>
              <a:rPr lang="tr-TR" sz="3200" dirty="0" err="1" smtClean="0">
                <a:solidFill>
                  <a:schemeClr val="accent1">
                    <a:lumMod val="75000"/>
                  </a:schemeClr>
                </a:solidFill>
              </a:rPr>
              <a:t>performansinin</a:t>
            </a:r>
            <a:r>
              <a:rPr lang="tr-TR" sz="3200" dirty="0" smtClean="0">
                <a:solidFill>
                  <a:schemeClr val="accent1">
                    <a:lumMod val="75000"/>
                  </a:schemeClr>
                </a:solidFill>
              </a:rPr>
              <a:t> yönetim bilişimi </a:t>
            </a:r>
            <a:r>
              <a:rPr lang="tr-TR" sz="3200" dirty="0" err="1" smtClean="0">
                <a:solidFill>
                  <a:schemeClr val="accent1">
                    <a:lumMod val="75000"/>
                  </a:schemeClr>
                </a:solidFill>
              </a:rPr>
              <a:t>kapsaminda</a:t>
            </a:r>
            <a:r>
              <a:rPr lang="tr-TR" sz="3200" dirty="0" smtClean="0">
                <a:solidFill>
                  <a:schemeClr val="accent1">
                    <a:lumMod val="75000"/>
                  </a:schemeClr>
                </a:solidFill>
              </a:rPr>
              <a:t> incelenmesi </a:t>
            </a:r>
            <a:br>
              <a:rPr lang="tr-TR" sz="3200" dirty="0" smtClean="0">
                <a:solidFill>
                  <a:schemeClr val="accent1">
                    <a:lumMod val="75000"/>
                  </a:schemeClr>
                </a:solidFill>
              </a:rPr>
            </a:br>
            <a:endParaRPr lang="tr-TR" dirty="0"/>
          </a:p>
        </p:txBody>
      </p:sp>
      <p:sp>
        <p:nvSpPr>
          <p:cNvPr id="5" name="4 Alt Başlık"/>
          <p:cNvSpPr>
            <a:spLocks noGrp="1"/>
          </p:cNvSpPr>
          <p:nvPr>
            <p:ph type="subTitle" idx="1"/>
          </p:nvPr>
        </p:nvSpPr>
        <p:spPr>
          <a:xfrm>
            <a:off x="2267744" y="5085184"/>
            <a:ext cx="6190456" cy="1512168"/>
          </a:xfrm>
        </p:spPr>
        <p:txBody>
          <a:bodyPr>
            <a:normAutofit/>
          </a:bodyPr>
          <a:lstStyle/>
          <a:p>
            <a:r>
              <a:rPr lang="tr-TR" sz="1200" dirty="0" smtClean="0"/>
              <a:t>Bilişim </a:t>
            </a:r>
            <a:r>
              <a:rPr lang="tr-TR" sz="1400" dirty="0" smtClean="0"/>
              <a:t> </a:t>
            </a:r>
            <a:r>
              <a:rPr lang="tr-TR" sz="1200" dirty="0" smtClean="0"/>
              <a:t>Sistemleri</a:t>
            </a:r>
            <a:r>
              <a:rPr lang="tr-TR" sz="1400" dirty="0" smtClean="0"/>
              <a:t> </a:t>
            </a:r>
            <a:r>
              <a:rPr lang="tr-TR" sz="1200" dirty="0" smtClean="0"/>
              <a:t>ve</a:t>
            </a:r>
            <a:r>
              <a:rPr lang="tr-TR" sz="1400" dirty="0" smtClean="0"/>
              <a:t> </a:t>
            </a:r>
            <a:r>
              <a:rPr lang="tr-TR" sz="1200" dirty="0" smtClean="0"/>
              <a:t>Yönetimi</a:t>
            </a:r>
            <a:endParaRPr lang="tr-TR" dirty="0" smtClean="0"/>
          </a:p>
          <a:p>
            <a:r>
              <a:rPr lang="tr-TR" sz="1200" dirty="0" smtClean="0"/>
              <a:t>Veri Tabanı ve Veri Tabanı Yönetim Sistemleri</a:t>
            </a:r>
          </a:p>
          <a:p>
            <a:r>
              <a:rPr lang="tr-TR" sz="1200" dirty="0" smtClean="0"/>
              <a:t>Veri Tabanı Tasarımı</a:t>
            </a:r>
          </a:p>
          <a:p>
            <a:r>
              <a:rPr lang="tr-TR" sz="1200" dirty="0" smtClean="0"/>
              <a:t>İlişkisel ve İlişkisel Olmayan Veri Tabanı Sistemleri</a:t>
            </a:r>
          </a:p>
          <a:p>
            <a:r>
              <a:rPr lang="tr-TR" sz="1200" dirty="0" smtClean="0"/>
              <a:t>Veri Tabanı Mimarilerinin Performans  </a:t>
            </a:r>
            <a:r>
              <a:rPr lang="tr-TR" sz="1200" dirty="0" smtClean="0"/>
              <a:t>Karşılaştırılması</a:t>
            </a:r>
            <a:endParaRPr lang="tr-TR" sz="1200" dirty="0" smtClean="0"/>
          </a:p>
          <a:p>
            <a:endParaRPr lang="tr-TR" dirty="0" smtClean="0"/>
          </a:p>
          <a:p>
            <a:endParaRPr lang="tr-TR" dirty="0" smtClean="0"/>
          </a:p>
          <a:p>
            <a:endParaRPr 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476672"/>
            <a:ext cx="4536504" cy="562074"/>
          </a:xfrm>
          <a:solidFill>
            <a:schemeClr val="accent6">
              <a:lumMod val="20000"/>
              <a:lumOff val="80000"/>
            </a:schemeClr>
          </a:solidFill>
        </p:spPr>
        <p:txBody>
          <a:bodyPr>
            <a:normAutofit fontScale="90000"/>
          </a:bodyPr>
          <a:lstStyle/>
          <a:p>
            <a:r>
              <a:rPr lang="tr-TR" sz="2000" dirty="0" smtClean="0"/>
              <a:t>İlişkisel ve ilişkisel olmayan(</a:t>
            </a:r>
            <a:r>
              <a:rPr lang="tr-TR" sz="2000" dirty="0" err="1" smtClean="0"/>
              <a:t>nosql</a:t>
            </a:r>
            <a:r>
              <a:rPr lang="tr-TR" sz="2000" dirty="0" smtClean="0"/>
              <a:t>) veri </a:t>
            </a:r>
            <a:r>
              <a:rPr lang="tr-TR" sz="2000" dirty="0" err="1" smtClean="0"/>
              <a:t>tabani</a:t>
            </a:r>
            <a:r>
              <a:rPr lang="tr-TR" sz="2000" dirty="0" smtClean="0"/>
              <a:t> sistemleri</a:t>
            </a:r>
            <a:endParaRPr lang="tr-TR" sz="2000" dirty="0"/>
          </a:p>
        </p:txBody>
      </p:sp>
      <p:sp>
        <p:nvSpPr>
          <p:cNvPr id="3" name="2 İçerik Yer Tutucusu"/>
          <p:cNvSpPr>
            <a:spLocks noGrp="1"/>
          </p:cNvSpPr>
          <p:nvPr>
            <p:ph sz="quarter" idx="1"/>
          </p:nvPr>
        </p:nvSpPr>
        <p:spPr>
          <a:xfrm>
            <a:off x="467544" y="1196752"/>
            <a:ext cx="7776864" cy="4536504"/>
          </a:xfrm>
          <a:solidFill>
            <a:schemeClr val="accent5">
              <a:lumMod val="40000"/>
              <a:lumOff val="60000"/>
            </a:schemeClr>
          </a:solidFill>
          <a:ln>
            <a:solidFill>
              <a:schemeClr val="tx1"/>
            </a:solidFill>
          </a:ln>
          <a:effectLst>
            <a:glow rad="101600">
              <a:schemeClr val="accent1">
                <a:lumMod val="20000"/>
                <a:lumOff val="80000"/>
                <a:alpha val="60000"/>
              </a:schemeClr>
            </a:glow>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a:schemeClr val="dk1"/>
          </a:fontRef>
        </p:style>
        <p:txBody>
          <a:bodyPr>
            <a:normAutofit/>
          </a:bodyPr>
          <a:lstStyle/>
          <a:p>
            <a:pPr>
              <a:buClr>
                <a:schemeClr val="accent1">
                  <a:lumMod val="50000"/>
                </a:schemeClr>
              </a:buClr>
              <a:buSzPct val="120000"/>
              <a:buNone/>
            </a:pPr>
            <a:r>
              <a:rPr lang="tr-TR" sz="1600" b="1" dirty="0" smtClean="0">
                <a:solidFill>
                  <a:schemeClr val="accent4">
                    <a:lumMod val="50000"/>
                  </a:schemeClr>
                </a:solidFill>
              </a:rPr>
              <a:t>İlişkisel  Veri  Tabanı(</a:t>
            </a:r>
            <a:r>
              <a:rPr lang="tr-TR" sz="1600" b="1" dirty="0" err="1" smtClean="0">
                <a:solidFill>
                  <a:schemeClr val="accent4">
                    <a:lumMod val="50000"/>
                  </a:schemeClr>
                </a:solidFill>
              </a:rPr>
              <a:t>Relational</a:t>
            </a:r>
            <a:r>
              <a:rPr lang="tr-TR" sz="1600" b="1" dirty="0" smtClean="0">
                <a:solidFill>
                  <a:schemeClr val="accent4">
                    <a:lumMod val="50000"/>
                  </a:schemeClr>
                </a:solidFill>
              </a:rPr>
              <a:t> </a:t>
            </a:r>
            <a:r>
              <a:rPr lang="tr-TR" sz="1600" b="1" dirty="0" err="1" smtClean="0">
                <a:solidFill>
                  <a:schemeClr val="accent4">
                    <a:lumMod val="50000"/>
                  </a:schemeClr>
                </a:solidFill>
              </a:rPr>
              <a:t>Database</a:t>
            </a:r>
            <a:r>
              <a:rPr lang="tr-TR" sz="1600" b="1" dirty="0" smtClean="0">
                <a:solidFill>
                  <a:schemeClr val="accent4">
                    <a:lumMod val="50000"/>
                  </a:schemeClr>
                </a:solidFill>
              </a:rPr>
              <a:t> </a:t>
            </a:r>
            <a:r>
              <a:rPr lang="tr-TR" sz="1600" b="1" dirty="0" err="1" smtClean="0">
                <a:solidFill>
                  <a:schemeClr val="accent4">
                    <a:lumMod val="50000"/>
                  </a:schemeClr>
                </a:solidFill>
              </a:rPr>
              <a:t>System</a:t>
            </a:r>
            <a:r>
              <a:rPr lang="tr-TR" sz="1600" b="1" dirty="0" smtClean="0">
                <a:solidFill>
                  <a:schemeClr val="accent4">
                    <a:lumMod val="50000"/>
                  </a:schemeClr>
                </a:solidFill>
              </a:rPr>
              <a:t>) &gt;&gt;</a:t>
            </a:r>
          </a:p>
          <a:p>
            <a:pPr>
              <a:buClr>
                <a:schemeClr val="accent1">
                  <a:lumMod val="50000"/>
                </a:schemeClr>
              </a:buClr>
              <a:buSzPct val="120000"/>
              <a:buFont typeface="Wingdings" pitchFamily="2" charset="2"/>
              <a:buChar char="Ø"/>
            </a:pPr>
            <a:r>
              <a:rPr lang="tr-TR" sz="1400" b="1" dirty="0" smtClean="0">
                <a:solidFill>
                  <a:schemeClr val="tx1"/>
                </a:solidFill>
              </a:rPr>
              <a:t>Günümüzde en yaygın kullanılan veri tabanı sistemlerinden biridir.</a:t>
            </a:r>
          </a:p>
          <a:p>
            <a:pPr>
              <a:buClr>
                <a:schemeClr val="accent1">
                  <a:lumMod val="50000"/>
                </a:schemeClr>
              </a:buClr>
              <a:buSzPct val="120000"/>
              <a:buFont typeface="Wingdings" pitchFamily="2" charset="2"/>
              <a:buChar char="Ø"/>
            </a:pPr>
            <a:r>
              <a:rPr lang="tr-TR" sz="1400" b="1" dirty="0" smtClean="0">
                <a:solidFill>
                  <a:schemeClr val="tx1"/>
                </a:solidFill>
              </a:rPr>
              <a:t>Satır ve sütunların meydana getirdiği tablolardan oluşur.</a:t>
            </a:r>
          </a:p>
          <a:p>
            <a:pPr>
              <a:buClr>
                <a:schemeClr val="accent1">
                  <a:lumMod val="50000"/>
                </a:schemeClr>
              </a:buClr>
              <a:buSzPct val="120000"/>
              <a:buFont typeface="Wingdings" pitchFamily="2" charset="2"/>
              <a:buChar char="Ø"/>
            </a:pPr>
            <a:r>
              <a:rPr lang="tr-TR" sz="1400" b="1" dirty="0" smtClean="0">
                <a:solidFill>
                  <a:schemeClr val="tx1"/>
                </a:solidFill>
              </a:rPr>
              <a:t>Bir veri tabanında ilişkiden söz edebilmek için en az iki tablonun olması ve bu iki tablodaki verilerin birbiri ile ilişkili halinde olması gerekir.</a:t>
            </a:r>
          </a:p>
          <a:p>
            <a:pPr>
              <a:buClr>
                <a:schemeClr val="accent1">
                  <a:lumMod val="50000"/>
                </a:schemeClr>
              </a:buClr>
              <a:buSzPct val="120000"/>
              <a:buFont typeface="Wingdings" pitchFamily="2" charset="2"/>
              <a:buChar char="Ø"/>
            </a:pPr>
            <a:r>
              <a:rPr lang="tr-TR" sz="1400" b="1" dirty="0" smtClean="0">
                <a:solidFill>
                  <a:schemeClr val="tx1"/>
                </a:solidFill>
              </a:rPr>
              <a:t>İlişkisel veri tabanları veri tabanı denilen büyük dosyalardan oluşur.</a:t>
            </a:r>
          </a:p>
          <a:p>
            <a:pPr>
              <a:buClr>
                <a:schemeClr val="accent1">
                  <a:lumMod val="50000"/>
                </a:schemeClr>
              </a:buClr>
              <a:buSzPct val="120000"/>
              <a:buNone/>
            </a:pPr>
            <a:endParaRPr lang="tr-TR" sz="1400" b="1" dirty="0" smtClean="0">
              <a:solidFill>
                <a:schemeClr val="tx1"/>
              </a:solidFill>
            </a:endParaRPr>
          </a:p>
          <a:p>
            <a:pPr>
              <a:buClr>
                <a:schemeClr val="accent1">
                  <a:lumMod val="50000"/>
                </a:schemeClr>
              </a:buClr>
              <a:buSzPct val="120000"/>
              <a:buFont typeface="Wingdings" pitchFamily="2" charset="2"/>
              <a:buChar char="Ø"/>
            </a:pPr>
            <a:r>
              <a:rPr lang="tr-TR" sz="1400" b="1" dirty="0" smtClean="0">
                <a:solidFill>
                  <a:srgbClr val="C00000"/>
                </a:solidFill>
              </a:rPr>
              <a:t>ACID -&gt; </a:t>
            </a:r>
            <a:r>
              <a:rPr lang="tr-TR" sz="1400" b="1" dirty="0" smtClean="0">
                <a:solidFill>
                  <a:schemeClr val="tx1"/>
                </a:solidFill>
              </a:rPr>
              <a:t>Klasik </a:t>
            </a:r>
            <a:r>
              <a:rPr lang="tr-TR" sz="1400" b="1" dirty="0" smtClean="0">
                <a:solidFill>
                  <a:schemeClr val="tx1"/>
                </a:solidFill>
              </a:rPr>
              <a:t>ilişkisel veri tabanı sistemlerinde sağlanan temel özellikler aşağıda sunulmuştur:</a:t>
            </a:r>
          </a:p>
          <a:p>
            <a:pPr>
              <a:buClr>
                <a:schemeClr val="accent1">
                  <a:lumMod val="75000"/>
                </a:schemeClr>
              </a:buClr>
              <a:buSzPct val="110000"/>
              <a:buFont typeface="Arial" pitchFamily="34" charset="0"/>
              <a:buChar char="•"/>
            </a:pPr>
            <a:r>
              <a:rPr lang="tr-TR" sz="1400" b="1" dirty="0" smtClean="0">
                <a:solidFill>
                  <a:schemeClr val="accent2">
                    <a:lumMod val="75000"/>
                  </a:schemeClr>
                </a:solidFill>
              </a:rPr>
              <a:t>Bölünmezlik(</a:t>
            </a:r>
            <a:r>
              <a:rPr lang="tr-TR" sz="1400" b="1" dirty="0" err="1" smtClean="0">
                <a:solidFill>
                  <a:schemeClr val="accent2">
                    <a:lumMod val="75000"/>
                  </a:schemeClr>
                </a:solidFill>
              </a:rPr>
              <a:t>Atomicity</a:t>
            </a:r>
            <a:r>
              <a:rPr lang="tr-TR" sz="1400" b="1" dirty="0" smtClean="0">
                <a:solidFill>
                  <a:schemeClr val="accent2">
                    <a:lumMod val="75000"/>
                  </a:schemeClr>
                </a:solidFill>
              </a:rPr>
              <a:t>)</a:t>
            </a:r>
          </a:p>
          <a:p>
            <a:pPr>
              <a:buClr>
                <a:schemeClr val="accent1">
                  <a:lumMod val="75000"/>
                </a:schemeClr>
              </a:buClr>
              <a:buSzPct val="110000"/>
              <a:buFont typeface="Arial" pitchFamily="34" charset="0"/>
              <a:buChar char="•"/>
            </a:pPr>
            <a:r>
              <a:rPr lang="tr-TR" sz="1400" b="1" dirty="0" smtClean="0">
                <a:solidFill>
                  <a:schemeClr val="accent2">
                    <a:lumMod val="75000"/>
                  </a:schemeClr>
                </a:solidFill>
              </a:rPr>
              <a:t>Tutarlılık(</a:t>
            </a:r>
            <a:r>
              <a:rPr lang="tr-TR" sz="1400" b="1" dirty="0" err="1" smtClean="0">
                <a:solidFill>
                  <a:schemeClr val="accent2">
                    <a:lumMod val="75000"/>
                  </a:schemeClr>
                </a:solidFill>
              </a:rPr>
              <a:t>Consistency</a:t>
            </a:r>
            <a:r>
              <a:rPr lang="tr-TR" sz="1400" b="1" dirty="0" smtClean="0">
                <a:solidFill>
                  <a:schemeClr val="accent2">
                    <a:lumMod val="75000"/>
                  </a:schemeClr>
                </a:solidFill>
              </a:rPr>
              <a:t>)</a:t>
            </a:r>
          </a:p>
          <a:p>
            <a:pPr>
              <a:buClr>
                <a:schemeClr val="accent1">
                  <a:lumMod val="75000"/>
                </a:schemeClr>
              </a:buClr>
              <a:buSzPct val="110000"/>
              <a:buFont typeface="Arial" pitchFamily="34" charset="0"/>
              <a:buChar char="•"/>
            </a:pPr>
            <a:r>
              <a:rPr lang="tr-TR" sz="1400" b="1" dirty="0" smtClean="0">
                <a:solidFill>
                  <a:schemeClr val="accent2">
                    <a:lumMod val="75000"/>
                  </a:schemeClr>
                </a:solidFill>
              </a:rPr>
              <a:t>İzolasyon(</a:t>
            </a:r>
            <a:r>
              <a:rPr lang="tr-TR" sz="1400" b="1" dirty="0" err="1" smtClean="0">
                <a:solidFill>
                  <a:schemeClr val="accent2">
                    <a:lumMod val="75000"/>
                  </a:schemeClr>
                </a:solidFill>
              </a:rPr>
              <a:t>Isolation</a:t>
            </a:r>
            <a:r>
              <a:rPr lang="tr-TR" sz="1400" b="1" dirty="0" smtClean="0">
                <a:solidFill>
                  <a:schemeClr val="accent2">
                    <a:lumMod val="75000"/>
                  </a:schemeClr>
                </a:solidFill>
              </a:rPr>
              <a:t>)</a:t>
            </a:r>
          </a:p>
          <a:p>
            <a:pPr>
              <a:buClr>
                <a:schemeClr val="accent1">
                  <a:lumMod val="75000"/>
                </a:schemeClr>
              </a:buClr>
              <a:buSzPct val="110000"/>
              <a:buFont typeface="Arial" pitchFamily="34" charset="0"/>
              <a:buChar char="•"/>
            </a:pPr>
            <a:r>
              <a:rPr lang="tr-TR" sz="1400" b="1" dirty="0" smtClean="0">
                <a:solidFill>
                  <a:schemeClr val="accent2">
                    <a:lumMod val="75000"/>
                  </a:schemeClr>
                </a:solidFill>
              </a:rPr>
              <a:t>Dayanıklılık(</a:t>
            </a:r>
            <a:r>
              <a:rPr lang="tr-TR" sz="1400" b="1" dirty="0" err="1" smtClean="0">
                <a:solidFill>
                  <a:schemeClr val="accent2">
                    <a:lumMod val="75000"/>
                  </a:schemeClr>
                </a:solidFill>
              </a:rPr>
              <a:t>Durability</a:t>
            </a:r>
            <a:r>
              <a:rPr lang="tr-TR" sz="1400" b="1" dirty="0" smtClean="0">
                <a:solidFill>
                  <a:schemeClr val="accent2">
                    <a:lumMod val="75000"/>
                  </a:schemeClr>
                </a:solidFill>
              </a:rPr>
              <a:t>)</a:t>
            </a:r>
          </a:p>
          <a:p>
            <a:pPr>
              <a:buClr>
                <a:schemeClr val="accent1">
                  <a:lumMod val="75000"/>
                </a:schemeClr>
              </a:buClr>
              <a:buSzPct val="110000"/>
              <a:buNone/>
            </a:pPr>
            <a:endParaRPr lang="tr-TR" sz="1400" b="1" dirty="0" smtClean="0">
              <a:solidFill>
                <a:schemeClr val="accent2">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476672"/>
            <a:ext cx="4536504" cy="562074"/>
          </a:xfrm>
          <a:solidFill>
            <a:schemeClr val="accent6">
              <a:lumMod val="20000"/>
              <a:lumOff val="80000"/>
            </a:schemeClr>
          </a:solidFill>
        </p:spPr>
        <p:txBody>
          <a:bodyPr>
            <a:normAutofit fontScale="90000"/>
          </a:bodyPr>
          <a:lstStyle/>
          <a:p>
            <a:r>
              <a:rPr lang="tr-TR" sz="2000" dirty="0" smtClean="0"/>
              <a:t>İlişkisel ve ilişkisel olmayan(</a:t>
            </a:r>
            <a:r>
              <a:rPr lang="tr-TR" sz="2000" dirty="0" err="1" smtClean="0"/>
              <a:t>nosql</a:t>
            </a:r>
            <a:r>
              <a:rPr lang="tr-TR" sz="2000" dirty="0" smtClean="0"/>
              <a:t>) veri </a:t>
            </a:r>
            <a:r>
              <a:rPr lang="tr-TR" sz="2000" dirty="0" err="1" smtClean="0"/>
              <a:t>tabani</a:t>
            </a:r>
            <a:r>
              <a:rPr lang="tr-TR" sz="2000" dirty="0" smtClean="0"/>
              <a:t> sistemleri</a:t>
            </a:r>
            <a:endParaRPr lang="tr-TR" sz="2000" dirty="0"/>
          </a:p>
        </p:txBody>
      </p:sp>
      <p:sp>
        <p:nvSpPr>
          <p:cNvPr id="3" name="2 İçerik Yer Tutucusu"/>
          <p:cNvSpPr>
            <a:spLocks noGrp="1"/>
          </p:cNvSpPr>
          <p:nvPr>
            <p:ph sz="quarter" idx="1"/>
          </p:nvPr>
        </p:nvSpPr>
        <p:spPr>
          <a:xfrm>
            <a:off x="467544" y="1196752"/>
            <a:ext cx="7776864" cy="4536504"/>
          </a:xfrm>
          <a:solidFill>
            <a:schemeClr val="accent5">
              <a:lumMod val="40000"/>
              <a:lumOff val="60000"/>
            </a:schemeClr>
          </a:solidFill>
          <a:ln>
            <a:solidFill>
              <a:schemeClr val="tx1"/>
            </a:solidFill>
          </a:ln>
          <a:effectLst>
            <a:glow rad="101600">
              <a:schemeClr val="accent1">
                <a:lumMod val="20000"/>
                <a:lumOff val="80000"/>
                <a:alpha val="60000"/>
              </a:schemeClr>
            </a:glow>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a:buClr>
                <a:schemeClr val="accent1">
                  <a:lumMod val="50000"/>
                </a:schemeClr>
              </a:buClr>
              <a:buSzPct val="120000"/>
              <a:buNone/>
            </a:pPr>
            <a:r>
              <a:rPr lang="tr-TR" sz="1600" b="1" dirty="0" smtClean="0">
                <a:solidFill>
                  <a:schemeClr val="accent4">
                    <a:lumMod val="50000"/>
                  </a:schemeClr>
                </a:solidFill>
              </a:rPr>
              <a:t>İlişkisel  Olmayan Veri  Tabanı(</a:t>
            </a:r>
            <a:r>
              <a:rPr lang="tr-TR" sz="1600" b="1" dirty="0" err="1" smtClean="0">
                <a:solidFill>
                  <a:schemeClr val="accent4">
                    <a:lumMod val="50000"/>
                  </a:schemeClr>
                </a:solidFill>
              </a:rPr>
              <a:t>Non</a:t>
            </a:r>
            <a:r>
              <a:rPr lang="tr-TR" sz="1600" b="1" dirty="0" smtClean="0">
                <a:solidFill>
                  <a:schemeClr val="accent4">
                    <a:lumMod val="50000"/>
                  </a:schemeClr>
                </a:solidFill>
              </a:rPr>
              <a:t>-</a:t>
            </a:r>
            <a:r>
              <a:rPr lang="tr-TR" sz="1600" b="1" dirty="0" err="1" smtClean="0">
                <a:solidFill>
                  <a:schemeClr val="accent4">
                    <a:lumMod val="50000"/>
                  </a:schemeClr>
                </a:solidFill>
              </a:rPr>
              <a:t>Relational</a:t>
            </a:r>
            <a:r>
              <a:rPr lang="tr-TR" sz="1600" b="1" dirty="0" smtClean="0">
                <a:solidFill>
                  <a:schemeClr val="accent4">
                    <a:lumMod val="50000"/>
                  </a:schemeClr>
                </a:solidFill>
              </a:rPr>
              <a:t> </a:t>
            </a:r>
            <a:r>
              <a:rPr lang="tr-TR" sz="1600" b="1" dirty="0" err="1" smtClean="0">
                <a:solidFill>
                  <a:schemeClr val="accent4">
                    <a:lumMod val="50000"/>
                  </a:schemeClr>
                </a:solidFill>
              </a:rPr>
              <a:t>Database</a:t>
            </a:r>
            <a:r>
              <a:rPr lang="tr-TR" sz="1600" b="1" dirty="0" smtClean="0">
                <a:solidFill>
                  <a:schemeClr val="accent4">
                    <a:lumMod val="50000"/>
                  </a:schemeClr>
                </a:solidFill>
              </a:rPr>
              <a:t> </a:t>
            </a:r>
            <a:r>
              <a:rPr lang="tr-TR" sz="1600" b="1" dirty="0" err="1" smtClean="0">
                <a:solidFill>
                  <a:schemeClr val="accent4">
                    <a:lumMod val="50000"/>
                  </a:schemeClr>
                </a:solidFill>
              </a:rPr>
              <a:t>System</a:t>
            </a:r>
            <a:r>
              <a:rPr lang="tr-TR" sz="1600" b="1" dirty="0" smtClean="0">
                <a:solidFill>
                  <a:schemeClr val="accent4">
                    <a:lumMod val="50000"/>
                  </a:schemeClr>
                </a:solidFill>
              </a:rPr>
              <a:t>) &gt;&gt;</a:t>
            </a:r>
          </a:p>
          <a:p>
            <a:pPr>
              <a:buClr>
                <a:schemeClr val="accent1">
                  <a:lumMod val="50000"/>
                </a:schemeClr>
              </a:buClr>
              <a:buSzPct val="120000"/>
              <a:buFont typeface="Wingdings" pitchFamily="2" charset="2"/>
              <a:buChar char="Ø"/>
            </a:pPr>
            <a:r>
              <a:rPr lang="tr-TR" sz="1400" b="1" dirty="0" smtClean="0">
                <a:solidFill>
                  <a:schemeClr val="tx1"/>
                </a:solidFill>
              </a:rPr>
              <a:t>1998 yılında ilk olarak ‘</a:t>
            </a:r>
            <a:r>
              <a:rPr lang="tr-TR" sz="1400" b="1" dirty="0" err="1" smtClean="0">
                <a:solidFill>
                  <a:schemeClr val="tx1"/>
                </a:solidFill>
              </a:rPr>
              <a:t>Carlo</a:t>
            </a:r>
            <a:r>
              <a:rPr lang="tr-TR" sz="1400" b="1" dirty="0" smtClean="0">
                <a:solidFill>
                  <a:schemeClr val="tx1"/>
                </a:solidFill>
              </a:rPr>
              <a:t> </a:t>
            </a:r>
            <a:r>
              <a:rPr lang="tr-TR" sz="1400" b="1" dirty="0" err="1" smtClean="0">
                <a:solidFill>
                  <a:schemeClr val="tx1"/>
                </a:solidFill>
              </a:rPr>
              <a:t>Strozzi</a:t>
            </a:r>
            <a:r>
              <a:rPr lang="tr-TR" sz="1400" b="1" dirty="0" smtClean="0">
                <a:solidFill>
                  <a:schemeClr val="tx1"/>
                </a:solidFill>
              </a:rPr>
              <a:t>’ tarafından öne sürülen bir kavramdır.</a:t>
            </a:r>
          </a:p>
          <a:p>
            <a:pPr>
              <a:buClr>
                <a:schemeClr val="accent1">
                  <a:lumMod val="50000"/>
                </a:schemeClr>
              </a:buClr>
              <a:buSzPct val="120000"/>
              <a:buFont typeface="Wingdings" pitchFamily="2" charset="2"/>
              <a:buChar char="Ø"/>
            </a:pPr>
            <a:r>
              <a:rPr lang="tr-TR" sz="1400" b="1" dirty="0" err="1" smtClean="0">
                <a:solidFill>
                  <a:schemeClr val="tx1"/>
                </a:solidFill>
              </a:rPr>
              <a:t>NoSQL</a:t>
            </a:r>
            <a:r>
              <a:rPr lang="tr-TR" sz="1400" b="1" dirty="0" smtClean="0">
                <a:solidFill>
                  <a:schemeClr val="tx1"/>
                </a:solidFill>
              </a:rPr>
              <a:t> , ilişkisel veri tabanı sistemlerine alternatif bir çözüm olarak ortaya çıkmıştır.</a:t>
            </a:r>
          </a:p>
          <a:p>
            <a:pPr>
              <a:buClr>
                <a:schemeClr val="accent1">
                  <a:lumMod val="50000"/>
                </a:schemeClr>
              </a:buClr>
              <a:buSzPct val="120000"/>
              <a:buFont typeface="Wingdings" pitchFamily="2" charset="2"/>
              <a:buChar char="Ø"/>
            </a:pPr>
            <a:r>
              <a:rPr lang="tr-TR" sz="1400" b="1" dirty="0" smtClean="0">
                <a:solidFill>
                  <a:schemeClr val="tx1"/>
                </a:solidFill>
              </a:rPr>
              <a:t>İlişkisel olmayan veri tabanları yatay olarak ölçeklendirilen bir veri depolama sistemidir.</a:t>
            </a:r>
          </a:p>
          <a:p>
            <a:pPr>
              <a:buClr>
                <a:schemeClr val="accent1">
                  <a:lumMod val="50000"/>
                </a:schemeClr>
              </a:buClr>
              <a:buSzPct val="120000"/>
              <a:buFont typeface="Wingdings" pitchFamily="2" charset="2"/>
              <a:buChar char="Ø"/>
            </a:pPr>
            <a:r>
              <a:rPr lang="tr-TR" sz="1400" b="1" dirty="0" smtClean="0">
                <a:solidFill>
                  <a:schemeClr val="tx1"/>
                </a:solidFill>
              </a:rPr>
              <a:t>Veri tabanlarına ilişkin problemlerden biri olan ölçek sorununa diğer çözümlerin içinde en iyi cevap vereni </a:t>
            </a:r>
            <a:r>
              <a:rPr lang="tr-TR" sz="1400" b="1" dirty="0" err="1" smtClean="0">
                <a:solidFill>
                  <a:schemeClr val="tx1"/>
                </a:solidFill>
              </a:rPr>
              <a:t>NoSQL</a:t>
            </a:r>
            <a:r>
              <a:rPr lang="tr-TR" sz="1400" b="1" dirty="0" smtClean="0">
                <a:solidFill>
                  <a:schemeClr val="tx1"/>
                </a:solidFill>
              </a:rPr>
              <a:t> </a:t>
            </a:r>
            <a:r>
              <a:rPr lang="tr-TR" sz="1400" b="1" dirty="0" err="1" smtClean="0">
                <a:solidFill>
                  <a:schemeClr val="tx1"/>
                </a:solidFill>
              </a:rPr>
              <a:t>dir</a:t>
            </a:r>
            <a:r>
              <a:rPr lang="tr-TR" sz="1400" b="1" dirty="0" smtClean="0">
                <a:solidFill>
                  <a:schemeClr val="tx1"/>
                </a:solidFill>
              </a:rPr>
              <a:t>.</a:t>
            </a:r>
          </a:p>
          <a:p>
            <a:pPr>
              <a:buClr>
                <a:schemeClr val="accent1">
                  <a:lumMod val="50000"/>
                </a:schemeClr>
              </a:buClr>
              <a:buSzPct val="120000"/>
              <a:buFont typeface="Wingdings" pitchFamily="2" charset="2"/>
              <a:buChar char="Ø"/>
            </a:pPr>
            <a:r>
              <a:rPr lang="tr-TR" sz="1400" b="1" dirty="0" smtClean="0">
                <a:solidFill>
                  <a:schemeClr val="tx1"/>
                </a:solidFill>
              </a:rPr>
              <a:t>Çok büyük verilerin depolanması ve yazılmasında ilişkisel veri tabanlarının </a:t>
            </a:r>
            <a:r>
              <a:rPr lang="tr-TR" sz="1400" b="1" dirty="0" smtClean="0">
                <a:solidFill>
                  <a:schemeClr val="tx1"/>
                </a:solidFill>
              </a:rPr>
              <a:t> </a:t>
            </a:r>
            <a:r>
              <a:rPr lang="tr-TR" sz="1400" b="1" dirty="0" smtClean="0">
                <a:solidFill>
                  <a:schemeClr val="tx1"/>
                </a:solidFill>
              </a:rPr>
              <a:t>eksik kaldığı hususlarda , yatay ölçekleme yapan dağıtık </a:t>
            </a:r>
            <a:r>
              <a:rPr lang="tr-TR" sz="1400" b="1" dirty="0" err="1" smtClean="0">
                <a:solidFill>
                  <a:schemeClr val="tx1"/>
                </a:solidFill>
              </a:rPr>
              <a:t>NoSQL</a:t>
            </a:r>
            <a:r>
              <a:rPr lang="tr-TR" sz="1400" b="1" dirty="0" smtClean="0">
                <a:solidFill>
                  <a:schemeClr val="tx1"/>
                </a:solidFill>
              </a:rPr>
              <a:t> çözümleri geliştirilmiştir.</a:t>
            </a:r>
          </a:p>
          <a:p>
            <a:pPr>
              <a:buClr>
                <a:schemeClr val="accent1">
                  <a:lumMod val="50000"/>
                </a:schemeClr>
              </a:buClr>
              <a:buSzPct val="120000"/>
              <a:buFont typeface="Wingdings" pitchFamily="2" charset="2"/>
              <a:buChar char="Ø"/>
            </a:pPr>
            <a:r>
              <a:rPr lang="tr-TR" sz="1400" b="1" dirty="0" smtClean="0">
                <a:solidFill>
                  <a:schemeClr val="tx1"/>
                </a:solidFill>
              </a:rPr>
              <a:t>İlişkisel veri tabanı kullanıcılarının </a:t>
            </a:r>
            <a:r>
              <a:rPr lang="tr-TR" sz="1400" b="1" dirty="0" err="1" smtClean="0">
                <a:solidFill>
                  <a:schemeClr val="tx1"/>
                </a:solidFill>
              </a:rPr>
              <a:t>NoSQL</a:t>
            </a:r>
            <a:r>
              <a:rPr lang="tr-TR" sz="1400" b="1" dirty="0" smtClean="0">
                <a:solidFill>
                  <a:schemeClr val="tx1"/>
                </a:solidFill>
              </a:rPr>
              <a:t> veri tabanına geçmek istemelerinin nedenleri: Maliyet, Düşük Performans, Verilerin Ölçeklenememesi, Esneklik Olmaması.</a:t>
            </a:r>
          </a:p>
          <a:p>
            <a:pPr>
              <a:buClr>
                <a:schemeClr val="accent1">
                  <a:lumMod val="50000"/>
                </a:schemeClr>
              </a:buClr>
              <a:buSzPct val="120000"/>
              <a:buFont typeface="Wingdings" pitchFamily="2" charset="2"/>
              <a:buChar char="Ø"/>
            </a:pPr>
            <a:r>
              <a:rPr lang="tr-TR" sz="1400" b="1" dirty="0" smtClean="0">
                <a:solidFill>
                  <a:schemeClr val="tx1"/>
                </a:solidFill>
              </a:rPr>
              <a:t>İlişkisel veri tabanının yerine </a:t>
            </a:r>
            <a:r>
              <a:rPr lang="tr-TR" sz="1400" b="1" dirty="0" err="1" smtClean="0">
                <a:solidFill>
                  <a:schemeClr val="tx1"/>
                </a:solidFill>
              </a:rPr>
              <a:t>NoSQL</a:t>
            </a:r>
            <a:r>
              <a:rPr lang="tr-TR" sz="1400" b="1" dirty="0" smtClean="0">
                <a:solidFill>
                  <a:schemeClr val="tx1"/>
                </a:solidFill>
              </a:rPr>
              <a:t> veri tabanının tercihi özellikle hız ve yatay büyüme ile gereksiz ek maliyetten kurtulmaya dayanmaktadır.</a:t>
            </a:r>
          </a:p>
          <a:p>
            <a:pPr>
              <a:buClr>
                <a:schemeClr val="accent1">
                  <a:lumMod val="50000"/>
                </a:schemeClr>
              </a:buClr>
              <a:buSzPct val="120000"/>
              <a:buFont typeface="Wingdings" pitchFamily="2" charset="2"/>
              <a:buChar char="Ø"/>
            </a:pPr>
            <a:r>
              <a:rPr lang="tr-TR" sz="1600" b="1" dirty="0" smtClean="0">
                <a:solidFill>
                  <a:schemeClr val="accent6">
                    <a:lumMod val="75000"/>
                  </a:schemeClr>
                </a:solidFill>
              </a:rPr>
              <a:t>Kolay Ulaşılabilirlik(</a:t>
            </a:r>
            <a:r>
              <a:rPr lang="tr-TR" sz="1600" b="1" dirty="0" err="1" smtClean="0">
                <a:solidFill>
                  <a:schemeClr val="accent6">
                    <a:lumMod val="75000"/>
                  </a:schemeClr>
                </a:solidFill>
              </a:rPr>
              <a:t>Basically</a:t>
            </a:r>
            <a:r>
              <a:rPr lang="tr-TR" sz="1600" b="1" dirty="0" smtClean="0">
                <a:solidFill>
                  <a:schemeClr val="accent6">
                    <a:lumMod val="75000"/>
                  </a:schemeClr>
                </a:solidFill>
              </a:rPr>
              <a:t> </a:t>
            </a:r>
            <a:r>
              <a:rPr lang="tr-TR" sz="1600" b="1" dirty="0" err="1" smtClean="0">
                <a:solidFill>
                  <a:schemeClr val="accent6">
                    <a:lumMod val="75000"/>
                  </a:schemeClr>
                </a:solidFill>
              </a:rPr>
              <a:t>Available</a:t>
            </a:r>
            <a:r>
              <a:rPr lang="tr-TR" sz="1600" b="1" dirty="0" smtClean="0">
                <a:solidFill>
                  <a:schemeClr val="accent6">
                    <a:lumMod val="75000"/>
                  </a:schemeClr>
                </a:solidFill>
              </a:rPr>
              <a:t>) -&gt;</a:t>
            </a:r>
            <a:r>
              <a:rPr lang="tr-TR" sz="1600" b="1" dirty="0" smtClean="0">
                <a:solidFill>
                  <a:schemeClr val="tx1"/>
                </a:solidFill>
              </a:rPr>
              <a:t> </a:t>
            </a:r>
            <a:r>
              <a:rPr lang="tr-TR" sz="1400" b="1" dirty="0" smtClean="0">
                <a:solidFill>
                  <a:schemeClr val="tx1"/>
                </a:solidFill>
              </a:rPr>
              <a:t>V</a:t>
            </a:r>
            <a:r>
              <a:rPr lang="tr-TR" sz="1400" b="1" dirty="0" smtClean="0">
                <a:solidFill>
                  <a:schemeClr val="tx1"/>
                </a:solidFill>
              </a:rPr>
              <a:t>eri erişim sorunlarını ortadan kaldırmak için kopyaları kullanır ve paylaşılmış veya bölümlenmiş veriyi birçok sunucudan alır.</a:t>
            </a:r>
          </a:p>
          <a:p>
            <a:pPr>
              <a:buClr>
                <a:schemeClr val="accent1">
                  <a:lumMod val="50000"/>
                </a:schemeClr>
              </a:buClr>
              <a:buSzPct val="120000"/>
              <a:buFont typeface="Wingdings" pitchFamily="2" charset="2"/>
              <a:buChar char="Ø"/>
            </a:pPr>
            <a:r>
              <a:rPr lang="tr-TR" sz="1600" b="1" dirty="0" smtClean="0">
                <a:solidFill>
                  <a:schemeClr val="accent6">
                    <a:lumMod val="75000"/>
                  </a:schemeClr>
                </a:solidFill>
              </a:rPr>
              <a:t>Esnek Durum(</a:t>
            </a:r>
            <a:r>
              <a:rPr lang="tr-TR" sz="1600" b="1" dirty="0" err="1" smtClean="0">
                <a:solidFill>
                  <a:schemeClr val="accent6">
                    <a:lumMod val="75000"/>
                  </a:schemeClr>
                </a:solidFill>
              </a:rPr>
              <a:t>Soft</a:t>
            </a:r>
            <a:r>
              <a:rPr lang="tr-TR" sz="1600" b="1" dirty="0" smtClean="0">
                <a:solidFill>
                  <a:schemeClr val="accent6">
                    <a:lumMod val="75000"/>
                  </a:schemeClr>
                </a:solidFill>
              </a:rPr>
              <a:t>  </a:t>
            </a:r>
            <a:r>
              <a:rPr lang="tr-TR" sz="1600" b="1" dirty="0" err="1" smtClean="0">
                <a:solidFill>
                  <a:schemeClr val="accent6">
                    <a:lumMod val="75000"/>
                  </a:schemeClr>
                </a:solidFill>
              </a:rPr>
              <a:t>S</a:t>
            </a:r>
            <a:r>
              <a:rPr lang="tr-TR" sz="1600" b="1" dirty="0" err="1" smtClean="0">
                <a:solidFill>
                  <a:schemeClr val="accent6">
                    <a:lumMod val="75000"/>
                  </a:schemeClr>
                </a:solidFill>
              </a:rPr>
              <a:t>tate</a:t>
            </a:r>
            <a:r>
              <a:rPr lang="tr-TR" sz="1600" b="1" dirty="0" smtClean="0">
                <a:solidFill>
                  <a:schemeClr val="accent6">
                    <a:lumMod val="75000"/>
                  </a:schemeClr>
                </a:solidFill>
              </a:rPr>
              <a:t>) -&gt; </a:t>
            </a:r>
            <a:r>
              <a:rPr lang="tr-TR" sz="1400" b="1" dirty="0" smtClean="0">
                <a:solidFill>
                  <a:schemeClr val="tx1"/>
                </a:solidFill>
              </a:rPr>
              <a:t>ACID mantığında veri tutarlılığının olmazsa olmaz bir gereklilik olduğu savunulurdu fakat </a:t>
            </a:r>
            <a:r>
              <a:rPr lang="tr-TR" sz="1400" b="1" dirty="0" err="1" smtClean="0">
                <a:solidFill>
                  <a:schemeClr val="tx1"/>
                </a:solidFill>
              </a:rPr>
              <a:t>NoSQL</a:t>
            </a:r>
            <a:r>
              <a:rPr lang="tr-TR" sz="1400" b="1" dirty="0" smtClean="0">
                <a:solidFill>
                  <a:schemeClr val="tx1"/>
                </a:solidFill>
              </a:rPr>
              <a:t> sistemler tutarsız ve  süreksiz verilerin barınmasına da izin verir .</a:t>
            </a:r>
            <a:endParaRPr lang="tr-TR" sz="1600" b="1" dirty="0" smtClean="0">
              <a:solidFill>
                <a:schemeClr val="accent6">
                  <a:lumMod val="75000"/>
                </a:schemeClr>
              </a:solidFill>
            </a:endParaRPr>
          </a:p>
          <a:p>
            <a:pPr>
              <a:buClr>
                <a:schemeClr val="accent1">
                  <a:lumMod val="50000"/>
                </a:schemeClr>
              </a:buClr>
              <a:buSzPct val="120000"/>
              <a:buNone/>
            </a:pPr>
            <a:r>
              <a:rPr lang="tr-TR" sz="1600" b="1" dirty="0" smtClean="0">
                <a:solidFill>
                  <a:schemeClr val="accent6">
                    <a:lumMod val="75000"/>
                  </a:schemeClr>
                </a:solidFill>
              </a:rPr>
              <a:t>  </a:t>
            </a:r>
          </a:p>
          <a:p>
            <a:pPr>
              <a:buClr>
                <a:schemeClr val="accent1">
                  <a:lumMod val="50000"/>
                </a:schemeClr>
              </a:buClr>
              <a:buSzPct val="120000"/>
              <a:buNone/>
            </a:pPr>
            <a:endParaRPr lang="tr-TR" sz="1400" b="1" dirty="0" smtClean="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476672"/>
            <a:ext cx="4536504" cy="562074"/>
          </a:xfrm>
          <a:solidFill>
            <a:schemeClr val="accent6">
              <a:lumMod val="20000"/>
              <a:lumOff val="80000"/>
            </a:schemeClr>
          </a:solidFill>
        </p:spPr>
        <p:txBody>
          <a:bodyPr>
            <a:normAutofit fontScale="90000"/>
          </a:bodyPr>
          <a:lstStyle/>
          <a:p>
            <a:r>
              <a:rPr lang="tr-TR" sz="2000" dirty="0" smtClean="0"/>
              <a:t>İlişkisel ve ilişkisel olmayan(</a:t>
            </a:r>
            <a:r>
              <a:rPr lang="tr-TR" sz="2000" dirty="0" err="1" smtClean="0"/>
              <a:t>nosql</a:t>
            </a:r>
            <a:r>
              <a:rPr lang="tr-TR" sz="2000" dirty="0" smtClean="0"/>
              <a:t>) veri </a:t>
            </a:r>
            <a:r>
              <a:rPr lang="tr-TR" sz="2000" dirty="0" err="1" smtClean="0"/>
              <a:t>tabani</a:t>
            </a:r>
            <a:r>
              <a:rPr lang="tr-TR" sz="2000" dirty="0" smtClean="0"/>
              <a:t> sistemleri</a:t>
            </a:r>
            <a:endParaRPr lang="tr-TR" sz="2000" dirty="0"/>
          </a:p>
        </p:txBody>
      </p:sp>
      <p:sp>
        <p:nvSpPr>
          <p:cNvPr id="3" name="2 İçerik Yer Tutucusu"/>
          <p:cNvSpPr>
            <a:spLocks noGrp="1"/>
          </p:cNvSpPr>
          <p:nvPr>
            <p:ph sz="quarter" idx="1"/>
          </p:nvPr>
        </p:nvSpPr>
        <p:spPr>
          <a:xfrm>
            <a:off x="467544" y="1196752"/>
            <a:ext cx="7776864" cy="4536504"/>
          </a:xfrm>
          <a:solidFill>
            <a:schemeClr val="accent5">
              <a:lumMod val="40000"/>
              <a:lumOff val="60000"/>
            </a:schemeClr>
          </a:solidFill>
          <a:ln>
            <a:solidFill>
              <a:schemeClr val="tx1"/>
            </a:solidFill>
          </a:ln>
          <a:effectLst>
            <a:glow rad="101600">
              <a:schemeClr val="accent1">
                <a:lumMod val="20000"/>
                <a:lumOff val="80000"/>
                <a:alpha val="60000"/>
              </a:schemeClr>
            </a:glow>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a:schemeClr val="dk1"/>
          </a:fontRef>
        </p:style>
        <p:txBody>
          <a:bodyPr>
            <a:normAutofit/>
          </a:bodyPr>
          <a:lstStyle/>
          <a:p>
            <a:pPr>
              <a:buClr>
                <a:schemeClr val="accent1">
                  <a:lumMod val="50000"/>
                </a:schemeClr>
              </a:buClr>
              <a:buSzPct val="120000"/>
              <a:buFont typeface="Wingdings" pitchFamily="2" charset="2"/>
              <a:buChar char="Ø"/>
            </a:pPr>
            <a:r>
              <a:rPr lang="tr-TR" sz="1600" b="1" dirty="0" smtClean="0">
                <a:solidFill>
                  <a:schemeClr val="accent6">
                    <a:lumMod val="75000"/>
                  </a:schemeClr>
                </a:solidFill>
              </a:rPr>
              <a:t>Eninde Sonunda Tutarlı</a:t>
            </a:r>
            <a:r>
              <a:rPr lang="tr-TR" sz="1600" b="1" dirty="0" smtClean="0">
                <a:solidFill>
                  <a:schemeClr val="accent6">
                    <a:lumMod val="75000"/>
                  </a:schemeClr>
                </a:solidFill>
              </a:rPr>
              <a:t>(</a:t>
            </a:r>
            <a:r>
              <a:rPr lang="tr-TR" sz="1600" b="1" dirty="0" err="1" smtClean="0">
                <a:solidFill>
                  <a:schemeClr val="accent6">
                    <a:lumMod val="75000"/>
                  </a:schemeClr>
                </a:solidFill>
              </a:rPr>
              <a:t>Eventually</a:t>
            </a:r>
            <a:r>
              <a:rPr lang="tr-TR" sz="1600" b="1" dirty="0" smtClean="0">
                <a:solidFill>
                  <a:schemeClr val="accent6">
                    <a:lumMod val="75000"/>
                  </a:schemeClr>
                </a:solidFill>
              </a:rPr>
              <a:t> </a:t>
            </a:r>
            <a:r>
              <a:rPr lang="tr-TR" sz="1600" b="1" dirty="0" err="1" smtClean="0">
                <a:solidFill>
                  <a:schemeClr val="accent6">
                    <a:lumMod val="75000"/>
                  </a:schemeClr>
                </a:solidFill>
              </a:rPr>
              <a:t>Consistent</a:t>
            </a:r>
            <a:r>
              <a:rPr lang="tr-TR" sz="1600" b="1" dirty="0" smtClean="0">
                <a:solidFill>
                  <a:schemeClr val="accent6">
                    <a:lumMod val="75000"/>
                  </a:schemeClr>
                </a:solidFill>
              </a:rPr>
              <a:t>) -&gt;</a:t>
            </a:r>
            <a:r>
              <a:rPr lang="tr-TR" sz="1600" b="1" dirty="0" smtClean="0">
                <a:solidFill>
                  <a:schemeClr val="tx1"/>
                </a:solidFill>
              </a:rPr>
              <a:t> </a:t>
            </a:r>
            <a:r>
              <a:rPr lang="tr-TR" sz="1400" b="1" dirty="0" smtClean="0">
                <a:solidFill>
                  <a:schemeClr val="tx1"/>
                </a:solidFill>
              </a:rPr>
              <a:t>Uygulamalar anlık tutarlılıkla ilgili olmasına rağmen ,</a:t>
            </a:r>
            <a:r>
              <a:rPr lang="tr-TR" sz="1400" b="1" dirty="0" err="1" smtClean="0">
                <a:solidFill>
                  <a:schemeClr val="tx1"/>
                </a:solidFill>
              </a:rPr>
              <a:t>NoSQL</a:t>
            </a:r>
            <a:r>
              <a:rPr lang="tr-TR" sz="1400" b="1" dirty="0" smtClean="0">
                <a:solidFill>
                  <a:schemeClr val="tx1"/>
                </a:solidFill>
              </a:rPr>
              <a:t> sistemlerin gelecekte bir zamanda tutarlı olacağı farz edilir.</a:t>
            </a:r>
          </a:p>
          <a:p>
            <a:pPr>
              <a:buClr>
                <a:schemeClr val="accent1">
                  <a:lumMod val="50000"/>
                </a:schemeClr>
              </a:buClr>
              <a:buSzPct val="120000"/>
              <a:buFont typeface="Wingdings" pitchFamily="2" charset="2"/>
              <a:buChar char="Ø"/>
            </a:pPr>
            <a:r>
              <a:rPr lang="tr-TR" sz="1400" b="1" dirty="0" smtClean="0">
                <a:solidFill>
                  <a:schemeClr val="tx1"/>
                </a:solidFill>
              </a:rPr>
              <a:t>ACID in zorunlu tuttuğu tutarlılığa karşın </a:t>
            </a:r>
            <a:r>
              <a:rPr lang="tr-TR" sz="1400" b="1" dirty="0" err="1" smtClean="0">
                <a:solidFill>
                  <a:schemeClr val="tx1"/>
                </a:solidFill>
              </a:rPr>
              <a:t>NoSQL</a:t>
            </a:r>
            <a:r>
              <a:rPr lang="tr-TR" sz="1400" b="1" dirty="0" smtClean="0">
                <a:solidFill>
                  <a:schemeClr val="tx1"/>
                </a:solidFill>
              </a:rPr>
              <a:t> de tanımlanmayan bir zamanda tutarlılığın oluşacağı garanti edilir.</a:t>
            </a:r>
          </a:p>
          <a:p>
            <a:pPr>
              <a:buClr>
                <a:schemeClr val="accent1">
                  <a:lumMod val="50000"/>
                </a:schemeClr>
              </a:buClr>
              <a:buSzPct val="120000"/>
              <a:buFont typeface="Wingdings" pitchFamily="2" charset="2"/>
              <a:buChar char="Ø"/>
            </a:pPr>
            <a:r>
              <a:rPr lang="tr-TR" sz="1400" b="1" dirty="0" smtClean="0">
                <a:solidFill>
                  <a:schemeClr val="tx1"/>
                </a:solidFill>
              </a:rPr>
              <a:t>Lider </a:t>
            </a:r>
            <a:r>
              <a:rPr lang="tr-TR" sz="1400" b="1" dirty="0" err="1" smtClean="0">
                <a:solidFill>
                  <a:schemeClr val="tx1"/>
                </a:solidFill>
              </a:rPr>
              <a:t>NoSQL</a:t>
            </a:r>
            <a:r>
              <a:rPr lang="tr-TR" sz="1400" b="1" dirty="0" smtClean="0">
                <a:solidFill>
                  <a:schemeClr val="tx1"/>
                </a:solidFill>
              </a:rPr>
              <a:t> ürünleri: </a:t>
            </a:r>
            <a:r>
              <a:rPr lang="tr-TR" sz="1400" b="1" dirty="0" err="1" smtClean="0">
                <a:solidFill>
                  <a:schemeClr val="tx1"/>
                </a:solidFill>
              </a:rPr>
              <a:t>Mongo</a:t>
            </a:r>
            <a:r>
              <a:rPr lang="tr-TR" sz="1400" b="1" dirty="0" err="1" smtClean="0">
                <a:solidFill>
                  <a:schemeClr val="tx1"/>
                </a:solidFill>
              </a:rPr>
              <a:t>DB</a:t>
            </a:r>
            <a:r>
              <a:rPr lang="tr-TR" sz="1400" b="1" dirty="0" smtClean="0">
                <a:solidFill>
                  <a:schemeClr val="tx1"/>
                </a:solidFill>
              </a:rPr>
              <a:t> , </a:t>
            </a:r>
            <a:r>
              <a:rPr lang="tr-TR" sz="1400" b="1" dirty="0" err="1" smtClean="0">
                <a:solidFill>
                  <a:schemeClr val="tx1"/>
                </a:solidFill>
              </a:rPr>
              <a:t>CouchDB</a:t>
            </a:r>
            <a:r>
              <a:rPr lang="tr-TR" sz="1400" b="1" dirty="0" smtClean="0">
                <a:solidFill>
                  <a:schemeClr val="tx1"/>
                </a:solidFill>
              </a:rPr>
              <a:t> , </a:t>
            </a:r>
            <a:r>
              <a:rPr lang="tr-TR" sz="1400" b="1" dirty="0" err="1" smtClean="0">
                <a:solidFill>
                  <a:schemeClr val="tx1"/>
                </a:solidFill>
              </a:rPr>
              <a:t>Riak</a:t>
            </a:r>
            <a:r>
              <a:rPr lang="tr-TR" sz="1400" b="1" dirty="0" smtClean="0">
                <a:solidFill>
                  <a:schemeClr val="tx1"/>
                </a:solidFill>
              </a:rPr>
              <a:t> , </a:t>
            </a:r>
            <a:r>
              <a:rPr lang="tr-TR" sz="1400" b="1" dirty="0" err="1" smtClean="0">
                <a:solidFill>
                  <a:schemeClr val="tx1"/>
                </a:solidFill>
              </a:rPr>
              <a:t>Redis</a:t>
            </a:r>
            <a:r>
              <a:rPr lang="tr-TR" sz="1400" b="1" dirty="0" smtClean="0">
                <a:solidFill>
                  <a:schemeClr val="tx1"/>
                </a:solidFill>
              </a:rPr>
              <a:t>, </a:t>
            </a:r>
            <a:r>
              <a:rPr lang="tr-TR" sz="1400" b="1" dirty="0" err="1" smtClean="0">
                <a:solidFill>
                  <a:schemeClr val="tx1"/>
                </a:solidFill>
              </a:rPr>
              <a:t>Voldemort</a:t>
            </a:r>
            <a:r>
              <a:rPr lang="tr-TR" sz="1400" b="1" dirty="0" smtClean="0">
                <a:solidFill>
                  <a:schemeClr val="tx1"/>
                </a:solidFill>
              </a:rPr>
              <a:t>, </a:t>
            </a:r>
            <a:r>
              <a:rPr lang="tr-TR" sz="1400" b="1" dirty="0" err="1" smtClean="0">
                <a:solidFill>
                  <a:schemeClr val="tx1"/>
                </a:solidFill>
              </a:rPr>
              <a:t>Cassandra</a:t>
            </a:r>
            <a:r>
              <a:rPr lang="tr-TR" sz="1400" b="1" dirty="0" smtClean="0">
                <a:solidFill>
                  <a:schemeClr val="tx1"/>
                </a:solidFill>
              </a:rPr>
              <a:t>, </a:t>
            </a:r>
            <a:r>
              <a:rPr lang="tr-TR" sz="1400" b="1" dirty="0" err="1" smtClean="0">
                <a:solidFill>
                  <a:schemeClr val="tx1"/>
                </a:solidFill>
              </a:rPr>
              <a:t>HBase</a:t>
            </a:r>
            <a:r>
              <a:rPr lang="tr-TR" sz="1400" b="1" dirty="0" smtClean="0">
                <a:solidFill>
                  <a:schemeClr val="tx1"/>
                </a:solidFill>
              </a:rPr>
              <a:t>.</a:t>
            </a:r>
            <a:r>
              <a:rPr lang="tr-TR" sz="1400" b="1" dirty="0" smtClean="0">
                <a:solidFill>
                  <a:schemeClr val="tx1"/>
                </a:solidFill>
              </a:rPr>
              <a:t> </a:t>
            </a:r>
          </a:p>
          <a:p>
            <a:pPr>
              <a:buClr>
                <a:schemeClr val="accent1">
                  <a:lumMod val="50000"/>
                </a:schemeClr>
              </a:buClr>
              <a:buSzPct val="120000"/>
              <a:buNone/>
            </a:pPr>
            <a:r>
              <a:rPr lang="tr-TR" sz="1600" b="1" dirty="0" smtClean="0">
                <a:solidFill>
                  <a:schemeClr val="accent6">
                    <a:lumMod val="75000"/>
                  </a:schemeClr>
                </a:solidFill>
              </a:rPr>
              <a:t>  </a:t>
            </a:r>
          </a:p>
          <a:p>
            <a:pPr>
              <a:buClr>
                <a:schemeClr val="accent1">
                  <a:lumMod val="50000"/>
                </a:schemeClr>
              </a:buClr>
              <a:buSzPct val="120000"/>
              <a:buNone/>
            </a:pPr>
            <a:endParaRPr lang="tr-TR" sz="1400" b="1" dirty="0" smtClean="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476672"/>
            <a:ext cx="4536504" cy="562074"/>
          </a:xfrm>
          <a:solidFill>
            <a:schemeClr val="accent1">
              <a:lumMod val="20000"/>
              <a:lumOff val="80000"/>
            </a:schemeClr>
          </a:solidFill>
        </p:spPr>
        <p:txBody>
          <a:bodyPr>
            <a:normAutofit fontScale="90000"/>
          </a:bodyPr>
          <a:lstStyle/>
          <a:p>
            <a:r>
              <a:rPr lang="tr-TR" sz="2000" dirty="0" smtClean="0">
                <a:solidFill>
                  <a:schemeClr val="tx1"/>
                </a:solidFill>
              </a:rPr>
              <a:t>Veri </a:t>
            </a:r>
            <a:r>
              <a:rPr lang="tr-TR" sz="2000" dirty="0" err="1" smtClean="0">
                <a:solidFill>
                  <a:schemeClr val="tx1"/>
                </a:solidFill>
              </a:rPr>
              <a:t>tabani</a:t>
            </a:r>
            <a:r>
              <a:rPr lang="tr-TR" sz="2000" dirty="0" smtClean="0">
                <a:solidFill>
                  <a:schemeClr val="tx1"/>
                </a:solidFill>
              </a:rPr>
              <a:t> mimarilerinin performans </a:t>
            </a:r>
            <a:r>
              <a:rPr lang="tr-TR" sz="2000" dirty="0" err="1" smtClean="0">
                <a:solidFill>
                  <a:schemeClr val="tx1"/>
                </a:solidFill>
              </a:rPr>
              <a:t>karşilaştirmasi</a:t>
            </a:r>
            <a:endParaRPr lang="tr-TR" sz="2000" dirty="0">
              <a:solidFill>
                <a:schemeClr val="tx1"/>
              </a:solidFill>
            </a:endParaRPr>
          </a:p>
        </p:txBody>
      </p:sp>
      <p:sp>
        <p:nvSpPr>
          <p:cNvPr id="3" name="2 İçerik Yer Tutucusu"/>
          <p:cNvSpPr>
            <a:spLocks noGrp="1"/>
          </p:cNvSpPr>
          <p:nvPr>
            <p:ph sz="quarter" idx="1"/>
          </p:nvPr>
        </p:nvSpPr>
        <p:spPr>
          <a:xfrm>
            <a:off x="467544" y="1196752"/>
            <a:ext cx="7776864" cy="4536504"/>
          </a:xfrm>
          <a:solidFill>
            <a:schemeClr val="accent5">
              <a:lumMod val="40000"/>
              <a:lumOff val="60000"/>
            </a:schemeClr>
          </a:solidFill>
          <a:ln>
            <a:solidFill>
              <a:schemeClr val="tx1"/>
            </a:solidFill>
          </a:ln>
          <a:effectLst>
            <a:glow rad="101600">
              <a:schemeClr val="accent1">
                <a:lumMod val="20000"/>
                <a:lumOff val="80000"/>
                <a:alpha val="60000"/>
              </a:schemeClr>
            </a:glow>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a:schemeClr val="dk1"/>
          </a:fontRef>
        </p:style>
        <p:txBody>
          <a:bodyPr>
            <a:normAutofit/>
          </a:bodyPr>
          <a:lstStyle/>
          <a:p>
            <a:pPr>
              <a:buClr>
                <a:schemeClr val="accent1">
                  <a:lumMod val="50000"/>
                </a:schemeClr>
              </a:buClr>
              <a:buSzPct val="120000"/>
              <a:buFont typeface="Wingdings" pitchFamily="2" charset="2"/>
              <a:buChar char="Ø"/>
            </a:pPr>
            <a:r>
              <a:rPr lang="tr-TR" sz="1400" b="1" dirty="0" smtClean="0">
                <a:solidFill>
                  <a:schemeClr val="tx1"/>
                </a:solidFill>
              </a:rPr>
              <a:t>Günümüzde en yaygın kullanılan ilişkisel veri tabanlarından biri olan </a:t>
            </a:r>
            <a:r>
              <a:rPr lang="tr-TR" sz="1400" b="1" dirty="0" err="1" smtClean="0">
                <a:solidFill>
                  <a:schemeClr val="tx1"/>
                </a:solidFill>
              </a:rPr>
              <a:t>MySQL</a:t>
            </a:r>
            <a:r>
              <a:rPr lang="tr-TR" sz="1400" b="1" dirty="0" smtClean="0">
                <a:solidFill>
                  <a:schemeClr val="tx1"/>
                </a:solidFill>
              </a:rPr>
              <a:t> ve ilişkisel olmayan (</a:t>
            </a:r>
            <a:r>
              <a:rPr lang="tr-TR" sz="1400" b="1" dirty="0" err="1" smtClean="0">
                <a:solidFill>
                  <a:schemeClr val="tx1"/>
                </a:solidFill>
              </a:rPr>
              <a:t>NoSQL</a:t>
            </a:r>
            <a:r>
              <a:rPr lang="tr-TR" sz="1400" b="1" dirty="0" smtClean="0">
                <a:solidFill>
                  <a:schemeClr val="tx1"/>
                </a:solidFill>
              </a:rPr>
              <a:t>) veri tabanı olarak ilişkisel veri tabanı sistemlerine alternatif bir çözüm olarak ortaya çıkan, yatay olarak ölçeklendirilen bir veri depolama sistemi olan </a:t>
            </a:r>
            <a:r>
              <a:rPr lang="tr-TR" sz="1400" b="1" dirty="0" err="1" smtClean="0">
                <a:solidFill>
                  <a:schemeClr val="tx1"/>
                </a:solidFill>
              </a:rPr>
              <a:t>MongoDB</a:t>
            </a:r>
            <a:r>
              <a:rPr lang="tr-TR" sz="1400" b="1" dirty="0" smtClean="0">
                <a:solidFill>
                  <a:schemeClr val="tx1"/>
                </a:solidFill>
              </a:rPr>
              <a:t> veri tabanı  sistemi kullanılmıştır.</a:t>
            </a:r>
          </a:p>
          <a:p>
            <a:pPr>
              <a:buClr>
                <a:schemeClr val="accent1">
                  <a:lumMod val="50000"/>
                </a:schemeClr>
              </a:buClr>
              <a:buSzPct val="120000"/>
              <a:buFont typeface="Wingdings" pitchFamily="2" charset="2"/>
              <a:buChar char="Ø"/>
            </a:pPr>
            <a:r>
              <a:rPr lang="tr-TR" sz="1400" b="1" dirty="0" smtClean="0">
                <a:solidFill>
                  <a:schemeClr val="tx1"/>
                </a:solidFill>
              </a:rPr>
              <a:t>Yapılan Çalışmada; </a:t>
            </a:r>
            <a:r>
              <a:rPr lang="tr-TR" sz="1400" b="1" dirty="0" err="1" smtClean="0">
                <a:solidFill>
                  <a:schemeClr val="tx1"/>
                </a:solidFill>
              </a:rPr>
              <a:t>MySQL</a:t>
            </a:r>
            <a:r>
              <a:rPr lang="tr-TR" sz="1400" b="1" dirty="0" smtClean="0">
                <a:solidFill>
                  <a:schemeClr val="tx1"/>
                </a:solidFill>
              </a:rPr>
              <a:t> ve </a:t>
            </a:r>
            <a:r>
              <a:rPr lang="tr-TR" sz="1400" b="1" dirty="0" err="1" smtClean="0">
                <a:solidFill>
                  <a:schemeClr val="tx1"/>
                </a:solidFill>
              </a:rPr>
              <a:t>MongoDB</a:t>
            </a:r>
            <a:r>
              <a:rPr lang="tr-TR" sz="1400" b="1" dirty="0" smtClean="0">
                <a:solidFill>
                  <a:schemeClr val="tx1"/>
                </a:solidFill>
              </a:rPr>
              <a:t> veri tabanı sistemlerinin performans ve yatay ölçeklendirilebilirlik incelemesi için şu işlemlerin uygulanması ve sonuçlarının ortaya çıkarılması hedeflenmiştir.</a:t>
            </a:r>
          </a:p>
          <a:p>
            <a:pPr>
              <a:buClr>
                <a:schemeClr val="accent1">
                  <a:lumMod val="50000"/>
                </a:schemeClr>
              </a:buClr>
              <a:buSzPct val="120000"/>
              <a:buFont typeface="Wingdings" pitchFamily="2" charset="2"/>
              <a:buChar char="Ø"/>
            </a:pPr>
            <a:r>
              <a:rPr lang="tr-TR" sz="1400" b="1" dirty="0" smtClean="0">
                <a:solidFill>
                  <a:schemeClr val="tx1"/>
                </a:solidFill>
              </a:rPr>
              <a:t>Bunlar :</a:t>
            </a:r>
          </a:p>
          <a:p>
            <a:pPr marL="342900" indent="-342900">
              <a:buClr>
                <a:schemeClr val="accent1">
                  <a:lumMod val="50000"/>
                </a:schemeClr>
              </a:buClr>
              <a:buSzPct val="80000"/>
              <a:buFont typeface="+mj-lt"/>
              <a:buAutoNum type="arabicParenR"/>
            </a:pPr>
            <a:r>
              <a:rPr lang="tr-TR" sz="1400" b="1" dirty="0" smtClean="0">
                <a:solidFill>
                  <a:schemeClr val="tx1"/>
                </a:solidFill>
              </a:rPr>
              <a:t>Veri tabanı sunucu sistemleri özellikleri belirlenmesi,</a:t>
            </a:r>
            <a:r>
              <a:rPr lang="tr-TR" sz="1400" b="1" dirty="0" smtClean="0">
                <a:solidFill>
                  <a:schemeClr val="tx1"/>
                </a:solidFill>
              </a:rPr>
              <a:t>  </a:t>
            </a:r>
          </a:p>
          <a:p>
            <a:pPr marL="342900" indent="-342900">
              <a:buClr>
                <a:schemeClr val="accent1">
                  <a:lumMod val="50000"/>
                </a:schemeClr>
              </a:buClr>
              <a:buSzPct val="80000"/>
              <a:buFont typeface="+mj-lt"/>
              <a:buAutoNum type="arabicParenR"/>
            </a:pPr>
            <a:r>
              <a:rPr lang="tr-TR" sz="1400" b="1" dirty="0" smtClean="0">
                <a:solidFill>
                  <a:schemeClr val="tx1"/>
                </a:solidFill>
              </a:rPr>
              <a:t>Veri tabanı şemaları oluşturulması,</a:t>
            </a:r>
          </a:p>
          <a:p>
            <a:pPr marL="342900" indent="-342900">
              <a:buClr>
                <a:schemeClr val="accent1">
                  <a:lumMod val="50000"/>
                </a:schemeClr>
              </a:buClr>
              <a:buSzPct val="80000"/>
              <a:buFont typeface="+mj-lt"/>
              <a:buAutoNum type="arabicParenR"/>
            </a:pPr>
            <a:r>
              <a:rPr lang="tr-TR" sz="1400" b="1" dirty="0" smtClean="0">
                <a:solidFill>
                  <a:schemeClr val="tx1"/>
                </a:solidFill>
              </a:rPr>
              <a:t>Sorguların belirlenmesi,</a:t>
            </a:r>
          </a:p>
          <a:p>
            <a:pPr marL="342900" indent="-342900">
              <a:buClr>
                <a:schemeClr val="accent1">
                  <a:lumMod val="50000"/>
                </a:schemeClr>
              </a:buClr>
              <a:buSzPct val="80000"/>
              <a:buFont typeface="+mj-lt"/>
              <a:buAutoNum type="arabicParenR"/>
            </a:pPr>
            <a:r>
              <a:rPr lang="tr-TR" sz="1400" b="1" dirty="0" smtClean="0">
                <a:solidFill>
                  <a:schemeClr val="tx1"/>
                </a:solidFill>
              </a:rPr>
              <a:t>Veri tabanı ayarlarının yapılması,</a:t>
            </a:r>
          </a:p>
          <a:p>
            <a:pPr marL="342900" indent="-342900">
              <a:buClr>
                <a:schemeClr val="accent1">
                  <a:lumMod val="50000"/>
                </a:schemeClr>
              </a:buClr>
              <a:buSzPct val="80000"/>
              <a:buFont typeface="+mj-lt"/>
              <a:buAutoNum type="arabicParenR"/>
            </a:pPr>
            <a:r>
              <a:rPr lang="tr-TR" sz="1400" b="1" dirty="0" smtClean="0">
                <a:solidFill>
                  <a:schemeClr val="tx1"/>
                </a:solidFill>
              </a:rPr>
              <a:t>Ölçümler ve ölçüm metrikleri bilgileri,</a:t>
            </a:r>
          </a:p>
          <a:p>
            <a:pPr marL="342900" indent="-342900">
              <a:buClr>
                <a:schemeClr val="accent1">
                  <a:lumMod val="50000"/>
                </a:schemeClr>
              </a:buClr>
              <a:buSzPct val="80000"/>
              <a:buFont typeface="+mj-lt"/>
              <a:buAutoNum type="arabicParenR"/>
            </a:pPr>
            <a:r>
              <a:rPr lang="tr-TR" sz="1400" b="1" dirty="0" smtClean="0">
                <a:solidFill>
                  <a:schemeClr val="tx1"/>
                </a:solidFill>
              </a:rPr>
              <a:t>Performans analizi ve sonuçlarıdır.</a:t>
            </a:r>
            <a:endParaRPr lang="tr-TR" sz="1400" b="1" dirty="0" smtClean="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476672"/>
            <a:ext cx="4536504" cy="562074"/>
          </a:xfrm>
          <a:solidFill>
            <a:schemeClr val="accent1">
              <a:lumMod val="20000"/>
              <a:lumOff val="80000"/>
            </a:schemeClr>
          </a:solidFill>
        </p:spPr>
        <p:txBody>
          <a:bodyPr>
            <a:normAutofit fontScale="90000"/>
          </a:bodyPr>
          <a:lstStyle/>
          <a:p>
            <a:r>
              <a:rPr lang="tr-TR" sz="2000" dirty="0" smtClean="0">
                <a:solidFill>
                  <a:schemeClr val="tx1"/>
                </a:solidFill>
              </a:rPr>
              <a:t>Veri </a:t>
            </a:r>
            <a:r>
              <a:rPr lang="tr-TR" sz="2000" dirty="0" err="1" smtClean="0">
                <a:solidFill>
                  <a:schemeClr val="tx1"/>
                </a:solidFill>
              </a:rPr>
              <a:t>tabani</a:t>
            </a:r>
            <a:r>
              <a:rPr lang="tr-TR" sz="2000" dirty="0" smtClean="0">
                <a:solidFill>
                  <a:schemeClr val="tx1"/>
                </a:solidFill>
              </a:rPr>
              <a:t> mimarilerinin performans </a:t>
            </a:r>
            <a:r>
              <a:rPr lang="tr-TR" sz="2000" dirty="0" err="1" smtClean="0">
                <a:solidFill>
                  <a:schemeClr val="tx1"/>
                </a:solidFill>
              </a:rPr>
              <a:t>karşilaştirmasi</a:t>
            </a:r>
            <a:endParaRPr lang="tr-TR" sz="2000" dirty="0">
              <a:solidFill>
                <a:schemeClr val="tx1"/>
              </a:solidFill>
            </a:endParaRPr>
          </a:p>
        </p:txBody>
      </p:sp>
      <p:sp>
        <p:nvSpPr>
          <p:cNvPr id="3" name="2 İçerik Yer Tutucusu"/>
          <p:cNvSpPr>
            <a:spLocks noGrp="1"/>
          </p:cNvSpPr>
          <p:nvPr>
            <p:ph sz="quarter" idx="1"/>
          </p:nvPr>
        </p:nvSpPr>
        <p:spPr>
          <a:xfrm>
            <a:off x="467544" y="1196752"/>
            <a:ext cx="7776864" cy="4536504"/>
          </a:xfrm>
          <a:solidFill>
            <a:schemeClr val="accent5">
              <a:lumMod val="40000"/>
              <a:lumOff val="60000"/>
            </a:schemeClr>
          </a:solidFill>
          <a:ln>
            <a:solidFill>
              <a:schemeClr val="tx1"/>
            </a:solidFill>
          </a:ln>
          <a:effectLst>
            <a:glow rad="101600">
              <a:schemeClr val="accent1">
                <a:lumMod val="20000"/>
                <a:lumOff val="80000"/>
                <a:alpha val="60000"/>
              </a:schemeClr>
            </a:glow>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a:schemeClr val="dk1"/>
          </a:fontRef>
        </p:style>
        <p:txBody>
          <a:bodyPr>
            <a:normAutofit/>
          </a:bodyPr>
          <a:lstStyle/>
          <a:p>
            <a:pPr>
              <a:buClr>
                <a:schemeClr val="accent1">
                  <a:lumMod val="50000"/>
                </a:schemeClr>
              </a:buClr>
              <a:buSzPct val="120000"/>
              <a:buFont typeface="Wingdings" pitchFamily="2" charset="2"/>
              <a:buChar char="Ø"/>
            </a:pPr>
            <a:r>
              <a:rPr lang="tr-TR" sz="1400" b="1" dirty="0" smtClean="0">
                <a:solidFill>
                  <a:schemeClr val="tx1"/>
                </a:solidFill>
              </a:rPr>
              <a:t>Yapılan analizlerde </a:t>
            </a:r>
            <a:r>
              <a:rPr lang="tr-TR" sz="1400" b="1" dirty="0" err="1" smtClean="0">
                <a:solidFill>
                  <a:schemeClr val="tx1"/>
                </a:solidFill>
              </a:rPr>
              <a:t>NoSQL</a:t>
            </a:r>
            <a:r>
              <a:rPr lang="tr-TR" sz="1400" b="1" dirty="0" smtClean="0">
                <a:solidFill>
                  <a:schemeClr val="tx1"/>
                </a:solidFill>
              </a:rPr>
              <a:t> ağırlıklı bir veri tabanının büyük miktarda veri çiftleri içerebildiği, veri çoğaltmada basit şeması nedeniyle </a:t>
            </a:r>
            <a:r>
              <a:rPr lang="tr-TR" sz="1400" b="1" dirty="0" err="1" smtClean="0">
                <a:solidFill>
                  <a:schemeClr val="tx1"/>
                </a:solidFill>
              </a:rPr>
              <a:t>MongoDB</a:t>
            </a:r>
            <a:r>
              <a:rPr lang="tr-TR" sz="1400" b="1" dirty="0" smtClean="0">
                <a:solidFill>
                  <a:schemeClr val="tx1"/>
                </a:solidFill>
              </a:rPr>
              <a:t> kullanılarak daha hızlı daha karmaşık sorgu tiplerinin çalıştırılabildiği izlenmiştir.</a:t>
            </a:r>
          </a:p>
          <a:p>
            <a:pPr>
              <a:buClr>
                <a:schemeClr val="accent1">
                  <a:lumMod val="50000"/>
                </a:schemeClr>
              </a:buClr>
              <a:buSzPct val="120000"/>
              <a:buFont typeface="Wingdings" pitchFamily="2" charset="2"/>
              <a:buChar char="Ø"/>
            </a:pPr>
            <a:r>
              <a:rPr lang="tr-TR" sz="1400" b="1" dirty="0" smtClean="0"/>
              <a:t>Her </a:t>
            </a:r>
            <a:r>
              <a:rPr lang="tr-TR" sz="1400" b="1" dirty="0" smtClean="0"/>
              <a:t>iki veri tabanı sisteminde farklı yapılandırma durumlarında ikinci sorgu tipi ile yapılan performans testlerinde, </a:t>
            </a:r>
            <a:r>
              <a:rPr lang="tr-TR" sz="1400" b="1" dirty="0" err="1" smtClean="0"/>
              <a:t>MongoDB</a:t>
            </a:r>
            <a:r>
              <a:rPr lang="tr-TR" sz="1400" b="1" dirty="0" smtClean="0"/>
              <a:t> veri tabanı sistemi </a:t>
            </a:r>
            <a:r>
              <a:rPr lang="tr-TR" sz="1400" b="1" dirty="0" err="1" smtClean="0"/>
              <a:t>MySQL’e</a:t>
            </a:r>
            <a:r>
              <a:rPr lang="tr-TR" sz="1400" b="1" dirty="0" smtClean="0"/>
              <a:t> göre en iyi performansı </a:t>
            </a:r>
            <a:r>
              <a:rPr lang="tr-TR" sz="1400" b="1" dirty="0" smtClean="0"/>
              <a:t>göstermiştir.</a:t>
            </a:r>
          </a:p>
          <a:p>
            <a:pPr>
              <a:buClr>
                <a:schemeClr val="accent1">
                  <a:lumMod val="50000"/>
                </a:schemeClr>
              </a:buClr>
              <a:buSzPct val="120000"/>
              <a:buFont typeface="Wingdings" pitchFamily="2" charset="2"/>
              <a:buChar char="Ø"/>
            </a:pPr>
            <a:r>
              <a:rPr lang="tr-TR" sz="1400" b="1" dirty="0" smtClean="0"/>
              <a:t>Bu avantaj, veri tekrarı yaşanabilme durumu pahasına dikkate değer bir şekilde görülmüştür. Bu tür sorgularda büyük veri tabanı boyutundan kaynaklanan depolama ve bellek miktarı maliyetini hesaplarken alternatif olarak </a:t>
            </a:r>
            <a:r>
              <a:rPr lang="tr-TR" sz="1400" b="1" dirty="0" err="1" smtClean="0"/>
              <a:t>NoSQL</a:t>
            </a:r>
            <a:r>
              <a:rPr lang="tr-TR" sz="1400" b="1" dirty="0" smtClean="0"/>
              <a:t> veri tabanlarını dikkate almak çok önemlidir</a:t>
            </a:r>
            <a:r>
              <a:rPr lang="tr-TR" sz="1400" b="1" dirty="0" smtClean="0"/>
              <a:t>.</a:t>
            </a:r>
          </a:p>
          <a:p>
            <a:pPr>
              <a:buClr>
                <a:schemeClr val="accent1">
                  <a:lumMod val="50000"/>
                </a:schemeClr>
              </a:buClr>
              <a:buSzPct val="120000"/>
              <a:buFont typeface="Wingdings" pitchFamily="2" charset="2"/>
              <a:buChar char="Ø"/>
            </a:pPr>
            <a:r>
              <a:rPr lang="tr-TR" sz="1400" b="1" dirty="0" smtClean="0"/>
              <a:t>Yapılan son performans testleri ise yazma ve silme işlemleridir. Basit arama sorgularında mantıksal olarak veri silme işlemi dikkate alınarak yapılan karşılaştırmalar sonucunda </a:t>
            </a:r>
            <a:r>
              <a:rPr lang="tr-TR" sz="1400" b="1" dirty="0" err="1" smtClean="0"/>
              <a:t>MySQL</a:t>
            </a:r>
            <a:r>
              <a:rPr lang="tr-TR" sz="1400" b="1" dirty="0" smtClean="0"/>
              <a:t> veri tabanı sistemi iyi bir performans göstermiştir. Öncelikle silinecek verinin bulunması gerektiğinden silme işlemine direk olarak </a:t>
            </a:r>
            <a:r>
              <a:rPr lang="tr-TR" sz="1400" b="1" dirty="0" err="1" smtClean="0"/>
              <a:t>bağlantılanır</a:t>
            </a:r>
            <a:r>
              <a:rPr lang="tr-TR" sz="1400" b="1" dirty="0" smtClean="0"/>
              <a:t>. Her iki veri tabanı bu karşılaştırma sonucunda doğrusal bir eğilim gösterirken </a:t>
            </a:r>
            <a:r>
              <a:rPr lang="tr-TR" sz="1400" b="1" dirty="0" err="1" smtClean="0"/>
              <a:t>MongoDB</a:t>
            </a:r>
            <a:r>
              <a:rPr lang="tr-TR" sz="1400" b="1" dirty="0" smtClean="0"/>
              <a:t> eklemeler sırasında </a:t>
            </a:r>
            <a:r>
              <a:rPr lang="tr-TR" sz="1400" b="1" dirty="0" err="1" smtClean="0"/>
              <a:t>MySQL’e</a:t>
            </a:r>
            <a:r>
              <a:rPr lang="tr-TR" sz="1400" b="1" dirty="0" smtClean="0"/>
              <a:t> göre oldukça belirgin ve çok daha iyi bir performans göstermiştir.</a:t>
            </a:r>
            <a:endParaRPr lang="tr-TR" sz="1400" b="1" dirty="0" smtClean="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476672"/>
            <a:ext cx="4536504" cy="562074"/>
          </a:xfrm>
          <a:solidFill>
            <a:schemeClr val="accent1">
              <a:lumMod val="20000"/>
              <a:lumOff val="80000"/>
            </a:schemeClr>
          </a:solidFill>
        </p:spPr>
        <p:txBody>
          <a:bodyPr>
            <a:normAutofit fontScale="90000"/>
          </a:bodyPr>
          <a:lstStyle/>
          <a:p>
            <a:r>
              <a:rPr lang="tr-TR" sz="2000" dirty="0" smtClean="0">
                <a:solidFill>
                  <a:schemeClr val="tx1"/>
                </a:solidFill>
              </a:rPr>
              <a:t>Veri </a:t>
            </a:r>
            <a:r>
              <a:rPr lang="tr-TR" sz="2000" dirty="0" err="1" smtClean="0">
                <a:solidFill>
                  <a:schemeClr val="tx1"/>
                </a:solidFill>
              </a:rPr>
              <a:t>tabani</a:t>
            </a:r>
            <a:r>
              <a:rPr lang="tr-TR" sz="2000" dirty="0" smtClean="0">
                <a:solidFill>
                  <a:schemeClr val="tx1"/>
                </a:solidFill>
              </a:rPr>
              <a:t> mimarilerinin performans </a:t>
            </a:r>
            <a:r>
              <a:rPr lang="tr-TR" sz="2000" dirty="0" err="1" smtClean="0">
                <a:solidFill>
                  <a:schemeClr val="tx1"/>
                </a:solidFill>
              </a:rPr>
              <a:t>karşilaştirmasi</a:t>
            </a:r>
            <a:endParaRPr lang="tr-TR" sz="2000" dirty="0">
              <a:solidFill>
                <a:schemeClr val="tx1"/>
              </a:solidFill>
            </a:endParaRPr>
          </a:p>
        </p:txBody>
      </p:sp>
      <p:sp>
        <p:nvSpPr>
          <p:cNvPr id="3" name="2 İçerik Yer Tutucusu"/>
          <p:cNvSpPr>
            <a:spLocks noGrp="1"/>
          </p:cNvSpPr>
          <p:nvPr>
            <p:ph sz="quarter" idx="1"/>
          </p:nvPr>
        </p:nvSpPr>
        <p:spPr>
          <a:xfrm>
            <a:off x="467544" y="1196752"/>
            <a:ext cx="7776864" cy="4536504"/>
          </a:xfrm>
          <a:solidFill>
            <a:schemeClr val="accent5">
              <a:lumMod val="40000"/>
              <a:lumOff val="60000"/>
            </a:schemeClr>
          </a:solidFill>
          <a:ln>
            <a:solidFill>
              <a:schemeClr val="tx1"/>
            </a:solidFill>
          </a:ln>
          <a:effectLst>
            <a:glow rad="101600">
              <a:schemeClr val="accent1">
                <a:lumMod val="20000"/>
                <a:lumOff val="80000"/>
                <a:alpha val="60000"/>
              </a:schemeClr>
            </a:glow>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a:schemeClr val="dk1"/>
          </a:fontRef>
        </p:style>
        <p:txBody>
          <a:bodyPr>
            <a:normAutofit/>
          </a:bodyPr>
          <a:lstStyle/>
          <a:p>
            <a:pPr>
              <a:buClr>
                <a:schemeClr val="accent1">
                  <a:lumMod val="50000"/>
                </a:schemeClr>
              </a:buClr>
              <a:buSzPct val="120000"/>
              <a:buFont typeface="Wingdings" pitchFamily="2" charset="2"/>
              <a:buChar char="Ø"/>
            </a:pPr>
            <a:r>
              <a:rPr lang="tr-TR" sz="1400" b="1" dirty="0" smtClean="0"/>
              <a:t>Yapılan testlerin bir diğer önemli yönü, işlemci ve işlemci çekirdeklerinin farklı şekillerde yapılandırılarak kullanılmasıdır. Bu çalışmada, veri tabanlarının 1, 2 ve 3 işlemci ile birden fazla işlemci çekirdeği üzerinde nasıl performans göstereceğinin test edilmesi ve karşılaştırılması için çoklu sorgulama işlemleri kullanılmıştır. Bu test detaylı ve karmaşık sorgular ile birlikte yapılmıştır. Burada sorgu karmaşıklığına bağlı olarak veri tabanları farklı davranmaktadır. Bu farklılık ise daha fazla sorgu sayısı ile sorgular/saniye </a:t>
            </a:r>
            <a:r>
              <a:rPr lang="tr-TR" sz="1400" b="1" dirty="0" smtClean="0"/>
              <a:t>analiz </a:t>
            </a:r>
            <a:r>
              <a:rPr lang="tr-TR" sz="1400" b="1" dirty="0" smtClean="0"/>
              <a:t>grafiklerinde </a:t>
            </a:r>
            <a:r>
              <a:rPr lang="tr-TR" sz="1400" b="1" dirty="0" smtClean="0"/>
              <a:t>görülmüştür.</a:t>
            </a:r>
          </a:p>
          <a:p>
            <a:pPr>
              <a:buClr>
                <a:schemeClr val="accent1">
                  <a:lumMod val="50000"/>
                </a:schemeClr>
              </a:buClr>
              <a:buSzPct val="120000"/>
              <a:buFont typeface="Wingdings" pitchFamily="2" charset="2"/>
              <a:buChar char="Ø"/>
            </a:pPr>
            <a:r>
              <a:rPr lang="tr-TR" sz="1400" b="1" dirty="0" smtClean="0"/>
              <a:t> </a:t>
            </a:r>
            <a:r>
              <a:rPr lang="tr-TR" sz="1400" b="1" dirty="0" smtClean="0"/>
              <a:t>İlişkisel veri tabanı yönetim sistemlerinin kullanıldığı uygulamaların ilişkisel olmayan (</a:t>
            </a:r>
            <a:r>
              <a:rPr lang="tr-TR" sz="1400" b="1" dirty="0" err="1" smtClean="0"/>
              <a:t>NoSQL</a:t>
            </a:r>
            <a:r>
              <a:rPr lang="tr-TR" sz="1400" b="1" dirty="0" smtClean="0"/>
              <a:t>) sistemlere taşınmasının ilk etapta zor olması, veri kaybının söz konusu olabilmesi ve </a:t>
            </a:r>
            <a:r>
              <a:rPr lang="tr-TR" sz="1400" b="1" dirty="0" err="1" smtClean="0"/>
              <a:t>NoSQL</a:t>
            </a:r>
            <a:r>
              <a:rPr lang="tr-TR" sz="1400" b="1" dirty="0" smtClean="0"/>
              <a:t> veri tabanı sistemlerinin veri güvenliği alanında ilişkisel veri tabanı yönetim sistemleri kadar mesafe kat etmemiş olması gibi dezavantajları olsa dahi hız, geliştirme zamanı ve ölçeklenebilirlik gibi özellikleri ile ilişkisel olmayan (</a:t>
            </a:r>
            <a:r>
              <a:rPr lang="tr-TR" sz="1400" b="1" dirty="0" err="1" smtClean="0"/>
              <a:t>NoSQL</a:t>
            </a:r>
            <a:r>
              <a:rPr lang="tr-TR" sz="1400" b="1" dirty="0" smtClean="0"/>
              <a:t>) veri tabanlarının kullanılması performans açısından daha etkin sonuçlar almamızı sağlayacaktır. </a:t>
            </a:r>
            <a:endParaRPr lang="tr-TR" sz="1400" b="1" dirty="0" smtClean="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476672"/>
            <a:ext cx="4536504" cy="562074"/>
          </a:xfrm>
          <a:solidFill>
            <a:schemeClr val="accent1">
              <a:lumMod val="20000"/>
              <a:lumOff val="80000"/>
            </a:schemeClr>
          </a:solidFill>
        </p:spPr>
        <p:txBody>
          <a:bodyPr>
            <a:normAutofit/>
          </a:bodyPr>
          <a:lstStyle/>
          <a:p>
            <a:r>
              <a:rPr lang="tr-TR" sz="2000" dirty="0" smtClean="0">
                <a:solidFill>
                  <a:schemeClr val="tx1"/>
                </a:solidFill>
              </a:rPr>
              <a:t>Bilişim Sistemleri ve Yönetimi</a:t>
            </a:r>
            <a:endParaRPr lang="tr-TR" sz="2000" dirty="0">
              <a:solidFill>
                <a:schemeClr val="tx1"/>
              </a:solidFill>
            </a:endParaRPr>
          </a:p>
        </p:txBody>
      </p:sp>
      <p:sp>
        <p:nvSpPr>
          <p:cNvPr id="3" name="2 İçerik Yer Tutucusu"/>
          <p:cNvSpPr>
            <a:spLocks noGrp="1"/>
          </p:cNvSpPr>
          <p:nvPr>
            <p:ph sz="quarter" idx="1"/>
          </p:nvPr>
        </p:nvSpPr>
        <p:spPr>
          <a:xfrm>
            <a:off x="467544" y="1196752"/>
            <a:ext cx="7848872" cy="4536504"/>
          </a:xfrm>
          <a:solidFill>
            <a:schemeClr val="accent5">
              <a:lumMod val="40000"/>
              <a:lumOff val="60000"/>
            </a:schemeClr>
          </a:solidFill>
          <a:ln>
            <a:solidFill>
              <a:schemeClr val="tx1"/>
            </a:solidFill>
          </a:ln>
          <a:effectLst>
            <a:glow rad="101600">
              <a:schemeClr val="accent1">
                <a:lumMod val="20000"/>
                <a:lumOff val="80000"/>
                <a:alpha val="60000"/>
              </a:schemeClr>
            </a:glow>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a:schemeClr val="dk1"/>
          </a:fontRef>
        </p:style>
        <p:txBody>
          <a:bodyPr>
            <a:normAutofit/>
          </a:bodyPr>
          <a:lstStyle/>
          <a:p>
            <a:pPr>
              <a:buClr>
                <a:schemeClr val="accent1">
                  <a:lumMod val="50000"/>
                </a:schemeClr>
              </a:buClr>
              <a:buSzPct val="120000"/>
              <a:buNone/>
            </a:pPr>
            <a:endParaRPr lang="tr-TR" sz="1100" b="1" dirty="0" smtClean="0"/>
          </a:p>
          <a:p>
            <a:pPr>
              <a:buClr>
                <a:schemeClr val="accent1">
                  <a:lumMod val="50000"/>
                </a:schemeClr>
              </a:buClr>
              <a:buSzPct val="120000"/>
              <a:buFont typeface="Wingdings" pitchFamily="2" charset="2"/>
              <a:buChar char="Ø"/>
            </a:pPr>
            <a:r>
              <a:rPr lang="tr-TR" sz="1400" b="1" dirty="0" smtClean="0">
                <a:solidFill>
                  <a:schemeClr val="tx1">
                    <a:lumMod val="75000"/>
                    <a:lumOff val="25000"/>
                  </a:schemeClr>
                </a:solidFill>
              </a:rPr>
              <a:t>Bilişim sistemi; organizasyonlarda karar verme aşamasına kadar bilgiyi toplamak, düzenlemek, işlemek ve saklamak olarak tanımlanabilir. </a:t>
            </a:r>
            <a:endParaRPr lang="tr-TR" sz="1400" b="1" dirty="0" smtClean="0">
              <a:solidFill>
                <a:schemeClr val="tx1">
                  <a:lumMod val="65000"/>
                  <a:lumOff val="35000"/>
                </a:schemeClr>
              </a:solidFill>
            </a:endParaRPr>
          </a:p>
          <a:p>
            <a:pPr>
              <a:buClr>
                <a:schemeClr val="accent1">
                  <a:lumMod val="50000"/>
                </a:schemeClr>
              </a:buClr>
              <a:buSzPct val="120000"/>
              <a:buFont typeface="Wingdings" pitchFamily="2" charset="2"/>
              <a:buChar char="Ø"/>
            </a:pPr>
            <a:r>
              <a:rPr lang="tr-TR" sz="1400" b="1" dirty="0" smtClean="0">
                <a:solidFill>
                  <a:schemeClr val="tx1">
                    <a:lumMod val="75000"/>
                    <a:lumOff val="25000"/>
                  </a:schemeClr>
                </a:solidFill>
              </a:rPr>
              <a:t>Bilgi sistemlerinde 3 aktivite</a:t>
            </a:r>
            <a:r>
              <a:rPr lang="tr-TR" sz="1100" b="1" dirty="0" smtClean="0"/>
              <a:t> </a:t>
            </a:r>
            <a:r>
              <a:rPr lang="tr-TR" sz="1400" b="1" dirty="0" smtClean="0">
                <a:solidFill>
                  <a:schemeClr val="tx1">
                    <a:lumMod val="75000"/>
                    <a:lumOff val="25000"/>
                  </a:schemeClr>
                </a:solidFill>
              </a:rPr>
              <a:t>bilgiyi üretmek için gereklidir :Girdi ,İşlem ve Çıktıdır</a:t>
            </a:r>
            <a:r>
              <a:rPr lang="tr-TR" sz="1100" b="1" dirty="0" smtClean="0"/>
              <a:t>.</a:t>
            </a:r>
          </a:p>
          <a:p>
            <a:pPr>
              <a:buClr>
                <a:schemeClr val="accent1">
                  <a:lumMod val="50000"/>
                </a:schemeClr>
              </a:buClr>
              <a:buSzPct val="120000"/>
              <a:buNone/>
            </a:pPr>
            <a:endParaRPr lang="tr-TR" sz="1100" b="1" dirty="0" smtClean="0"/>
          </a:p>
          <a:p>
            <a:pPr>
              <a:buClr>
                <a:schemeClr val="accent1">
                  <a:lumMod val="50000"/>
                </a:schemeClr>
              </a:buClr>
              <a:buSzPct val="120000"/>
              <a:buFont typeface="Wingdings" pitchFamily="2" charset="2"/>
              <a:buChar char="Ø"/>
            </a:pPr>
            <a:r>
              <a:rPr lang="tr-TR" sz="1100" b="1" dirty="0" smtClean="0"/>
              <a:t> </a:t>
            </a:r>
            <a:r>
              <a:rPr lang="tr-TR" sz="1100" b="1" dirty="0" smtClean="0">
                <a:solidFill>
                  <a:srgbClr val="FF0000"/>
                </a:solidFill>
              </a:rPr>
              <a:t>GİRDİ &gt;&gt;  </a:t>
            </a:r>
            <a:r>
              <a:rPr lang="tr-TR" sz="1200" b="1" dirty="0" smtClean="0">
                <a:solidFill>
                  <a:srgbClr val="002060"/>
                </a:solidFill>
              </a:rPr>
              <a:t>Organizasyonun iç ve dış çevresinden ham bilgileri(veriyi)</a:t>
            </a:r>
            <a:r>
              <a:rPr lang="tr-TR" sz="1100" b="1" dirty="0" smtClean="0">
                <a:solidFill>
                  <a:srgbClr val="002060"/>
                </a:solidFill>
              </a:rPr>
              <a:t>  </a:t>
            </a:r>
            <a:r>
              <a:rPr lang="tr-TR" sz="1200" b="1" dirty="0" smtClean="0">
                <a:solidFill>
                  <a:srgbClr val="002060"/>
                </a:solidFill>
              </a:rPr>
              <a:t>toplamaktır.</a:t>
            </a:r>
            <a:endParaRPr lang="tr-TR" sz="1100" b="1" dirty="0" smtClean="0">
              <a:solidFill>
                <a:srgbClr val="002060"/>
              </a:solidFill>
            </a:endParaRPr>
          </a:p>
          <a:p>
            <a:pPr>
              <a:buClr>
                <a:schemeClr val="accent1">
                  <a:lumMod val="50000"/>
                </a:schemeClr>
              </a:buClr>
              <a:buSzPct val="120000"/>
              <a:buFont typeface="Wingdings" pitchFamily="2" charset="2"/>
              <a:buChar char="Ø"/>
            </a:pPr>
            <a:r>
              <a:rPr lang="tr-TR" sz="1100" b="1" dirty="0" smtClean="0">
                <a:solidFill>
                  <a:srgbClr val="FF0000"/>
                </a:solidFill>
              </a:rPr>
              <a:t> İŞLEM &gt;&gt;  </a:t>
            </a:r>
            <a:r>
              <a:rPr lang="tr-TR" sz="1200" b="1" dirty="0" smtClean="0">
                <a:solidFill>
                  <a:schemeClr val="accent2">
                    <a:lumMod val="50000"/>
                  </a:schemeClr>
                </a:solidFill>
              </a:rPr>
              <a:t>Bu ham bilgileri(veriyi)</a:t>
            </a:r>
            <a:r>
              <a:rPr lang="tr-TR" sz="1100" b="1" dirty="0" smtClean="0">
                <a:solidFill>
                  <a:srgbClr val="002060"/>
                </a:solidFill>
              </a:rPr>
              <a:t> </a:t>
            </a:r>
            <a:r>
              <a:rPr lang="tr-TR" sz="1200" b="1" dirty="0" smtClean="0">
                <a:solidFill>
                  <a:srgbClr val="002060"/>
                </a:solidFill>
              </a:rPr>
              <a:t>daha anlamlı biçime çevirir.</a:t>
            </a:r>
            <a:endParaRPr lang="tr-TR" sz="1100" b="1" dirty="0" smtClean="0">
              <a:solidFill>
                <a:srgbClr val="002060"/>
              </a:solidFill>
            </a:endParaRPr>
          </a:p>
          <a:p>
            <a:pPr>
              <a:buClr>
                <a:schemeClr val="accent1">
                  <a:lumMod val="50000"/>
                </a:schemeClr>
              </a:buClr>
              <a:buSzPct val="120000"/>
              <a:buFont typeface="Wingdings" pitchFamily="2" charset="2"/>
              <a:buChar char="Ø"/>
            </a:pPr>
            <a:r>
              <a:rPr lang="tr-TR" sz="1100" b="1" dirty="0" smtClean="0">
                <a:solidFill>
                  <a:srgbClr val="002060"/>
                </a:solidFill>
              </a:rPr>
              <a:t> </a:t>
            </a:r>
            <a:r>
              <a:rPr lang="tr-TR" sz="1100" b="1" dirty="0" smtClean="0">
                <a:solidFill>
                  <a:srgbClr val="FF0000"/>
                </a:solidFill>
              </a:rPr>
              <a:t>ÇIKTI  &gt;&gt;  </a:t>
            </a:r>
            <a:r>
              <a:rPr lang="tr-TR" sz="1200" b="1" dirty="0" smtClean="0">
                <a:solidFill>
                  <a:srgbClr val="002060"/>
                </a:solidFill>
              </a:rPr>
              <a:t>İşlenmiş bilgiyi(enformasyon)</a:t>
            </a:r>
            <a:r>
              <a:rPr lang="tr-TR" sz="1100" b="1" dirty="0" smtClean="0">
                <a:solidFill>
                  <a:srgbClr val="002060"/>
                </a:solidFill>
              </a:rPr>
              <a:t> </a:t>
            </a:r>
            <a:r>
              <a:rPr lang="tr-TR" sz="1200" b="1" dirty="0" smtClean="0">
                <a:solidFill>
                  <a:srgbClr val="002060"/>
                </a:solidFill>
              </a:rPr>
              <a:t>insanlara veya kullanılacak olan aktivitelere aktarır.</a:t>
            </a:r>
            <a:endParaRPr lang="tr-TR" sz="1100" b="1" dirty="0" smtClean="0">
              <a:solidFill>
                <a:srgbClr val="002060"/>
              </a:solidFill>
            </a:endParaRPr>
          </a:p>
          <a:p>
            <a:pPr>
              <a:buClr>
                <a:schemeClr val="accent1">
                  <a:lumMod val="50000"/>
                </a:schemeClr>
              </a:buClr>
              <a:buSzPct val="120000"/>
              <a:buFont typeface="Wingdings" pitchFamily="2" charset="2"/>
              <a:buChar char="Ø"/>
            </a:pPr>
            <a:endParaRPr lang="tr-TR" sz="1100" b="1" dirty="0" smtClean="0">
              <a:solidFill>
                <a:srgbClr val="002060"/>
              </a:solidFill>
            </a:endParaRPr>
          </a:p>
          <a:p>
            <a:pPr>
              <a:buClr>
                <a:schemeClr val="accent1">
                  <a:lumMod val="50000"/>
                </a:schemeClr>
              </a:buClr>
              <a:buSzPct val="120000"/>
              <a:buFont typeface="Wingdings" pitchFamily="2" charset="2"/>
              <a:buChar char="Ø"/>
            </a:pPr>
            <a:r>
              <a:rPr lang="tr-TR" sz="1400" b="1" dirty="0" smtClean="0">
                <a:solidFill>
                  <a:schemeClr val="tx1">
                    <a:lumMod val="75000"/>
                    <a:lumOff val="25000"/>
                  </a:schemeClr>
                </a:solidFill>
              </a:rPr>
              <a:t>Bilişim sistemleri, bilişim teknolojileri altyapısından yararlanan yönetsel çözümlerdir.</a:t>
            </a:r>
          </a:p>
          <a:p>
            <a:pPr>
              <a:buClr>
                <a:schemeClr val="accent1">
                  <a:lumMod val="50000"/>
                </a:schemeClr>
              </a:buClr>
              <a:buSzPct val="120000"/>
              <a:buFont typeface="Wingdings" pitchFamily="2" charset="2"/>
              <a:buChar char="Ø"/>
            </a:pPr>
            <a:r>
              <a:rPr lang="tr-TR" sz="1400" b="1" dirty="0" smtClean="0">
                <a:solidFill>
                  <a:schemeClr val="tx1">
                    <a:lumMod val="75000"/>
                    <a:lumOff val="25000"/>
                  </a:schemeClr>
                </a:solidFill>
              </a:rPr>
              <a:t> Bilişim sistemlerini etkin bir şekilde kullanmak için organizasyon , yönetim ve teknolojiye hakim olmak gerekir.</a:t>
            </a:r>
          </a:p>
          <a:p>
            <a:pPr>
              <a:buClr>
                <a:schemeClr val="accent1">
                  <a:lumMod val="50000"/>
                </a:schemeClr>
              </a:buClr>
              <a:buSzPct val="120000"/>
              <a:buFont typeface="Wingdings" pitchFamily="2" charset="2"/>
              <a:buChar char="Ø"/>
            </a:pPr>
            <a:endParaRPr lang="tr-TR" sz="1400" b="1" dirty="0" smtClean="0">
              <a:solidFill>
                <a:schemeClr val="tx1">
                  <a:lumMod val="75000"/>
                  <a:lumOff val="25000"/>
                </a:schemeClr>
              </a:solidFill>
            </a:endParaRPr>
          </a:p>
          <a:p>
            <a:pPr>
              <a:buClr>
                <a:schemeClr val="accent1">
                  <a:lumMod val="50000"/>
                </a:schemeClr>
              </a:buClr>
              <a:buSzPct val="120000"/>
              <a:buFont typeface="Wingdings" pitchFamily="2" charset="2"/>
              <a:buChar char="Ø"/>
            </a:pPr>
            <a:endParaRPr lang="tr-TR" sz="1100" b="1" dirty="0" smtClean="0">
              <a:solidFill>
                <a:srgbClr val="002060"/>
              </a:solidFill>
            </a:endParaRPr>
          </a:p>
          <a:p>
            <a:pPr>
              <a:buClr>
                <a:schemeClr val="accent1">
                  <a:lumMod val="50000"/>
                </a:schemeClr>
              </a:buClr>
              <a:buSzPct val="120000"/>
              <a:buFont typeface="Wingdings" pitchFamily="2" charset="2"/>
              <a:buChar char="Ø"/>
            </a:pPr>
            <a:endParaRPr lang="tr-TR" sz="1400" b="1" dirty="0" smtClean="0">
              <a:solidFill>
                <a:srgbClr val="FF0000"/>
              </a:solidFill>
            </a:endParaRPr>
          </a:p>
          <a:p>
            <a:pPr>
              <a:buClr>
                <a:schemeClr val="accent1">
                  <a:lumMod val="50000"/>
                </a:schemeClr>
              </a:buClr>
              <a:buSzPct val="120000"/>
              <a:buNone/>
            </a:pPr>
            <a:endParaRPr lang="tr-TR" sz="1400" b="1" dirty="0" smtClean="0">
              <a:solidFill>
                <a:srgbClr val="FF0000"/>
              </a:solidFill>
            </a:endParaRPr>
          </a:p>
          <a:p>
            <a:pPr>
              <a:buClr>
                <a:schemeClr val="accent1">
                  <a:lumMod val="50000"/>
                </a:schemeClr>
              </a:buClr>
              <a:buSzPct val="120000"/>
              <a:buFont typeface="Wingdings" pitchFamily="2" charset="2"/>
              <a:buChar char="Ø"/>
            </a:pPr>
            <a:endParaRPr lang="tr-TR" sz="1200" b="1" dirty="0" smtClean="0">
              <a:solidFill>
                <a:srgbClr val="7030A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476672"/>
            <a:ext cx="4536504" cy="562074"/>
          </a:xfrm>
          <a:solidFill>
            <a:schemeClr val="accent1">
              <a:lumMod val="20000"/>
              <a:lumOff val="80000"/>
            </a:schemeClr>
          </a:solidFill>
        </p:spPr>
        <p:txBody>
          <a:bodyPr>
            <a:normAutofit fontScale="90000"/>
          </a:bodyPr>
          <a:lstStyle/>
          <a:p>
            <a:r>
              <a:rPr lang="tr-TR" sz="2000" dirty="0" smtClean="0"/>
              <a:t>Veri </a:t>
            </a:r>
            <a:r>
              <a:rPr lang="tr-TR" sz="2000" dirty="0" err="1" smtClean="0"/>
              <a:t>tabani</a:t>
            </a:r>
            <a:r>
              <a:rPr lang="tr-TR" sz="2000" dirty="0" smtClean="0"/>
              <a:t> ve veri </a:t>
            </a:r>
            <a:r>
              <a:rPr lang="tr-TR" sz="2000" dirty="0" err="1" smtClean="0"/>
              <a:t>tabani</a:t>
            </a:r>
            <a:r>
              <a:rPr lang="tr-TR" sz="2000" dirty="0" smtClean="0"/>
              <a:t> yönetim sistemleri</a:t>
            </a:r>
            <a:endParaRPr lang="tr-TR" sz="2000" dirty="0"/>
          </a:p>
        </p:txBody>
      </p:sp>
      <p:sp>
        <p:nvSpPr>
          <p:cNvPr id="3" name="2 İçerik Yer Tutucusu"/>
          <p:cNvSpPr>
            <a:spLocks noGrp="1"/>
          </p:cNvSpPr>
          <p:nvPr>
            <p:ph sz="quarter" idx="1"/>
          </p:nvPr>
        </p:nvSpPr>
        <p:spPr>
          <a:xfrm>
            <a:off x="467544" y="1196752"/>
            <a:ext cx="7776864" cy="4536504"/>
          </a:xfrm>
          <a:solidFill>
            <a:schemeClr val="accent5">
              <a:lumMod val="40000"/>
              <a:lumOff val="60000"/>
            </a:schemeClr>
          </a:solidFill>
          <a:ln>
            <a:solidFill>
              <a:schemeClr val="tx1"/>
            </a:solidFill>
          </a:ln>
          <a:effectLst>
            <a:glow rad="101600">
              <a:schemeClr val="accent1">
                <a:lumMod val="20000"/>
                <a:lumOff val="80000"/>
                <a:alpha val="60000"/>
              </a:schemeClr>
            </a:glow>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a:schemeClr val="dk1"/>
          </a:fontRef>
        </p:style>
        <p:txBody>
          <a:bodyPr>
            <a:normAutofit/>
          </a:bodyPr>
          <a:lstStyle/>
          <a:p>
            <a:pPr>
              <a:buClr>
                <a:schemeClr val="accent1">
                  <a:lumMod val="50000"/>
                </a:schemeClr>
              </a:buClr>
              <a:buSzPct val="120000"/>
              <a:buFont typeface="Wingdings" pitchFamily="2" charset="2"/>
              <a:buChar char="Ø"/>
            </a:pPr>
            <a:endParaRPr lang="tr-TR" sz="1400" b="1" dirty="0" smtClean="0">
              <a:solidFill>
                <a:srgbClr val="002060"/>
              </a:solidFill>
            </a:endParaRPr>
          </a:p>
          <a:p>
            <a:pPr>
              <a:buClr>
                <a:schemeClr val="accent1">
                  <a:lumMod val="50000"/>
                </a:schemeClr>
              </a:buClr>
              <a:buSzPct val="120000"/>
              <a:buFont typeface="Wingdings" pitchFamily="2" charset="2"/>
              <a:buChar char="Ø"/>
            </a:pPr>
            <a:r>
              <a:rPr lang="tr-TR" sz="1400" b="1" dirty="0" smtClean="0">
                <a:solidFill>
                  <a:srgbClr val="002060"/>
                </a:solidFill>
              </a:rPr>
              <a:t>  Veri tabanı en genel tanımıyla, kullanım amacına uygun olarak düzenlenmiş veriler topluluğudur.Birbirleriyle ilişkileri olan verilerin tutulduğu, mantıksal ve fiziksel olarak tanımlarının olduğu bilgi depolarıdır.</a:t>
            </a:r>
          </a:p>
          <a:p>
            <a:pPr>
              <a:buClr>
                <a:schemeClr val="accent1">
                  <a:lumMod val="50000"/>
                </a:schemeClr>
              </a:buClr>
              <a:buSzPct val="120000"/>
              <a:buFont typeface="Wingdings" pitchFamily="2" charset="2"/>
              <a:buChar char="Ø"/>
            </a:pPr>
            <a:r>
              <a:rPr lang="tr-TR" sz="1400" b="1" dirty="0" smtClean="0">
                <a:solidFill>
                  <a:srgbClr val="002060"/>
                </a:solidFill>
              </a:rPr>
              <a:t>Veri tabanları gerçekte var olan ve birbirleriyle ilişkisi olan nesneleri ve ilişkileri modeller.</a:t>
            </a:r>
          </a:p>
          <a:p>
            <a:pPr>
              <a:buClr>
                <a:schemeClr val="accent1">
                  <a:lumMod val="50000"/>
                </a:schemeClr>
              </a:buClr>
              <a:buSzPct val="120000"/>
              <a:buFont typeface="Wingdings" pitchFamily="2" charset="2"/>
              <a:buChar char="Ø"/>
            </a:pPr>
            <a:r>
              <a:rPr lang="tr-TR" sz="1400" b="1" dirty="0" smtClean="0">
                <a:solidFill>
                  <a:srgbClr val="002060"/>
                </a:solidFill>
              </a:rPr>
              <a:t>Veri Tabanı Yönetim Sistemleri(VTYS), verilere aynı anda birden çok bağlantı sağlayabilme özelliği sağlar.</a:t>
            </a:r>
          </a:p>
          <a:p>
            <a:pPr>
              <a:buClr>
                <a:schemeClr val="accent1">
                  <a:lumMod val="50000"/>
                </a:schemeClr>
              </a:buClr>
              <a:buSzPct val="120000"/>
              <a:buFont typeface="Wingdings" pitchFamily="2" charset="2"/>
              <a:buChar char="Ø"/>
            </a:pPr>
            <a:r>
              <a:rPr lang="tr-TR" sz="1400" b="1" dirty="0" smtClean="0">
                <a:solidFill>
                  <a:srgbClr val="002060"/>
                </a:solidFill>
              </a:rPr>
              <a:t>VTYS, veri tabanı yönetim sisteminin bir parçası olarak verinin nasıl depolanacağını, kullanılacağını ve erişileceğini mantıksal olarak yönlendiren bir kurallar sistemidir.</a:t>
            </a:r>
          </a:p>
          <a:p>
            <a:pPr>
              <a:buClr>
                <a:schemeClr val="accent1">
                  <a:lumMod val="50000"/>
                </a:schemeClr>
              </a:buClr>
              <a:buSzPct val="120000"/>
              <a:buFont typeface="Wingdings" pitchFamily="2" charset="2"/>
              <a:buChar char="Ø"/>
            </a:pPr>
            <a:r>
              <a:rPr lang="tr-TR" sz="1400" b="1" dirty="0" smtClean="0">
                <a:solidFill>
                  <a:srgbClr val="002060"/>
                </a:solidFill>
              </a:rPr>
              <a:t>Veri Tabanı; VTYS ve uygulama programları ile kullanıcı ara yüzlerini içeren yapıya ‘Veri Tabanı Sistemi (VTS)’ denir.  </a:t>
            </a:r>
          </a:p>
          <a:p>
            <a:pPr>
              <a:buClr>
                <a:schemeClr val="accent1">
                  <a:lumMod val="50000"/>
                </a:schemeClr>
              </a:buClr>
              <a:buSzPct val="120000"/>
              <a:buFont typeface="Wingdings" pitchFamily="2" charset="2"/>
              <a:buChar char="Ø"/>
            </a:pPr>
            <a:r>
              <a:rPr lang="tr-TR" sz="1400" b="1" dirty="0" smtClean="0">
                <a:solidFill>
                  <a:srgbClr val="002060"/>
                </a:solidFill>
              </a:rPr>
              <a:t>Veri tabanı modellerini 8 kategoriye ayırabiliriz: Düz Model veya Tablo Modeli, Hiyerarşik Veri  Modeli, Ağ Veri Modeli, İlişkisel Veri Modeli,Nesne Yönelimli Veri Modeli, Nesne İlişkisel Veri Modeli,Çoklu Ortam Veri Modeli,Dağıtık Veri  Modeli. </a:t>
            </a:r>
          </a:p>
          <a:p>
            <a:pPr>
              <a:buClr>
                <a:schemeClr val="accent1">
                  <a:lumMod val="50000"/>
                </a:schemeClr>
              </a:buClr>
              <a:buSzPct val="120000"/>
              <a:buNone/>
            </a:pPr>
            <a:r>
              <a:rPr lang="tr-TR" sz="1400" b="1" dirty="0" smtClean="0">
                <a:solidFill>
                  <a:srgbClr val="002060"/>
                </a:solidFill>
              </a:rPr>
              <a:t>      </a:t>
            </a:r>
          </a:p>
          <a:p>
            <a:pPr>
              <a:buClr>
                <a:schemeClr val="accent1">
                  <a:lumMod val="50000"/>
                </a:schemeClr>
              </a:buClr>
              <a:buSzPct val="120000"/>
              <a:buFont typeface="Wingdings" pitchFamily="2" charset="2"/>
              <a:buChar char="Ø"/>
            </a:pPr>
            <a:endParaRPr lang="tr-TR" sz="1200" b="1" dirty="0" smtClean="0">
              <a:solidFill>
                <a:srgbClr val="7030A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İçerik Yer Tutucusu"/>
          <p:cNvSpPr>
            <a:spLocks noGrp="1"/>
          </p:cNvSpPr>
          <p:nvPr>
            <p:ph sz="quarter" idx="1"/>
          </p:nvPr>
        </p:nvSpPr>
        <p:spPr>
          <a:xfrm>
            <a:off x="251520" y="476672"/>
            <a:ext cx="4104456" cy="5256584"/>
          </a:xfrm>
          <a:solidFill>
            <a:schemeClr val="accent1">
              <a:lumMod val="20000"/>
              <a:lumOff val="80000"/>
            </a:schemeClr>
          </a:solidFill>
        </p:spPr>
        <p:txBody>
          <a:bodyPr>
            <a:normAutofit fontScale="92500" lnSpcReduction="10000"/>
          </a:bodyPr>
          <a:lstStyle/>
          <a:p>
            <a:pPr>
              <a:buNone/>
            </a:pPr>
            <a:r>
              <a:rPr lang="tr-TR" sz="1600" dirty="0" smtClean="0">
                <a:solidFill>
                  <a:srgbClr val="C00000"/>
                </a:solidFill>
              </a:rPr>
              <a:t>Düz Model veya Tablo Model &gt;&gt;</a:t>
            </a:r>
          </a:p>
          <a:p>
            <a:pPr>
              <a:buClr>
                <a:srgbClr val="C00000"/>
              </a:buClr>
              <a:buSzPct val="120000"/>
              <a:buFont typeface="Arial" pitchFamily="34" charset="0"/>
              <a:buChar char="•"/>
            </a:pPr>
            <a:r>
              <a:rPr lang="tr-TR" sz="1600" dirty="0" smtClean="0"/>
              <a:t>İki boyutlu veri grubundan oluşur.</a:t>
            </a:r>
          </a:p>
          <a:p>
            <a:pPr>
              <a:buClr>
                <a:srgbClr val="C00000"/>
              </a:buClr>
              <a:buSzPct val="120000"/>
              <a:buFont typeface="Arial" pitchFamily="34" charset="0"/>
              <a:buChar char="•"/>
            </a:pPr>
            <a:r>
              <a:rPr lang="tr-TR" sz="1600" dirty="0" smtClean="0"/>
              <a:t>Sütunlarda verilen benzer özellikleri; satırlarda ise veri grupları yer alır.</a:t>
            </a:r>
          </a:p>
          <a:p>
            <a:pPr>
              <a:buClr>
                <a:srgbClr val="C00000"/>
              </a:buClr>
              <a:buSzPct val="120000"/>
              <a:buFont typeface="Arial" pitchFamily="34" charset="0"/>
              <a:buChar char="•"/>
            </a:pPr>
            <a:r>
              <a:rPr lang="tr-TR" sz="1600" dirty="0" smtClean="0"/>
              <a:t>Kullanıcı adlarının ve şifrelerinin tutulduğu  veri tabanı buna örnek verilebilir.</a:t>
            </a:r>
          </a:p>
          <a:p>
            <a:pPr>
              <a:buClr>
                <a:srgbClr val="C00000"/>
              </a:buClr>
              <a:buSzPct val="120000"/>
              <a:buFont typeface="Arial" pitchFamily="34" charset="0"/>
              <a:buChar char="•"/>
            </a:pPr>
            <a:r>
              <a:rPr lang="tr-TR" sz="1600" dirty="0" smtClean="0"/>
              <a:t>Düz veri modeli buna örnek verilebilir.</a:t>
            </a:r>
          </a:p>
          <a:p>
            <a:pPr>
              <a:buClr>
                <a:srgbClr val="C00000"/>
              </a:buClr>
              <a:buSzPct val="120000"/>
              <a:buNone/>
            </a:pPr>
            <a:endParaRPr lang="tr-TR" sz="1600" dirty="0" smtClean="0">
              <a:solidFill>
                <a:srgbClr val="C00000"/>
              </a:solidFill>
            </a:endParaRPr>
          </a:p>
          <a:p>
            <a:pPr>
              <a:buClr>
                <a:srgbClr val="C00000"/>
              </a:buClr>
              <a:buSzPct val="120000"/>
              <a:buNone/>
            </a:pPr>
            <a:r>
              <a:rPr lang="tr-TR" sz="1600" dirty="0" smtClean="0">
                <a:solidFill>
                  <a:srgbClr val="C00000"/>
                </a:solidFill>
              </a:rPr>
              <a:t>Hiyerarşik Veri Modeli &gt;&gt;</a:t>
            </a:r>
          </a:p>
          <a:p>
            <a:pPr>
              <a:buClr>
                <a:srgbClr val="C00000"/>
              </a:buClr>
              <a:buSzPct val="120000"/>
              <a:buFont typeface="Arial" pitchFamily="34" charset="0"/>
              <a:buChar char="•"/>
            </a:pPr>
            <a:r>
              <a:rPr lang="tr-TR" sz="1600" dirty="0" smtClean="0"/>
              <a:t>İlk olarak 1960’ </a:t>
            </a:r>
            <a:r>
              <a:rPr lang="tr-TR" sz="1600" dirty="0" err="1" smtClean="0"/>
              <a:t>lı</a:t>
            </a:r>
            <a:r>
              <a:rPr lang="tr-TR" sz="1600" dirty="0" smtClean="0"/>
              <a:t> yıllarda ortaya çıkmıştır.</a:t>
            </a:r>
          </a:p>
          <a:p>
            <a:pPr>
              <a:buClr>
                <a:srgbClr val="C00000"/>
              </a:buClr>
              <a:buSzPct val="120000"/>
              <a:buFont typeface="Arial" pitchFamily="34" charset="0"/>
              <a:buChar char="•"/>
            </a:pPr>
            <a:r>
              <a:rPr lang="tr-TR" sz="1600" dirty="0" smtClean="0"/>
              <a:t>Adını veriyi depolama  yönteminden almıştır.</a:t>
            </a:r>
          </a:p>
          <a:p>
            <a:pPr>
              <a:buClr>
                <a:srgbClr val="C00000"/>
              </a:buClr>
              <a:buSzPct val="120000"/>
              <a:buFont typeface="Arial" pitchFamily="34" charset="0"/>
              <a:buChar char="•"/>
            </a:pPr>
            <a:r>
              <a:rPr lang="tr-TR" sz="1600" dirty="0" smtClean="0"/>
              <a:t>Bu veri tabanının depoladığı yapısal verilere ‘kayıt’ denir.</a:t>
            </a:r>
          </a:p>
          <a:p>
            <a:pPr>
              <a:buClr>
                <a:srgbClr val="C00000"/>
              </a:buClr>
              <a:buSzPct val="120000"/>
              <a:buFont typeface="Arial" pitchFamily="34" charset="0"/>
              <a:buChar char="•"/>
            </a:pPr>
            <a:r>
              <a:rPr lang="tr-TR" sz="1600" dirty="0" smtClean="0"/>
              <a:t>Kayıtlar ağaç mimarisi şeklinde yukarıdan aşağıya sıralanmaktadır.</a:t>
            </a:r>
          </a:p>
        </p:txBody>
      </p:sp>
      <p:sp>
        <p:nvSpPr>
          <p:cNvPr id="6" name="5 İçerik Yer Tutucusu"/>
          <p:cNvSpPr>
            <a:spLocks noGrp="1"/>
          </p:cNvSpPr>
          <p:nvPr>
            <p:ph sz="quarter" idx="2"/>
          </p:nvPr>
        </p:nvSpPr>
        <p:spPr>
          <a:xfrm>
            <a:off x="4427984" y="476672"/>
            <a:ext cx="4248472" cy="5256584"/>
          </a:xfrm>
          <a:solidFill>
            <a:schemeClr val="accent5">
              <a:lumMod val="40000"/>
              <a:lumOff val="60000"/>
            </a:schemeClr>
          </a:solidFill>
        </p:spPr>
        <p:txBody>
          <a:bodyPr>
            <a:normAutofit fontScale="92500" lnSpcReduction="10000"/>
          </a:bodyPr>
          <a:lstStyle/>
          <a:p>
            <a:pPr>
              <a:buClr>
                <a:srgbClr val="C00000"/>
              </a:buClr>
              <a:buSzPct val="120000"/>
              <a:buFont typeface="Arial" pitchFamily="34" charset="0"/>
              <a:buChar char="•"/>
            </a:pPr>
            <a:r>
              <a:rPr lang="tr-TR" sz="1600" dirty="0" smtClean="0"/>
              <a:t>Kök adı verilen ilk kaydın bir veya daha çok çocuk kayıtları vardır.</a:t>
            </a:r>
          </a:p>
          <a:p>
            <a:pPr>
              <a:buClr>
                <a:srgbClr val="C00000"/>
              </a:buClr>
              <a:buSzPct val="120000"/>
              <a:buFont typeface="Arial" pitchFamily="34" charset="0"/>
              <a:buChar char="•"/>
            </a:pPr>
            <a:r>
              <a:rPr lang="tr-TR" sz="1600" dirty="0" smtClean="0"/>
              <a:t>Çocuk kayıtların kendi çocuk kayıtları da olabilir.</a:t>
            </a:r>
          </a:p>
          <a:p>
            <a:pPr>
              <a:buClr>
                <a:srgbClr val="C00000"/>
              </a:buClr>
              <a:buSzPct val="120000"/>
              <a:buFont typeface="Arial" pitchFamily="34" charset="0"/>
              <a:buChar char="•"/>
            </a:pPr>
            <a:r>
              <a:rPr lang="tr-TR" sz="1600" dirty="0" smtClean="0"/>
              <a:t>Kök haricinde bütün kayıtların bir ebeveyni vardır.</a:t>
            </a:r>
          </a:p>
          <a:p>
            <a:pPr>
              <a:buClr>
                <a:srgbClr val="C00000"/>
              </a:buClr>
              <a:buSzPct val="120000"/>
              <a:buNone/>
            </a:pPr>
            <a:endParaRPr lang="tr-TR" sz="1600" dirty="0" smtClean="0"/>
          </a:p>
          <a:p>
            <a:pPr>
              <a:buClr>
                <a:srgbClr val="C00000"/>
              </a:buClr>
              <a:buSzPct val="120000"/>
              <a:buNone/>
            </a:pPr>
            <a:r>
              <a:rPr lang="tr-TR" sz="1600" dirty="0" smtClean="0">
                <a:solidFill>
                  <a:srgbClr val="C00000"/>
                </a:solidFill>
              </a:rPr>
              <a:t>Ağ Veri Modeli &gt;&gt;</a:t>
            </a:r>
          </a:p>
          <a:p>
            <a:pPr>
              <a:buClr>
                <a:srgbClr val="C00000"/>
              </a:buClr>
              <a:buSzPct val="120000"/>
              <a:buFont typeface="Arial" pitchFamily="34" charset="0"/>
              <a:buChar char="•"/>
            </a:pPr>
            <a:r>
              <a:rPr lang="tr-TR" sz="1600" dirty="0" smtClean="0"/>
              <a:t>1970’li yılların başında geliştirilmiştir.</a:t>
            </a:r>
          </a:p>
          <a:p>
            <a:pPr>
              <a:buClr>
                <a:srgbClr val="C00000"/>
              </a:buClr>
              <a:buSzPct val="120000"/>
              <a:buFont typeface="Arial" pitchFamily="34" charset="0"/>
              <a:buChar char="•"/>
            </a:pPr>
            <a:r>
              <a:rPr lang="tr-TR" sz="1600" dirty="0" smtClean="0"/>
              <a:t>Hiyerarşik veri modelinin geliştirilmiş halidir.</a:t>
            </a:r>
          </a:p>
          <a:p>
            <a:pPr>
              <a:buClr>
                <a:srgbClr val="C00000"/>
              </a:buClr>
              <a:buSzPct val="120000"/>
              <a:buFont typeface="Arial" pitchFamily="34" charset="0"/>
              <a:buChar char="•"/>
            </a:pPr>
            <a:r>
              <a:rPr lang="tr-TR" sz="1600" dirty="0" smtClean="0"/>
              <a:t>Hızlıca kabul görmesinin sebebi bir verinin doğal olarak başka veriler ile ilişkili olmasıdır.</a:t>
            </a:r>
          </a:p>
          <a:p>
            <a:pPr>
              <a:buClr>
                <a:srgbClr val="C00000"/>
              </a:buClr>
              <a:buSzPct val="120000"/>
              <a:buFont typeface="Arial" pitchFamily="34" charset="0"/>
              <a:buChar char="•"/>
            </a:pPr>
            <a:r>
              <a:rPr lang="tr-TR" sz="1600" dirty="0" smtClean="0"/>
              <a:t>Hiyerarşik veri modelinden en büyük farkı: uç düğüm pozisyonundaki verinin iç düğüme işaret edebilmesidir.</a:t>
            </a:r>
          </a:p>
          <a:p>
            <a:pPr>
              <a:buClr>
                <a:srgbClr val="C00000"/>
              </a:buClr>
              <a:buSzPct val="120000"/>
              <a:buNone/>
            </a:pPr>
            <a:r>
              <a:rPr lang="tr-TR" sz="1600" dirty="0" smtClean="0"/>
              <a:t>     Böylelikle ağ modelinde bire-çok ilişkiler yanında </a:t>
            </a:r>
            <a:r>
              <a:rPr lang="tr-TR" sz="1600" dirty="0" err="1" smtClean="0"/>
              <a:t>çoka</a:t>
            </a:r>
            <a:r>
              <a:rPr lang="tr-TR" sz="1600" dirty="0" smtClean="0"/>
              <a:t>-çok ilişkiler de modellenebilir.Bu veri tekrarını önemli ölçüde azaltır.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İçerik Yer Tutucusu"/>
          <p:cNvSpPr>
            <a:spLocks noGrp="1"/>
          </p:cNvSpPr>
          <p:nvPr>
            <p:ph sz="quarter" idx="1"/>
          </p:nvPr>
        </p:nvSpPr>
        <p:spPr>
          <a:xfrm>
            <a:off x="251520" y="476672"/>
            <a:ext cx="4104456" cy="5256584"/>
          </a:xfrm>
          <a:solidFill>
            <a:schemeClr val="accent1">
              <a:lumMod val="20000"/>
              <a:lumOff val="80000"/>
            </a:schemeClr>
          </a:solidFill>
        </p:spPr>
        <p:txBody>
          <a:bodyPr>
            <a:normAutofit fontScale="85000" lnSpcReduction="20000"/>
          </a:bodyPr>
          <a:lstStyle/>
          <a:p>
            <a:pPr>
              <a:buNone/>
            </a:pPr>
            <a:r>
              <a:rPr lang="tr-TR" sz="1600" dirty="0" smtClean="0">
                <a:solidFill>
                  <a:srgbClr val="C00000"/>
                </a:solidFill>
              </a:rPr>
              <a:t>İlişkisel Veri Modeli  &gt;&gt;</a:t>
            </a:r>
          </a:p>
          <a:p>
            <a:pPr>
              <a:buClr>
                <a:srgbClr val="C00000"/>
              </a:buClr>
              <a:buSzPct val="120000"/>
              <a:buFont typeface="Arial" pitchFamily="34" charset="0"/>
              <a:buChar char="•"/>
            </a:pPr>
            <a:r>
              <a:rPr lang="tr-TR" sz="1600" dirty="0" smtClean="0"/>
              <a:t>Hiyerarşik ve ağ modellerinin çeşitli beklentileri  karşılamakta yetersiz kalması, yeni bir model arayışını başlatmış ve ilişkisel veri modeli geliştirilmiştir.</a:t>
            </a:r>
          </a:p>
          <a:p>
            <a:pPr>
              <a:buClr>
                <a:srgbClr val="C00000"/>
              </a:buClr>
              <a:buSzPct val="120000"/>
              <a:buFont typeface="Arial" pitchFamily="34" charset="0"/>
              <a:buChar char="•"/>
            </a:pPr>
            <a:r>
              <a:rPr lang="tr-TR" sz="1600" dirty="0" smtClean="0"/>
              <a:t>İlişkisel veri modelinin temel kavramı, ilişkidir.</a:t>
            </a:r>
          </a:p>
          <a:p>
            <a:pPr>
              <a:buClr>
                <a:srgbClr val="C00000"/>
              </a:buClr>
              <a:buSzPct val="120000"/>
              <a:buFont typeface="Arial" pitchFamily="34" charset="0"/>
              <a:buChar char="•"/>
            </a:pPr>
            <a:r>
              <a:rPr lang="tr-TR" sz="1600" dirty="0" smtClean="0"/>
              <a:t>İlişkiler yardımıyla veri içerisindeki ilişkiler modellenir.</a:t>
            </a:r>
          </a:p>
          <a:p>
            <a:pPr>
              <a:buClr>
                <a:srgbClr val="C00000"/>
              </a:buClr>
              <a:buSzPct val="120000"/>
              <a:buFont typeface="Arial" pitchFamily="34" charset="0"/>
              <a:buChar char="•"/>
            </a:pPr>
            <a:r>
              <a:rPr lang="tr-TR" sz="1600" dirty="0" smtClean="0"/>
              <a:t>Dolayısıyla ilişkisel bir veri tabanı çeşitli ilişki örneklerinden oluşur.</a:t>
            </a:r>
          </a:p>
          <a:p>
            <a:pPr>
              <a:buClr>
                <a:srgbClr val="C00000"/>
              </a:buClr>
              <a:buSzPct val="120000"/>
              <a:buFont typeface="Arial" pitchFamily="34" charset="0"/>
              <a:buChar char="•"/>
            </a:pPr>
            <a:r>
              <a:rPr lang="tr-TR" sz="1600" dirty="0" smtClean="0"/>
              <a:t>Kavramsal olarak ilişkiler, satır ve sütunlardan oluşan iki boyutlu tablolarda karakterize edilir.</a:t>
            </a:r>
          </a:p>
          <a:p>
            <a:pPr>
              <a:buClr>
                <a:srgbClr val="C00000"/>
              </a:buClr>
              <a:buSzPct val="120000"/>
              <a:buFont typeface="Arial" pitchFamily="34" charset="0"/>
              <a:buChar char="•"/>
            </a:pPr>
            <a:r>
              <a:rPr lang="tr-TR" sz="1600" dirty="0" smtClean="0"/>
              <a:t>Genellikle veri tabanında her tablo için bir dosya bulunur.Tablonun her  satırı birbiriyle ilişkili verilerin bir topluluğudur.Sütunlarda ise nitelikler bulunur. </a:t>
            </a:r>
          </a:p>
          <a:p>
            <a:pPr>
              <a:buClr>
                <a:srgbClr val="C00000"/>
              </a:buClr>
              <a:buSzPct val="120000"/>
              <a:buNone/>
            </a:pPr>
            <a:endParaRPr lang="tr-TR" sz="1600" dirty="0" smtClean="0">
              <a:solidFill>
                <a:srgbClr val="C00000"/>
              </a:solidFill>
            </a:endParaRPr>
          </a:p>
          <a:p>
            <a:pPr>
              <a:buClr>
                <a:srgbClr val="C00000"/>
              </a:buClr>
              <a:buSzPct val="120000"/>
              <a:buNone/>
            </a:pPr>
            <a:r>
              <a:rPr lang="tr-TR" sz="1600" dirty="0" smtClean="0">
                <a:solidFill>
                  <a:srgbClr val="C00000"/>
                </a:solidFill>
              </a:rPr>
              <a:t>Nesne Yönelimli Veri Modeli &gt;&gt;</a:t>
            </a:r>
          </a:p>
          <a:p>
            <a:pPr>
              <a:buClr>
                <a:srgbClr val="C00000"/>
              </a:buClr>
              <a:buSzPct val="120000"/>
              <a:buFont typeface="Arial" pitchFamily="34" charset="0"/>
              <a:buChar char="•"/>
            </a:pPr>
            <a:r>
              <a:rPr lang="tr-TR" sz="1600" dirty="0" smtClean="0"/>
              <a:t>Daha sonraları ortaya çıkmış ve başarısını kanıtlamıştır.</a:t>
            </a:r>
          </a:p>
          <a:p>
            <a:pPr>
              <a:buClr>
                <a:srgbClr val="C00000"/>
              </a:buClr>
              <a:buSzPct val="120000"/>
              <a:buFont typeface="Arial" pitchFamily="34" charset="0"/>
              <a:buChar char="•"/>
            </a:pPr>
            <a:r>
              <a:rPr lang="tr-TR" sz="1600" dirty="0" smtClean="0"/>
              <a:t>Nesne yönelimli programlamaya dayanan veri modelidir.</a:t>
            </a:r>
          </a:p>
        </p:txBody>
      </p:sp>
      <p:sp>
        <p:nvSpPr>
          <p:cNvPr id="6" name="5 İçerik Yer Tutucusu"/>
          <p:cNvSpPr>
            <a:spLocks noGrp="1"/>
          </p:cNvSpPr>
          <p:nvPr>
            <p:ph sz="quarter" idx="2"/>
          </p:nvPr>
        </p:nvSpPr>
        <p:spPr>
          <a:xfrm>
            <a:off x="4427984" y="476672"/>
            <a:ext cx="4248472" cy="5256584"/>
          </a:xfrm>
          <a:solidFill>
            <a:schemeClr val="accent5">
              <a:lumMod val="40000"/>
              <a:lumOff val="60000"/>
            </a:schemeClr>
          </a:solidFill>
        </p:spPr>
        <p:txBody>
          <a:bodyPr>
            <a:normAutofit fontScale="85000" lnSpcReduction="20000"/>
          </a:bodyPr>
          <a:lstStyle/>
          <a:p>
            <a:pPr>
              <a:buClr>
                <a:srgbClr val="C00000"/>
              </a:buClr>
              <a:buSzPct val="120000"/>
              <a:buNone/>
            </a:pPr>
            <a:r>
              <a:rPr lang="tr-TR" sz="1600" dirty="0" smtClean="0">
                <a:solidFill>
                  <a:srgbClr val="C00000"/>
                </a:solidFill>
              </a:rPr>
              <a:t>Nesne İlişkisel Veri Modeli &gt;&gt;</a:t>
            </a:r>
          </a:p>
          <a:p>
            <a:pPr>
              <a:buClr>
                <a:srgbClr val="C00000"/>
              </a:buClr>
              <a:buSzPct val="120000"/>
              <a:buFont typeface="Arial" pitchFamily="34" charset="0"/>
              <a:buChar char="•"/>
            </a:pPr>
            <a:r>
              <a:rPr lang="tr-TR" sz="1600" dirty="0" smtClean="0"/>
              <a:t>Nesne ilişkisel veri tabanı, ilişkisel işlevselliğin üzerine nesne yönelimli özellikler içerir.</a:t>
            </a:r>
          </a:p>
          <a:p>
            <a:pPr>
              <a:buClr>
                <a:srgbClr val="C00000"/>
              </a:buClr>
              <a:buSzPct val="120000"/>
              <a:buFont typeface="Arial" pitchFamily="34" charset="0"/>
              <a:buChar char="•"/>
            </a:pPr>
            <a:r>
              <a:rPr lang="tr-TR" sz="1600" dirty="0" smtClean="0"/>
              <a:t>İlişkisel veri tabanları içerisinde nesne yönelimli karakteristikler içeren ilk veri tabanı 1997 yılında piyasaya sunulan Oracle8 </a:t>
            </a:r>
            <a:r>
              <a:rPr lang="tr-TR" sz="1600" dirty="0" err="1" smtClean="0"/>
              <a:t>dir</a:t>
            </a:r>
            <a:r>
              <a:rPr lang="tr-TR" sz="1600" dirty="0" smtClean="0"/>
              <a:t>.</a:t>
            </a:r>
          </a:p>
          <a:p>
            <a:pPr>
              <a:buClr>
                <a:srgbClr val="C00000"/>
              </a:buClr>
              <a:buSzPct val="120000"/>
              <a:buNone/>
            </a:pPr>
            <a:endParaRPr lang="tr-TR" sz="1600" dirty="0" smtClean="0"/>
          </a:p>
          <a:p>
            <a:pPr>
              <a:buClr>
                <a:srgbClr val="C00000"/>
              </a:buClr>
              <a:buSzPct val="120000"/>
              <a:buNone/>
            </a:pPr>
            <a:r>
              <a:rPr lang="tr-TR" sz="1600" dirty="0" smtClean="0">
                <a:solidFill>
                  <a:srgbClr val="C00000"/>
                </a:solidFill>
              </a:rPr>
              <a:t>Çoklu Ortam Veri Modeli &gt;&gt;</a:t>
            </a:r>
          </a:p>
          <a:p>
            <a:pPr>
              <a:buClr>
                <a:srgbClr val="C00000"/>
              </a:buClr>
              <a:buSzPct val="120000"/>
              <a:buFont typeface="Arial" pitchFamily="34" charset="0"/>
              <a:buChar char="•"/>
            </a:pPr>
            <a:r>
              <a:rPr lang="tr-TR" sz="1600" dirty="0" smtClean="0"/>
              <a:t>Nesne ilişkisel veri tabanları ile büyük benzerlikler gösterir.</a:t>
            </a:r>
          </a:p>
          <a:p>
            <a:pPr>
              <a:buClr>
                <a:srgbClr val="C00000"/>
              </a:buClr>
              <a:buSzPct val="120000"/>
              <a:buFont typeface="Arial" pitchFamily="34" charset="0"/>
              <a:buChar char="•"/>
            </a:pPr>
            <a:r>
              <a:rPr lang="tr-TR" sz="1600" dirty="0" smtClean="0"/>
              <a:t>Film, müzik,metin ve video gibi büyük nesneleri işlemek ve aynı zamanda işleme sırasındaki adımları  kullanıcıya göstermemek için farklı özellikler taşır.</a:t>
            </a:r>
          </a:p>
          <a:p>
            <a:pPr>
              <a:buClr>
                <a:srgbClr val="C00000"/>
              </a:buClr>
              <a:buSzPct val="120000"/>
              <a:buFont typeface="Arial" pitchFamily="34" charset="0"/>
              <a:buChar char="•"/>
            </a:pPr>
            <a:r>
              <a:rPr lang="tr-TR" sz="1600" dirty="0" smtClean="0"/>
              <a:t>Çoklu ortam veri tabanlarının desteklemesi gereken  3 temel özellik: Veri miktarı, Süreklilik ve Senkronizasyon’dur.</a:t>
            </a:r>
          </a:p>
          <a:p>
            <a:pPr>
              <a:buClr>
                <a:srgbClr val="C00000"/>
              </a:buClr>
              <a:buSzPct val="120000"/>
              <a:buFont typeface="Arial" pitchFamily="34" charset="0"/>
              <a:buChar char="•"/>
            </a:pPr>
            <a:r>
              <a:rPr lang="tr-TR" sz="1600" dirty="0" smtClean="0"/>
              <a:t>Çoklu ortam veri tabanı uygulaması; imge görüntüleme, uzaktan görüntülü eğitim, üç boyutlu tıbbi görüntü kayıtları depolanması konularında özellikle tıp bilgi sistemlerinde kullanılmaktadır.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İçerik Yer Tutucusu"/>
          <p:cNvSpPr>
            <a:spLocks noGrp="1"/>
          </p:cNvSpPr>
          <p:nvPr>
            <p:ph sz="quarter" idx="1"/>
          </p:nvPr>
        </p:nvSpPr>
        <p:spPr>
          <a:xfrm>
            <a:off x="251520" y="476672"/>
            <a:ext cx="4104456" cy="5256584"/>
          </a:xfrm>
          <a:solidFill>
            <a:schemeClr val="accent1">
              <a:lumMod val="20000"/>
              <a:lumOff val="80000"/>
            </a:schemeClr>
          </a:solidFill>
        </p:spPr>
        <p:txBody>
          <a:bodyPr>
            <a:normAutofit/>
          </a:bodyPr>
          <a:lstStyle/>
          <a:p>
            <a:pPr>
              <a:buNone/>
            </a:pPr>
            <a:r>
              <a:rPr lang="tr-TR" sz="1600" dirty="0" smtClean="0">
                <a:solidFill>
                  <a:srgbClr val="C00000"/>
                </a:solidFill>
              </a:rPr>
              <a:t>Dağıtık Veri  Modeli &gt;&gt;</a:t>
            </a:r>
          </a:p>
          <a:p>
            <a:pPr>
              <a:buClr>
                <a:srgbClr val="C00000"/>
              </a:buClr>
              <a:buSzPct val="120000"/>
              <a:buFont typeface="Arial" pitchFamily="34" charset="0"/>
              <a:buChar char="•"/>
            </a:pPr>
            <a:r>
              <a:rPr lang="tr-TR" sz="1600" dirty="0" smtClean="0"/>
              <a:t>İki ya da daha fazla bilgisayarda depolanan ve bir ağ üzerinde dağıtılan bilgiler için kullanılan veri tabanı grubudur.</a:t>
            </a:r>
          </a:p>
          <a:p>
            <a:pPr>
              <a:buClr>
                <a:srgbClr val="C00000"/>
              </a:buClr>
              <a:buSzPct val="120000"/>
              <a:buFont typeface="Arial" pitchFamily="34" charset="0"/>
              <a:buChar char="•"/>
            </a:pPr>
            <a:r>
              <a:rPr lang="tr-TR" sz="1600" dirty="0" smtClean="0"/>
              <a:t>Veri tabanını ağ üzerinde paralel kullanmak için parçalara ayırmak, sorguların daha hızlı işlenmesini sağlar.</a:t>
            </a:r>
          </a:p>
          <a:p>
            <a:pPr>
              <a:buClr>
                <a:srgbClr val="C00000"/>
              </a:buClr>
              <a:buSzPct val="120000"/>
              <a:buFont typeface="Arial" pitchFamily="34" charset="0"/>
              <a:buChar char="•"/>
            </a:pPr>
            <a:r>
              <a:rPr lang="tr-TR" sz="1600" dirty="0" smtClean="0"/>
              <a:t>Böyle bir sistemde birden fazla veri tabanına erişilmesine rağmen kullanıcı bir tek veri tabanıyla çalışıyormuş gibi işlem yapar.</a:t>
            </a:r>
          </a:p>
          <a:p>
            <a:pPr>
              <a:buClr>
                <a:srgbClr val="C00000"/>
              </a:buClr>
              <a:buSzPct val="120000"/>
              <a:buNone/>
            </a:pPr>
            <a:endParaRPr lang="tr-TR" sz="1600" dirty="0" smtClean="0"/>
          </a:p>
        </p:txBody>
      </p:sp>
      <p:sp>
        <p:nvSpPr>
          <p:cNvPr id="6" name="5 İçerik Yer Tutucusu"/>
          <p:cNvSpPr>
            <a:spLocks noGrp="1"/>
          </p:cNvSpPr>
          <p:nvPr>
            <p:ph sz="quarter" idx="2"/>
          </p:nvPr>
        </p:nvSpPr>
        <p:spPr>
          <a:xfrm>
            <a:off x="4427984" y="476672"/>
            <a:ext cx="4248472" cy="5256584"/>
          </a:xfrm>
          <a:solidFill>
            <a:schemeClr val="accent5">
              <a:lumMod val="40000"/>
              <a:lumOff val="60000"/>
            </a:schemeClr>
          </a:solidFill>
        </p:spPr>
        <p:txBody>
          <a:bodyPr>
            <a:normAutofit/>
          </a:bodyPr>
          <a:lstStyle/>
          <a:p>
            <a:pPr>
              <a:buClr>
                <a:srgbClr val="C00000"/>
              </a:buClr>
              <a:buSzPct val="120000"/>
              <a:buFont typeface="Arial" pitchFamily="34" charset="0"/>
              <a:buChar char="•"/>
            </a:pPr>
            <a:endParaRPr lang="tr-TR" sz="16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476672"/>
            <a:ext cx="4536504" cy="562074"/>
          </a:xfrm>
          <a:solidFill>
            <a:schemeClr val="accent1">
              <a:lumMod val="20000"/>
              <a:lumOff val="80000"/>
            </a:schemeClr>
          </a:solidFill>
        </p:spPr>
        <p:txBody>
          <a:bodyPr>
            <a:normAutofit/>
          </a:bodyPr>
          <a:lstStyle/>
          <a:p>
            <a:r>
              <a:rPr lang="tr-TR" sz="2000" dirty="0" smtClean="0">
                <a:solidFill>
                  <a:schemeClr val="tx1"/>
                </a:solidFill>
              </a:rPr>
              <a:t>Veri </a:t>
            </a:r>
            <a:r>
              <a:rPr lang="tr-TR" sz="2000" dirty="0" err="1" smtClean="0">
                <a:solidFill>
                  <a:schemeClr val="tx1"/>
                </a:solidFill>
              </a:rPr>
              <a:t>tabani</a:t>
            </a:r>
            <a:r>
              <a:rPr lang="tr-TR" sz="2000" dirty="0" smtClean="0">
                <a:solidFill>
                  <a:schemeClr val="tx1"/>
                </a:solidFill>
              </a:rPr>
              <a:t> </a:t>
            </a:r>
            <a:r>
              <a:rPr lang="tr-TR" sz="2000" dirty="0" err="1" smtClean="0">
                <a:solidFill>
                  <a:schemeClr val="tx1"/>
                </a:solidFill>
              </a:rPr>
              <a:t>tasarimi</a:t>
            </a:r>
            <a:endParaRPr lang="tr-TR" sz="2000" dirty="0">
              <a:solidFill>
                <a:schemeClr val="tx1"/>
              </a:solidFill>
            </a:endParaRPr>
          </a:p>
        </p:txBody>
      </p:sp>
      <p:sp>
        <p:nvSpPr>
          <p:cNvPr id="3" name="2 İçerik Yer Tutucusu"/>
          <p:cNvSpPr>
            <a:spLocks noGrp="1"/>
          </p:cNvSpPr>
          <p:nvPr>
            <p:ph sz="quarter" idx="1"/>
          </p:nvPr>
        </p:nvSpPr>
        <p:spPr>
          <a:xfrm>
            <a:off x="467544" y="1196752"/>
            <a:ext cx="7848872" cy="4536504"/>
          </a:xfrm>
          <a:solidFill>
            <a:schemeClr val="accent5">
              <a:lumMod val="40000"/>
              <a:lumOff val="60000"/>
            </a:schemeClr>
          </a:solidFill>
          <a:ln>
            <a:solidFill>
              <a:schemeClr val="tx1"/>
            </a:solidFill>
          </a:ln>
          <a:effectLst>
            <a:glow rad="101600">
              <a:schemeClr val="accent1">
                <a:lumMod val="20000"/>
                <a:lumOff val="80000"/>
                <a:alpha val="60000"/>
              </a:schemeClr>
            </a:glow>
            <a:outerShdw blurRad="65500" dist="38100" dir="5400000" rotWithShape="0">
              <a:srgbClr val="000000">
                <a:alpha val="40000"/>
              </a:srgbClr>
            </a:outerShdw>
          </a:effectLst>
        </p:spPr>
        <p:style>
          <a:lnRef idx="1">
            <a:schemeClr val="accent5"/>
          </a:lnRef>
          <a:fillRef idx="2">
            <a:schemeClr val="accent5"/>
          </a:fillRef>
          <a:effectRef idx="1">
            <a:schemeClr val="accent5"/>
          </a:effectRef>
          <a:fontRef idx="minor">
            <a:schemeClr val="dk1"/>
          </a:fontRef>
        </p:style>
        <p:txBody>
          <a:bodyPr>
            <a:normAutofit lnSpcReduction="10000"/>
          </a:bodyPr>
          <a:lstStyle/>
          <a:p>
            <a:pPr>
              <a:buClr>
                <a:schemeClr val="accent1">
                  <a:lumMod val="50000"/>
                </a:schemeClr>
              </a:buClr>
              <a:buSzPct val="120000"/>
              <a:buFont typeface="Wingdings" pitchFamily="2" charset="2"/>
              <a:buChar char="Ø"/>
            </a:pPr>
            <a:endParaRPr lang="tr-TR" sz="1400" b="1" dirty="0" smtClean="0">
              <a:solidFill>
                <a:srgbClr val="002060"/>
              </a:solidFill>
            </a:endParaRPr>
          </a:p>
          <a:p>
            <a:pPr>
              <a:buClr>
                <a:schemeClr val="accent1">
                  <a:lumMod val="50000"/>
                </a:schemeClr>
              </a:buClr>
              <a:buSzPct val="120000"/>
              <a:buFont typeface="Wingdings" pitchFamily="2" charset="2"/>
              <a:buChar char="Ø"/>
            </a:pPr>
            <a:endParaRPr lang="tr-TR" sz="1400" b="1" dirty="0" smtClean="0">
              <a:solidFill>
                <a:srgbClr val="002060"/>
              </a:solidFill>
            </a:endParaRPr>
          </a:p>
          <a:p>
            <a:pPr>
              <a:buClr>
                <a:schemeClr val="accent1">
                  <a:lumMod val="50000"/>
                </a:schemeClr>
              </a:buClr>
              <a:buSzPct val="120000"/>
              <a:buFont typeface="Wingdings" pitchFamily="2" charset="2"/>
              <a:buChar char="Ø"/>
            </a:pPr>
            <a:r>
              <a:rPr lang="tr-TR" sz="1400" b="1" dirty="0" smtClean="0">
                <a:solidFill>
                  <a:srgbClr val="002060"/>
                </a:solidFill>
              </a:rPr>
              <a:t> Gerçeğin, gereksinim ve beklentiler çerçevesinde modellenerek veri tabanına aktarılması gerekir. </a:t>
            </a:r>
          </a:p>
          <a:p>
            <a:pPr>
              <a:buClr>
                <a:schemeClr val="accent1">
                  <a:lumMod val="50000"/>
                </a:schemeClr>
              </a:buClr>
              <a:buSzPct val="120000"/>
              <a:buFont typeface="Wingdings" pitchFamily="2" charset="2"/>
              <a:buChar char="Ø"/>
            </a:pPr>
            <a:r>
              <a:rPr lang="tr-TR" sz="1400" b="1" dirty="0" smtClean="0">
                <a:solidFill>
                  <a:srgbClr val="002060"/>
                </a:solidFill>
              </a:rPr>
              <a:t>Veri tabanı tasarımında ilk olarak olası veri tabanı kullanıcı gereksinimlerinin belirlenmesi gerekir.</a:t>
            </a:r>
          </a:p>
          <a:p>
            <a:pPr>
              <a:buClr>
                <a:schemeClr val="accent1">
                  <a:lumMod val="50000"/>
                </a:schemeClr>
              </a:buClr>
              <a:buSzPct val="120000"/>
              <a:buFont typeface="Wingdings" pitchFamily="2" charset="2"/>
              <a:buChar char="Ø"/>
            </a:pPr>
            <a:r>
              <a:rPr lang="tr-TR" sz="1400" b="1" dirty="0" smtClean="0">
                <a:solidFill>
                  <a:srgbClr val="002060"/>
                </a:solidFill>
              </a:rPr>
              <a:t>Gereksinimler; veri tabanında yer alacak veri gruplarını, veri tiplerini ve verinin fiziksel olarak depolanması için kullanılacak olan veri yapılarını belirler.</a:t>
            </a:r>
          </a:p>
          <a:p>
            <a:pPr>
              <a:buClr>
                <a:schemeClr val="accent1">
                  <a:lumMod val="50000"/>
                </a:schemeClr>
              </a:buClr>
              <a:buSzPct val="120000"/>
              <a:buFont typeface="Wingdings" pitchFamily="2" charset="2"/>
              <a:buChar char="Ø"/>
            </a:pPr>
            <a:r>
              <a:rPr lang="tr-TR" sz="1400" b="1" dirty="0" smtClean="0">
                <a:solidFill>
                  <a:srgbClr val="002060"/>
                </a:solidFill>
              </a:rPr>
              <a:t>Gerçeğe veri tabanında ‘şema' denir.Bu gerçeğin daha kolay anlaşılmasını sağlıyor.</a:t>
            </a:r>
          </a:p>
          <a:p>
            <a:pPr>
              <a:buClr>
                <a:schemeClr val="accent1">
                  <a:lumMod val="50000"/>
                </a:schemeClr>
              </a:buClr>
              <a:buSzPct val="120000"/>
              <a:buFont typeface="Wingdings" pitchFamily="2" charset="2"/>
              <a:buChar char="Ø"/>
            </a:pPr>
            <a:r>
              <a:rPr lang="tr-TR" sz="1400" b="1" dirty="0" smtClean="0">
                <a:solidFill>
                  <a:srgbClr val="002060"/>
                </a:solidFill>
              </a:rPr>
              <a:t>Kullanıcı ve bilgisayar düzeyleri sırasıyla ‘ kavramsal ’ ve ‘ fiziksel ’ düzeyler, bu düzeydeki şemalar da ‘ kavramsal şema ‘ ve  ‘ iç şema ‘ olarak adandırılır.</a:t>
            </a:r>
          </a:p>
          <a:p>
            <a:pPr>
              <a:buClr>
                <a:schemeClr val="accent1">
                  <a:lumMod val="50000"/>
                </a:schemeClr>
              </a:buClr>
              <a:buSzPct val="120000"/>
              <a:buFont typeface="Wingdings" pitchFamily="2" charset="2"/>
              <a:buChar char="Ø"/>
            </a:pPr>
            <a:r>
              <a:rPr lang="tr-TR" sz="1400" b="1" dirty="0" smtClean="0">
                <a:solidFill>
                  <a:srgbClr val="002060"/>
                </a:solidFill>
              </a:rPr>
              <a:t>Kavramsal ve fiziksel düzeydeki şemalar farklı anlayış mekanizmalarına hitap ettiklerinden kullanılacak veri modelleri de farklı olacaktır.</a:t>
            </a:r>
          </a:p>
          <a:p>
            <a:pPr>
              <a:buClr>
                <a:schemeClr val="accent1">
                  <a:lumMod val="50000"/>
                </a:schemeClr>
              </a:buClr>
              <a:buSzPct val="120000"/>
              <a:buFont typeface="Wingdings" pitchFamily="2" charset="2"/>
              <a:buChar char="Ø"/>
            </a:pPr>
            <a:endParaRPr lang="tr-TR" sz="1400" b="1" dirty="0" smtClean="0">
              <a:solidFill>
                <a:srgbClr val="002060"/>
              </a:solidFill>
            </a:endParaRPr>
          </a:p>
          <a:p>
            <a:pPr>
              <a:buClr>
                <a:schemeClr val="accent1">
                  <a:lumMod val="50000"/>
                </a:schemeClr>
              </a:buClr>
              <a:buSzPct val="120000"/>
              <a:buNone/>
            </a:pPr>
            <a:r>
              <a:rPr lang="tr-TR" sz="1400" b="1" dirty="0" smtClean="0">
                <a:solidFill>
                  <a:srgbClr val="002060"/>
                </a:solidFill>
              </a:rPr>
              <a:t> </a:t>
            </a:r>
          </a:p>
          <a:p>
            <a:pPr>
              <a:buClr>
                <a:schemeClr val="accent1">
                  <a:lumMod val="50000"/>
                </a:schemeClr>
              </a:buClr>
              <a:buSzPct val="120000"/>
              <a:buNone/>
            </a:pPr>
            <a:r>
              <a:rPr lang="tr-TR" sz="1400" b="1" dirty="0" smtClean="0">
                <a:solidFill>
                  <a:srgbClr val="002060"/>
                </a:solidFill>
              </a:rPr>
              <a:t>      </a:t>
            </a:r>
          </a:p>
          <a:p>
            <a:pPr>
              <a:buClr>
                <a:schemeClr val="accent1">
                  <a:lumMod val="50000"/>
                </a:schemeClr>
              </a:buClr>
              <a:buSzPct val="120000"/>
              <a:buFont typeface="Wingdings" pitchFamily="2" charset="2"/>
              <a:buChar char="Ø"/>
            </a:pPr>
            <a:endParaRPr lang="tr-TR" sz="1200" b="1" dirty="0" smtClean="0">
              <a:solidFill>
                <a:srgbClr val="7030A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İçerik Yer Tutucusu"/>
          <p:cNvSpPr>
            <a:spLocks noGrp="1"/>
          </p:cNvSpPr>
          <p:nvPr>
            <p:ph sz="quarter" idx="1"/>
          </p:nvPr>
        </p:nvSpPr>
        <p:spPr>
          <a:xfrm>
            <a:off x="251520" y="476672"/>
            <a:ext cx="4104456" cy="5256584"/>
          </a:xfrm>
          <a:solidFill>
            <a:schemeClr val="accent1">
              <a:lumMod val="20000"/>
              <a:lumOff val="80000"/>
            </a:schemeClr>
          </a:solidFill>
        </p:spPr>
        <p:txBody>
          <a:bodyPr>
            <a:normAutofit lnSpcReduction="10000"/>
          </a:bodyPr>
          <a:lstStyle/>
          <a:p>
            <a:pPr>
              <a:buNone/>
            </a:pPr>
            <a:endParaRPr lang="tr-TR" sz="1600" dirty="0" smtClean="0">
              <a:solidFill>
                <a:srgbClr val="00B050"/>
              </a:solidFill>
            </a:endParaRPr>
          </a:p>
          <a:p>
            <a:pPr>
              <a:buNone/>
            </a:pPr>
            <a:r>
              <a:rPr lang="tr-TR" sz="1600" dirty="0" smtClean="0">
                <a:solidFill>
                  <a:srgbClr val="00B050"/>
                </a:solidFill>
              </a:rPr>
              <a:t>VERİ TABANI TASARIM AŞAMALARI :</a:t>
            </a:r>
          </a:p>
          <a:p>
            <a:pPr>
              <a:buClr>
                <a:srgbClr val="00B050"/>
              </a:buClr>
              <a:buSzPct val="110000"/>
              <a:buFont typeface="Wingdings" pitchFamily="2" charset="2"/>
              <a:buChar char="v"/>
            </a:pPr>
            <a:r>
              <a:rPr lang="tr-TR" sz="1600" dirty="0" smtClean="0">
                <a:solidFill>
                  <a:schemeClr val="accent1">
                    <a:lumMod val="75000"/>
                  </a:schemeClr>
                </a:solidFill>
              </a:rPr>
              <a:t>İhtiyaçların toplanması ve Analizi</a:t>
            </a:r>
          </a:p>
          <a:p>
            <a:pPr>
              <a:buClr>
                <a:srgbClr val="00B050"/>
              </a:buClr>
              <a:buSzPct val="110000"/>
              <a:buFont typeface="Wingdings" pitchFamily="2" charset="2"/>
              <a:buChar char="v"/>
            </a:pPr>
            <a:r>
              <a:rPr lang="tr-TR" sz="1600" dirty="0" smtClean="0">
                <a:solidFill>
                  <a:schemeClr val="accent1">
                    <a:lumMod val="75000"/>
                  </a:schemeClr>
                </a:solidFill>
              </a:rPr>
              <a:t> Kavramsal Veri Tasarımı</a:t>
            </a:r>
          </a:p>
          <a:p>
            <a:pPr>
              <a:buClr>
                <a:srgbClr val="00B050"/>
              </a:buClr>
              <a:buSzPct val="110000"/>
              <a:buFont typeface="Wingdings" pitchFamily="2" charset="2"/>
              <a:buChar char="v"/>
            </a:pPr>
            <a:r>
              <a:rPr lang="tr-TR" sz="1600" dirty="0" smtClean="0">
                <a:solidFill>
                  <a:schemeClr val="accent1">
                    <a:lumMod val="75000"/>
                  </a:schemeClr>
                </a:solidFill>
              </a:rPr>
              <a:t>Kavramsal Şema</a:t>
            </a:r>
          </a:p>
          <a:p>
            <a:pPr>
              <a:buClr>
                <a:srgbClr val="00B050"/>
              </a:buClr>
              <a:buSzPct val="110000"/>
              <a:buFont typeface="Wingdings" pitchFamily="2" charset="2"/>
              <a:buChar char="v"/>
            </a:pPr>
            <a:r>
              <a:rPr lang="tr-TR" sz="1600" dirty="0" smtClean="0">
                <a:solidFill>
                  <a:schemeClr val="accent1">
                    <a:lumMod val="75000"/>
                  </a:schemeClr>
                </a:solidFill>
              </a:rPr>
              <a:t>Fiziksel Veri Tasarımı</a:t>
            </a:r>
          </a:p>
          <a:p>
            <a:pPr>
              <a:buClr>
                <a:srgbClr val="00B050"/>
              </a:buClr>
              <a:buSzPct val="110000"/>
              <a:buFont typeface="Wingdings" pitchFamily="2" charset="2"/>
              <a:buChar char="v"/>
            </a:pPr>
            <a:r>
              <a:rPr lang="tr-TR" sz="1600" dirty="0" smtClean="0">
                <a:solidFill>
                  <a:schemeClr val="accent1">
                    <a:lumMod val="75000"/>
                  </a:schemeClr>
                </a:solidFill>
              </a:rPr>
              <a:t>Fiziksel Şema </a:t>
            </a:r>
          </a:p>
          <a:p>
            <a:pPr>
              <a:buClr>
                <a:srgbClr val="00B050"/>
              </a:buClr>
              <a:buSzPct val="110000"/>
              <a:buFont typeface="Wingdings" pitchFamily="2" charset="2"/>
              <a:buChar char="v"/>
            </a:pPr>
            <a:r>
              <a:rPr lang="tr-TR" sz="1600" dirty="0" smtClean="0">
                <a:solidFill>
                  <a:schemeClr val="accent1">
                    <a:lumMod val="75000"/>
                  </a:schemeClr>
                </a:solidFill>
              </a:rPr>
              <a:t> İç Şema</a:t>
            </a:r>
          </a:p>
          <a:p>
            <a:pPr>
              <a:buClr>
                <a:srgbClr val="00B050"/>
              </a:buClr>
              <a:buSzPct val="110000"/>
              <a:buFont typeface="Wingdings" pitchFamily="2" charset="2"/>
              <a:buChar char="v"/>
            </a:pPr>
            <a:r>
              <a:rPr lang="tr-TR" sz="1600" dirty="0" smtClean="0">
                <a:solidFill>
                  <a:schemeClr val="accent1">
                    <a:lumMod val="75000"/>
                  </a:schemeClr>
                </a:solidFill>
              </a:rPr>
              <a:t>Veri Tabanı </a:t>
            </a:r>
          </a:p>
          <a:p>
            <a:pPr>
              <a:buClr>
                <a:srgbClr val="00B050"/>
              </a:buClr>
              <a:buSzPct val="110000"/>
              <a:buNone/>
            </a:pPr>
            <a:endParaRPr lang="tr-TR" sz="1600" dirty="0" smtClean="0">
              <a:solidFill>
                <a:schemeClr val="accent1">
                  <a:lumMod val="75000"/>
                </a:schemeClr>
              </a:solidFill>
            </a:endParaRPr>
          </a:p>
          <a:p>
            <a:pPr>
              <a:buClr>
                <a:srgbClr val="002060"/>
              </a:buClr>
              <a:buSzPct val="110000"/>
              <a:buFont typeface="Wingdings" pitchFamily="2" charset="2"/>
              <a:buChar char="Ø"/>
            </a:pPr>
            <a:r>
              <a:rPr lang="tr-TR" sz="1600" dirty="0" smtClean="0"/>
              <a:t>Geleneksel veri tabanı tasarımı kullanıcı düzeyinden fiziksel düzeye doğrudur.</a:t>
            </a:r>
            <a:r>
              <a:rPr lang="tr-TR" sz="1600" dirty="0" smtClean="0">
                <a:solidFill>
                  <a:srgbClr val="002060"/>
                </a:solidFill>
              </a:rPr>
              <a:t> </a:t>
            </a:r>
          </a:p>
          <a:p>
            <a:pPr>
              <a:buClr>
                <a:srgbClr val="002060"/>
              </a:buClr>
              <a:buSzPct val="110000"/>
              <a:buFont typeface="Wingdings" pitchFamily="2" charset="2"/>
              <a:buChar char="Ø"/>
            </a:pPr>
            <a:r>
              <a:rPr lang="tr-TR" sz="1600" dirty="0" smtClean="0"/>
              <a:t>Kavramsal tasarımda gereksinimlere göre kavramsal şema belirlenir.</a:t>
            </a:r>
            <a:endParaRPr lang="tr-TR" sz="1600" dirty="0" smtClean="0">
              <a:solidFill>
                <a:srgbClr val="002060"/>
              </a:solidFill>
            </a:endParaRPr>
          </a:p>
          <a:p>
            <a:pPr>
              <a:buClr>
                <a:srgbClr val="002060"/>
              </a:buClr>
              <a:buSzPct val="110000"/>
              <a:buFont typeface="Wingdings" pitchFamily="2" charset="2"/>
              <a:buChar char="Ø"/>
            </a:pPr>
            <a:r>
              <a:rPr lang="tr-TR" sz="1600" dirty="0" smtClean="0"/>
              <a:t>Kavramsal şema tanımlamada kavramsal ya da mantıksal veri modelleri kullanılabilir.</a:t>
            </a:r>
            <a:endParaRPr lang="tr-TR" sz="1600" dirty="0" smtClean="0">
              <a:solidFill>
                <a:srgbClr val="002060"/>
              </a:solidFill>
            </a:endParaRPr>
          </a:p>
        </p:txBody>
      </p:sp>
      <p:sp>
        <p:nvSpPr>
          <p:cNvPr id="6" name="5 İçerik Yer Tutucusu"/>
          <p:cNvSpPr>
            <a:spLocks noGrp="1"/>
          </p:cNvSpPr>
          <p:nvPr>
            <p:ph sz="quarter" idx="2"/>
          </p:nvPr>
        </p:nvSpPr>
        <p:spPr>
          <a:xfrm>
            <a:off x="4427984" y="476672"/>
            <a:ext cx="4248472" cy="5256584"/>
          </a:xfrm>
          <a:solidFill>
            <a:schemeClr val="accent5">
              <a:lumMod val="40000"/>
              <a:lumOff val="60000"/>
            </a:schemeClr>
          </a:solidFill>
        </p:spPr>
        <p:txBody>
          <a:bodyPr>
            <a:normAutofit lnSpcReduction="10000"/>
          </a:bodyPr>
          <a:lstStyle/>
          <a:p>
            <a:pPr>
              <a:buClr>
                <a:srgbClr val="002060"/>
              </a:buClr>
              <a:buSzPct val="120000"/>
              <a:buFont typeface="Wingdings" pitchFamily="2" charset="2"/>
              <a:buChar char="Ø"/>
            </a:pPr>
            <a:r>
              <a:rPr lang="tr-TR" sz="1600" dirty="0" smtClean="0"/>
              <a:t>Kavramsal şema ortalama veri tabanı kullanıcısı için veri tabanının yapısını genel olarak tanımlar.</a:t>
            </a:r>
          </a:p>
          <a:p>
            <a:pPr>
              <a:buClr>
                <a:srgbClr val="002060"/>
              </a:buClr>
              <a:buSzPct val="120000"/>
              <a:buFont typeface="Wingdings" pitchFamily="2" charset="2"/>
              <a:buChar char="Ø"/>
            </a:pPr>
            <a:r>
              <a:rPr lang="tr-TR" sz="1600" dirty="0" smtClean="0"/>
              <a:t>Kavramsal şema fiziksel depolama yapılarının ayrıntılarına girmeden varlıklar, veri tipleri, varlıklar arasındaki ilişki tipleri ve kısıtlayıcılar üzerinde yoğunlaşır.</a:t>
            </a:r>
          </a:p>
          <a:p>
            <a:pPr>
              <a:buClr>
                <a:srgbClr val="002060"/>
              </a:buClr>
              <a:buSzPct val="120000"/>
              <a:buFont typeface="Wingdings" pitchFamily="2" charset="2"/>
              <a:buChar char="Ø"/>
            </a:pPr>
            <a:r>
              <a:rPr lang="tr-TR" sz="1600" dirty="0" smtClean="0"/>
              <a:t>Kavramsal şema yüksek düzeyli bir tanımlamadır.</a:t>
            </a:r>
          </a:p>
          <a:p>
            <a:pPr>
              <a:buClr>
                <a:srgbClr val="002060"/>
              </a:buClr>
              <a:buSzPct val="120000"/>
              <a:buFont typeface="Wingdings" pitchFamily="2" charset="2"/>
              <a:buChar char="Ø"/>
            </a:pPr>
            <a:r>
              <a:rPr lang="tr-TR" sz="1600" dirty="0" smtClean="0"/>
              <a:t>Kavramsal şema; yazılım ve donanımdan bağımsızdır ve son kullanıcı tarafından anlaşılması daha kolaydır.</a:t>
            </a:r>
          </a:p>
          <a:p>
            <a:pPr>
              <a:buClr>
                <a:srgbClr val="002060"/>
              </a:buClr>
              <a:buSzPct val="120000"/>
              <a:buFont typeface="Wingdings" pitchFamily="2" charset="2"/>
              <a:buChar char="Ø"/>
            </a:pPr>
            <a:r>
              <a:rPr lang="tr-TR" sz="1600" dirty="0" smtClean="0"/>
              <a:t>Kavramsal veri modelleri oldukça yüksek düzeyli olduklarından kavramsal bir veri modelinde tanımlı bir şema genellikle gerçekleştirilemez.</a:t>
            </a:r>
          </a:p>
          <a:p>
            <a:pPr>
              <a:buClr>
                <a:srgbClr val="002060"/>
              </a:buClr>
              <a:buSzPct val="120000"/>
              <a:buFont typeface="Wingdings" pitchFamily="2" charset="2"/>
              <a:buChar char="Ø"/>
            </a:pPr>
            <a:r>
              <a:rPr lang="tr-TR" sz="1600" dirty="0" smtClean="0"/>
              <a:t>Mantıksal veri modelleri </a:t>
            </a:r>
            <a:r>
              <a:rPr lang="tr-TR" sz="1600" dirty="0" smtClean="0">
                <a:solidFill>
                  <a:schemeClr val="accent1">
                    <a:lumMod val="50000"/>
                  </a:schemeClr>
                </a:solidFill>
              </a:rPr>
              <a:t>‘Gerçekleştirim Veri Modeli ’ </a:t>
            </a:r>
            <a:r>
              <a:rPr lang="tr-TR" sz="1600" dirty="0" smtClean="0"/>
              <a:t>olarak da bilinir.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İçerik Yer Tutucusu"/>
          <p:cNvSpPr>
            <a:spLocks noGrp="1"/>
          </p:cNvSpPr>
          <p:nvPr>
            <p:ph sz="quarter" idx="1"/>
          </p:nvPr>
        </p:nvSpPr>
        <p:spPr>
          <a:xfrm>
            <a:off x="251520" y="476672"/>
            <a:ext cx="4104456" cy="5256584"/>
          </a:xfrm>
          <a:solidFill>
            <a:schemeClr val="accent1">
              <a:lumMod val="20000"/>
              <a:lumOff val="80000"/>
            </a:schemeClr>
          </a:solidFill>
        </p:spPr>
        <p:txBody>
          <a:bodyPr>
            <a:normAutofit lnSpcReduction="10000"/>
          </a:bodyPr>
          <a:lstStyle/>
          <a:p>
            <a:pPr>
              <a:buClr>
                <a:schemeClr val="tx1"/>
              </a:buClr>
              <a:buSzPct val="110000"/>
              <a:buFont typeface="Wingdings" pitchFamily="2" charset="2"/>
              <a:buChar char="Ø"/>
            </a:pPr>
            <a:r>
              <a:rPr lang="tr-TR" sz="1600" dirty="0" smtClean="0"/>
              <a:t>Fiziksel tasarım aşamasında; verinin en yüksek verim için veri tabanında fiziksel olarak nasıl organize edilmesi gerektiği belirlenir. Sonuç </a:t>
            </a:r>
            <a:r>
              <a:rPr lang="tr-TR" sz="1600" dirty="0" smtClean="0">
                <a:solidFill>
                  <a:srgbClr val="C00000"/>
                </a:solidFill>
              </a:rPr>
              <a:t>‘</a:t>
            </a:r>
            <a:r>
              <a:rPr lang="tr-TR" sz="1600" dirty="0" smtClean="0">
                <a:solidFill>
                  <a:srgbClr val="C00000"/>
                </a:solidFill>
              </a:rPr>
              <a:t>İç Şemadır’.</a:t>
            </a:r>
            <a:endParaRPr lang="tr-TR" sz="1600" dirty="0" smtClean="0">
              <a:solidFill>
                <a:schemeClr val="accent5">
                  <a:lumMod val="75000"/>
                </a:schemeClr>
              </a:solidFill>
            </a:endParaRPr>
          </a:p>
          <a:p>
            <a:pPr>
              <a:buClr>
                <a:schemeClr val="tx1"/>
              </a:buClr>
              <a:buSzPct val="110000"/>
              <a:buFont typeface="Wingdings" pitchFamily="2" charset="2"/>
              <a:buChar char="Ø"/>
            </a:pPr>
            <a:r>
              <a:rPr lang="tr-TR" sz="1600" dirty="0" smtClean="0"/>
              <a:t>İç Şema; depolama yapılarını, kayıt formatlarını, kayıt alanlarını, veri tabanına giriş yol ve yöntemleri ile veri tabanının fiziksel gerçekleştirimini ilgilendiren bütün detayları tanımlar.</a:t>
            </a:r>
          </a:p>
          <a:p>
            <a:pPr>
              <a:buClr>
                <a:schemeClr val="tx1"/>
              </a:buClr>
              <a:buSzPct val="110000"/>
              <a:buFont typeface="Wingdings" pitchFamily="2" charset="2"/>
              <a:buChar char="Ø"/>
            </a:pPr>
            <a:r>
              <a:rPr lang="tr-TR" sz="1600" dirty="0" smtClean="0"/>
              <a:t>İç şema tanımlamada genellikle veri yapıları olarak bilinen fiziksel veri yapıları kullanılır.</a:t>
            </a:r>
          </a:p>
          <a:p>
            <a:pPr>
              <a:buClr>
                <a:schemeClr val="tx1"/>
              </a:buClr>
              <a:buSzPct val="110000"/>
              <a:buFont typeface="Wingdings" pitchFamily="2" charset="2"/>
              <a:buChar char="Ø"/>
            </a:pPr>
            <a:r>
              <a:rPr lang="tr-TR" sz="1600" dirty="0" smtClean="0"/>
              <a:t>İç şema yazılım ve donanıma bağlıdır.</a:t>
            </a:r>
          </a:p>
        </p:txBody>
      </p:sp>
      <p:sp>
        <p:nvSpPr>
          <p:cNvPr id="6" name="5 İçerik Yer Tutucusu"/>
          <p:cNvSpPr>
            <a:spLocks noGrp="1"/>
          </p:cNvSpPr>
          <p:nvPr>
            <p:ph sz="quarter" idx="2"/>
          </p:nvPr>
        </p:nvSpPr>
        <p:spPr>
          <a:xfrm>
            <a:off x="4427984" y="476672"/>
            <a:ext cx="4248472" cy="5256584"/>
          </a:xfrm>
          <a:solidFill>
            <a:schemeClr val="accent5">
              <a:lumMod val="40000"/>
              <a:lumOff val="60000"/>
            </a:schemeClr>
          </a:solidFill>
        </p:spPr>
        <p:txBody>
          <a:bodyPr>
            <a:normAutofit lnSpcReduction="10000"/>
          </a:bodyPr>
          <a:lstStyle/>
          <a:p>
            <a:pPr>
              <a:buClr>
                <a:srgbClr val="002060"/>
              </a:buClr>
              <a:buSzPct val="120000"/>
              <a:buFont typeface="Wingdings" pitchFamily="2" charset="2"/>
              <a:buChar char="Ø"/>
            </a:pPr>
            <a:r>
              <a:rPr lang="tr-TR" sz="1600" dirty="0" smtClean="0"/>
              <a:t>Kavramsal şema ortalama veri tabanı kullanıcısı için veri tabanının yapısını genel olarak tanımlar.</a:t>
            </a:r>
          </a:p>
          <a:p>
            <a:pPr>
              <a:buClr>
                <a:srgbClr val="002060"/>
              </a:buClr>
              <a:buSzPct val="120000"/>
              <a:buFont typeface="Wingdings" pitchFamily="2" charset="2"/>
              <a:buChar char="Ø"/>
            </a:pPr>
            <a:r>
              <a:rPr lang="tr-TR" sz="1600" dirty="0" smtClean="0"/>
              <a:t>Kavramsal şema fiziksel depolama yapılarının ayrıntılarına girmeden varlıklar, veri tipleri, varlıklar arasındaki ilişki tipleri ve kısıtlayıcılar üzerinde yoğunlaşır.</a:t>
            </a:r>
          </a:p>
          <a:p>
            <a:pPr>
              <a:buClr>
                <a:srgbClr val="002060"/>
              </a:buClr>
              <a:buSzPct val="120000"/>
              <a:buFont typeface="Wingdings" pitchFamily="2" charset="2"/>
              <a:buChar char="Ø"/>
            </a:pPr>
            <a:r>
              <a:rPr lang="tr-TR" sz="1600" dirty="0" smtClean="0"/>
              <a:t>Kavramsal şema yüksek düzeyli bir tanımlamadır.</a:t>
            </a:r>
          </a:p>
          <a:p>
            <a:pPr>
              <a:buClr>
                <a:srgbClr val="002060"/>
              </a:buClr>
              <a:buSzPct val="120000"/>
              <a:buFont typeface="Wingdings" pitchFamily="2" charset="2"/>
              <a:buChar char="Ø"/>
            </a:pPr>
            <a:r>
              <a:rPr lang="tr-TR" sz="1600" dirty="0" smtClean="0"/>
              <a:t>Kavramsal şema; yazılım ve donanımdan bağımsızdır ve son kullanıcı tarafından anlaşılması daha kolaydır.</a:t>
            </a:r>
          </a:p>
          <a:p>
            <a:pPr>
              <a:buClr>
                <a:srgbClr val="002060"/>
              </a:buClr>
              <a:buSzPct val="120000"/>
              <a:buFont typeface="Wingdings" pitchFamily="2" charset="2"/>
              <a:buChar char="Ø"/>
            </a:pPr>
            <a:r>
              <a:rPr lang="tr-TR" sz="1600" dirty="0" smtClean="0"/>
              <a:t>Kavramsal veri modelleri oldukça yüksek düzeyli olduklarından kavramsal bir veri modelinde tanımlı bir şema genellikle gerçekleştirilemez.</a:t>
            </a:r>
          </a:p>
          <a:p>
            <a:pPr>
              <a:buClr>
                <a:srgbClr val="002060"/>
              </a:buClr>
              <a:buSzPct val="120000"/>
              <a:buFont typeface="Wingdings" pitchFamily="2" charset="2"/>
              <a:buChar char="Ø"/>
            </a:pPr>
            <a:r>
              <a:rPr lang="tr-TR" sz="1600" dirty="0" smtClean="0"/>
              <a:t>Mantıksal veri modelleri </a:t>
            </a:r>
            <a:r>
              <a:rPr lang="tr-TR" sz="1600" dirty="0" smtClean="0">
                <a:solidFill>
                  <a:schemeClr val="accent1">
                    <a:lumMod val="50000"/>
                  </a:schemeClr>
                </a:solidFill>
              </a:rPr>
              <a:t>‘</a:t>
            </a:r>
            <a:r>
              <a:rPr lang="tr-TR" sz="1600" dirty="0" smtClean="0">
                <a:solidFill>
                  <a:srgbClr val="C00000"/>
                </a:solidFill>
              </a:rPr>
              <a:t>Gerçekleştirim Veri Modeli</a:t>
            </a:r>
            <a:r>
              <a:rPr lang="tr-TR" sz="1600" dirty="0" smtClean="0">
                <a:solidFill>
                  <a:schemeClr val="accent1">
                    <a:lumMod val="50000"/>
                  </a:schemeClr>
                </a:solidFill>
              </a:rPr>
              <a:t>’</a:t>
            </a:r>
            <a:r>
              <a:rPr lang="tr-TR" sz="1600" dirty="0" smtClean="0">
                <a:solidFill>
                  <a:schemeClr val="accent1">
                    <a:lumMod val="50000"/>
                  </a:schemeClr>
                </a:solidFill>
              </a:rPr>
              <a:t>  </a:t>
            </a:r>
            <a:r>
              <a:rPr lang="tr-TR" sz="1600" dirty="0" smtClean="0"/>
              <a:t>olarak </a:t>
            </a:r>
            <a:r>
              <a:rPr lang="tr-TR" sz="1600" dirty="0" smtClean="0"/>
              <a:t>da bilinir.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Kent">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1052</TotalTime>
  <Words>1925</Words>
  <Application>Microsoft Office PowerPoint</Application>
  <PresentationFormat>Ekran Gösterisi (4:3)</PresentationFormat>
  <Paragraphs>168</Paragraphs>
  <Slides>15</Slides>
  <Notes>5</Notes>
  <HiddenSlides>0</HiddenSlides>
  <MMClips>0</MMClips>
  <ScaleCrop>false</ScaleCrop>
  <HeadingPairs>
    <vt:vector size="4" baseType="variant">
      <vt:variant>
        <vt:lpstr>Tema</vt:lpstr>
      </vt:variant>
      <vt:variant>
        <vt:i4>1</vt:i4>
      </vt:variant>
      <vt:variant>
        <vt:lpstr>Slayt Başlıkları</vt:lpstr>
      </vt:variant>
      <vt:variant>
        <vt:i4>15</vt:i4>
      </vt:variant>
    </vt:vector>
  </HeadingPairs>
  <TitlesOfParts>
    <vt:vector size="16" baseType="lpstr">
      <vt:lpstr>Cumba</vt:lpstr>
      <vt:lpstr>İlişkisel ve ilişkisel       olmayan(nosql) veri tabani sistemleri mimari performansinin yönetim bilişimi kapsaminda incelenmesi  </vt:lpstr>
      <vt:lpstr>Bilişim Sistemleri ve Yönetimi</vt:lpstr>
      <vt:lpstr>Veri tabani ve veri tabani yönetim sistemleri</vt:lpstr>
      <vt:lpstr>Slayt 4</vt:lpstr>
      <vt:lpstr>Slayt 5</vt:lpstr>
      <vt:lpstr>Slayt 6</vt:lpstr>
      <vt:lpstr>Veri tabani tasarimi</vt:lpstr>
      <vt:lpstr>Slayt 8</vt:lpstr>
      <vt:lpstr>Slayt 9</vt:lpstr>
      <vt:lpstr>İlişkisel ve ilişkisel olmayan(nosql) veri tabani sistemleri</vt:lpstr>
      <vt:lpstr>İlişkisel ve ilişkisel olmayan(nosql) veri tabani sistemleri</vt:lpstr>
      <vt:lpstr>İlişkisel ve ilişkisel olmayan(nosql) veri tabani sistemleri</vt:lpstr>
      <vt:lpstr>Veri tabani mimarilerinin performans karşilaştirmasi</vt:lpstr>
      <vt:lpstr>Veri tabani mimarilerinin performans karşilaştirmasi</vt:lpstr>
      <vt:lpstr>Veri tabani mimarilerinin performans karşilaştirmasi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DELL</dc:creator>
  <cp:lastModifiedBy>DELL</cp:lastModifiedBy>
  <cp:revision>70</cp:revision>
  <dcterms:created xsi:type="dcterms:W3CDTF">2024-03-17T09:05:24Z</dcterms:created>
  <dcterms:modified xsi:type="dcterms:W3CDTF">2024-03-19T20:17:21Z</dcterms:modified>
</cp:coreProperties>
</file>