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0F9BB-9580-555C-F16D-C03B5280B7BD}" v="572" dt="2023-01-17T16:59:29.130"/>
    <p1510:client id="{B2257083-B8B0-DFF1-947C-708C5C4E81A3}" v="1197" dt="2023-01-17T18:10:01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2B2B7-B383-49B9-9B89-6F0423F6E49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8564FD-DD17-41D1-8377-C6845FF0232E}">
      <dgm:prSet/>
      <dgm:spPr/>
      <dgm:t>
        <a:bodyPr/>
        <a:lstStyle/>
        <a:p>
          <a:r>
            <a:rPr lang="tr-TR" dirty="0">
              <a:latin typeface="Avenir Next LT Pro"/>
            </a:rPr>
            <a:t>I</a:t>
          </a:r>
          <a:r>
            <a:rPr lang="tr-TR" dirty="0"/>
            <a:t> </a:t>
          </a:r>
          <a:r>
            <a:rPr lang="tr-TR" dirty="0" err="1"/>
            <a:t>applied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methods</a:t>
          </a:r>
          <a:r>
            <a:rPr lang="tr-TR" dirty="0"/>
            <a:t> </a:t>
          </a:r>
          <a:r>
            <a:rPr lang="tr-TR" dirty="0" err="1"/>
            <a:t>one</a:t>
          </a:r>
          <a:r>
            <a:rPr lang="tr-TR" dirty="0"/>
            <a:t> </a:t>
          </a:r>
          <a:r>
            <a:rPr lang="tr-TR" dirty="0" err="1"/>
            <a:t>by</a:t>
          </a:r>
          <a:r>
            <a:rPr lang="tr-TR" dirty="0"/>
            <a:t> </a:t>
          </a:r>
          <a:r>
            <a:rPr lang="tr-TR" dirty="0" err="1"/>
            <a:t>one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recalculated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results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see</a:t>
          </a:r>
          <a:r>
            <a:rPr lang="tr-TR" dirty="0"/>
            <a:t> how </a:t>
          </a:r>
          <a:r>
            <a:rPr lang="tr-TR" dirty="0" err="1"/>
            <a:t>useful</a:t>
          </a:r>
          <a:r>
            <a:rPr lang="tr-TR" dirty="0"/>
            <a:t> they </a:t>
          </a:r>
          <a:r>
            <a:rPr lang="tr-TR" dirty="0" err="1"/>
            <a:t>were</a:t>
          </a:r>
          <a:r>
            <a:rPr lang="tr-TR" dirty="0"/>
            <a:t>.</a:t>
          </a:r>
          <a:endParaRPr lang="en-US" dirty="0"/>
        </a:p>
      </dgm:t>
    </dgm:pt>
    <dgm:pt modelId="{162D2D43-E889-4776-8D8A-83864ABCEF90}" type="parTrans" cxnId="{E84F1192-0CDB-4E04-BB20-BFF88EC46BCB}">
      <dgm:prSet/>
      <dgm:spPr/>
      <dgm:t>
        <a:bodyPr/>
        <a:lstStyle/>
        <a:p>
          <a:endParaRPr lang="en-US"/>
        </a:p>
      </dgm:t>
    </dgm:pt>
    <dgm:pt modelId="{99B0C85E-24E0-49DC-A5C4-97E4A4202F05}" type="sibTrans" cxnId="{E84F1192-0CDB-4E04-BB20-BFF88EC46BCB}">
      <dgm:prSet/>
      <dgm:spPr/>
      <dgm:t>
        <a:bodyPr/>
        <a:lstStyle/>
        <a:p>
          <a:endParaRPr lang="en-US"/>
        </a:p>
      </dgm:t>
    </dgm:pt>
    <dgm:pt modelId="{CFDDAE1E-5A81-4B9D-8B95-3B2126B7A546}">
      <dgm:prSet/>
      <dgm:spPr/>
      <dgm:t>
        <a:bodyPr/>
        <a:lstStyle/>
        <a:p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initial</a:t>
          </a:r>
          <a:r>
            <a:rPr lang="tr-TR" dirty="0"/>
            <a:t> </a:t>
          </a:r>
          <a:r>
            <a:rPr lang="tr-TR" dirty="0" err="1"/>
            <a:t>training</a:t>
          </a:r>
          <a:r>
            <a:rPr lang="tr-TR" dirty="0"/>
            <a:t> set </a:t>
          </a:r>
          <a:r>
            <a:rPr lang="tr-TR" dirty="0" err="1"/>
            <a:t>results</a:t>
          </a:r>
          <a:r>
            <a:rPr lang="tr-TR" dirty="0"/>
            <a:t> </a:t>
          </a:r>
          <a:r>
            <a:rPr lang="tr-TR" dirty="0" err="1"/>
            <a:t>are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using</a:t>
          </a:r>
          <a:r>
            <a:rPr lang="tr-TR" dirty="0"/>
            <a:t> </a:t>
          </a:r>
          <a:r>
            <a:rPr lang="tr-TR" dirty="0" err="1"/>
            <a:t>naive</a:t>
          </a:r>
          <a:r>
            <a:rPr lang="tr-TR" dirty="0"/>
            <a:t> </a:t>
          </a:r>
          <a:r>
            <a:rPr lang="tr-TR" dirty="0" err="1"/>
            <a:t>bayes</a:t>
          </a:r>
          <a:r>
            <a:rPr lang="tr-TR" dirty="0"/>
            <a:t> </a:t>
          </a:r>
          <a:r>
            <a:rPr lang="tr-TR" dirty="0" err="1"/>
            <a:t>directly</a:t>
          </a:r>
          <a:r>
            <a:rPr lang="tr-TR" dirty="0"/>
            <a:t> on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given</a:t>
          </a:r>
          <a:r>
            <a:rPr lang="tr-TR" dirty="0"/>
            <a:t> </a:t>
          </a:r>
          <a:r>
            <a:rPr lang="tr-TR" dirty="0" err="1"/>
            <a:t>dataset</a:t>
          </a:r>
          <a:r>
            <a:rPr lang="tr-TR" dirty="0"/>
            <a:t>. </a:t>
          </a:r>
          <a:r>
            <a:rPr lang="tr-TR" dirty="0" err="1"/>
            <a:t>It</a:t>
          </a:r>
          <a:r>
            <a:rPr lang="tr-TR" dirty="0"/>
            <a:t> is </a:t>
          </a:r>
          <a:r>
            <a:rPr lang="tr-TR" dirty="0" err="1"/>
            <a:t>expected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have</a:t>
          </a:r>
          <a:r>
            <a:rPr lang="tr-TR" b="1" dirty="0"/>
            <a:t> </a:t>
          </a:r>
          <a:r>
            <a:rPr lang="tr-TR" b="1" dirty="0" err="1"/>
            <a:t>bad</a:t>
          </a:r>
          <a:r>
            <a:rPr lang="tr-TR" b="1" dirty="0"/>
            <a:t> </a:t>
          </a:r>
          <a:r>
            <a:rPr lang="tr-TR" b="1" dirty="0" err="1"/>
            <a:t>individual</a:t>
          </a:r>
          <a:r>
            <a:rPr lang="tr-TR" b="1" dirty="0"/>
            <a:t> </a:t>
          </a:r>
          <a:r>
            <a:rPr lang="tr-TR" b="1" dirty="0" err="1"/>
            <a:t>accuracies</a:t>
          </a:r>
          <a:r>
            <a:rPr lang="tr-TR" b="1" dirty="0"/>
            <a:t> </a:t>
          </a:r>
          <a:r>
            <a:rPr lang="tr-TR" b="1" dirty="0" err="1"/>
            <a:t>and</a:t>
          </a:r>
          <a:r>
            <a:rPr lang="tr-TR" b="1" dirty="0"/>
            <a:t> </a:t>
          </a:r>
          <a:r>
            <a:rPr lang="tr-TR" b="1" dirty="0" err="1"/>
            <a:t>bad</a:t>
          </a:r>
          <a:r>
            <a:rPr lang="tr-TR" b="1" dirty="0"/>
            <a:t> </a:t>
          </a:r>
          <a:r>
            <a:rPr lang="tr-TR" b="1" dirty="0" err="1"/>
            <a:t>recall</a:t>
          </a:r>
          <a:r>
            <a:rPr lang="tr-TR" b="1" dirty="0"/>
            <a:t> </a:t>
          </a:r>
          <a:r>
            <a:rPr lang="tr-TR" b="1" dirty="0" err="1"/>
            <a:t>scores</a:t>
          </a:r>
          <a:r>
            <a:rPr lang="tr-TR" b="1" dirty="0"/>
            <a:t> </a:t>
          </a:r>
          <a:r>
            <a:rPr lang="tr-TR" b="1" dirty="0" err="1"/>
            <a:t>for</a:t>
          </a:r>
          <a:r>
            <a:rPr lang="tr-TR" b="1" dirty="0"/>
            <a:t> </a:t>
          </a:r>
          <a:r>
            <a:rPr lang="tr-TR" b="1" dirty="0" err="1"/>
            <a:t>the</a:t>
          </a:r>
          <a:r>
            <a:rPr lang="tr-TR" b="1" dirty="0"/>
            <a:t> </a:t>
          </a:r>
          <a:r>
            <a:rPr lang="tr-TR" b="1" dirty="0" err="1"/>
            <a:t>imbalanced</a:t>
          </a:r>
          <a:r>
            <a:rPr lang="tr-TR" b="1" dirty="0"/>
            <a:t> </a:t>
          </a:r>
          <a:r>
            <a:rPr lang="tr-TR" b="1" dirty="0" err="1"/>
            <a:t>classes</a:t>
          </a:r>
          <a:r>
            <a:rPr lang="tr-TR" dirty="0"/>
            <a:t>. </a:t>
          </a:r>
          <a:endParaRPr lang="en-US" dirty="0"/>
        </a:p>
      </dgm:t>
    </dgm:pt>
    <dgm:pt modelId="{CC1763CE-2276-4844-828F-4FD33218B226}" type="parTrans" cxnId="{7ED025B0-EB32-4B01-9AE9-BDC927180BAD}">
      <dgm:prSet/>
      <dgm:spPr/>
      <dgm:t>
        <a:bodyPr/>
        <a:lstStyle/>
        <a:p>
          <a:endParaRPr lang="en-US"/>
        </a:p>
      </dgm:t>
    </dgm:pt>
    <dgm:pt modelId="{889E4B39-8E2C-4E3E-BC09-DAD819C743BB}" type="sibTrans" cxnId="{7ED025B0-EB32-4B01-9AE9-BDC927180BAD}">
      <dgm:prSet/>
      <dgm:spPr/>
      <dgm:t>
        <a:bodyPr/>
        <a:lstStyle/>
        <a:p>
          <a:endParaRPr lang="en-US"/>
        </a:p>
      </dgm:t>
    </dgm:pt>
    <dgm:pt modelId="{25177CCF-AE42-4030-B6E7-F919D9FDF0BD}">
      <dgm:prSet/>
      <dgm:spPr/>
      <dgm:t>
        <a:bodyPr/>
        <a:lstStyle/>
        <a:p>
          <a:r>
            <a:rPr lang="tr-TR" dirty="0" err="1"/>
            <a:t>In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end</a:t>
          </a:r>
          <a:r>
            <a:rPr lang="tr-TR" dirty="0"/>
            <a:t> it is </a:t>
          </a:r>
          <a:r>
            <a:rPr lang="tr-TR" dirty="0" err="1"/>
            <a:t>expected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get</a:t>
          </a:r>
          <a:r>
            <a:rPr lang="tr-TR" dirty="0"/>
            <a:t> a </a:t>
          </a:r>
          <a:r>
            <a:rPr lang="tr-TR" b="1" dirty="0" err="1"/>
            <a:t>better</a:t>
          </a:r>
          <a:r>
            <a:rPr lang="tr-TR" b="1" dirty="0"/>
            <a:t> </a:t>
          </a:r>
          <a:r>
            <a:rPr lang="tr-TR" b="1" dirty="0" err="1"/>
            <a:t>accuracy</a:t>
          </a:r>
          <a:r>
            <a:rPr lang="tr-TR" b="1" dirty="0"/>
            <a:t> </a:t>
          </a:r>
          <a:r>
            <a:rPr lang="tr-TR" b="1" dirty="0" err="1"/>
            <a:t>compared</a:t>
          </a:r>
          <a:r>
            <a:rPr lang="tr-TR" b="1" dirty="0"/>
            <a:t> </a:t>
          </a:r>
          <a:r>
            <a:rPr lang="tr-TR" b="1" dirty="0" err="1"/>
            <a:t>to</a:t>
          </a:r>
          <a:r>
            <a:rPr lang="tr-TR" b="1" dirty="0"/>
            <a:t> </a:t>
          </a:r>
          <a:r>
            <a:rPr lang="tr-TR" b="1" dirty="0" err="1"/>
            <a:t>the</a:t>
          </a:r>
          <a:r>
            <a:rPr lang="tr-TR" b="1" dirty="0"/>
            <a:t> </a:t>
          </a:r>
          <a:r>
            <a:rPr lang="tr-TR" b="1" dirty="0" err="1"/>
            <a:t>initial</a:t>
          </a:r>
          <a:r>
            <a:rPr lang="tr-TR" b="1" dirty="0"/>
            <a:t> </a:t>
          </a:r>
          <a:r>
            <a:rPr lang="tr-TR" b="1" dirty="0" err="1"/>
            <a:t>accuracy</a:t>
          </a:r>
          <a:r>
            <a:rPr lang="tr-TR" b="1" dirty="0"/>
            <a:t>. </a:t>
          </a:r>
          <a:r>
            <a:rPr lang="tr-TR" b="1" dirty="0" err="1"/>
            <a:t>Moreover</a:t>
          </a:r>
          <a:r>
            <a:rPr lang="tr-TR" b="1" dirty="0"/>
            <a:t>, </a:t>
          </a:r>
          <a:r>
            <a:rPr lang="tr-TR" b="1" dirty="0" err="1"/>
            <a:t>the</a:t>
          </a:r>
          <a:r>
            <a:rPr lang="tr-TR" b="1" dirty="0"/>
            <a:t> </a:t>
          </a:r>
          <a:r>
            <a:rPr lang="tr-TR" b="1" dirty="0" err="1"/>
            <a:t>individual</a:t>
          </a:r>
          <a:r>
            <a:rPr lang="tr-TR" b="1" dirty="0"/>
            <a:t> </a:t>
          </a:r>
          <a:r>
            <a:rPr lang="tr-TR" b="1" dirty="0" err="1"/>
            <a:t>accuracies</a:t>
          </a:r>
          <a:r>
            <a:rPr lang="tr-TR" b="1" dirty="0"/>
            <a:t> &amp; </a:t>
          </a:r>
          <a:r>
            <a:rPr lang="tr-TR" b="1" dirty="0" err="1"/>
            <a:t>recalls</a:t>
          </a:r>
          <a:r>
            <a:rPr lang="tr-TR" b="1" dirty="0"/>
            <a:t> </a:t>
          </a:r>
          <a:r>
            <a:rPr lang="tr-TR" b="1" dirty="0" err="1"/>
            <a:t>for</a:t>
          </a:r>
          <a:r>
            <a:rPr lang="tr-TR" b="1" dirty="0"/>
            <a:t> </a:t>
          </a:r>
          <a:r>
            <a:rPr lang="tr-TR" b="1" dirty="0" err="1"/>
            <a:t>the</a:t>
          </a:r>
          <a:r>
            <a:rPr lang="tr-TR" b="1" dirty="0"/>
            <a:t> </a:t>
          </a:r>
          <a:r>
            <a:rPr lang="tr-TR" b="1" dirty="0" err="1"/>
            <a:t>imbalanced</a:t>
          </a:r>
          <a:r>
            <a:rPr lang="tr-TR" b="1" dirty="0"/>
            <a:t> </a:t>
          </a:r>
          <a:r>
            <a:rPr lang="tr-TR" b="1" dirty="0" err="1"/>
            <a:t>classes</a:t>
          </a:r>
          <a:r>
            <a:rPr lang="tr-TR" b="1" dirty="0"/>
            <a:t> </a:t>
          </a:r>
          <a:r>
            <a:rPr lang="tr-TR" b="1" dirty="0" err="1"/>
            <a:t>must</a:t>
          </a:r>
          <a:r>
            <a:rPr lang="tr-TR" b="1" dirty="0"/>
            <a:t> be </a:t>
          </a:r>
          <a:r>
            <a:rPr lang="tr-TR" b="1" dirty="0" err="1"/>
            <a:t>improved</a:t>
          </a:r>
          <a:r>
            <a:rPr lang="tr-TR" b="1" dirty="0"/>
            <a:t> a lot</a:t>
          </a:r>
          <a:r>
            <a:rPr lang="tr-TR" dirty="0"/>
            <a:t>. </a:t>
          </a:r>
        </a:p>
      </dgm:t>
    </dgm:pt>
    <dgm:pt modelId="{3513D9F3-0523-400A-8A50-304EBA542093}" type="parTrans" cxnId="{56CD08FD-348B-4DEE-AB5B-92AF15A70ED5}">
      <dgm:prSet/>
      <dgm:spPr/>
      <dgm:t>
        <a:bodyPr/>
        <a:lstStyle/>
        <a:p>
          <a:endParaRPr lang="en-US"/>
        </a:p>
      </dgm:t>
    </dgm:pt>
    <dgm:pt modelId="{12AE57BE-6074-4FDA-BCB4-FF56FC5F26F3}" type="sibTrans" cxnId="{56CD08FD-348B-4DEE-AB5B-92AF15A70ED5}">
      <dgm:prSet/>
      <dgm:spPr/>
      <dgm:t>
        <a:bodyPr/>
        <a:lstStyle/>
        <a:p>
          <a:endParaRPr lang="en-US"/>
        </a:p>
      </dgm:t>
    </dgm:pt>
    <dgm:pt modelId="{69516C51-8B6B-48A3-BF85-77B8F155BD07}" type="pres">
      <dgm:prSet presAssocID="{E3F2B2B7-B383-49B9-9B89-6F0423F6E499}" presName="outerComposite" presStyleCnt="0">
        <dgm:presLayoutVars>
          <dgm:chMax val="5"/>
          <dgm:dir/>
          <dgm:resizeHandles val="exact"/>
        </dgm:presLayoutVars>
      </dgm:prSet>
      <dgm:spPr/>
    </dgm:pt>
    <dgm:pt modelId="{67F41907-0538-476E-9A68-5B712C4FD83F}" type="pres">
      <dgm:prSet presAssocID="{E3F2B2B7-B383-49B9-9B89-6F0423F6E499}" presName="dummyMaxCanvas" presStyleCnt="0">
        <dgm:presLayoutVars/>
      </dgm:prSet>
      <dgm:spPr/>
    </dgm:pt>
    <dgm:pt modelId="{0568C0B2-AC0E-4360-8A9A-81189D81090B}" type="pres">
      <dgm:prSet presAssocID="{E3F2B2B7-B383-49B9-9B89-6F0423F6E499}" presName="ThreeNodes_1" presStyleLbl="node1" presStyleIdx="0" presStyleCnt="3">
        <dgm:presLayoutVars>
          <dgm:bulletEnabled val="1"/>
        </dgm:presLayoutVars>
      </dgm:prSet>
      <dgm:spPr/>
    </dgm:pt>
    <dgm:pt modelId="{8D03C451-7B58-4128-8C8B-D72DA28303CB}" type="pres">
      <dgm:prSet presAssocID="{E3F2B2B7-B383-49B9-9B89-6F0423F6E499}" presName="ThreeNodes_2" presStyleLbl="node1" presStyleIdx="1" presStyleCnt="3">
        <dgm:presLayoutVars>
          <dgm:bulletEnabled val="1"/>
        </dgm:presLayoutVars>
      </dgm:prSet>
      <dgm:spPr/>
    </dgm:pt>
    <dgm:pt modelId="{F9866C56-BB0A-4687-9A00-7DFD4DE7253D}" type="pres">
      <dgm:prSet presAssocID="{E3F2B2B7-B383-49B9-9B89-6F0423F6E499}" presName="ThreeNodes_3" presStyleLbl="node1" presStyleIdx="2" presStyleCnt="3">
        <dgm:presLayoutVars>
          <dgm:bulletEnabled val="1"/>
        </dgm:presLayoutVars>
      </dgm:prSet>
      <dgm:spPr/>
    </dgm:pt>
    <dgm:pt modelId="{15ED267B-6843-4D60-9C65-AF7DCCF0DF8A}" type="pres">
      <dgm:prSet presAssocID="{E3F2B2B7-B383-49B9-9B89-6F0423F6E499}" presName="ThreeConn_1-2" presStyleLbl="fgAccFollowNode1" presStyleIdx="0" presStyleCnt="2">
        <dgm:presLayoutVars>
          <dgm:bulletEnabled val="1"/>
        </dgm:presLayoutVars>
      </dgm:prSet>
      <dgm:spPr/>
    </dgm:pt>
    <dgm:pt modelId="{4E23F04A-44B8-4940-89C8-F4A53635A6D4}" type="pres">
      <dgm:prSet presAssocID="{E3F2B2B7-B383-49B9-9B89-6F0423F6E499}" presName="ThreeConn_2-3" presStyleLbl="fgAccFollowNode1" presStyleIdx="1" presStyleCnt="2">
        <dgm:presLayoutVars>
          <dgm:bulletEnabled val="1"/>
        </dgm:presLayoutVars>
      </dgm:prSet>
      <dgm:spPr/>
    </dgm:pt>
    <dgm:pt modelId="{FED26FE5-98BF-4C06-AD4B-B03EEA34368E}" type="pres">
      <dgm:prSet presAssocID="{E3F2B2B7-B383-49B9-9B89-6F0423F6E499}" presName="ThreeNodes_1_text" presStyleLbl="node1" presStyleIdx="2" presStyleCnt="3">
        <dgm:presLayoutVars>
          <dgm:bulletEnabled val="1"/>
        </dgm:presLayoutVars>
      </dgm:prSet>
      <dgm:spPr/>
    </dgm:pt>
    <dgm:pt modelId="{9312298C-774C-45C8-9659-80932D054F48}" type="pres">
      <dgm:prSet presAssocID="{E3F2B2B7-B383-49B9-9B89-6F0423F6E499}" presName="ThreeNodes_2_text" presStyleLbl="node1" presStyleIdx="2" presStyleCnt="3">
        <dgm:presLayoutVars>
          <dgm:bulletEnabled val="1"/>
        </dgm:presLayoutVars>
      </dgm:prSet>
      <dgm:spPr/>
    </dgm:pt>
    <dgm:pt modelId="{858CD0FF-CC0C-4E6A-8AC6-8AB25A8ACD06}" type="pres">
      <dgm:prSet presAssocID="{E3F2B2B7-B383-49B9-9B89-6F0423F6E4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8FCB000-3CB0-4942-891F-A0E805138A50}" type="presOf" srcId="{99B0C85E-24E0-49DC-A5C4-97E4A4202F05}" destId="{15ED267B-6843-4D60-9C65-AF7DCCF0DF8A}" srcOrd="0" destOrd="0" presId="urn:microsoft.com/office/officeart/2005/8/layout/vProcess5"/>
    <dgm:cxn modelId="{5BFB8A18-42B8-48C7-9174-9C67B9A04C80}" type="presOf" srcId="{CFDDAE1E-5A81-4B9D-8B95-3B2126B7A546}" destId="{8D03C451-7B58-4128-8C8B-D72DA28303CB}" srcOrd="0" destOrd="0" presId="urn:microsoft.com/office/officeart/2005/8/layout/vProcess5"/>
    <dgm:cxn modelId="{BAC40E21-02DA-4C0C-9689-7543CB91173B}" type="presOf" srcId="{E3F2B2B7-B383-49B9-9B89-6F0423F6E499}" destId="{69516C51-8B6B-48A3-BF85-77B8F155BD07}" srcOrd="0" destOrd="0" presId="urn:microsoft.com/office/officeart/2005/8/layout/vProcess5"/>
    <dgm:cxn modelId="{E9E87227-C496-4521-8AA8-87FC336818BC}" type="presOf" srcId="{CFDDAE1E-5A81-4B9D-8B95-3B2126B7A546}" destId="{9312298C-774C-45C8-9659-80932D054F48}" srcOrd="1" destOrd="0" presId="urn:microsoft.com/office/officeart/2005/8/layout/vProcess5"/>
    <dgm:cxn modelId="{64A0E040-8F55-4E58-8BAD-0D7805CA10FE}" type="presOf" srcId="{25177CCF-AE42-4030-B6E7-F919D9FDF0BD}" destId="{858CD0FF-CC0C-4E6A-8AC6-8AB25A8ACD06}" srcOrd="1" destOrd="0" presId="urn:microsoft.com/office/officeart/2005/8/layout/vProcess5"/>
    <dgm:cxn modelId="{831F5845-197F-4F4F-8AF2-93FADED0B745}" type="presOf" srcId="{889E4B39-8E2C-4E3E-BC09-DAD819C743BB}" destId="{4E23F04A-44B8-4940-89C8-F4A53635A6D4}" srcOrd="0" destOrd="0" presId="urn:microsoft.com/office/officeart/2005/8/layout/vProcess5"/>
    <dgm:cxn modelId="{32DF5770-12EA-48FF-96BD-8F95B7827B37}" type="presOf" srcId="{25177CCF-AE42-4030-B6E7-F919D9FDF0BD}" destId="{F9866C56-BB0A-4687-9A00-7DFD4DE7253D}" srcOrd="0" destOrd="0" presId="urn:microsoft.com/office/officeart/2005/8/layout/vProcess5"/>
    <dgm:cxn modelId="{E84F1192-0CDB-4E04-BB20-BFF88EC46BCB}" srcId="{E3F2B2B7-B383-49B9-9B89-6F0423F6E499}" destId="{258564FD-DD17-41D1-8377-C6845FF0232E}" srcOrd="0" destOrd="0" parTransId="{162D2D43-E889-4776-8D8A-83864ABCEF90}" sibTransId="{99B0C85E-24E0-49DC-A5C4-97E4A4202F05}"/>
    <dgm:cxn modelId="{B1EC3097-60EB-478B-9653-E8E48ABF8F42}" type="presOf" srcId="{258564FD-DD17-41D1-8377-C6845FF0232E}" destId="{0568C0B2-AC0E-4360-8A9A-81189D81090B}" srcOrd="0" destOrd="0" presId="urn:microsoft.com/office/officeart/2005/8/layout/vProcess5"/>
    <dgm:cxn modelId="{7ED025B0-EB32-4B01-9AE9-BDC927180BAD}" srcId="{E3F2B2B7-B383-49B9-9B89-6F0423F6E499}" destId="{CFDDAE1E-5A81-4B9D-8B95-3B2126B7A546}" srcOrd="1" destOrd="0" parTransId="{CC1763CE-2276-4844-828F-4FD33218B226}" sibTransId="{889E4B39-8E2C-4E3E-BC09-DAD819C743BB}"/>
    <dgm:cxn modelId="{AD1F00D6-2AEC-452D-9CC5-03DE1FFD7EC9}" type="presOf" srcId="{258564FD-DD17-41D1-8377-C6845FF0232E}" destId="{FED26FE5-98BF-4C06-AD4B-B03EEA34368E}" srcOrd="1" destOrd="0" presId="urn:microsoft.com/office/officeart/2005/8/layout/vProcess5"/>
    <dgm:cxn modelId="{56CD08FD-348B-4DEE-AB5B-92AF15A70ED5}" srcId="{E3F2B2B7-B383-49B9-9B89-6F0423F6E499}" destId="{25177CCF-AE42-4030-B6E7-F919D9FDF0BD}" srcOrd="2" destOrd="0" parTransId="{3513D9F3-0523-400A-8A50-304EBA542093}" sibTransId="{12AE57BE-6074-4FDA-BCB4-FF56FC5F26F3}"/>
    <dgm:cxn modelId="{C3954781-A8AA-4BC5-9C7B-369554899635}" type="presParOf" srcId="{69516C51-8B6B-48A3-BF85-77B8F155BD07}" destId="{67F41907-0538-476E-9A68-5B712C4FD83F}" srcOrd="0" destOrd="0" presId="urn:microsoft.com/office/officeart/2005/8/layout/vProcess5"/>
    <dgm:cxn modelId="{80E68783-6B57-4B1A-8FB1-FFB91D4CF64C}" type="presParOf" srcId="{69516C51-8B6B-48A3-BF85-77B8F155BD07}" destId="{0568C0B2-AC0E-4360-8A9A-81189D81090B}" srcOrd="1" destOrd="0" presId="urn:microsoft.com/office/officeart/2005/8/layout/vProcess5"/>
    <dgm:cxn modelId="{BE2736F9-0673-4ACD-98E4-D17233D73B7C}" type="presParOf" srcId="{69516C51-8B6B-48A3-BF85-77B8F155BD07}" destId="{8D03C451-7B58-4128-8C8B-D72DA28303CB}" srcOrd="2" destOrd="0" presId="urn:microsoft.com/office/officeart/2005/8/layout/vProcess5"/>
    <dgm:cxn modelId="{9BDD936B-0069-4A2C-855C-BEE2EC05848F}" type="presParOf" srcId="{69516C51-8B6B-48A3-BF85-77B8F155BD07}" destId="{F9866C56-BB0A-4687-9A00-7DFD4DE7253D}" srcOrd="3" destOrd="0" presId="urn:microsoft.com/office/officeart/2005/8/layout/vProcess5"/>
    <dgm:cxn modelId="{CAD89461-36F2-4982-9FA5-48B29002417F}" type="presParOf" srcId="{69516C51-8B6B-48A3-BF85-77B8F155BD07}" destId="{15ED267B-6843-4D60-9C65-AF7DCCF0DF8A}" srcOrd="4" destOrd="0" presId="urn:microsoft.com/office/officeart/2005/8/layout/vProcess5"/>
    <dgm:cxn modelId="{372A8367-229A-450C-A1E7-096ACB29594B}" type="presParOf" srcId="{69516C51-8B6B-48A3-BF85-77B8F155BD07}" destId="{4E23F04A-44B8-4940-89C8-F4A53635A6D4}" srcOrd="5" destOrd="0" presId="urn:microsoft.com/office/officeart/2005/8/layout/vProcess5"/>
    <dgm:cxn modelId="{82DF2EF4-EB05-4EBC-B8D8-F81E67C4C2D7}" type="presParOf" srcId="{69516C51-8B6B-48A3-BF85-77B8F155BD07}" destId="{FED26FE5-98BF-4C06-AD4B-B03EEA34368E}" srcOrd="6" destOrd="0" presId="urn:microsoft.com/office/officeart/2005/8/layout/vProcess5"/>
    <dgm:cxn modelId="{7BB2EB4B-7962-4F77-9074-C5E179182B8F}" type="presParOf" srcId="{69516C51-8B6B-48A3-BF85-77B8F155BD07}" destId="{9312298C-774C-45C8-9659-80932D054F48}" srcOrd="7" destOrd="0" presId="urn:microsoft.com/office/officeart/2005/8/layout/vProcess5"/>
    <dgm:cxn modelId="{358C2A04-FB32-4BEF-94D1-ABD8D68D90D3}" type="presParOf" srcId="{69516C51-8B6B-48A3-BF85-77B8F155BD07}" destId="{858CD0FF-CC0C-4E6A-8AC6-8AB25A8ACD0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8C0B2-AC0E-4360-8A9A-81189D81090B}">
      <dsp:nvSpPr>
        <dsp:cNvPr id="0" name=""/>
        <dsp:cNvSpPr/>
      </dsp:nvSpPr>
      <dsp:spPr>
        <a:xfrm>
          <a:off x="0" y="0"/>
          <a:ext cx="8829065" cy="14204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>
              <a:latin typeface="Avenir Next LT Pro"/>
            </a:rPr>
            <a:t>I</a:t>
          </a:r>
          <a:r>
            <a:rPr lang="tr-TR" sz="2100" kern="1200" dirty="0"/>
            <a:t> </a:t>
          </a:r>
          <a:r>
            <a:rPr lang="tr-TR" sz="2100" kern="1200" dirty="0" err="1"/>
            <a:t>applied</a:t>
          </a:r>
          <a:r>
            <a:rPr lang="tr-TR" sz="2100" kern="1200" dirty="0"/>
            <a:t> </a:t>
          </a:r>
          <a:r>
            <a:rPr lang="tr-TR" sz="2100" kern="1200" dirty="0" err="1"/>
            <a:t>the</a:t>
          </a:r>
          <a:r>
            <a:rPr lang="tr-TR" sz="2100" kern="1200" dirty="0"/>
            <a:t> </a:t>
          </a:r>
          <a:r>
            <a:rPr lang="tr-TR" sz="2100" kern="1200" dirty="0" err="1"/>
            <a:t>methods</a:t>
          </a:r>
          <a:r>
            <a:rPr lang="tr-TR" sz="2100" kern="1200" dirty="0"/>
            <a:t> </a:t>
          </a:r>
          <a:r>
            <a:rPr lang="tr-TR" sz="2100" kern="1200" dirty="0" err="1"/>
            <a:t>one</a:t>
          </a:r>
          <a:r>
            <a:rPr lang="tr-TR" sz="2100" kern="1200" dirty="0"/>
            <a:t> </a:t>
          </a:r>
          <a:r>
            <a:rPr lang="tr-TR" sz="2100" kern="1200" dirty="0" err="1"/>
            <a:t>by</a:t>
          </a:r>
          <a:r>
            <a:rPr lang="tr-TR" sz="2100" kern="1200" dirty="0"/>
            <a:t> </a:t>
          </a:r>
          <a:r>
            <a:rPr lang="tr-TR" sz="2100" kern="1200" dirty="0" err="1"/>
            <a:t>one</a:t>
          </a:r>
          <a:r>
            <a:rPr lang="tr-TR" sz="2100" kern="1200" dirty="0"/>
            <a:t> </a:t>
          </a:r>
          <a:r>
            <a:rPr lang="tr-TR" sz="2100" kern="1200" dirty="0" err="1"/>
            <a:t>and</a:t>
          </a:r>
          <a:r>
            <a:rPr lang="tr-TR" sz="2100" kern="1200" dirty="0"/>
            <a:t> </a:t>
          </a:r>
          <a:r>
            <a:rPr lang="tr-TR" sz="2100" kern="1200" dirty="0" err="1"/>
            <a:t>recalculated</a:t>
          </a:r>
          <a:r>
            <a:rPr lang="tr-TR" sz="2100" kern="1200" dirty="0"/>
            <a:t> </a:t>
          </a:r>
          <a:r>
            <a:rPr lang="tr-TR" sz="2100" kern="1200" dirty="0" err="1"/>
            <a:t>the</a:t>
          </a:r>
          <a:r>
            <a:rPr lang="tr-TR" sz="2100" kern="1200" dirty="0"/>
            <a:t> </a:t>
          </a:r>
          <a:r>
            <a:rPr lang="tr-TR" sz="2100" kern="1200" dirty="0" err="1"/>
            <a:t>results</a:t>
          </a:r>
          <a:r>
            <a:rPr lang="tr-TR" sz="2100" kern="1200" dirty="0"/>
            <a:t> </a:t>
          </a:r>
          <a:r>
            <a:rPr lang="tr-TR" sz="2100" kern="1200" dirty="0" err="1"/>
            <a:t>to</a:t>
          </a:r>
          <a:r>
            <a:rPr lang="tr-TR" sz="2100" kern="1200" dirty="0"/>
            <a:t> </a:t>
          </a:r>
          <a:r>
            <a:rPr lang="tr-TR" sz="2100" kern="1200" dirty="0" err="1"/>
            <a:t>see</a:t>
          </a:r>
          <a:r>
            <a:rPr lang="tr-TR" sz="2100" kern="1200" dirty="0"/>
            <a:t> how </a:t>
          </a:r>
          <a:r>
            <a:rPr lang="tr-TR" sz="2100" kern="1200" dirty="0" err="1"/>
            <a:t>useful</a:t>
          </a:r>
          <a:r>
            <a:rPr lang="tr-TR" sz="2100" kern="1200" dirty="0"/>
            <a:t> they </a:t>
          </a:r>
          <a:r>
            <a:rPr lang="tr-TR" sz="2100" kern="1200" dirty="0" err="1"/>
            <a:t>were</a:t>
          </a:r>
          <a:r>
            <a:rPr lang="tr-TR" sz="2100" kern="1200" dirty="0"/>
            <a:t>.</a:t>
          </a:r>
          <a:endParaRPr lang="en-US" sz="2100" kern="1200" dirty="0"/>
        </a:p>
      </dsp:txBody>
      <dsp:txXfrm>
        <a:off x="41603" y="41603"/>
        <a:ext cx="7296321" cy="1337213"/>
      </dsp:txXfrm>
    </dsp:sp>
    <dsp:sp modelId="{8D03C451-7B58-4128-8C8B-D72DA28303CB}">
      <dsp:nvSpPr>
        <dsp:cNvPr id="0" name=""/>
        <dsp:cNvSpPr/>
      </dsp:nvSpPr>
      <dsp:spPr>
        <a:xfrm>
          <a:off x="779035" y="1657156"/>
          <a:ext cx="8829065" cy="1420419"/>
        </a:xfrm>
        <a:prstGeom prst="roundRect">
          <a:avLst>
            <a:gd name="adj" fmla="val 10000"/>
          </a:avLst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 err="1"/>
            <a:t>The</a:t>
          </a:r>
          <a:r>
            <a:rPr lang="tr-TR" sz="2100" kern="1200" dirty="0"/>
            <a:t> </a:t>
          </a:r>
          <a:r>
            <a:rPr lang="tr-TR" sz="2100" kern="1200" dirty="0" err="1"/>
            <a:t>initial</a:t>
          </a:r>
          <a:r>
            <a:rPr lang="tr-TR" sz="2100" kern="1200" dirty="0"/>
            <a:t> </a:t>
          </a:r>
          <a:r>
            <a:rPr lang="tr-TR" sz="2100" kern="1200" dirty="0" err="1"/>
            <a:t>training</a:t>
          </a:r>
          <a:r>
            <a:rPr lang="tr-TR" sz="2100" kern="1200" dirty="0"/>
            <a:t> set </a:t>
          </a:r>
          <a:r>
            <a:rPr lang="tr-TR" sz="2100" kern="1200" dirty="0" err="1"/>
            <a:t>results</a:t>
          </a:r>
          <a:r>
            <a:rPr lang="tr-TR" sz="2100" kern="1200" dirty="0"/>
            <a:t> </a:t>
          </a:r>
          <a:r>
            <a:rPr lang="tr-TR" sz="2100" kern="1200" dirty="0" err="1"/>
            <a:t>are</a:t>
          </a:r>
          <a:r>
            <a:rPr lang="tr-TR" sz="2100" kern="1200" dirty="0"/>
            <a:t> </a:t>
          </a:r>
          <a:r>
            <a:rPr lang="tr-TR" sz="2100" kern="1200" dirty="0" err="1"/>
            <a:t>from</a:t>
          </a:r>
          <a:r>
            <a:rPr lang="tr-TR" sz="2100" kern="1200" dirty="0"/>
            <a:t> </a:t>
          </a:r>
          <a:r>
            <a:rPr lang="tr-TR" sz="2100" kern="1200" dirty="0" err="1"/>
            <a:t>using</a:t>
          </a:r>
          <a:r>
            <a:rPr lang="tr-TR" sz="2100" kern="1200" dirty="0"/>
            <a:t> </a:t>
          </a:r>
          <a:r>
            <a:rPr lang="tr-TR" sz="2100" kern="1200" dirty="0" err="1"/>
            <a:t>naive</a:t>
          </a:r>
          <a:r>
            <a:rPr lang="tr-TR" sz="2100" kern="1200" dirty="0"/>
            <a:t> </a:t>
          </a:r>
          <a:r>
            <a:rPr lang="tr-TR" sz="2100" kern="1200" dirty="0" err="1"/>
            <a:t>bayes</a:t>
          </a:r>
          <a:r>
            <a:rPr lang="tr-TR" sz="2100" kern="1200" dirty="0"/>
            <a:t> </a:t>
          </a:r>
          <a:r>
            <a:rPr lang="tr-TR" sz="2100" kern="1200" dirty="0" err="1"/>
            <a:t>directly</a:t>
          </a:r>
          <a:r>
            <a:rPr lang="tr-TR" sz="2100" kern="1200" dirty="0"/>
            <a:t> on </a:t>
          </a:r>
          <a:r>
            <a:rPr lang="tr-TR" sz="2100" kern="1200" dirty="0" err="1"/>
            <a:t>the</a:t>
          </a:r>
          <a:r>
            <a:rPr lang="tr-TR" sz="2100" kern="1200" dirty="0"/>
            <a:t> </a:t>
          </a:r>
          <a:r>
            <a:rPr lang="tr-TR" sz="2100" kern="1200" dirty="0" err="1"/>
            <a:t>given</a:t>
          </a:r>
          <a:r>
            <a:rPr lang="tr-TR" sz="2100" kern="1200" dirty="0"/>
            <a:t> </a:t>
          </a:r>
          <a:r>
            <a:rPr lang="tr-TR" sz="2100" kern="1200" dirty="0" err="1"/>
            <a:t>dataset</a:t>
          </a:r>
          <a:r>
            <a:rPr lang="tr-TR" sz="2100" kern="1200" dirty="0"/>
            <a:t>. </a:t>
          </a:r>
          <a:r>
            <a:rPr lang="tr-TR" sz="2100" kern="1200" dirty="0" err="1"/>
            <a:t>It</a:t>
          </a:r>
          <a:r>
            <a:rPr lang="tr-TR" sz="2100" kern="1200" dirty="0"/>
            <a:t> is </a:t>
          </a:r>
          <a:r>
            <a:rPr lang="tr-TR" sz="2100" kern="1200" dirty="0" err="1"/>
            <a:t>expected</a:t>
          </a:r>
          <a:r>
            <a:rPr lang="tr-TR" sz="2100" kern="1200" dirty="0"/>
            <a:t> </a:t>
          </a:r>
          <a:r>
            <a:rPr lang="tr-TR" sz="2100" kern="1200" dirty="0" err="1"/>
            <a:t>to</a:t>
          </a:r>
          <a:r>
            <a:rPr lang="tr-TR" sz="2100" kern="1200" dirty="0"/>
            <a:t> </a:t>
          </a:r>
          <a:r>
            <a:rPr lang="tr-TR" sz="2100" kern="1200" dirty="0" err="1"/>
            <a:t>have</a:t>
          </a:r>
          <a:r>
            <a:rPr lang="tr-TR" sz="2100" b="1" kern="1200" dirty="0"/>
            <a:t> </a:t>
          </a:r>
          <a:r>
            <a:rPr lang="tr-TR" sz="2100" b="1" kern="1200" dirty="0" err="1"/>
            <a:t>bad</a:t>
          </a:r>
          <a:r>
            <a:rPr lang="tr-TR" sz="2100" b="1" kern="1200" dirty="0"/>
            <a:t> </a:t>
          </a:r>
          <a:r>
            <a:rPr lang="tr-TR" sz="2100" b="1" kern="1200" dirty="0" err="1"/>
            <a:t>individual</a:t>
          </a:r>
          <a:r>
            <a:rPr lang="tr-TR" sz="2100" b="1" kern="1200" dirty="0"/>
            <a:t> </a:t>
          </a:r>
          <a:r>
            <a:rPr lang="tr-TR" sz="2100" b="1" kern="1200" dirty="0" err="1"/>
            <a:t>accuracies</a:t>
          </a:r>
          <a:r>
            <a:rPr lang="tr-TR" sz="2100" b="1" kern="1200" dirty="0"/>
            <a:t> </a:t>
          </a:r>
          <a:r>
            <a:rPr lang="tr-TR" sz="2100" b="1" kern="1200" dirty="0" err="1"/>
            <a:t>and</a:t>
          </a:r>
          <a:r>
            <a:rPr lang="tr-TR" sz="2100" b="1" kern="1200" dirty="0"/>
            <a:t> </a:t>
          </a:r>
          <a:r>
            <a:rPr lang="tr-TR" sz="2100" b="1" kern="1200" dirty="0" err="1"/>
            <a:t>bad</a:t>
          </a:r>
          <a:r>
            <a:rPr lang="tr-TR" sz="2100" b="1" kern="1200" dirty="0"/>
            <a:t> </a:t>
          </a:r>
          <a:r>
            <a:rPr lang="tr-TR" sz="2100" b="1" kern="1200" dirty="0" err="1"/>
            <a:t>recall</a:t>
          </a:r>
          <a:r>
            <a:rPr lang="tr-TR" sz="2100" b="1" kern="1200" dirty="0"/>
            <a:t> </a:t>
          </a:r>
          <a:r>
            <a:rPr lang="tr-TR" sz="2100" b="1" kern="1200" dirty="0" err="1"/>
            <a:t>scores</a:t>
          </a:r>
          <a:r>
            <a:rPr lang="tr-TR" sz="2100" b="1" kern="1200" dirty="0"/>
            <a:t> </a:t>
          </a:r>
          <a:r>
            <a:rPr lang="tr-TR" sz="2100" b="1" kern="1200" dirty="0" err="1"/>
            <a:t>for</a:t>
          </a:r>
          <a:r>
            <a:rPr lang="tr-TR" sz="2100" b="1" kern="1200" dirty="0"/>
            <a:t> </a:t>
          </a:r>
          <a:r>
            <a:rPr lang="tr-TR" sz="2100" b="1" kern="1200" dirty="0" err="1"/>
            <a:t>the</a:t>
          </a:r>
          <a:r>
            <a:rPr lang="tr-TR" sz="2100" b="1" kern="1200" dirty="0"/>
            <a:t> </a:t>
          </a:r>
          <a:r>
            <a:rPr lang="tr-TR" sz="2100" b="1" kern="1200" dirty="0" err="1"/>
            <a:t>imbalanced</a:t>
          </a:r>
          <a:r>
            <a:rPr lang="tr-TR" sz="2100" b="1" kern="1200" dirty="0"/>
            <a:t> </a:t>
          </a:r>
          <a:r>
            <a:rPr lang="tr-TR" sz="2100" b="1" kern="1200" dirty="0" err="1"/>
            <a:t>classes</a:t>
          </a:r>
          <a:r>
            <a:rPr lang="tr-TR" sz="2100" kern="1200" dirty="0"/>
            <a:t>. </a:t>
          </a:r>
          <a:endParaRPr lang="en-US" sz="2100" kern="1200" dirty="0"/>
        </a:p>
      </dsp:txBody>
      <dsp:txXfrm>
        <a:off x="820638" y="1698759"/>
        <a:ext cx="7043551" cy="1337213"/>
      </dsp:txXfrm>
    </dsp:sp>
    <dsp:sp modelId="{F9866C56-BB0A-4687-9A00-7DFD4DE7253D}">
      <dsp:nvSpPr>
        <dsp:cNvPr id="0" name=""/>
        <dsp:cNvSpPr/>
      </dsp:nvSpPr>
      <dsp:spPr>
        <a:xfrm>
          <a:off x="1558070" y="3314312"/>
          <a:ext cx="8829065" cy="1420419"/>
        </a:xfrm>
        <a:prstGeom prst="roundRect">
          <a:avLst>
            <a:gd name="adj" fmla="val 10000"/>
          </a:avLst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 err="1"/>
            <a:t>In</a:t>
          </a:r>
          <a:r>
            <a:rPr lang="tr-TR" sz="2100" kern="1200" dirty="0"/>
            <a:t> </a:t>
          </a:r>
          <a:r>
            <a:rPr lang="tr-TR" sz="2100" kern="1200" dirty="0" err="1"/>
            <a:t>the</a:t>
          </a:r>
          <a:r>
            <a:rPr lang="tr-TR" sz="2100" kern="1200" dirty="0"/>
            <a:t> </a:t>
          </a:r>
          <a:r>
            <a:rPr lang="tr-TR" sz="2100" kern="1200" dirty="0" err="1"/>
            <a:t>end</a:t>
          </a:r>
          <a:r>
            <a:rPr lang="tr-TR" sz="2100" kern="1200" dirty="0"/>
            <a:t> it is </a:t>
          </a:r>
          <a:r>
            <a:rPr lang="tr-TR" sz="2100" kern="1200" dirty="0" err="1"/>
            <a:t>expected</a:t>
          </a:r>
          <a:r>
            <a:rPr lang="tr-TR" sz="2100" kern="1200" dirty="0"/>
            <a:t> </a:t>
          </a:r>
          <a:r>
            <a:rPr lang="tr-TR" sz="2100" kern="1200" dirty="0" err="1"/>
            <a:t>to</a:t>
          </a:r>
          <a:r>
            <a:rPr lang="tr-TR" sz="2100" kern="1200" dirty="0"/>
            <a:t> </a:t>
          </a:r>
          <a:r>
            <a:rPr lang="tr-TR" sz="2100" kern="1200" dirty="0" err="1"/>
            <a:t>get</a:t>
          </a:r>
          <a:r>
            <a:rPr lang="tr-TR" sz="2100" kern="1200" dirty="0"/>
            <a:t> a </a:t>
          </a:r>
          <a:r>
            <a:rPr lang="tr-TR" sz="2100" b="1" kern="1200" dirty="0" err="1"/>
            <a:t>better</a:t>
          </a:r>
          <a:r>
            <a:rPr lang="tr-TR" sz="2100" b="1" kern="1200" dirty="0"/>
            <a:t> </a:t>
          </a:r>
          <a:r>
            <a:rPr lang="tr-TR" sz="2100" b="1" kern="1200" dirty="0" err="1"/>
            <a:t>accuracy</a:t>
          </a:r>
          <a:r>
            <a:rPr lang="tr-TR" sz="2100" b="1" kern="1200" dirty="0"/>
            <a:t> </a:t>
          </a:r>
          <a:r>
            <a:rPr lang="tr-TR" sz="2100" b="1" kern="1200" dirty="0" err="1"/>
            <a:t>compared</a:t>
          </a:r>
          <a:r>
            <a:rPr lang="tr-TR" sz="2100" b="1" kern="1200" dirty="0"/>
            <a:t> </a:t>
          </a:r>
          <a:r>
            <a:rPr lang="tr-TR" sz="2100" b="1" kern="1200" dirty="0" err="1"/>
            <a:t>to</a:t>
          </a:r>
          <a:r>
            <a:rPr lang="tr-TR" sz="2100" b="1" kern="1200" dirty="0"/>
            <a:t> </a:t>
          </a:r>
          <a:r>
            <a:rPr lang="tr-TR" sz="2100" b="1" kern="1200" dirty="0" err="1"/>
            <a:t>the</a:t>
          </a:r>
          <a:r>
            <a:rPr lang="tr-TR" sz="2100" b="1" kern="1200" dirty="0"/>
            <a:t> </a:t>
          </a:r>
          <a:r>
            <a:rPr lang="tr-TR" sz="2100" b="1" kern="1200" dirty="0" err="1"/>
            <a:t>initial</a:t>
          </a:r>
          <a:r>
            <a:rPr lang="tr-TR" sz="2100" b="1" kern="1200" dirty="0"/>
            <a:t> </a:t>
          </a:r>
          <a:r>
            <a:rPr lang="tr-TR" sz="2100" b="1" kern="1200" dirty="0" err="1"/>
            <a:t>accuracy</a:t>
          </a:r>
          <a:r>
            <a:rPr lang="tr-TR" sz="2100" b="1" kern="1200" dirty="0"/>
            <a:t>. </a:t>
          </a:r>
          <a:r>
            <a:rPr lang="tr-TR" sz="2100" b="1" kern="1200" dirty="0" err="1"/>
            <a:t>Moreover</a:t>
          </a:r>
          <a:r>
            <a:rPr lang="tr-TR" sz="2100" b="1" kern="1200" dirty="0"/>
            <a:t>, </a:t>
          </a:r>
          <a:r>
            <a:rPr lang="tr-TR" sz="2100" b="1" kern="1200" dirty="0" err="1"/>
            <a:t>the</a:t>
          </a:r>
          <a:r>
            <a:rPr lang="tr-TR" sz="2100" b="1" kern="1200" dirty="0"/>
            <a:t> </a:t>
          </a:r>
          <a:r>
            <a:rPr lang="tr-TR" sz="2100" b="1" kern="1200" dirty="0" err="1"/>
            <a:t>individual</a:t>
          </a:r>
          <a:r>
            <a:rPr lang="tr-TR" sz="2100" b="1" kern="1200" dirty="0"/>
            <a:t> </a:t>
          </a:r>
          <a:r>
            <a:rPr lang="tr-TR" sz="2100" b="1" kern="1200" dirty="0" err="1"/>
            <a:t>accuracies</a:t>
          </a:r>
          <a:r>
            <a:rPr lang="tr-TR" sz="2100" b="1" kern="1200" dirty="0"/>
            <a:t> &amp; </a:t>
          </a:r>
          <a:r>
            <a:rPr lang="tr-TR" sz="2100" b="1" kern="1200" dirty="0" err="1"/>
            <a:t>recalls</a:t>
          </a:r>
          <a:r>
            <a:rPr lang="tr-TR" sz="2100" b="1" kern="1200" dirty="0"/>
            <a:t> </a:t>
          </a:r>
          <a:r>
            <a:rPr lang="tr-TR" sz="2100" b="1" kern="1200" dirty="0" err="1"/>
            <a:t>for</a:t>
          </a:r>
          <a:r>
            <a:rPr lang="tr-TR" sz="2100" b="1" kern="1200" dirty="0"/>
            <a:t> </a:t>
          </a:r>
          <a:r>
            <a:rPr lang="tr-TR" sz="2100" b="1" kern="1200" dirty="0" err="1"/>
            <a:t>the</a:t>
          </a:r>
          <a:r>
            <a:rPr lang="tr-TR" sz="2100" b="1" kern="1200" dirty="0"/>
            <a:t> </a:t>
          </a:r>
          <a:r>
            <a:rPr lang="tr-TR" sz="2100" b="1" kern="1200" dirty="0" err="1"/>
            <a:t>imbalanced</a:t>
          </a:r>
          <a:r>
            <a:rPr lang="tr-TR" sz="2100" b="1" kern="1200" dirty="0"/>
            <a:t> </a:t>
          </a:r>
          <a:r>
            <a:rPr lang="tr-TR" sz="2100" b="1" kern="1200" dirty="0" err="1"/>
            <a:t>classes</a:t>
          </a:r>
          <a:r>
            <a:rPr lang="tr-TR" sz="2100" b="1" kern="1200" dirty="0"/>
            <a:t> </a:t>
          </a:r>
          <a:r>
            <a:rPr lang="tr-TR" sz="2100" b="1" kern="1200" dirty="0" err="1"/>
            <a:t>must</a:t>
          </a:r>
          <a:r>
            <a:rPr lang="tr-TR" sz="2100" b="1" kern="1200" dirty="0"/>
            <a:t> be </a:t>
          </a:r>
          <a:r>
            <a:rPr lang="tr-TR" sz="2100" b="1" kern="1200" dirty="0" err="1"/>
            <a:t>improved</a:t>
          </a:r>
          <a:r>
            <a:rPr lang="tr-TR" sz="2100" b="1" kern="1200" dirty="0"/>
            <a:t> a lot</a:t>
          </a:r>
          <a:r>
            <a:rPr lang="tr-TR" sz="2100" kern="1200" dirty="0"/>
            <a:t>. </a:t>
          </a:r>
        </a:p>
      </dsp:txBody>
      <dsp:txXfrm>
        <a:off x="1599673" y="3355915"/>
        <a:ext cx="7043551" cy="1337213"/>
      </dsp:txXfrm>
    </dsp:sp>
    <dsp:sp modelId="{15ED267B-6843-4D60-9C65-AF7DCCF0DF8A}">
      <dsp:nvSpPr>
        <dsp:cNvPr id="0" name=""/>
        <dsp:cNvSpPr/>
      </dsp:nvSpPr>
      <dsp:spPr>
        <a:xfrm>
          <a:off x="7905792" y="1077151"/>
          <a:ext cx="923272" cy="923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113528" y="1077151"/>
        <a:ext cx="507800" cy="694762"/>
      </dsp:txXfrm>
    </dsp:sp>
    <dsp:sp modelId="{4E23F04A-44B8-4940-89C8-F4A53635A6D4}">
      <dsp:nvSpPr>
        <dsp:cNvPr id="0" name=""/>
        <dsp:cNvSpPr/>
      </dsp:nvSpPr>
      <dsp:spPr>
        <a:xfrm>
          <a:off x="8684828" y="2724838"/>
          <a:ext cx="923272" cy="923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92564" y="2724838"/>
        <a:ext cx="507800" cy="694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4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0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0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8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5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14" r:id="rId8"/>
    <p:sldLayoutId id="2147483715" r:id="rId9"/>
    <p:sldLayoutId id="2147483716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/>
          </a:bodyPr>
          <a:lstStyle/>
          <a:p>
            <a:pPr algn="l"/>
            <a:r>
              <a:rPr lang="tr-TR" dirty="0">
                <a:cs typeface="Calibri Light"/>
              </a:rPr>
              <a:t>Data </a:t>
            </a:r>
            <a:r>
              <a:rPr lang="tr-TR" dirty="0" err="1">
                <a:cs typeface="Calibri Light"/>
              </a:rPr>
              <a:t>Mining</a:t>
            </a:r>
            <a:r>
              <a:rPr lang="tr-TR" dirty="0">
                <a:cs typeface="Calibri Light"/>
              </a:rPr>
              <a:t> Project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sz="2200" dirty="0">
                <a:solidFill>
                  <a:schemeClr val="tx2">
                    <a:alpha val="80000"/>
                  </a:schemeClr>
                </a:solidFill>
                <a:cs typeface="Calibri"/>
              </a:rPr>
              <a:t>Yeşim Yalçın</a:t>
            </a:r>
          </a:p>
          <a:p>
            <a:pPr algn="l"/>
            <a:r>
              <a:rPr lang="tr-TR" sz="2200">
                <a:solidFill>
                  <a:schemeClr val="tx2">
                    <a:alpha val="80000"/>
                  </a:schemeClr>
                </a:solidFill>
                <a:cs typeface="Calibri"/>
              </a:rPr>
              <a:t>200104004094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9077990D-0BCB-EC82-6607-E6E18939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9" y="1754153"/>
            <a:ext cx="6402214" cy="3344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52F54-67B0-6D39-F24A-1A258A2A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929" y="1712711"/>
            <a:ext cx="8762436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chemeClr val="tx2"/>
                </a:solidFill>
                <a:ea typeface="+mn-lt"/>
                <a:cs typeface="+mn-lt"/>
              </a:rPr>
              <a:t>Zero </a:t>
            </a:r>
            <a:r>
              <a:rPr lang="tr-TR" sz="2400" b="1" dirty="0" err="1">
                <a:solidFill>
                  <a:schemeClr val="tx2"/>
                </a:solidFill>
                <a:ea typeface="+mn-lt"/>
                <a:cs typeface="+mn-lt"/>
              </a:rPr>
              <a:t>Probabilty</a:t>
            </a:r>
            <a:r>
              <a:rPr lang="tr-TR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2400" b="1" dirty="0" err="1">
                <a:solidFill>
                  <a:schemeClr val="tx2"/>
                </a:solidFill>
                <a:ea typeface="+mn-lt"/>
                <a:cs typeface="+mn-lt"/>
              </a:rPr>
              <a:t>Fix</a:t>
            </a:r>
            <a:endParaRPr lang="tr-TR" sz="20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tr-TR" sz="1800" b="1">
              <a:solidFill>
                <a:schemeClr val="tx2"/>
              </a:solidFill>
            </a:endParaRPr>
          </a:p>
          <a:p>
            <a:pPr marL="285750" indent="-285750"/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There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is 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possibilty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there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can be 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recipe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ingredient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X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belonging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cuisine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A.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However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ingredient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might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never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be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found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any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cuisine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recipes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training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set.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situation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like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recipe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will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always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be put in 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wrong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fix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during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training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never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set 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possibility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as 0.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Instead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gave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them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some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very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low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depending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on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classes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tr-TR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C12356-FD76-3D5F-5512-1E120297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6" y="1161264"/>
            <a:ext cx="8762436" cy="45407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600" b="1" dirty="0">
                <a:solidFill>
                  <a:schemeClr val="tx2"/>
                </a:solidFill>
                <a:ea typeface="+mn-lt"/>
                <a:cs typeface="+mn-lt"/>
              </a:rPr>
              <a:t>Cross </a:t>
            </a:r>
            <a:r>
              <a:rPr lang="tr-TR" sz="2600" b="1" dirty="0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endParaRPr lang="tr-TR" sz="26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tr-TR" sz="1900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</a:pP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previous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methos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were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randomly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chosen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time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training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testing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However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this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resulted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bias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have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even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better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results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, I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decided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create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my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model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cross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900" dirty="0" err="1">
                <a:solidFill>
                  <a:schemeClr val="tx2"/>
                </a:solidFill>
                <a:ea typeface="+mn-lt"/>
                <a:cs typeface="+mn-lt"/>
              </a:rPr>
              <a:t>instead</a:t>
            </a:r>
            <a:r>
              <a:rPr lang="tr-TR" sz="19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9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</a:pPr>
            <a:r>
              <a:rPr lang="tr-TR" sz="1900" dirty="0" err="1">
                <a:solidFill>
                  <a:schemeClr val="tx2"/>
                </a:solidFill>
              </a:rPr>
              <a:t>This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enabled</a:t>
            </a:r>
            <a:r>
              <a:rPr lang="tr-TR" sz="1900" dirty="0">
                <a:solidFill>
                  <a:schemeClr val="tx2"/>
                </a:solidFill>
              </a:rPr>
              <a:t> me </a:t>
            </a:r>
            <a:r>
              <a:rPr lang="tr-TR" sz="1900" dirty="0" err="1">
                <a:solidFill>
                  <a:schemeClr val="tx2"/>
                </a:solidFill>
              </a:rPr>
              <a:t>to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use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bagging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with</a:t>
            </a:r>
            <a:r>
              <a:rPr lang="tr-TR" sz="1900" dirty="0">
                <a:solidFill>
                  <a:schemeClr val="tx2"/>
                </a:solidFill>
              </a:rPr>
              <a:t> 10 </a:t>
            </a:r>
            <a:r>
              <a:rPr lang="tr-TR" sz="1900" dirty="0" err="1">
                <a:solidFill>
                  <a:schemeClr val="tx2"/>
                </a:solidFill>
              </a:rPr>
              <a:t>different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trained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models</a:t>
            </a:r>
            <a:r>
              <a:rPr lang="tr-TR" sz="1900" dirty="0">
                <a:solidFill>
                  <a:schemeClr val="tx2"/>
                </a:solidFill>
              </a:rPr>
              <a:t>. </a:t>
            </a:r>
            <a:r>
              <a:rPr lang="tr-TR" sz="1900" dirty="0" err="1">
                <a:solidFill>
                  <a:schemeClr val="tx2"/>
                </a:solidFill>
              </a:rPr>
              <a:t>To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have</a:t>
            </a:r>
            <a:r>
              <a:rPr lang="tr-TR" sz="1900" dirty="0">
                <a:solidFill>
                  <a:schemeClr val="tx2"/>
                </a:solidFill>
              </a:rPr>
              <a:t> </a:t>
            </a:r>
            <a:r>
              <a:rPr lang="tr-TR" sz="1900" dirty="0" err="1">
                <a:solidFill>
                  <a:schemeClr val="tx2"/>
                </a:solidFill>
              </a:rPr>
              <a:t>some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distinction</a:t>
            </a:r>
            <a:r>
              <a:rPr lang="tr-TR" sz="1900" dirty="0">
                <a:solidFill>
                  <a:schemeClr val="tx2"/>
                </a:solidFill>
              </a:rPr>
              <a:t> in </a:t>
            </a:r>
            <a:r>
              <a:rPr lang="tr-TR" sz="1900" dirty="0" err="1">
                <a:solidFill>
                  <a:schemeClr val="tx2"/>
                </a:solidFill>
              </a:rPr>
              <a:t>models</a:t>
            </a:r>
            <a:r>
              <a:rPr lang="tr-TR" sz="1900" dirty="0">
                <a:solidFill>
                  <a:schemeClr val="tx2"/>
                </a:solidFill>
              </a:rPr>
              <a:t>, I </a:t>
            </a:r>
            <a:r>
              <a:rPr lang="tr-TR" sz="1900" dirty="0" err="1">
                <a:solidFill>
                  <a:schemeClr val="tx2"/>
                </a:solidFill>
              </a:rPr>
              <a:t>made</a:t>
            </a:r>
            <a:r>
              <a:rPr lang="tr-TR" sz="1900" dirty="0">
                <a:solidFill>
                  <a:schemeClr val="tx2"/>
                </a:solidFill>
              </a:rPr>
              <a:t> sure </a:t>
            </a:r>
            <a:r>
              <a:rPr lang="tr-TR" sz="1900" dirty="0" err="1">
                <a:solidFill>
                  <a:schemeClr val="tx2"/>
                </a:solidFill>
              </a:rPr>
              <a:t>each</a:t>
            </a:r>
            <a:r>
              <a:rPr lang="tr-TR" sz="1900" dirty="0">
                <a:solidFill>
                  <a:schemeClr val="tx2"/>
                </a:solidFill>
              </a:rPr>
              <a:t> model had </a:t>
            </a:r>
            <a:r>
              <a:rPr lang="tr-TR" sz="1900" dirty="0" err="1">
                <a:solidFill>
                  <a:schemeClr val="tx2"/>
                </a:solidFill>
              </a:rPr>
              <a:t>different</a:t>
            </a:r>
            <a:r>
              <a:rPr lang="tr-TR" sz="1900" dirty="0">
                <a:solidFill>
                  <a:schemeClr val="tx2"/>
                </a:solidFill>
              </a:rPr>
              <a:t> test </a:t>
            </a:r>
            <a:r>
              <a:rPr lang="tr-TR" sz="1900" dirty="0" err="1">
                <a:solidFill>
                  <a:schemeClr val="tx2"/>
                </a:solidFill>
              </a:rPr>
              <a:t>sets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and</a:t>
            </a:r>
            <a:r>
              <a:rPr lang="tr-TR" sz="1900" dirty="0">
                <a:solidFill>
                  <a:schemeClr val="tx2"/>
                </a:solidFill>
              </a:rPr>
              <a:t> rest as </a:t>
            </a:r>
            <a:r>
              <a:rPr lang="tr-TR" sz="1900" dirty="0" err="1">
                <a:solidFill>
                  <a:schemeClr val="tx2"/>
                </a:solidFill>
              </a:rPr>
              <a:t>their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training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sets</a:t>
            </a:r>
            <a:r>
              <a:rPr lang="tr-TR" sz="1900" dirty="0">
                <a:solidFill>
                  <a:schemeClr val="tx2"/>
                </a:solidFill>
              </a:rPr>
              <a:t>. 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9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</a:pPr>
            <a:r>
              <a:rPr lang="tr-TR" sz="1900" dirty="0" err="1">
                <a:solidFill>
                  <a:schemeClr val="tx2"/>
                </a:solidFill>
              </a:rPr>
              <a:t>Moreover</a:t>
            </a:r>
            <a:r>
              <a:rPr lang="tr-TR" sz="1900" dirty="0">
                <a:solidFill>
                  <a:schemeClr val="tx2"/>
                </a:solidFill>
              </a:rPr>
              <a:t>, I </a:t>
            </a:r>
            <a:r>
              <a:rPr lang="tr-TR" sz="1900" dirty="0" err="1">
                <a:solidFill>
                  <a:schemeClr val="tx2"/>
                </a:solidFill>
              </a:rPr>
              <a:t>created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the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sets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with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stratified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cross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validation</a:t>
            </a:r>
            <a:r>
              <a:rPr lang="tr-TR" sz="1900" dirty="0">
                <a:solidFill>
                  <a:schemeClr val="tx2"/>
                </a:solidFill>
              </a:rPr>
              <a:t>. </a:t>
            </a:r>
            <a:r>
              <a:rPr lang="tr-TR" sz="1900" dirty="0" err="1">
                <a:solidFill>
                  <a:schemeClr val="tx2"/>
                </a:solidFill>
              </a:rPr>
              <a:t>To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create</a:t>
            </a:r>
            <a:r>
              <a:rPr lang="tr-TR" sz="1900" dirty="0">
                <a:solidFill>
                  <a:schemeClr val="tx2"/>
                </a:solidFill>
              </a:rPr>
              <a:t> a set, </a:t>
            </a:r>
            <a:r>
              <a:rPr lang="tr-TR" sz="1900" dirty="0" err="1">
                <a:solidFill>
                  <a:schemeClr val="tx2"/>
                </a:solidFill>
              </a:rPr>
              <a:t>same</a:t>
            </a:r>
            <a:r>
              <a:rPr lang="tr-TR" sz="1900" dirty="0">
                <a:solidFill>
                  <a:schemeClr val="tx2"/>
                </a:solidFill>
              </a:rPr>
              <a:t> </a:t>
            </a:r>
            <a:r>
              <a:rPr lang="tr-TR" sz="1900" dirty="0" err="1">
                <a:solidFill>
                  <a:schemeClr val="tx2"/>
                </a:solidFill>
              </a:rPr>
              <a:t>amount</a:t>
            </a:r>
            <a:r>
              <a:rPr lang="tr-TR" sz="1900" dirty="0">
                <a:solidFill>
                  <a:schemeClr val="tx2"/>
                </a:solidFill>
              </a:rPr>
              <a:t> of </a:t>
            </a:r>
            <a:r>
              <a:rPr lang="tr-TR" sz="1900" dirty="0" err="1">
                <a:solidFill>
                  <a:schemeClr val="tx2"/>
                </a:solidFill>
              </a:rPr>
              <a:t>recipes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are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taken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from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each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dirty="0" err="1">
                <a:solidFill>
                  <a:schemeClr val="tx2"/>
                </a:solidFill>
              </a:rPr>
              <a:t>cuisine</a:t>
            </a:r>
            <a:r>
              <a:rPr lang="tr-TR" sz="1900" dirty="0">
                <a:solidFill>
                  <a:schemeClr val="tx2"/>
                </a:solidFill>
              </a:rPr>
              <a:t> </a:t>
            </a:r>
            <a:r>
              <a:rPr lang="tr-TR" sz="1900" b="1" i="1" dirty="0">
                <a:solidFill>
                  <a:schemeClr val="tx2"/>
                </a:solidFill>
              </a:rPr>
              <a:t>(</a:t>
            </a:r>
            <a:r>
              <a:rPr lang="tr-TR" sz="1900" b="1" i="1" dirty="0" err="1">
                <a:solidFill>
                  <a:schemeClr val="tx2"/>
                </a:solidFill>
              </a:rPr>
              <a:t>considering</a:t>
            </a:r>
            <a:r>
              <a:rPr lang="tr-TR" sz="1900" b="1" i="1" dirty="0">
                <a:solidFill>
                  <a:schemeClr val="tx2"/>
                </a:solidFill>
              </a:rPr>
              <a:t> </a:t>
            </a:r>
            <a:r>
              <a:rPr lang="tr-TR" sz="1900" b="1" i="1" dirty="0" err="1">
                <a:solidFill>
                  <a:schemeClr val="tx2"/>
                </a:solidFill>
              </a:rPr>
              <a:t>percentages</a:t>
            </a:r>
            <a:r>
              <a:rPr lang="tr-TR" sz="1900" b="1" i="1" dirty="0">
                <a:solidFill>
                  <a:schemeClr val="tx2"/>
                </a:solidFill>
              </a:rPr>
              <a:t>)</a:t>
            </a:r>
            <a:r>
              <a:rPr lang="tr-TR" sz="19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5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CF1EE1-F89A-2340-A854-ED77AF83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81" y="1973395"/>
            <a:ext cx="8762436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b="1" dirty="0" err="1">
                <a:solidFill>
                  <a:schemeClr val="tx2"/>
                </a:solidFill>
                <a:ea typeface="+mn-lt"/>
                <a:cs typeface="+mn-lt"/>
              </a:rPr>
              <a:t>Boosting</a:t>
            </a:r>
            <a:endParaRPr lang="tr-TR" sz="2000" b="1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tr-TR" sz="1800" b="1">
              <a:solidFill>
                <a:schemeClr val="tx2"/>
              </a:solidFill>
            </a:endParaRPr>
          </a:p>
          <a:p>
            <a:pPr marL="457200" indent="-457200"/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Lastly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thought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about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using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boosting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10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trained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cross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gave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weights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combining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them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according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their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train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set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result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accuracies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 </a:t>
            </a:r>
            <a:endParaRPr lang="tr-TR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3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134F5-D8B2-4E75-AB7D-52504044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11E8FA1-1A7D-6701-ADD2-69E54016D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783" r="-1" b="-1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9570947-E0C1-FA0C-0767-17795CB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233" y="214724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tr-TR" sz="4800" dirty="0" err="1">
                <a:solidFill>
                  <a:srgbClr val="FFFFFF"/>
                </a:solidFill>
              </a:rPr>
              <a:t>Results</a:t>
            </a:r>
            <a:endParaRPr lang="tr-TR" sz="48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445632-AB74-40F2-8B20-EFCD1139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2947737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tr-TR" sz="3200" b="1" dirty="0" err="1">
                <a:solidFill>
                  <a:srgbClr val="FFFFFF"/>
                </a:solidFill>
              </a:rPr>
              <a:t>Initial</a:t>
            </a:r>
            <a:r>
              <a:rPr lang="tr-TR" sz="3200" b="1" dirty="0">
                <a:solidFill>
                  <a:srgbClr val="FFFFFF"/>
                </a:solidFill>
              </a:rPr>
              <a:t> </a:t>
            </a:r>
            <a:r>
              <a:rPr lang="tr-TR" sz="3200" b="1" dirty="0" err="1">
                <a:solidFill>
                  <a:srgbClr val="FFFFFF"/>
                </a:solidFill>
              </a:rPr>
              <a:t>Results</a:t>
            </a:r>
            <a:endParaRPr lang="tr-TR" sz="32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tr-TR" sz="1800" b="1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tr-TR" sz="2400" dirty="0" err="1">
                <a:solidFill>
                  <a:srgbClr val="FFFFFF"/>
                </a:solidFill>
              </a:rPr>
              <a:t>The</a:t>
            </a:r>
            <a:r>
              <a:rPr lang="tr-TR" sz="2400" dirty="0">
                <a:solidFill>
                  <a:srgbClr val="FFFFFF"/>
                </a:solidFill>
              </a:rPr>
              <a:t> </a:t>
            </a:r>
            <a:r>
              <a:rPr lang="tr-TR" sz="2400" dirty="0" err="1">
                <a:solidFill>
                  <a:srgbClr val="FFFFFF"/>
                </a:solidFill>
              </a:rPr>
              <a:t>initial</a:t>
            </a:r>
            <a:r>
              <a:rPr lang="tr-TR" sz="2400" dirty="0">
                <a:solidFill>
                  <a:srgbClr val="FFFFFF"/>
                </a:solidFill>
              </a:rPr>
              <a:t> </a:t>
            </a:r>
            <a:r>
              <a:rPr lang="tr-TR" sz="2400" dirty="0" err="1">
                <a:solidFill>
                  <a:srgbClr val="FFFFFF"/>
                </a:solidFill>
              </a:rPr>
              <a:t>results</a:t>
            </a:r>
            <a:r>
              <a:rPr lang="tr-TR" sz="2400" dirty="0">
                <a:solidFill>
                  <a:srgbClr val="FFFFFF"/>
                </a:solidFill>
              </a:rPr>
              <a:t> </a:t>
            </a:r>
            <a:r>
              <a:rPr lang="tr-TR" sz="2400" dirty="0" err="1">
                <a:solidFill>
                  <a:srgbClr val="FFFFFF"/>
                </a:solidFill>
              </a:rPr>
              <a:t>did</a:t>
            </a:r>
            <a:r>
              <a:rPr lang="tr-TR" sz="2400" dirty="0">
                <a:solidFill>
                  <a:srgbClr val="FFFFFF"/>
                </a:solidFill>
              </a:rPr>
              <a:t> </a:t>
            </a:r>
            <a:r>
              <a:rPr lang="tr-TR" sz="2400" dirty="0" err="1">
                <a:solidFill>
                  <a:srgbClr val="FFFFFF"/>
                </a:solidFill>
              </a:rPr>
              <a:t>have</a:t>
            </a:r>
            <a:r>
              <a:rPr lang="tr-TR" sz="2400" dirty="0">
                <a:solidFill>
                  <a:srgbClr val="FFFFFF"/>
                </a:solidFill>
              </a:rPr>
              <a:t> </a:t>
            </a:r>
            <a:r>
              <a:rPr lang="tr-TR" sz="2400" b="1" i="1" dirty="0" err="1">
                <a:solidFill>
                  <a:srgbClr val="FFFFFF"/>
                </a:solidFill>
              </a:rPr>
              <a:t>below</a:t>
            </a:r>
            <a:r>
              <a:rPr lang="tr-TR" sz="2400" b="1" i="1" dirty="0">
                <a:solidFill>
                  <a:srgbClr val="FFFFFF"/>
                </a:solidFill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</a:rPr>
              <a:t>average</a:t>
            </a:r>
            <a:r>
              <a:rPr lang="tr-TR" sz="2400" b="1" i="1" dirty="0">
                <a:solidFill>
                  <a:srgbClr val="FFFFFF"/>
                </a:solidFill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</a:rPr>
              <a:t>accuracy</a:t>
            </a:r>
            <a:r>
              <a:rPr lang="tr-TR" sz="2400" dirty="0">
                <a:solidFill>
                  <a:srgbClr val="FFFFFF"/>
                </a:solidFill>
              </a:rPr>
              <a:t> but </a:t>
            </a:r>
            <a:r>
              <a:rPr lang="tr-TR" sz="2400" dirty="0" err="1">
                <a:solidFill>
                  <a:srgbClr val="FFFFFF"/>
                </a:solidFill>
              </a:rPr>
              <a:t>the</a:t>
            </a:r>
            <a:r>
              <a:rPr lang="tr-TR" sz="2400" dirty="0">
                <a:solidFill>
                  <a:srgbClr val="FFFFFF"/>
                </a:solidFill>
              </a:rPr>
              <a:t> </a:t>
            </a:r>
            <a:r>
              <a:rPr lang="tr-TR" sz="2400" dirty="0" err="1">
                <a:solidFill>
                  <a:srgbClr val="FFFFFF"/>
                </a:solidFill>
              </a:rPr>
              <a:t>r</a:t>
            </a:r>
            <a:r>
              <a:rPr lang="tr-TR" sz="2400" b="1" i="1" dirty="0" err="1">
                <a:solidFill>
                  <a:srgbClr val="FFFFFF"/>
                </a:solidFill>
              </a:rPr>
              <a:t>ecall</a:t>
            </a:r>
            <a:r>
              <a:rPr lang="tr-TR" sz="2400" b="1" i="1" dirty="0">
                <a:solidFill>
                  <a:srgbClr val="FFFFFF"/>
                </a:solidFill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</a:rPr>
              <a:t>values</a:t>
            </a:r>
            <a:r>
              <a:rPr lang="tr-TR" sz="2400" b="1" i="1" dirty="0">
                <a:solidFill>
                  <a:srgbClr val="FFFFFF"/>
                </a:solidFill>
              </a:rPr>
              <a:t> of </a:t>
            </a:r>
            <a:r>
              <a:rPr lang="tr-TR" sz="2400" b="1" i="1" dirty="0" err="1">
                <a:solidFill>
                  <a:srgbClr val="FFFFFF"/>
                </a:solidFill>
              </a:rPr>
              <a:t>individual</a:t>
            </a:r>
            <a:r>
              <a:rPr lang="tr-TR" sz="2400" b="1" i="1" dirty="0">
                <a:solidFill>
                  <a:srgbClr val="FFFFFF"/>
                </a:solidFill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</a:rPr>
              <a:t>classes</a:t>
            </a:r>
            <a:r>
              <a:rPr lang="tr-TR" sz="2400" b="1" i="1" dirty="0">
                <a:solidFill>
                  <a:srgbClr val="FFFFFF"/>
                </a:solidFill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</a:rPr>
              <a:t>suffered</a:t>
            </a:r>
            <a:r>
              <a:rPr lang="tr-TR" sz="2400" b="1" i="1" dirty="0">
                <a:solidFill>
                  <a:srgbClr val="FFFFFF"/>
                </a:solidFill>
              </a:rPr>
              <a:t> a lot.</a:t>
            </a:r>
          </a:p>
        </p:txBody>
      </p:sp>
    </p:spTree>
    <p:extLst>
      <p:ext uri="{BB962C8B-B14F-4D97-AF65-F5344CB8AC3E}">
        <p14:creationId xmlns:p14="http://schemas.microsoft.com/office/powerpoint/2010/main" val="4286657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1ACF14-01AC-D3E4-2790-07F2AD10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082"/>
            <a:ext cx="10515600" cy="6050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000" b="1" err="1">
                <a:ea typeface="+mn-lt"/>
                <a:cs typeface="+mn-lt"/>
              </a:rPr>
              <a:t>TrainSet</a:t>
            </a:r>
            <a:r>
              <a:rPr lang="tr-TR" sz="2000" b="1" dirty="0">
                <a:ea typeface="+mn-lt"/>
                <a:cs typeface="+mn-lt"/>
              </a:rPr>
              <a:t>: </a:t>
            </a:r>
            <a:endParaRPr lang="tr-TR" sz="2000"/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Accurate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14270, </a:t>
            </a:r>
            <a:r>
              <a:rPr lang="tr-TR" sz="2000" b="1" dirty="0" err="1">
                <a:ea typeface="+mn-lt"/>
                <a:cs typeface="+mn-lt"/>
              </a:rPr>
              <a:t>False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5684 -&gt; </a:t>
            </a:r>
            <a:r>
              <a:rPr lang="tr-TR" sz="2000" b="1" dirty="0">
                <a:ea typeface="+mn-lt"/>
                <a:cs typeface="+mn-lt"/>
              </a:rPr>
              <a:t>%71.51448331161671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TestSet</a:t>
            </a:r>
            <a:r>
              <a:rPr lang="tr-TR" sz="2000" b="1" dirty="0">
                <a:ea typeface="+mn-lt"/>
                <a:cs typeface="+mn-lt"/>
              </a:rPr>
              <a:t>: </a:t>
            </a:r>
            <a:endParaRPr lang="tr-TR" sz="2000"/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Accurate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1454, </a:t>
            </a:r>
            <a:r>
              <a:rPr lang="tr-TR" sz="2000" b="1" dirty="0" err="1">
                <a:ea typeface="+mn-lt"/>
                <a:cs typeface="+mn-lt"/>
              </a:rPr>
              <a:t>False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760 -&gt; </a:t>
            </a:r>
            <a:r>
              <a:rPr lang="tr-TR" sz="2000" b="1" dirty="0">
                <a:ea typeface="+mn-lt"/>
                <a:cs typeface="+mn-lt"/>
              </a:rPr>
              <a:t>%65.67299006323395</a:t>
            </a:r>
            <a:endParaRPr lang="tr-TR" sz="2000" b="1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FDB0CE7-7285-08D5-14AF-AC720BB7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48" y="4616000"/>
            <a:ext cx="7134727" cy="1907237"/>
          </a:xfrm>
          <a:prstGeom prst="rect">
            <a:avLst/>
          </a:prstGeo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C56EA5B-E032-0800-13A0-CA18932C0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" t="3883" r="556" b="3398"/>
          <a:stretch/>
        </p:blipFill>
        <p:spPr>
          <a:xfrm>
            <a:off x="2230240" y="1514056"/>
            <a:ext cx="7134664" cy="19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9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17211-3292-43D8-8824-C090DBAD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5" y="0"/>
            <a:ext cx="12188951" cy="6858000"/>
          </a:xfrm>
          <a:prstGeom prst="rect">
            <a:avLst/>
          </a:prstGeom>
          <a:blipFill dpi="0" rotWithShape="1">
            <a:blip r:embed="rId2">
              <a:alphaModFix amt="15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6CE9345C-18E4-D467-ECC4-65011CCD0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4005" r="1" b="1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CBC506-226A-94C1-8D2E-921D1C6F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255" y="917038"/>
            <a:ext cx="9632560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tr-TR" sz="3200" b="1" dirty="0" err="1">
                <a:solidFill>
                  <a:srgbClr val="FFFFFF"/>
                </a:solidFill>
                <a:ea typeface="+mn-lt"/>
                <a:cs typeface="+mn-lt"/>
              </a:rPr>
              <a:t>Undersampled</a:t>
            </a:r>
            <a:r>
              <a:rPr lang="tr-TR" sz="32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3200" b="1" dirty="0" err="1">
                <a:solidFill>
                  <a:srgbClr val="FFFFFF"/>
                </a:solidFill>
                <a:ea typeface="+mn-lt"/>
                <a:cs typeface="+mn-lt"/>
              </a:rPr>
              <a:t>Results</a:t>
            </a:r>
            <a:endParaRPr lang="tr-TR" sz="3200"/>
          </a:p>
          <a:p>
            <a:pPr marL="0" indent="0" algn="ctr">
              <a:buNone/>
            </a:pPr>
            <a:endParaRPr lang="tr-TR" sz="180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Random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undersampling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had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positive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effect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both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on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training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set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overall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accuracy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imbalanced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classes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percentages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However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there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is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still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big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endParaRPr lang="tr-TR" sz="2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5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1ACF14-01AC-D3E4-2790-07F2AD10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082"/>
            <a:ext cx="10515600" cy="6050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000" b="1" err="1">
                <a:ea typeface="+mn-lt"/>
                <a:cs typeface="+mn-lt"/>
              </a:rPr>
              <a:t>TrainSet</a:t>
            </a:r>
            <a:r>
              <a:rPr lang="tr-TR" sz="2000" b="1" dirty="0">
                <a:ea typeface="+mn-lt"/>
                <a:cs typeface="+mn-lt"/>
              </a:rPr>
              <a:t>: </a:t>
            </a:r>
            <a:endParaRPr lang="tr-TR" sz="2000"/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Accurate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5401, </a:t>
            </a:r>
            <a:r>
              <a:rPr lang="tr-TR" sz="2000" b="1" dirty="0" err="1">
                <a:ea typeface="+mn-lt"/>
                <a:cs typeface="+mn-lt"/>
              </a:rPr>
              <a:t>False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1614 -&gt; </a:t>
            </a:r>
            <a:r>
              <a:rPr lang="tr-TR" sz="2000" b="1" dirty="0">
                <a:ea typeface="+mn-lt"/>
                <a:cs typeface="+mn-lt"/>
              </a:rPr>
              <a:t>%76.99215965787599</a:t>
            </a:r>
            <a:endParaRPr lang="tr-TR" b="1" dirty="0"/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TestSet</a:t>
            </a:r>
            <a:r>
              <a:rPr lang="tr-TR" sz="2000" b="1" dirty="0">
                <a:ea typeface="+mn-lt"/>
                <a:cs typeface="+mn-lt"/>
              </a:rPr>
              <a:t>: </a:t>
            </a:r>
            <a:endParaRPr lang="tr-TR" sz="2000"/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Accurate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474, </a:t>
            </a:r>
            <a:r>
              <a:rPr lang="tr-TR" sz="2000" b="1" dirty="0" err="1">
                <a:ea typeface="+mn-lt"/>
                <a:cs typeface="+mn-lt"/>
              </a:rPr>
              <a:t>False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302 -&gt; </a:t>
            </a:r>
            <a:r>
              <a:rPr lang="tr-TR" sz="2000" b="1" dirty="0">
                <a:ea typeface="+mn-lt"/>
                <a:cs typeface="+mn-lt"/>
              </a:rPr>
              <a:t>%61.08247422680413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FDB0CE7-7285-08D5-14AF-AC720BB7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48" y="4622127"/>
            <a:ext cx="7134727" cy="1894983"/>
          </a:xfrm>
          <a:prstGeom prst="rect">
            <a:avLst/>
          </a:prstGeo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C56EA5B-E032-0800-13A0-CA18932C0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" r="269"/>
          <a:stretch/>
        </p:blipFill>
        <p:spPr>
          <a:xfrm>
            <a:off x="2230240" y="1514056"/>
            <a:ext cx="7134664" cy="19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9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17211-3292-43D8-8824-C090DBAD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5" y="0"/>
            <a:ext cx="12188951" cy="6858000"/>
          </a:xfrm>
          <a:prstGeom prst="rect">
            <a:avLst/>
          </a:prstGeom>
          <a:blipFill dpi="0" rotWithShape="1">
            <a:blip r:embed="rId2">
              <a:alphaModFix amt="15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167B0DAC-87B4-8A54-58E8-855E85072F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3110" r="1783" b="-1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B52171-8448-3CE1-3ACC-4A9B3EF9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881" y="925012"/>
            <a:ext cx="9722105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tr-TR" sz="3200" b="1" err="1">
                <a:solidFill>
                  <a:srgbClr val="FFFFFF"/>
                </a:solidFill>
                <a:ea typeface="+mn-lt"/>
                <a:cs typeface="+mn-lt"/>
              </a:rPr>
              <a:t>Oversampled</a:t>
            </a:r>
            <a:r>
              <a:rPr lang="tr-TR" sz="32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3200" b="1" err="1">
                <a:solidFill>
                  <a:srgbClr val="FFFFFF"/>
                </a:solidFill>
                <a:ea typeface="+mn-lt"/>
                <a:cs typeface="+mn-lt"/>
              </a:rPr>
              <a:t>Results</a:t>
            </a:r>
            <a:endParaRPr lang="tr-TR" sz="3200" err="1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tr-TR" sz="18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augmentation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helped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fix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class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very</a:t>
            </a:r>
            <a:r>
              <a:rPr lang="tr-TR" sz="2400" b="1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b="1" i="1" dirty="0" err="1">
                <a:solidFill>
                  <a:srgbClr val="FFFFFF"/>
                </a:solidFill>
                <a:ea typeface="+mn-lt"/>
                <a:cs typeface="+mn-lt"/>
              </a:rPr>
              <a:t>well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Both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training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set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overall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accuracy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class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accuracies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improved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tr-TR" sz="2400" dirty="0" err="1">
                <a:solidFill>
                  <a:srgbClr val="FFFFFF"/>
                </a:solidFill>
                <a:ea typeface="+mn-lt"/>
                <a:cs typeface="+mn-lt"/>
              </a:rPr>
              <a:t>significantly</a:t>
            </a:r>
            <a:r>
              <a:rPr lang="tr-TR" sz="2400" dirty="0">
                <a:solidFill>
                  <a:srgbClr val="FFFFFF"/>
                </a:solidFill>
                <a:ea typeface="+mn-lt"/>
                <a:cs typeface="+mn-lt"/>
              </a:rPr>
              <a:t>. </a:t>
            </a:r>
            <a:endParaRPr lang="tr-T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25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1ACF14-01AC-D3E4-2790-07F2AD10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082"/>
            <a:ext cx="10515600" cy="6050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000" b="1" err="1">
                <a:ea typeface="+mn-lt"/>
                <a:cs typeface="+mn-lt"/>
              </a:rPr>
              <a:t>TrainSet</a:t>
            </a:r>
            <a:r>
              <a:rPr lang="tr-TR" sz="2000" b="1" dirty="0">
                <a:ea typeface="+mn-lt"/>
                <a:cs typeface="+mn-lt"/>
              </a:rPr>
              <a:t>: </a:t>
            </a:r>
            <a:endParaRPr lang="tr-TR" sz="2000"/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Accurate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6362, </a:t>
            </a:r>
            <a:r>
              <a:rPr lang="tr-TR" sz="2000" b="1" dirty="0" err="1">
                <a:ea typeface="+mn-lt"/>
                <a:cs typeface="+mn-lt"/>
              </a:rPr>
              <a:t>False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1483 -&gt; </a:t>
            </a:r>
            <a:r>
              <a:rPr lang="tr-TR" sz="2000" b="1" dirty="0">
                <a:ea typeface="+mn-lt"/>
                <a:cs typeface="+mn-lt"/>
              </a:rPr>
              <a:t>%81.09623964308477</a:t>
            </a:r>
            <a:endParaRPr lang="tr-TR" b="1" dirty="0"/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TestSet</a:t>
            </a:r>
            <a:r>
              <a:rPr lang="tr-TR" sz="2000" b="1" dirty="0">
                <a:ea typeface="+mn-lt"/>
                <a:cs typeface="+mn-lt"/>
              </a:rPr>
              <a:t>: </a:t>
            </a:r>
            <a:endParaRPr lang="tr-TR" sz="2000"/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Accurate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 607, </a:t>
            </a:r>
            <a:r>
              <a:rPr lang="tr-TR" sz="2000" b="1" dirty="0" err="1">
                <a:ea typeface="+mn-lt"/>
                <a:cs typeface="+mn-lt"/>
              </a:rPr>
              <a:t>False</a:t>
            </a:r>
            <a:r>
              <a:rPr lang="tr-TR" sz="2000" b="1" dirty="0">
                <a:ea typeface="+mn-lt"/>
                <a:cs typeface="+mn-lt"/>
              </a:rPr>
              <a:t>:</a:t>
            </a:r>
            <a:r>
              <a:rPr lang="tr-TR" sz="2000" dirty="0">
                <a:ea typeface="+mn-lt"/>
                <a:cs typeface="+mn-lt"/>
              </a:rPr>
              <a:t> 261 -&gt; </a:t>
            </a:r>
            <a:r>
              <a:rPr lang="tr-TR" sz="2000" b="1" dirty="0">
                <a:ea typeface="+mn-lt"/>
                <a:cs typeface="+mn-lt"/>
              </a:rPr>
              <a:t>%69.93087557603687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FDB0CE7-7285-08D5-14AF-AC720BB7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76" y="4622127"/>
            <a:ext cx="7008071" cy="1894983"/>
          </a:xfrm>
          <a:prstGeom prst="rect">
            <a:avLst/>
          </a:prstGeo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C56EA5B-E032-0800-13A0-CA18932C0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" r="567"/>
          <a:stretch/>
        </p:blipFill>
        <p:spPr>
          <a:xfrm>
            <a:off x="2230240" y="1514056"/>
            <a:ext cx="7134664" cy="19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1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A01D0A-DF71-29CC-8079-E7109823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117"/>
            <a:ext cx="10515600" cy="5381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b="1" dirty="0">
                <a:ea typeface="+mn-lt"/>
                <a:cs typeface="+mn-lt"/>
              </a:rPr>
              <a:t>Zero </a:t>
            </a:r>
            <a:r>
              <a:rPr lang="tr-TR" sz="2400" b="1" dirty="0" err="1">
                <a:ea typeface="+mn-lt"/>
                <a:cs typeface="+mn-lt"/>
              </a:rPr>
              <a:t>Probability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Fixed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Results</a:t>
            </a:r>
            <a:endParaRPr lang="tr-TR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main </a:t>
            </a:r>
            <a:r>
              <a:rPr lang="tr-TR" sz="1800" dirty="0" err="1">
                <a:ea typeface="+mn-lt"/>
                <a:cs typeface="+mn-lt"/>
              </a:rPr>
              <a:t>aim</a:t>
            </a:r>
            <a:r>
              <a:rPr lang="tr-TR" sz="1800" dirty="0">
                <a:ea typeface="+mn-lt"/>
                <a:cs typeface="+mn-lt"/>
              </a:rPr>
              <a:t> of </a:t>
            </a:r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zero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probability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fix</a:t>
            </a:r>
            <a:r>
              <a:rPr lang="tr-TR" sz="1800" dirty="0">
                <a:ea typeface="+mn-lt"/>
                <a:cs typeface="+mn-lt"/>
              </a:rPr>
              <a:t> is </a:t>
            </a:r>
            <a:r>
              <a:rPr lang="tr-TR" sz="1800" dirty="0" err="1">
                <a:ea typeface="+mn-lt"/>
                <a:cs typeface="+mn-lt"/>
              </a:rPr>
              <a:t>to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have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better</a:t>
            </a:r>
            <a:r>
              <a:rPr lang="tr-TR" sz="1800" b="1" i="1" dirty="0">
                <a:ea typeface="+mn-lt"/>
                <a:cs typeface="+mn-lt"/>
              </a:rPr>
              <a:t> test set </a:t>
            </a:r>
            <a:r>
              <a:rPr lang="tr-TR" sz="1800" b="1" i="1" dirty="0" err="1">
                <a:ea typeface="+mn-lt"/>
                <a:cs typeface="+mn-lt"/>
              </a:rPr>
              <a:t>result</a:t>
            </a:r>
            <a:r>
              <a:rPr lang="tr-TR" sz="1800" dirty="0">
                <a:ea typeface="+mn-lt"/>
                <a:cs typeface="+mn-lt"/>
              </a:rPr>
              <a:t>. </a:t>
            </a:r>
            <a:r>
              <a:rPr lang="tr-TR" sz="1800" dirty="0" err="1">
                <a:ea typeface="+mn-lt"/>
                <a:cs typeface="+mn-lt"/>
              </a:rPr>
              <a:t>It</a:t>
            </a:r>
            <a:r>
              <a:rPr lang="tr-TR" sz="1800" dirty="0">
                <a:ea typeface="+mn-lt"/>
                <a:cs typeface="+mn-lt"/>
              </a:rPr>
              <a:t> can be </a:t>
            </a:r>
            <a:r>
              <a:rPr lang="tr-TR" sz="1800" dirty="0" err="1">
                <a:ea typeface="+mn-lt"/>
                <a:cs typeface="+mn-lt"/>
              </a:rPr>
              <a:t>seen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that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test set </a:t>
            </a:r>
            <a:r>
              <a:rPr lang="tr-TR" sz="1800" dirty="0" err="1">
                <a:ea typeface="+mn-lt"/>
                <a:cs typeface="+mn-lt"/>
              </a:rPr>
              <a:t>accuracies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improved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significantly</a:t>
            </a:r>
            <a:r>
              <a:rPr lang="tr-TR" sz="1800" dirty="0">
                <a:ea typeface="+mn-lt"/>
                <a:cs typeface="+mn-lt"/>
              </a:rPr>
              <a:t>. </a:t>
            </a:r>
            <a:r>
              <a:rPr lang="tr-TR" sz="1800" dirty="0" err="1">
                <a:ea typeface="+mn-lt"/>
                <a:cs typeface="+mn-lt"/>
              </a:rPr>
              <a:t>However</a:t>
            </a:r>
            <a:r>
              <a:rPr lang="tr-TR" sz="1800" dirty="0">
                <a:ea typeface="+mn-lt"/>
                <a:cs typeface="+mn-lt"/>
              </a:rPr>
              <a:t>, </a:t>
            </a:r>
            <a:r>
              <a:rPr lang="tr-TR" sz="1800" b="1" i="1" dirty="0">
                <a:ea typeface="+mn-lt"/>
                <a:cs typeface="+mn-lt"/>
              </a:rPr>
              <a:t>it </a:t>
            </a:r>
            <a:r>
              <a:rPr lang="tr-TR" sz="1800" b="1" i="1" dirty="0" err="1">
                <a:ea typeface="+mn-lt"/>
                <a:cs typeface="+mn-lt"/>
              </a:rPr>
              <a:t>did</a:t>
            </a:r>
            <a:r>
              <a:rPr lang="tr-TR" sz="1800" b="1" i="1" dirty="0">
                <a:ea typeface="+mn-lt"/>
                <a:cs typeface="+mn-lt"/>
              </a:rPr>
              <a:t> not </a:t>
            </a:r>
            <a:r>
              <a:rPr lang="tr-TR" sz="1800" b="1" i="1" dirty="0" err="1">
                <a:ea typeface="+mn-lt"/>
                <a:cs typeface="+mn-lt"/>
              </a:rPr>
              <a:t>contribute</a:t>
            </a:r>
            <a:r>
              <a:rPr lang="tr-TR" sz="1800" b="1" i="1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into</a:t>
            </a:r>
            <a:r>
              <a:rPr lang="tr-TR" sz="1800" b="1" i="1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fixing</a:t>
            </a:r>
            <a:r>
              <a:rPr lang="tr-TR" sz="1800" b="1" i="1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class</a:t>
            </a:r>
            <a:r>
              <a:rPr lang="tr-TR" sz="1800" b="1" i="1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imbalance</a:t>
            </a:r>
            <a:r>
              <a:rPr lang="tr-TR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b="1" dirty="0" err="1"/>
              <a:t>TrainSet</a:t>
            </a:r>
            <a:r>
              <a:rPr lang="tr-TR" sz="1800" b="1" dirty="0"/>
              <a:t>:					</a:t>
            </a:r>
            <a:r>
              <a:rPr lang="tr-TR" sz="1800" b="1" dirty="0" err="1"/>
              <a:t>TestSet</a:t>
            </a:r>
            <a:r>
              <a:rPr lang="tr-TR" sz="1800" b="1" dirty="0"/>
              <a:t>:</a:t>
            </a:r>
          </a:p>
          <a:p>
            <a:pPr marL="0" indent="0">
              <a:buNone/>
            </a:pPr>
            <a:r>
              <a:rPr lang="tr-TR" sz="1800" b="1" dirty="0" err="1">
                <a:ea typeface="+mn-lt"/>
                <a:cs typeface="+mn-lt"/>
              </a:rPr>
              <a:t>Accurate</a:t>
            </a:r>
            <a:r>
              <a:rPr lang="tr-TR" sz="1800" b="1" dirty="0">
                <a:ea typeface="+mn-lt"/>
                <a:cs typeface="+mn-lt"/>
              </a:rPr>
              <a:t>: </a:t>
            </a:r>
            <a:r>
              <a:rPr lang="tr-TR" sz="1800" dirty="0">
                <a:ea typeface="+mn-lt"/>
                <a:cs typeface="+mn-lt"/>
              </a:rPr>
              <a:t>6361, </a:t>
            </a:r>
            <a:r>
              <a:rPr lang="tr-TR" sz="1800" b="1" dirty="0" err="1">
                <a:ea typeface="+mn-lt"/>
                <a:cs typeface="+mn-lt"/>
              </a:rPr>
              <a:t>False</a:t>
            </a:r>
            <a:r>
              <a:rPr lang="tr-TR" sz="1800" b="1" dirty="0">
                <a:ea typeface="+mn-lt"/>
                <a:cs typeface="+mn-lt"/>
              </a:rPr>
              <a:t>: </a:t>
            </a:r>
            <a:r>
              <a:rPr lang="tr-TR" sz="1800" dirty="0">
                <a:ea typeface="+mn-lt"/>
                <a:cs typeface="+mn-lt"/>
              </a:rPr>
              <a:t>1484			</a:t>
            </a:r>
            <a:r>
              <a:rPr lang="tr-TR" sz="1800" b="1" dirty="0" err="1">
                <a:ea typeface="+mn-lt"/>
                <a:cs typeface="+mn-lt"/>
              </a:rPr>
              <a:t>Accurate</a:t>
            </a:r>
            <a:r>
              <a:rPr lang="tr-TR" sz="1800" b="1" dirty="0">
                <a:ea typeface="+mn-lt"/>
                <a:cs typeface="+mn-lt"/>
              </a:rPr>
              <a:t>:</a:t>
            </a:r>
            <a:r>
              <a:rPr lang="tr-TR" sz="1800" dirty="0">
                <a:ea typeface="+mn-lt"/>
                <a:cs typeface="+mn-lt"/>
              </a:rPr>
              <a:t> 669, </a:t>
            </a:r>
            <a:r>
              <a:rPr lang="tr-TR" sz="1800" b="1" dirty="0" err="1">
                <a:ea typeface="+mn-lt"/>
                <a:cs typeface="+mn-lt"/>
              </a:rPr>
              <a:t>False</a:t>
            </a:r>
            <a:r>
              <a:rPr lang="tr-TR" sz="1800" b="1" dirty="0">
                <a:ea typeface="+mn-lt"/>
                <a:cs typeface="+mn-lt"/>
              </a:rPr>
              <a:t>:</a:t>
            </a:r>
            <a:r>
              <a:rPr lang="tr-TR" sz="1800" dirty="0">
                <a:ea typeface="+mn-lt"/>
                <a:cs typeface="+mn-lt"/>
              </a:rPr>
              <a:t> 199 </a:t>
            </a: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1800" b="1" dirty="0">
                <a:ea typeface="+mn-lt"/>
                <a:cs typeface="+mn-lt"/>
              </a:rPr>
              <a:t> -&gt; %81.08349267049076			 -&gt; %77.07373271889401</a:t>
            </a:r>
            <a:endParaRPr lang="tr-TR" b="1" dirty="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7DC1CB2-292D-4849-462D-EDA491B0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22" y="4728206"/>
            <a:ext cx="5151496" cy="1371515"/>
          </a:xfrm>
          <a:prstGeom prst="rect">
            <a:avLst/>
          </a:prstGeo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C08BB3E-6237-0DAA-686F-5DFF0C42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75" y="4731634"/>
            <a:ext cx="4982161" cy="13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1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2A8471-6AA1-BC19-F021-5657A5D6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91FB82-70AB-5932-8245-460E998A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Project </a:t>
            </a:r>
            <a:r>
              <a:rPr lang="tr-TR" dirty="0" err="1"/>
              <a:t>Explanation</a:t>
            </a:r>
          </a:p>
          <a:p>
            <a:r>
              <a:rPr lang="tr-TR" dirty="0"/>
              <a:t>Problem Solution</a:t>
            </a:r>
          </a:p>
          <a:p>
            <a:r>
              <a:rPr lang="tr-TR" dirty="0" err="1"/>
              <a:t>Enhancements</a:t>
            </a:r>
            <a:r>
              <a:rPr lang="tr-TR" dirty="0"/>
              <a:t> </a:t>
            </a:r>
            <a:r>
              <a:rPr lang="tr-TR" dirty="0" err="1"/>
              <a:t>to</a:t>
            </a:r>
            <a:r>
              <a:rPr lang="tr-TR" dirty="0"/>
              <a:t> 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Solution</a:t>
            </a:r>
          </a:p>
          <a:p>
            <a:r>
              <a:rPr lang="tr-TR" dirty="0" err="1"/>
              <a:t>Results</a:t>
            </a:r>
            <a:endParaRPr lang="tr-TR"/>
          </a:p>
          <a:p>
            <a:r>
              <a:rPr lang="tr-TR" dirty="0" err="1"/>
              <a:t>Resources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812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A01D0A-DF71-29CC-8079-E7109823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117"/>
            <a:ext cx="10515600" cy="5381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b="1" dirty="0">
                <a:ea typeface="+mn-lt"/>
                <a:cs typeface="+mn-lt"/>
              </a:rPr>
              <a:t>Cross </a:t>
            </a:r>
            <a:r>
              <a:rPr lang="tr-TR" sz="2400" b="1" dirty="0" err="1">
                <a:ea typeface="+mn-lt"/>
                <a:cs typeface="+mn-lt"/>
              </a:rPr>
              <a:t>Validation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Results</a:t>
            </a:r>
          </a:p>
          <a:p>
            <a:pPr marL="0" indent="0">
              <a:buNone/>
            </a:pPr>
            <a:endParaRPr lang="tr-TR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1800" dirty="0" err="1">
                <a:ea typeface="+mn-lt"/>
                <a:cs typeface="+mn-lt"/>
              </a:rPr>
              <a:t>From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results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we</a:t>
            </a:r>
            <a:r>
              <a:rPr lang="tr-TR" sz="1800" dirty="0">
                <a:ea typeface="+mn-lt"/>
                <a:cs typeface="+mn-lt"/>
              </a:rPr>
              <a:t> can </a:t>
            </a:r>
            <a:r>
              <a:rPr lang="tr-TR" sz="1800" dirty="0" err="1">
                <a:ea typeface="+mn-lt"/>
                <a:cs typeface="+mn-lt"/>
              </a:rPr>
              <a:t>see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that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cross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validation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removed</a:t>
            </a:r>
            <a:r>
              <a:rPr lang="tr-TR" sz="1800" b="1" i="1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any</a:t>
            </a:r>
            <a:r>
              <a:rPr lang="tr-TR" sz="1800" b="1" i="1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possible</a:t>
            </a:r>
            <a:r>
              <a:rPr lang="tr-TR" sz="1800" b="1" i="1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bias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during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training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therefore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increased</a:t>
            </a:r>
            <a:r>
              <a:rPr lang="tr-TR" sz="1800" b="1" i="1" dirty="0">
                <a:ea typeface="+mn-lt"/>
                <a:cs typeface="+mn-lt"/>
              </a:rPr>
              <a:t> </a:t>
            </a:r>
            <a:r>
              <a:rPr lang="tr-TR" sz="1800" b="1" i="1" dirty="0" err="1">
                <a:ea typeface="+mn-lt"/>
                <a:cs typeface="+mn-lt"/>
              </a:rPr>
              <a:t>the</a:t>
            </a:r>
            <a:r>
              <a:rPr lang="tr-TR" sz="1800" b="1" i="1" dirty="0">
                <a:ea typeface="+mn-lt"/>
                <a:cs typeface="+mn-lt"/>
              </a:rPr>
              <a:t> test set </a:t>
            </a:r>
            <a:r>
              <a:rPr lang="tr-TR" sz="1800" b="1" i="1" dirty="0" err="1">
                <a:ea typeface="+mn-lt"/>
                <a:cs typeface="+mn-lt"/>
              </a:rPr>
              <a:t>accuracies</a:t>
            </a:r>
            <a:r>
              <a:rPr lang="tr-TR" sz="1800" dirty="0">
                <a:ea typeface="+mn-lt"/>
                <a:cs typeface="+mn-lt"/>
              </a:rPr>
              <a:t>.</a:t>
            </a: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b="1" dirty="0" err="1"/>
              <a:t>TrainSet</a:t>
            </a:r>
            <a:r>
              <a:rPr lang="tr-TR" sz="1800" b="1" dirty="0"/>
              <a:t>:                                                                               </a:t>
            </a:r>
            <a:r>
              <a:rPr lang="tr-TR" sz="1800" b="1" dirty="0" err="1"/>
              <a:t>TestSet</a:t>
            </a:r>
            <a:r>
              <a:rPr lang="tr-TR" sz="1800" b="1" dirty="0"/>
              <a:t>:</a:t>
            </a:r>
          </a:p>
          <a:p>
            <a:pPr marL="0" indent="0">
              <a:buNone/>
            </a:pPr>
            <a:r>
              <a:rPr lang="tr-TR" sz="1800" b="1" dirty="0" err="1">
                <a:ea typeface="+mn-lt"/>
                <a:cs typeface="+mn-lt"/>
              </a:rPr>
              <a:t>Accurate</a:t>
            </a:r>
            <a:r>
              <a:rPr lang="tr-TR" sz="1800" b="1" dirty="0">
                <a:ea typeface="+mn-lt"/>
                <a:cs typeface="+mn-lt"/>
              </a:rPr>
              <a:t>: </a:t>
            </a:r>
            <a:r>
              <a:rPr lang="tr-TR" sz="1800" dirty="0">
                <a:ea typeface="+mn-lt"/>
                <a:cs typeface="+mn-lt"/>
              </a:rPr>
              <a:t>6388, </a:t>
            </a:r>
            <a:r>
              <a:rPr lang="tr-TR" sz="1800" b="1" dirty="0" err="1">
                <a:ea typeface="+mn-lt"/>
                <a:cs typeface="+mn-lt"/>
              </a:rPr>
              <a:t>False</a:t>
            </a:r>
            <a:r>
              <a:rPr lang="tr-TR" sz="1800" b="1" dirty="0">
                <a:ea typeface="+mn-lt"/>
                <a:cs typeface="+mn-lt"/>
              </a:rPr>
              <a:t>: </a:t>
            </a:r>
            <a:r>
              <a:rPr lang="tr-TR" sz="1800" dirty="0">
                <a:ea typeface="+mn-lt"/>
                <a:cs typeface="+mn-lt"/>
              </a:rPr>
              <a:t>1454                                           </a:t>
            </a:r>
            <a:r>
              <a:rPr lang="tr-TR" sz="1800" b="1" dirty="0">
                <a:ea typeface="+mn-lt"/>
                <a:cs typeface="+mn-lt"/>
              </a:rPr>
              <a:t> </a:t>
            </a:r>
            <a:r>
              <a:rPr lang="tr-TR" sz="1800" b="1" dirty="0" err="1">
                <a:ea typeface="+mn-lt"/>
                <a:cs typeface="+mn-lt"/>
              </a:rPr>
              <a:t>Accurate</a:t>
            </a:r>
            <a:r>
              <a:rPr lang="tr-TR" sz="1800" b="1" dirty="0">
                <a:ea typeface="+mn-lt"/>
                <a:cs typeface="+mn-lt"/>
              </a:rPr>
              <a:t>:</a:t>
            </a:r>
            <a:r>
              <a:rPr lang="tr-TR" sz="1800" dirty="0">
                <a:ea typeface="+mn-lt"/>
                <a:cs typeface="+mn-lt"/>
              </a:rPr>
              <a:t> 704, </a:t>
            </a:r>
            <a:r>
              <a:rPr lang="tr-TR" sz="1800" b="1" dirty="0" err="1">
                <a:ea typeface="+mn-lt"/>
                <a:cs typeface="+mn-lt"/>
              </a:rPr>
              <a:t>False</a:t>
            </a:r>
            <a:r>
              <a:rPr lang="tr-TR" sz="1800" b="1" dirty="0">
                <a:ea typeface="+mn-lt"/>
                <a:cs typeface="+mn-lt"/>
              </a:rPr>
              <a:t>:</a:t>
            </a:r>
            <a:r>
              <a:rPr lang="tr-TR" sz="1800" dirty="0">
                <a:ea typeface="+mn-lt"/>
                <a:cs typeface="+mn-lt"/>
              </a:rPr>
              <a:t> 164 </a:t>
            </a: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1800" b="1" dirty="0">
                <a:ea typeface="+mn-lt"/>
                <a:cs typeface="+mn-lt"/>
              </a:rPr>
              <a:t> -&gt; %81.46065266460079   </a:t>
            </a:r>
            <a:r>
              <a:rPr lang="tr-TR" sz="1800" dirty="0">
                <a:ea typeface="+mn-lt"/>
                <a:cs typeface="+mn-lt"/>
              </a:rPr>
              <a:t> </a:t>
            </a:r>
            <a:r>
              <a:rPr lang="tr-TR" sz="1800" b="1" dirty="0">
                <a:ea typeface="+mn-lt"/>
                <a:cs typeface="+mn-lt"/>
              </a:rPr>
              <a:t>                                        -&gt; %81.10599078341014</a:t>
            </a:r>
            <a:endParaRPr lang="tr-TR" b="1" dirty="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7DC1CB2-292D-4849-462D-EDA491B0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99" y="4728206"/>
            <a:ext cx="5149341" cy="1371515"/>
          </a:xfrm>
          <a:prstGeom prst="rect">
            <a:avLst/>
          </a:prstGeo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C08BB3E-6237-0DAA-686F-5DFF0C42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75" y="4747279"/>
            <a:ext cx="4982161" cy="13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0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2DA2EA-8A34-AC52-5478-F7D89B4C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1160468"/>
            <a:ext cx="4952681" cy="27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chemeClr val="tx2"/>
                </a:solidFill>
                <a:ea typeface="+mn-lt"/>
                <a:cs typeface="+mn-lt"/>
              </a:rPr>
              <a:t>Final Analysis on </a:t>
            </a:r>
            <a:r>
              <a:rPr lang="tr-TR" sz="2400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2400" b="1" dirty="0" err="1">
                <a:solidFill>
                  <a:schemeClr val="tx2"/>
                </a:solidFill>
                <a:ea typeface="+mn-lt"/>
                <a:cs typeface="+mn-lt"/>
              </a:rPr>
              <a:t>Results</a:t>
            </a:r>
            <a:endParaRPr lang="tr-TR" sz="2400" dirty="0" err="1">
              <a:solidFill>
                <a:schemeClr val="tx2"/>
              </a:solidFill>
              <a:ea typeface="+mn-lt"/>
              <a:cs typeface="+mn-lt"/>
            </a:endParaRPr>
          </a:p>
          <a:p>
            <a:pPr marL="457200" indent="-457200"/>
            <a:r>
              <a:rPr lang="tr-TR" sz="1800" dirty="0" err="1">
                <a:solidFill>
                  <a:schemeClr val="tx2"/>
                </a:solidFill>
              </a:rPr>
              <a:t>Because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boosting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did</a:t>
            </a:r>
            <a:r>
              <a:rPr lang="tr-TR" sz="1800" dirty="0">
                <a:solidFill>
                  <a:schemeClr val="tx2"/>
                </a:solidFill>
              </a:rPr>
              <a:t> not </a:t>
            </a:r>
            <a:r>
              <a:rPr lang="tr-TR" sz="1800" dirty="0" err="1">
                <a:solidFill>
                  <a:schemeClr val="tx2"/>
                </a:solidFill>
              </a:rPr>
              <a:t>give</a:t>
            </a:r>
            <a:r>
              <a:rPr lang="tr-TR" sz="1800" dirty="0">
                <a:solidFill>
                  <a:schemeClr val="tx2"/>
                </a:solidFill>
              </a:rPr>
              <a:t> me </a:t>
            </a:r>
            <a:r>
              <a:rPr lang="tr-TR" sz="1800" dirty="0" err="1">
                <a:solidFill>
                  <a:schemeClr val="tx2"/>
                </a:solidFill>
              </a:rPr>
              <a:t>the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desired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effects</a:t>
            </a:r>
            <a:r>
              <a:rPr lang="tr-TR" sz="1800" dirty="0">
                <a:solidFill>
                  <a:schemeClr val="tx2"/>
                </a:solidFill>
              </a:rPr>
              <a:t> I </a:t>
            </a:r>
            <a:r>
              <a:rPr lang="tr-TR" sz="1800" dirty="0" err="1">
                <a:solidFill>
                  <a:schemeClr val="tx2"/>
                </a:solidFill>
              </a:rPr>
              <a:t>used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the</a:t>
            </a:r>
            <a:r>
              <a:rPr lang="tr-TR" sz="1800" dirty="0">
                <a:solidFill>
                  <a:schemeClr val="tx2"/>
                </a:solidFill>
              </a:rPr>
              <a:t> </a:t>
            </a:r>
            <a:r>
              <a:rPr lang="tr-TR" sz="1800" b="1" i="1" dirty="0">
                <a:solidFill>
                  <a:schemeClr val="tx2"/>
                </a:solidFill>
              </a:rPr>
              <a:t>Cross </a:t>
            </a:r>
            <a:r>
              <a:rPr lang="tr-TR" sz="1800" b="1" i="1" dirty="0" err="1">
                <a:solidFill>
                  <a:schemeClr val="tx2"/>
                </a:solidFill>
              </a:rPr>
              <a:t>Validation</a:t>
            </a:r>
            <a:r>
              <a:rPr lang="tr-TR" sz="1800" b="1" i="1" dirty="0">
                <a:solidFill>
                  <a:schemeClr val="tx2"/>
                </a:solidFill>
              </a:rPr>
              <a:t> </a:t>
            </a:r>
            <a:r>
              <a:rPr lang="tr-TR" sz="1800" b="1" i="1" dirty="0" err="1">
                <a:solidFill>
                  <a:schemeClr val="tx2"/>
                </a:solidFill>
              </a:rPr>
              <a:t>results</a:t>
            </a:r>
            <a:r>
              <a:rPr lang="tr-TR" sz="1800" b="1" i="1" dirty="0">
                <a:solidFill>
                  <a:schemeClr val="tx2"/>
                </a:solidFill>
              </a:rPr>
              <a:t> </a:t>
            </a:r>
            <a:r>
              <a:rPr lang="tr-TR" sz="1800" b="1" i="1" dirty="0" err="1">
                <a:solidFill>
                  <a:schemeClr val="tx2"/>
                </a:solidFill>
              </a:rPr>
              <a:t>for</a:t>
            </a:r>
            <a:r>
              <a:rPr lang="tr-TR" sz="1800" b="1" i="1" dirty="0">
                <a:solidFill>
                  <a:schemeClr val="tx2"/>
                </a:solidFill>
              </a:rPr>
              <a:t> final </a:t>
            </a:r>
            <a:r>
              <a:rPr lang="tr-TR" sz="1800" b="1" i="1" dirty="0" err="1">
                <a:solidFill>
                  <a:schemeClr val="tx2"/>
                </a:solidFill>
              </a:rPr>
              <a:t>analysis</a:t>
            </a:r>
            <a:r>
              <a:rPr lang="tr-TR" sz="1800" dirty="0">
                <a:solidFill>
                  <a:schemeClr val="tx2"/>
                </a:solidFill>
              </a:rPr>
              <a:t>. </a:t>
            </a:r>
            <a:endParaRPr lang="tr-TR" sz="1800" dirty="0">
              <a:solidFill>
                <a:schemeClr val="tx2"/>
              </a:solidFill>
              <a:ea typeface="+mn-lt"/>
              <a:cs typeface="+mn-lt"/>
            </a:endParaRPr>
          </a:p>
          <a:p>
            <a:pPr marL="457200" indent="-457200"/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first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methods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fixed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imbalance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later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ones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improved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test set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results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tr-TR" sz="18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48080" y="-1"/>
            <a:ext cx="59439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92F15852-3D08-F364-6AAA-CC73230BC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05" y="3865130"/>
            <a:ext cx="4724400" cy="1756243"/>
          </a:xfrm>
          <a:prstGeom prst="rect">
            <a:avLst/>
          </a:prstGeom>
        </p:spPr>
      </p:pic>
      <p:pic>
        <p:nvPicPr>
          <p:cNvPr id="5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BE574D42-B344-E9C9-FD48-04281ECC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705" y="1245651"/>
            <a:ext cx="4724400" cy="174218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DD657DC-480E-5DAB-9A13-DB72EBF23FED}"/>
              </a:ext>
            </a:extLst>
          </p:cNvPr>
          <p:cNvSpPr txBox="1"/>
          <p:nvPr/>
        </p:nvSpPr>
        <p:spPr>
          <a:xfrm>
            <a:off x="6735703" y="705555"/>
            <a:ext cx="1241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b="1" dirty="0" err="1">
                <a:solidFill>
                  <a:schemeClr val="bg1"/>
                </a:solidFill>
              </a:rPr>
              <a:t>TrainSet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8D284A5-23A3-350A-5E0F-DAF695B0977B}"/>
              </a:ext>
            </a:extLst>
          </p:cNvPr>
          <p:cNvSpPr txBox="1"/>
          <p:nvPr/>
        </p:nvSpPr>
        <p:spPr>
          <a:xfrm>
            <a:off x="6810962" y="3358444"/>
            <a:ext cx="1241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b="1" dirty="0" err="1">
                <a:solidFill>
                  <a:schemeClr val="bg1"/>
                </a:solidFill>
              </a:rPr>
              <a:t>TestSet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51959BE-F6FD-990C-E9F8-6A3FF9061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363" y="3964427"/>
            <a:ext cx="3646311" cy="14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8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A03CC5-0FC4-F791-2095-8195B3B3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Resources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D2D5CA-1507-6323-35AD-AF39BD40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548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b="1" dirty="0">
                <a:ea typeface="+mn-lt"/>
                <a:cs typeface="+mn-lt"/>
              </a:rPr>
              <a:t>A. </a:t>
            </a:r>
            <a:r>
              <a:rPr lang="tr-TR" sz="2400" b="1" dirty="0" err="1">
                <a:ea typeface="+mn-lt"/>
                <a:cs typeface="+mn-lt"/>
              </a:rPr>
              <a:t>Dataset</a:t>
            </a:r>
            <a:r>
              <a:rPr lang="tr-TR" sz="2400" b="1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https://raw.githubusercontent.com/warcraft12321/HyperFoods/master/data/kaggl </a:t>
            </a:r>
            <a:r>
              <a:rPr lang="tr-TR" sz="2400" dirty="0" err="1">
                <a:ea typeface="+mn-lt"/>
                <a:cs typeface="+mn-lt"/>
              </a:rPr>
              <a:t>e_and_nature</a:t>
            </a:r>
            <a:r>
              <a:rPr lang="tr-TR" sz="2400" dirty="0">
                <a:ea typeface="+mn-lt"/>
                <a:cs typeface="+mn-lt"/>
              </a:rPr>
              <a:t>/kaggle_and_nature.csv </a:t>
            </a:r>
            <a:endParaRPr lang="tr-TR" sz="2400" dirty="0"/>
          </a:p>
          <a:p>
            <a:r>
              <a:rPr lang="tr-TR" sz="2400" b="1" dirty="0">
                <a:ea typeface="+mn-lt"/>
                <a:cs typeface="+mn-lt"/>
              </a:rPr>
              <a:t>B. </a:t>
            </a:r>
            <a:r>
              <a:rPr lang="tr-TR" sz="2400" b="1" dirty="0" err="1">
                <a:ea typeface="+mn-lt"/>
                <a:cs typeface="+mn-lt"/>
              </a:rPr>
              <a:t>Dataset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Research</a:t>
            </a:r>
            <a:r>
              <a:rPr lang="tr-TR" sz="2400" b="1" dirty="0">
                <a:ea typeface="+mn-lt"/>
                <a:cs typeface="+mn-lt"/>
              </a:rPr>
              <a:t>: </a:t>
            </a:r>
            <a:endParaRPr lang="tr-TR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https://towardsdatascience.com/recipe-cuisine-classification-278ea0837c94 </a:t>
            </a:r>
            <a:endParaRPr lang="tr-TR" sz="2400" dirty="0"/>
          </a:p>
          <a:p>
            <a:r>
              <a:rPr lang="tr-TR" sz="2400" b="1" dirty="0">
                <a:ea typeface="+mn-lt"/>
                <a:cs typeface="+mn-lt"/>
              </a:rPr>
              <a:t>C. Data </a:t>
            </a:r>
            <a:r>
              <a:rPr lang="tr-TR" sz="2400" b="1" dirty="0" err="1">
                <a:ea typeface="+mn-lt"/>
                <a:cs typeface="+mn-lt"/>
              </a:rPr>
              <a:t>Mining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dirty="0" err="1">
                <a:ea typeface="+mn-lt"/>
                <a:cs typeface="+mn-lt"/>
              </a:rPr>
              <a:t>Techniques</a:t>
            </a:r>
            <a:r>
              <a:rPr lang="tr-TR" sz="2400" b="1" dirty="0">
                <a:ea typeface="+mn-lt"/>
                <a:cs typeface="+mn-lt"/>
              </a:rPr>
              <a:t> &amp; Evaluation </a:t>
            </a:r>
            <a:r>
              <a:rPr lang="tr-TR" sz="2400" b="1" dirty="0" err="1">
                <a:ea typeface="+mn-lt"/>
                <a:cs typeface="+mn-lt"/>
              </a:rPr>
              <a:t>Metrics</a:t>
            </a:r>
            <a:r>
              <a:rPr lang="tr-TR" sz="2400" b="1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tr-TR" sz="2400" dirty="0">
                <a:ea typeface="+mn-lt"/>
                <a:cs typeface="+mn-lt"/>
              </a:rPr>
              <a:t>   https://hanj.cs.illinois.edu/bk3/bk3_slidesindex.htm</a:t>
            </a:r>
          </a:p>
        </p:txBody>
      </p:sp>
    </p:spTree>
    <p:extLst>
      <p:ext uri="{BB962C8B-B14F-4D97-AF65-F5344CB8AC3E}">
        <p14:creationId xmlns:p14="http://schemas.microsoft.com/office/powerpoint/2010/main" val="128804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3B78EEB-4E73-4AA8-70C7-6382AD0B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Project </a:t>
            </a:r>
            <a:r>
              <a:rPr lang="tr-TR" dirty="0" err="1">
                <a:solidFill>
                  <a:schemeClr val="tx2"/>
                </a:solidFill>
              </a:rPr>
              <a:t>Explanation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7ACCD5-2822-A330-7597-B609F727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508" y="1681203"/>
            <a:ext cx="7188717" cy="2206043"/>
          </a:xfrm>
        </p:spPr>
        <p:txBody>
          <a:bodyPr anchor="ctr">
            <a:normAutofit/>
          </a:bodyPr>
          <a:lstStyle/>
          <a:p>
            <a:r>
              <a:rPr lang="tr-TR" sz="1800" dirty="0" err="1">
                <a:solidFill>
                  <a:schemeClr val="tx2"/>
                </a:solidFill>
              </a:rPr>
              <a:t>The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project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aims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to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determine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b="1" dirty="0" err="1">
                <a:solidFill>
                  <a:schemeClr val="tx2"/>
                </a:solidFill>
              </a:rPr>
              <a:t>which</a:t>
            </a:r>
            <a:r>
              <a:rPr lang="tr-TR" sz="1800" b="1" dirty="0">
                <a:solidFill>
                  <a:schemeClr val="tx2"/>
                </a:solidFill>
              </a:rPr>
              <a:t> </a:t>
            </a:r>
            <a:r>
              <a:rPr lang="tr-TR" sz="1800" b="1" dirty="0" err="1">
                <a:solidFill>
                  <a:schemeClr val="tx2"/>
                </a:solidFill>
              </a:rPr>
              <a:t>cuisine</a:t>
            </a:r>
            <a:r>
              <a:rPr lang="tr-TR" sz="1800" b="1" dirty="0">
                <a:solidFill>
                  <a:schemeClr val="tx2"/>
                </a:solidFill>
              </a:rPr>
              <a:t> a </a:t>
            </a:r>
            <a:r>
              <a:rPr lang="tr-TR" sz="1800" b="1" dirty="0" err="1">
                <a:solidFill>
                  <a:schemeClr val="tx2"/>
                </a:solidFill>
              </a:rPr>
              <a:t>given</a:t>
            </a:r>
            <a:r>
              <a:rPr lang="tr-TR" sz="1800" b="1" dirty="0">
                <a:solidFill>
                  <a:schemeClr val="tx2"/>
                </a:solidFill>
              </a:rPr>
              <a:t> </a:t>
            </a:r>
            <a:r>
              <a:rPr lang="tr-TR" sz="1800" b="1" dirty="0" err="1">
                <a:solidFill>
                  <a:schemeClr val="tx2"/>
                </a:solidFill>
              </a:rPr>
              <a:t>recipe</a:t>
            </a:r>
            <a:r>
              <a:rPr lang="tr-TR" sz="1800" b="1" dirty="0">
                <a:solidFill>
                  <a:schemeClr val="tx2"/>
                </a:solidFill>
              </a:rPr>
              <a:t> </a:t>
            </a:r>
            <a:r>
              <a:rPr lang="tr-TR" sz="1800" b="1" dirty="0" err="1">
                <a:solidFill>
                  <a:schemeClr val="tx2"/>
                </a:solidFill>
              </a:rPr>
              <a:t>belongs</a:t>
            </a:r>
            <a:r>
              <a:rPr lang="tr-TR" sz="1800" b="1" dirty="0">
                <a:solidFill>
                  <a:schemeClr val="tx2"/>
                </a:solidFill>
              </a:rPr>
              <a:t> </a:t>
            </a:r>
            <a:r>
              <a:rPr lang="tr-TR" sz="1800" b="1" dirty="0" err="1">
                <a:solidFill>
                  <a:schemeClr val="tx2"/>
                </a:solidFill>
              </a:rPr>
              <a:t>to</a:t>
            </a:r>
            <a:r>
              <a:rPr lang="tr-TR" sz="1800" dirty="0">
                <a:solidFill>
                  <a:schemeClr val="tx2"/>
                </a:solidFill>
              </a:rPr>
              <a:t>. 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this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project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found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taken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Kaggle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Nature. 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An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of data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objects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can be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seen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below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tr-TR" sz="18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45E694D3-92E5-EFF7-EC3B-90989B752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32479"/>
              </p:ext>
            </p:extLst>
          </p:nvPr>
        </p:nvGraphicFramePr>
        <p:xfrm>
          <a:off x="3288632" y="4120816"/>
          <a:ext cx="8168640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143297206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 err="1">
                          <a:solidFill>
                            <a:srgbClr val="F6DEE1"/>
                          </a:solidFill>
                        </a:rPr>
                        <a:t>SoutheastAsian,salt,cassava,margarine,coconut,milk</a:t>
                      </a:r>
                      <a:endParaRPr lang="tr-TR" dirty="0">
                        <a:solidFill>
                          <a:srgbClr val="F6DEE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EastAsian,eggs,pork,soy_sauce,water,sugar,wine,soy_sauce,tofu_puffs</a:t>
                      </a:r>
                      <a:endParaRPr lang="tr-TR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9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>
                          <a:solidFill>
                            <a:srgbClr val="F6DEE1"/>
                          </a:solidFill>
                        </a:rPr>
                        <a:t>NorthAmerican,baking_powder,baking_soda,salt,butter,all_purpose_flour,sugar,butter </a:t>
                      </a:r>
                      <a:r>
                        <a:rPr lang="tr-TR" sz="1800" b="0" i="0" u="none" strike="noStrike" noProof="0" err="1">
                          <a:solidFill>
                            <a:srgbClr val="F6DEE1"/>
                          </a:solidFill>
                        </a:rPr>
                        <a:t>milk</a:t>
                      </a:r>
                      <a:endParaRPr lang="tr-TR">
                        <a:solidFill>
                          <a:srgbClr val="F6DEE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27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>
                          <a:solidFill>
                            <a:srgbClr val="F6DEE1"/>
                          </a:solidFill>
                        </a:rPr>
                        <a:t>SoutheastAsian,silken_tofu,ginger,shallots,brown_sugar,cilantro,chili_paste,lemongras </a:t>
                      </a:r>
                      <a:r>
                        <a:rPr lang="tr-TR" sz="1800" b="0" i="0" u="none" strike="noStrike" noProof="0" err="1">
                          <a:solidFill>
                            <a:srgbClr val="F6DEE1"/>
                          </a:solidFill>
                        </a:rPr>
                        <a:t>s,coconut,vegetable,soy_sauce,lime,crimini_mushrooms</a:t>
                      </a:r>
                      <a:endParaRPr lang="tr-TR">
                        <a:solidFill>
                          <a:srgbClr val="F6DEE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66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6E113540-699B-7062-AB87-31980321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2332410"/>
            <a:ext cx="4724400" cy="2279523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D920C6-14B9-C3B5-130B-51D22E8E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0" y="815512"/>
            <a:ext cx="4952681" cy="37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chose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2"/>
                </a:solidFill>
                <a:ea typeface="+mn-lt"/>
                <a:cs typeface="+mn-lt"/>
              </a:rPr>
              <a:t>naive</a:t>
            </a:r>
            <a:r>
              <a:rPr lang="tr-TR" sz="1800" b="1" i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2"/>
                </a:solidFill>
                <a:ea typeface="+mn-lt"/>
                <a:cs typeface="+mn-lt"/>
              </a:rPr>
              <a:t>bayes</a:t>
            </a:r>
            <a:r>
              <a:rPr lang="tr-TR" sz="1800" b="1" i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as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method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solution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reason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why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chose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naive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bayes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method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was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fact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is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already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properly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labeled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naive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bayes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is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believed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give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good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results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big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datasets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it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does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not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have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very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complicated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implementation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 </a:t>
            </a:r>
          </a:p>
          <a:p>
            <a:pPr>
              <a:lnSpc>
                <a:spcPct val="100000"/>
              </a:lnSpc>
            </a:pPr>
            <a:endParaRPr lang="tr-TR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needed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minimize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imbalance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as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much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as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possible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best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results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Therefore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used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these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methods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by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more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accurate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results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marL="514350" lvl="1" indent="-514350">
              <a:lnSpc>
                <a:spcPct val="100000"/>
              </a:lnSpc>
              <a:buAutoNum type="arabicPeriod"/>
            </a:pPr>
            <a:r>
              <a:rPr lang="tr-TR" sz="1600" dirty="0" err="1">
                <a:solidFill>
                  <a:schemeClr val="tx2"/>
                </a:solidFill>
                <a:ea typeface="+mn-lt"/>
                <a:cs typeface="+mn-lt"/>
              </a:rPr>
              <a:t>Undersampling</a:t>
            </a:r>
            <a:endParaRPr lang="tr-TR" sz="16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14350" lvl="1" indent="-514350">
              <a:lnSpc>
                <a:spcPct val="100000"/>
              </a:lnSpc>
              <a:buAutoNum type="arabicPeriod"/>
            </a:pPr>
            <a:r>
              <a:rPr lang="tr-TR" sz="1600" dirty="0">
                <a:solidFill>
                  <a:schemeClr val="tx2"/>
                </a:solidFill>
                <a:ea typeface="+mn-lt"/>
                <a:cs typeface="+mn-lt"/>
              </a:rPr>
              <a:t>Data </a:t>
            </a:r>
            <a:r>
              <a:rPr lang="tr-TR" sz="1600" dirty="0" err="1">
                <a:solidFill>
                  <a:schemeClr val="tx2"/>
                </a:solidFill>
                <a:ea typeface="+mn-lt"/>
                <a:cs typeface="+mn-lt"/>
              </a:rPr>
              <a:t>Augmentation</a:t>
            </a:r>
            <a:endParaRPr lang="tr-TR" sz="16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14350" lvl="1" indent="-514350">
              <a:lnSpc>
                <a:spcPct val="100000"/>
              </a:lnSpc>
              <a:buAutoNum type="arabicPeriod"/>
            </a:pPr>
            <a:r>
              <a:rPr lang="tr-TR" sz="1600" dirty="0">
                <a:solidFill>
                  <a:schemeClr val="tx2"/>
                </a:solidFill>
                <a:ea typeface="+mn-lt"/>
                <a:cs typeface="+mn-lt"/>
              </a:rPr>
              <a:t>Zero </a:t>
            </a:r>
            <a:r>
              <a:rPr lang="tr-TR" sz="1600" dirty="0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tr-TR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600" dirty="0" err="1">
                <a:solidFill>
                  <a:schemeClr val="tx2"/>
                </a:solidFill>
                <a:ea typeface="+mn-lt"/>
                <a:cs typeface="+mn-lt"/>
              </a:rPr>
              <a:t>Fix</a:t>
            </a:r>
            <a:endParaRPr lang="tr-TR" sz="16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14350" lvl="1" indent="-514350">
              <a:lnSpc>
                <a:spcPct val="100000"/>
              </a:lnSpc>
              <a:buAutoNum type="arabicPeriod"/>
            </a:pPr>
            <a:r>
              <a:rPr lang="tr-TR" sz="1600" dirty="0" err="1">
                <a:solidFill>
                  <a:schemeClr val="tx2"/>
                </a:solidFill>
                <a:ea typeface="+mn-lt"/>
                <a:cs typeface="+mn-lt"/>
              </a:rPr>
              <a:t>Stratified</a:t>
            </a:r>
            <a:r>
              <a:rPr lang="tr-TR" sz="1600" dirty="0">
                <a:solidFill>
                  <a:schemeClr val="tx2"/>
                </a:solidFill>
                <a:ea typeface="+mn-lt"/>
                <a:cs typeface="+mn-lt"/>
              </a:rPr>
              <a:t> Cross </a:t>
            </a:r>
            <a:r>
              <a:rPr lang="tr-TR" sz="1600" dirty="0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tr-TR" sz="160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tr-TR" sz="1600" dirty="0" err="1">
                <a:solidFill>
                  <a:schemeClr val="tx2"/>
                </a:solidFill>
                <a:ea typeface="+mn-lt"/>
                <a:cs typeface="+mn-lt"/>
              </a:rPr>
              <a:t>Bagging</a:t>
            </a:r>
            <a:endParaRPr lang="tr-TR" sz="16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14350" lvl="1" indent="-514350">
              <a:lnSpc>
                <a:spcPct val="100000"/>
              </a:lnSpc>
              <a:buAutoNum type="arabicPeriod"/>
            </a:pPr>
            <a:r>
              <a:rPr lang="tr-TR" sz="1600" dirty="0" err="1">
                <a:solidFill>
                  <a:schemeClr val="tx2"/>
                </a:solidFill>
                <a:ea typeface="+mn-lt"/>
                <a:cs typeface="+mn-lt"/>
              </a:rPr>
              <a:t>Boosting</a:t>
            </a:r>
            <a:endParaRPr lang="tr-T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664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23" name="İçerik Yer Tutucusu 2">
            <a:extLst>
              <a:ext uri="{FF2B5EF4-FFF2-40B4-BE49-F238E27FC236}">
                <a16:creationId xmlns:a16="http://schemas.microsoft.com/office/drawing/2014/main" id="{248BC5AB-0B11-CC98-627F-B5CD6DF06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350686"/>
              </p:ext>
            </p:extLst>
          </p:nvPr>
        </p:nvGraphicFramePr>
        <p:xfrm>
          <a:off x="1036848" y="1201598"/>
          <a:ext cx="10387136" cy="4734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890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A0B7B1D-84D4-A0C4-3165-AC48EA0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27" y="-120187"/>
            <a:ext cx="4648200" cy="2831136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2"/>
                </a:solidFill>
              </a:rPr>
              <a:t>Problem Solution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C1901D-FE83-6AAD-3D3A-E2A5641A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465" y="1294618"/>
            <a:ext cx="6773479" cy="40695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dirty="0">
                <a:solidFill>
                  <a:schemeClr val="tx2"/>
                </a:solidFill>
              </a:rPr>
              <a:t>I </a:t>
            </a:r>
            <a:r>
              <a:rPr lang="tr-TR" sz="1800" dirty="0" err="1">
                <a:solidFill>
                  <a:schemeClr val="tx2"/>
                </a:solidFill>
              </a:rPr>
              <a:t>started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with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preprocessing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the</a:t>
            </a:r>
            <a:r>
              <a:rPr lang="tr-TR" sz="1800" dirty="0">
                <a:solidFill>
                  <a:schemeClr val="tx2"/>
                </a:solidFill>
              </a:rPr>
              <a:t> data. 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Some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rows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had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same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ingredients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included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multiple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times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some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rows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had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only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ingredient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written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started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detecting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removing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those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rows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 </a:t>
            </a:r>
          </a:p>
          <a:p>
            <a:pPr>
              <a:lnSpc>
                <a:spcPct val="100000"/>
              </a:lnSpc>
            </a:pPr>
            <a:endParaRPr lang="tr-TR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Afterwards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needed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reshape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in 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way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could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use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on it. 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I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reshaped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it in a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way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like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ea typeface="+mn-lt"/>
                <a:cs typeface="+mn-lt"/>
              </a:rPr>
              <a:t>below</a:t>
            </a:r>
            <a:r>
              <a:rPr lang="tr-TR" sz="1800" b="1" dirty="0">
                <a:solidFill>
                  <a:schemeClr val="tx2"/>
                </a:solidFill>
                <a:ea typeface="+mn-lt"/>
                <a:cs typeface="+mn-lt"/>
              </a:rPr>
              <a:t>: </a:t>
            </a:r>
          </a:p>
          <a:p>
            <a:pPr>
              <a:lnSpc>
                <a:spcPct val="100000"/>
              </a:lnSpc>
            </a:pPr>
            <a:endParaRPr lang="tr-TR" sz="18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end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created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training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test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sets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endParaRPr lang="tr-TR" sz="1800" dirty="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E6B071F-2E44-4805-2F9D-890078B5D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57159"/>
              </p:ext>
            </p:extLst>
          </p:nvPr>
        </p:nvGraphicFramePr>
        <p:xfrm>
          <a:off x="1112921" y="5051551"/>
          <a:ext cx="10087161" cy="9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161">
                  <a:extLst>
                    <a:ext uri="{9D8B030D-6E8A-4147-A177-3AD203B41FA5}">
                      <a16:colId xmlns:a16="http://schemas.microsoft.com/office/drawing/2014/main" val="2022581024"/>
                    </a:ext>
                  </a:extLst>
                </a:gridCol>
              </a:tblGrid>
              <a:tr h="5213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000" b="0" i="0" u="none" strike="noStrike" noProof="0" dirty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Cuisine,chicken,cinnamon,soy_sauce,onion,ginger,cane_molasses,cumin,garlic…</a:t>
                      </a:r>
                      <a:endParaRPr lang="tr-TR" sz="2000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 marL="167640" marR="167640" marT="83820" marB="8382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54170"/>
                  </a:ext>
                </a:extLst>
              </a:tr>
              <a:tr h="4620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000" b="0" i="0" u="none" strike="noStrike" noProof="0" dirty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African,1,1,1,1,1,0,0,0,0,0,0,0,0,0,0,0,0,0,0,0,0,0,0,0,0,0…</a:t>
                      </a:r>
                      <a:endParaRPr lang="tr-TR" sz="2000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 marL="167640" marR="167640" marT="83820" marB="8382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8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3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638BD7-525E-171E-96F8-C8A016F8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implement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needed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calculate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b="1" i="1" dirty="0">
                <a:solidFill>
                  <a:schemeClr val="tx2"/>
                </a:solidFill>
                <a:ea typeface="+mn-lt"/>
                <a:cs typeface="+mn-lt"/>
              </a:rPr>
              <a:t>P(C)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Afterwards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needed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calculate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probabilty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ingredient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b="1" i="1" dirty="0">
                <a:solidFill>
                  <a:schemeClr val="tx2"/>
                </a:solidFill>
                <a:ea typeface="+mn-lt"/>
                <a:cs typeface="+mn-lt"/>
              </a:rPr>
              <a:t>P(I|C)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Multiplying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those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two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gave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me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of an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ingredient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belonging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tr-TR" sz="1700" i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b="1" i="1" dirty="0">
                <a:solidFill>
                  <a:schemeClr val="tx2"/>
                </a:solidFill>
                <a:ea typeface="+mn-lt"/>
                <a:cs typeface="+mn-lt"/>
              </a:rPr>
              <a:t>P(C|I)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After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calculating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all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probabilities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saved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them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in a file. </a:t>
            </a:r>
          </a:p>
          <a:p>
            <a:pPr>
              <a:lnSpc>
                <a:spcPct val="100000"/>
              </a:lnSpc>
            </a:pPr>
            <a:endParaRPr lang="tr-TR" sz="17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given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recipe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it’s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belong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cuisine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is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looked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b="1" i="1" dirty="0">
                <a:solidFill>
                  <a:schemeClr val="tx2"/>
                </a:solidFill>
                <a:ea typeface="+mn-lt"/>
                <a:cs typeface="+mn-lt"/>
              </a:rPr>
              <a:t>trainResults.csv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file.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cuisine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highest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is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selected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as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700" dirty="0" err="1">
                <a:solidFill>
                  <a:schemeClr val="tx2"/>
                </a:solidFill>
                <a:ea typeface="+mn-lt"/>
                <a:cs typeface="+mn-lt"/>
              </a:rPr>
              <a:t>result</a:t>
            </a:r>
            <a:r>
              <a:rPr lang="tr-TR" sz="17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4" name="Resim 4" descr="metin, beyaz tahta içeren bir resim&#10;&#10;Açıklama otomatik olarak oluşturuldu">
            <a:extLst>
              <a:ext uri="{FF2B5EF4-FFF2-40B4-BE49-F238E27FC236}">
                <a16:creationId xmlns:a16="http://schemas.microsoft.com/office/drawing/2014/main" id="{33F667BB-AE12-C504-68BC-6576B06C7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" r="8342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0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FEC571-874F-0A75-4215-301B9BFD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tr-TR"/>
              <a:t>Enhancements</a:t>
            </a:r>
            <a:r>
              <a:rPr lang="tr-TR" dirty="0"/>
              <a:t> </a:t>
            </a:r>
            <a:r>
              <a:rPr lang="tr-TR"/>
              <a:t>to</a:t>
            </a:r>
            <a:r>
              <a:rPr lang="tr-TR" dirty="0"/>
              <a:t> </a:t>
            </a:r>
            <a:r>
              <a:rPr lang="tr-TR"/>
              <a:t>the</a:t>
            </a:r>
            <a:r>
              <a:rPr lang="tr-TR" dirty="0"/>
              <a:t> </a:t>
            </a:r>
            <a:r>
              <a:rPr lang="tr-TR"/>
              <a:t>Initial</a:t>
            </a:r>
            <a:r>
              <a:rPr lang="tr-TR" dirty="0"/>
              <a:t> Solution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A5F4C5-2C36-D972-216C-C489BAF87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82" y="2362200"/>
            <a:ext cx="9849207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2400" b="1" dirty="0" err="1">
                <a:solidFill>
                  <a:schemeClr val="tx1">
                    <a:alpha val="80000"/>
                  </a:schemeClr>
                </a:solidFill>
              </a:rPr>
              <a:t>Undersampling</a:t>
            </a:r>
            <a:r>
              <a:rPr lang="tr-TR" sz="24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alpha val="80000"/>
                  </a:schemeClr>
                </a:solidFill>
              </a:rPr>
              <a:t>to</a:t>
            </a:r>
            <a:r>
              <a:rPr lang="tr-TR" sz="24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alpha val="80000"/>
                  </a:schemeClr>
                </a:solidFill>
              </a:rPr>
              <a:t>fix</a:t>
            </a:r>
            <a:r>
              <a:rPr lang="tr-TR" sz="24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alpha val="80000"/>
                  </a:schemeClr>
                </a:solidFill>
              </a:rPr>
              <a:t>class</a:t>
            </a:r>
            <a:r>
              <a:rPr lang="tr-TR" sz="24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alpha val="80000"/>
                  </a:schemeClr>
                </a:solidFill>
              </a:rPr>
              <a:t>Imbalance</a:t>
            </a:r>
            <a:endParaRPr lang="tr-TR" sz="2000" b="1" dirty="0">
              <a:solidFill>
                <a:srgbClr val="000000">
                  <a:alpha val="80000"/>
                </a:srgbClr>
              </a:solidFill>
            </a:endParaRPr>
          </a:p>
          <a:p>
            <a:pPr marL="0" indent="0">
              <a:buNone/>
            </a:pPr>
            <a:endParaRPr lang="tr-TR" sz="180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/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used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random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undersampling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on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classes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EastAsian</a:t>
            </a:r>
            <a:r>
              <a:rPr lang="tr-TR" sz="1800" b="1" i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tr-TR" sz="1800" b="1" i="1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SouthAsian</a:t>
            </a:r>
            <a:r>
              <a:rPr lang="tr-TR" sz="1800" b="1" i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tr-TR" sz="1800" b="1" i="1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SoutheastAsian</a:t>
            </a:r>
            <a:r>
              <a:rPr lang="tr-TR" sz="1800" b="1" i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and</a:t>
            </a:r>
            <a:r>
              <a:rPr lang="tr-TR" sz="1800" b="1" i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WeasternEuropean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becuase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they had a lot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more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samples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compared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other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cuisines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 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Moreover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I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wanted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this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process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be as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random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as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possible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not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have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bias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in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results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achieve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that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I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used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randomizer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function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randrange</a:t>
            </a:r>
            <a:r>
              <a:rPr lang="tr-TR" sz="18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tr-TR" sz="1800" dirty="0">
              <a:solidFill>
                <a:srgbClr val="000000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0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6FEA4A-E497-2F9D-43F3-FD8EB7D1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44" y="1401895"/>
            <a:ext cx="8762436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b="1" err="1">
                <a:solidFill>
                  <a:schemeClr val="tx2"/>
                </a:solidFill>
                <a:ea typeface="+mn-lt"/>
                <a:cs typeface="+mn-lt"/>
              </a:rPr>
              <a:t>Oversampling</a:t>
            </a:r>
            <a:r>
              <a:rPr lang="tr-TR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2400" b="1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24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2400" b="1" err="1">
                <a:solidFill>
                  <a:schemeClr val="tx2"/>
                </a:solidFill>
                <a:ea typeface="+mn-lt"/>
                <a:cs typeface="+mn-lt"/>
              </a:rPr>
              <a:t>Fix</a:t>
            </a:r>
            <a:r>
              <a:rPr lang="tr-TR" sz="2400" b="1" dirty="0">
                <a:solidFill>
                  <a:schemeClr val="tx2"/>
                </a:solidFill>
                <a:ea typeface="+mn-lt"/>
                <a:cs typeface="+mn-lt"/>
              </a:rPr>
              <a:t> Class </a:t>
            </a:r>
            <a:r>
              <a:rPr lang="tr-TR" sz="2400" b="1" err="1">
                <a:solidFill>
                  <a:schemeClr val="tx2"/>
                </a:solidFill>
                <a:ea typeface="+mn-lt"/>
                <a:cs typeface="+mn-lt"/>
              </a:rPr>
              <a:t>Imbalance</a:t>
            </a:r>
            <a:endParaRPr lang="tr-TR" sz="2400" err="1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tr-TR" sz="1800" b="1">
              <a:solidFill>
                <a:schemeClr val="tx2"/>
              </a:solidFill>
            </a:endParaRPr>
          </a:p>
          <a:p>
            <a:pPr marL="457200" indent="-457200"/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used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a data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augmentation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method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on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classes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2"/>
                </a:solidFill>
                <a:ea typeface="+mn-lt"/>
                <a:cs typeface="+mn-lt"/>
              </a:rPr>
              <a:t>African</a:t>
            </a:r>
            <a:r>
              <a:rPr lang="tr-TR" sz="1800" b="1" i="1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tr-TR" sz="1800" b="1" i="1" dirty="0" err="1">
                <a:solidFill>
                  <a:schemeClr val="tx2"/>
                </a:solidFill>
                <a:ea typeface="+mn-lt"/>
                <a:cs typeface="+mn-lt"/>
              </a:rPr>
              <a:t>MiddleEastern</a:t>
            </a:r>
            <a:r>
              <a:rPr lang="tr-TR" sz="1800" b="1" i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tr-TR" sz="1800" b="1" i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2"/>
                </a:solidFill>
                <a:ea typeface="+mn-lt"/>
                <a:cs typeface="+mn-lt"/>
              </a:rPr>
              <a:t>NorthernEuropean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because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they had a lot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less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samples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compared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other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cuisines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tr-TR" sz="1800">
              <a:solidFill>
                <a:schemeClr val="tx2"/>
              </a:solidFill>
            </a:endParaRPr>
          </a:p>
          <a:p>
            <a:pPr marL="457200" indent="-457200"/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implement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augmentation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method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counted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what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ingredients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are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used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how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many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times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of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these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classes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Afterwards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found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ingredients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count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weights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, I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created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new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augmented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recipes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randomly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using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tr-TR" sz="1800" b="1" i="1" dirty="0" err="1">
                <a:solidFill>
                  <a:schemeClr val="tx2"/>
                </a:solidFill>
                <a:ea typeface="+mn-lt"/>
                <a:cs typeface="+mn-lt"/>
              </a:rPr>
              <a:t>numpy.random.choice</a:t>
            </a:r>
            <a:r>
              <a:rPr lang="tr-TR" sz="1800" b="1" i="1" dirty="0">
                <a:solidFill>
                  <a:schemeClr val="tx2"/>
                </a:solidFill>
                <a:ea typeface="+mn-lt"/>
                <a:cs typeface="+mn-lt"/>
              </a:rPr>
              <a:t>() </a:t>
            </a:r>
            <a:r>
              <a:rPr lang="tr-TR" sz="1800" dirty="0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tr-TR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2974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Microsoft Office PowerPoint</Application>
  <PresentationFormat>Geniş ekran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AvenirNext LT Pro Medium</vt:lpstr>
      <vt:lpstr>BlockprintVTI</vt:lpstr>
      <vt:lpstr>Data Mining Project</vt:lpstr>
      <vt:lpstr>Contents</vt:lpstr>
      <vt:lpstr>Project Explanation</vt:lpstr>
      <vt:lpstr>PowerPoint Sunusu</vt:lpstr>
      <vt:lpstr>PowerPoint Sunusu</vt:lpstr>
      <vt:lpstr>Problem Solution</vt:lpstr>
      <vt:lpstr>PowerPoint Sunusu</vt:lpstr>
      <vt:lpstr>Enhancements to the Initial Solution</vt:lpstr>
      <vt:lpstr>PowerPoint Sunusu</vt:lpstr>
      <vt:lpstr>PowerPoint Sunusu</vt:lpstr>
      <vt:lpstr>PowerPoint Sunusu</vt:lpstr>
      <vt:lpstr>PowerPoint Sunusu</vt:lpstr>
      <vt:lpstr>Results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Yeşim Yalçın</cp:lastModifiedBy>
  <cp:revision>541</cp:revision>
  <dcterms:created xsi:type="dcterms:W3CDTF">2023-01-17T16:07:44Z</dcterms:created>
  <dcterms:modified xsi:type="dcterms:W3CDTF">2023-01-17T18:13:20Z</dcterms:modified>
</cp:coreProperties>
</file>