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2" r:id="rId2"/>
  </p:sldMasterIdLst>
  <p:notesMasterIdLst>
    <p:notesMasterId r:id="rId22"/>
  </p:notesMasterIdLst>
  <p:handoutMasterIdLst>
    <p:handoutMasterId r:id="rId23"/>
  </p:handoutMasterIdLst>
  <p:sldIdLst>
    <p:sldId id="853" r:id="rId3"/>
    <p:sldId id="852" r:id="rId4"/>
    <p:sldId id="854" r:id="rId5"/>
    <p:sldId id="855" r:id="rId6"/>
    <p:sldId id="856" r:id="rId7"/>
    <p:sldId id="857" r:id="rId8"/>
    <p:sldId id="868" r:id="rId9"/>
    <p:sldId id="858" r:id="rId10"/>
    <p:sldId id="869" r:id="rId11"/>
    <p:sldId id="870" r:id="rId12"/>
    <p:sldId id="859" r:id="rId13"/>
    <p:sldId id="860" r:id="rId14"/>
    <p:sldId id="861" r:id="rId15"/>
    <p:sldId id="862" r:id="rId16"/>
    <p:sldId id="863" r:id="rId17"/>
    <p:sldId id="864" r:id="rId18"/>
    <p:sldId id="865" r:id="rId19"/>
    <p:sldId id="867" r:id="rId20"/>
    <p:sldId id="866" r:id="rId2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e-sun Seo" initials="J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0008E"/>
    <a:srgbClr val="C00000"/>
    <a:srgbClr val="AFC6F3"/>
    <a:srgbClr val="D5FFD5"/>
    <a:srgbClr val="89CFFF"/>
    <a:srgbClr val="FF8585"/>
    <a:srgbClr val="FFCC66"/>
    <a:srgbClr val="66FF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686" autoAdjust="0"/>
    <p:restoredTop sz="90625" autoAdjust="0"/>
  </p:normalViewPr>
  <p:slideViewPr>
    <p:cSldViewPr snapToGrid="0">
      <p:cViewPr varScale="1">
        <p:scale>
          <a:sx n="97" d="100"/>
          <a:sy n="97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notesMaster" Target="notesMasters/notesMaster1.xml"/><Relationship Id="rId23" Type="http://schemas.openxmlformats.org/officeDocument/2006/relationships/handoutMaster" Target="handoutMasters/handoutMaster1.xml"/><Relationship Id="rId24" Type="http://schemas.openxmlformats.org/officeDocument/2006/relationships/commentAuthors" Target="commentAuthors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98C35-8A6C-4669-B8EE-A35EDDA7209F}" type="datetimeFigureOut">
              <a:rPr lang="en-US" smtClean="0"/>
              <a:pPr/>
              <a:t>4/13/17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E6271-78DE-4702-9874-34628AD802D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108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9" y="4560889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endParaRPr lang="en-US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9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10B8656-D7FE-42A6-B960-6CAAC4278E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00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0B8656-D7FE-42A6-B960-6CAAC4278E8D}" type="slidenum">
              <a:rPr lang="en-US" smtClean="0">
                <a:solidFill>
                  <a:srgbClr val="000000"/>
                </a:solidFill>
              </a:rPr>
              <a:pPr/>
              <a:t>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73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7975"/>
            <a:ext cx="7772400" cy="14700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82800" y="3886200"/>
            <a:ext cx="5689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577975"/>
            <a:ext cx="7772400" cy="1470025"/>
          </a:xfrm>
          <a:effectLst>
            <a:outerShdw dist="35921" dir="2700000" algn="ctr" rotWithShape="0">
              <a:srgbClr val="808080"/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82800" y="3886200"/>
            <a:ext cx="56896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7"/>
          <a:stretch>
            <a:fillRect/>
          </a:stretch>
        </p:blipFill>
        <p:spPr bwMode="auto">
          <a:xfrm flipV="1">
            <a:off x="0" y="0"/>
            <a:ext cx="9144220" cy="12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9" name="Rectangle 24"/>
          <p:cNvSpPr>
            <a:spLocks noChangeArrowheads="1"/>
          </p:cNvSpPr>
          <p:nvPr userDrawn="1"/>
        </p:nvSpPr>
        <p:spPr bwMode="auto"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sz="1600" b="1" dirty="0" smtClean="0">
                <a:solidFill>
                  <a:srgbClr val="808080"/>
                </a:solidFill>
              </a:rPr>
              <a:t>Arizona State University</a:t>
            </a:r>
            <a:endParaRPr lang="en-US" sz="16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5245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209696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2478604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71001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1461791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1784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929631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74617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3345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62350"/>
            <a:ext cx="4038600" cy="247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187627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088" y="112713"/>
            <a:ext cx="8229600" cy="8001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47675" y="933450"/>
            <a:ext cx="4038600" cy="5106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38675" y="933450"/>
            <a:ext cx="40386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38675" y="3562350"/>
            <a:ext cx="4038600" cy="24780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theme" Target="../theme/theme2.xml"/><Relationship Id="rId11" Type="http://schemas.openxmlformats.org/officeDocument/2006/relationships/image" Target="../media/image1.jpeg"/><Relationship Id="rId1" Type="http://schemas.openxmlformats.org/officeDocument/2006/relationships/slideLayout" Target="../slideLayouts/slideLayout10.xml"/><Relationship Id="rId2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7"/>
          <a:stretch>
            <a:fillRect/>
          </a:stretch>
        </p:blipFill>
        <p:spPr bwMode="auto">
          <a:xfrm flipV="1">
            <a:off x="0" y="0"/>
            <a:ext cx="9144220" cy="12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12713"/>
            <a:ext cx="822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933450"/>
            <a:ext cx="82296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sz="1600" b="1" dirty="0" smtClean="0">
                <a:solidFill>
                  <a:srgbClr val="808080"/>
                </a:solidFill>
              </a:rPr>
              <a:t>Arizona State University</a:t>
            </a:r>
            <a:endParaRPr lang="en-US" sz="1600" b="1" dirty="0">
              <a:solidFill>
                <a:srgbClr val="80808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1">
              <a:lumMod val="95000"/>
              <a:lumOff val="5000"/>
            </a:schemeClr>
          </a:solidFill>
          <a:effectLst/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110000"/>
        <a:buFont typeface="Wingdings" pitchFamily="2" charset="2"/>
        <a:buChar char="§"/>
        <a:defRPr sz="3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90000"/>
        <a:buFont typeface="Arial" charset="0"/>
        <a:buChar char="–"/>
        <a:defRPr sz="28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6227"/>
          <a:stretch>
            <a:fillRect/>
          </a:stretch>
        </p:blipFill>
        <p:spPr bwMode="auto">
          <a:xfrm flipV="1">
            <a:off x="0" y="0"/>
            <a:ext cx="9144220" cy="120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12713"/>
            <a:ext cx="8229600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schemeClr val="tx1">
                <a:lumMod val="50000"/>
                <a:lumOff val="50000"/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933450"/>
            <a:ext cx="8229600" cy="510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Line 14"/>
          <p:cNvSpPr>
            <a:spLocks noChangeShapeType="1"/>
          </p:cNvSpPr>
          <p:nvPr userDrawn="1"/>
        </p:nvSpPr>
        <p:spPr bwMode="auto">
          <a:xfrm>
            <a:off x="911225" y="6400800"/>
            <a:ext cx="8232775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86525"/>
            <a:ext cx="684213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600" b="1" i="0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5702A24C-C4CD-4510-A1DD-CEB556D2535A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  <p:sp>
        <p:nvSpPr>
          <p:cNvPr id="12" name="Rectangle 24"/>
          <p:cNvSpPr>
            <a:spLocks noChangeArrowheads="1"/>
          </p:cNvSpPr>
          <p:nvPr userDrawn="1"/>
        </p:nvSpPr>
        <p:spPr bwMode="auto">
          <a:xfrm>
            <a:off x="4501365" y="6486525"/>
            <a:ext cx="44227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/>
            <a:r>
              <a:rPr lang="en-US" sz="1600" b="1" dirty="0" smtClean="0">
                <a:solidFill>
                  <a:srgbClr val="808080"/>
                </a:solidFill>
              </a:rPr>
              <a:t>Arizona State University</a:t>
            </a:r>
            <a:endParaRPr lang="en-US" sz="1600" b="1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11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4000" b="1">
          <a:solidFill>
            <a:schemeClr val="tx1">
              <a:lumMod val="95000"/>
              <a:lumOff val="5000"/>
            </a:schemeClr>
          </a:solidFill>
          <a:effectLst/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cs typeface="Arial" charset="0"/>
        </a:defRPr>
      </a:lvl9pPr>
    </p:titleStyle>
    <p:bodyStyle>
      <a:lvl1pPr marL="342900" indent="-34290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110000"/>
        <a:buFont typeface="Wingdings" pitchFamily="2" charset="2"/>
        <a:buChar char="§"/>
        <a:defRPr sz="3200">
          <a:solidFill>
            <a:schemeClr val="tx1">
              <a:lumMod val="95000"/>
              <a:lumOff val="5000"/>
            </a:schemeClr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120000"/>
        </a:lnSpc>
        <a:spcBef>
          <a:spcPct val="20000"/>
        </a:spcBef>
        <a:spcAft>
          <a:spcPct val="0"/>
        </a:spcAft>
        <a:buClr>
          <a:srgbClr val="C00000"/>
        </a:buClr>
        <a:buSzPct val="90000"/>
        <a:buFont typeface="Arial" charset="0"/>
        <a:buChar char="–"/>
        <a:defRPr sz="28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2pPr>
      <a:lvl3pPr marL="1143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3pPr>
      <a:lvl4pPr marL="1600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4pPr>
      <a:lvl5pPr marL="20574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95000"/>
              <a:lumOff val="5000"/>
            </a:schemeClr>
          </a:solidFill>
          <a:latin typeface="+mn-lt"/>
          <a:cs typeface="+mn-cs"/>
        </a:defRPr>
      </a:lvl5pPr>
      <a:lvl6pPr marL="25146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lnSpc>
          <a:spcPct val="120000"/>
        </a:lnSpc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sankar@asu.edu" TargetMode="External"/><Relationship Id="rId4" Type="http://schemas.openxmlformats.org/officeDocument/2006/relationships/hyperlink" Target="mailto:ksubra19@asu.edu" TargetMode="External"/><Relationship Id="rId5" Type="http://schemas.openxmlformats.org/officeDocument/2006/relationships/hyperlink" Target="mailto:amanjesh@asu.edu" TargetMode="External"/><Relationship Id="rId6" Type="http://schemas.openxmlformats.org/officeDocument/2006/relationships/hyperlink" Target="mailto:snaray36@asu.edu" TargetMode="External"/><Relationship Id="rId7" Type="http://schemas.openxmlformats.org/officeDocument/2006/relationships/hyperlink" Target="mailto:rnachiap@asu.edu" TargetMode="External"/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ksubra19@asu.edu" TargetMode="External"/><Relationship Id="rId4" Type="http://schemas.openxmlformats.org/officeDocument/2006/relationships/hyperlink" Target="mailto:amanjesh@asu.edu" TargetMode="External"/><Relationship Id="rId5" Type="http://schemas.openxmlformats.org/officeDocument/2006/relationships/hyperlink" Target="mailto:snaray36@asu.edu" TargetMode="External"/><Relationship Id="rId6" Type="http://schemas.openxmlformats.org/officeDocument/2006/relationships/hyperlink" Target="mailto:rnachiap@asu.edu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mailto:bsankar@asu.edu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noaa.gov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98763"/>
            <a:ext cx="9144000" cy="1470025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sz="3200" b="0" dirty="0" smtClean="0">
                <a:solidFill>
                  <a:srgbClr val="C00000"/>
                </a:solidFill>
                <a:latin typeface="Calibri"/>
                <a:cs typeface="Calibri"/>
              </a:rPr>
              <a:t>CSE 575 Class Project Presentation</a:t>
            </a:r>
            <a:r>
              <a:rPr lang="en-US" sz="5000" b="0" dirty="0" smtClean="0">
                <a:solidFill>
                  <a:srgbClr val="C00000"/>
                </a:solidFill>
                <a:latin typeface="Calibri"/>
                <a:cs typeface="Calibri"/>
              </a:rPr>
              <a:t/>
            </a:r>
            <a:br>
              <a:rPr lang="en-US" sz="5000" b="0" dirty="0" smtClean="0">
                <a:solidFill>
                  <a:srgbClr val="C00000"/>
                </a:solidFill>
                <a:latin typeface="Calibri"/>
                <a:cs typeface="Calibri"/>
              </a:rPr>
            </a:br>
            <a:r>
              <a:rPr lang="en-US" sz="5000" b="0" smtClean="0">
                <a:solidFill>
                  <a:srgbClr val="C00000"/>
                </a:solidFill>
                <a:latin typeface="Calibri"/>
                <a:cs typeface="Calibri"/>
              </a:rPr>
              <a:t>Weather Forecasting </a:t>
            </a:r>
            <a:endParaRPr lang="en-US" sz="5000" b="0" dirty="0">
              <a:solidFill>
                <a:srgbClr val="C00000"/>
              </a:solidFill>
              <a:latin typeface="Calibri"/>
              <a:cs typeface="Calibri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9796" y="2968066"/>
            <a:ext cx="6964407" cy="2106209"/>
          </a:xfrm>
        </p:spPr>
        <p:txBody>
          <a:bodyPr/>
          <a:lstStyle/>
          <a:p>
            <a:r>
              <a:rPr lang="en-US" sz="2000" dirty="0" smtClean="0"/>
              <a:t>Team Members:</a:t>
            </a:r>
          </a:p>
          <a:p>
            <a:pPr marL="342900" indent="-342900">
              <a:buFont typeface="+mj-lt"/>
              <a:buAutoNum type="arabicPeriod"/>
            </a:pPr>
            <a:r>
              <a:rPr lang="hr-HR" sz="1400" dirty="0" err="1"/>
              <a:t>Balaji</a:t>
            </a:r>
            <a:r>
              <a:rPr lang="hr-HR" sz="1400" dirty="0"/>
              <a:t> </a:t>
            </a:r>
            <a:r>
              <a:rPr lang="hr-HR" sz="1400" dirty="0" err="1" smtClean="0"/>
              <a:t>Sankar</a:t>
            </a:r>
            <a:r>
              <a:rPr lang="hr-HR" sz="1400" dirty="0" smtClean="0"/>
              <a:t> </a:t>
            </a:r>
            <a:r>
              <a:rPr lang="mr-IN" sz="1400" dirty="0" smtClean="0"/>
              <a:t>–</a:t>
            </a:r>
            <a:r>
              <a:rPr lang="hr-HR" sz="1400" dirty="0" smtClean="0"/>
              <a:t> 1209346459 </a:t>
            </a:r>
            <a:r>
              <a:rPr lang="en-US" sz="1400" dirty="0"/>
              <a:t>- </a:t>
            </a:r>
            <a:r>
              <a:rPr lang="en-US" sz="1400" dirty="0" smtClean="0">
                <a:hlinkClick r:id="rId3"/>
              </a:rPr>
              <a:t>bsankar@asu.edu</a:t>
            </a:r>
            <a:r>
              <a:rPr lang="en-US" sz="1400" dirty="0" smtClean="0"/>
              <a:t> </a:t>
            </a:r>
            <a:r>
              <a:rPr lang="mr-IN" sz="1400" dirty="0"/>
              <a:t>–</a:t>
            </a:r>
            <a:r>
              <a:rPr lang="en-US" sz="1400" dirty="0"/>
              <a:t> 20% contribution</a:t>
            </a:r>
            <a:endParaRPr lang="hr-HR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Karthik</a:t>
            </a:r>
            <a:r>
              <a:rPr lang="en-US" sz="1400" dirty="0" smtClean="0"/>
              <a:t> Subramanian </a:t>
            </a:r>
            <a:r>
              <a:rPr lang="mr-IN" sz="1400" dirty="0" smtClean="0"/>
              <a:t>–</a:t>
            </a:r>
            <a:r>
              <a:rPr lang="en-US" sz="1400" dirty="0" smtClean="0"/>
              <a:t> 1209360876 </a:t>
            </a:r>
            <a:r>
              <a:rPr lang="en-US" sz="1400" dirty="0"/>
              <a:t>- </a:t>
            </a:r>
            <a:r>
              <a:rPr lang="en-US" sz="1400" dirty="0" smtClean="0">
                <a:hlinkClick r:id="rId4"/>
              </a:rPr>
              <a:t>ksubra19@asu.edu</a:t>
            </a:r>
            <a:r>
              <a:rPr lang="en-US" sz="1400" dirty="0" smtClean="0"/>
              <a:t> </a:t>
            </a:r>
            <a:r>
              <a:rPr lang="mr-IN" sz="1400" dirty="0"/>
              <a:t>–</a:t>
            </a:r>
            <a:r>
              <a:rPr lang="en-US" sz="1400" dirty="0"/>
              <a:t> 20% contribution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 smtClean="0"/>
              <a:t>Aarti</a:t>
            </a:r>
            <a:r>
              <a:rPr lang="en-US" sz="1400" dirty="0" smtClean="0"/>
              <a:t> </a:t>
            </a:r>
            <a:r>
              <a:rPr lang="en-US" sz="1400" dirty="0"/>
              <a:t>Rao </a:t>
            </a:r>
            <a:r>
              <a:rPr lang="en-US" sz="1400" dirty="0" err="1"/>
              <a:t>Manjeshwar</a:t>
            </a:r>
            <a:r>
              <a:rPr lang="en-US" sz="1400" dirty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1209163211 -</a:t>
            </a:r>
            <a:r>
              <a:rPr lang="en-US" sz="1400" dirty="0"/>
              <a:t> </a:t>
            </a:r>
            <a:r>
              <a:rPr lang="en-US" sz="1400" dirty="0" smtClean="0">
                <a:hlinkClick r:id="rId5"/>
              </a:rPr>
              <a:t>amanjesh@asu.edu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</a:t>
            </a:r>
            <a:r>
              <a:rPr lang="en-US" sz="1400" dirty="0"/>
              <a:t>20% contribution</a:t>
            </a:r>
            <a:endParaRPr lang="en-US" sz="1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Shwetha</a:t>
            </a:r>
            <a:r>
              <a:rPr lang="en-US" sz="1400" dirty="0"/>
              <a:t> Narayanan </a:t>
            </a:r>
            <a:r>
              <a:rPr lang="mr-IN" sz="1400" dirty="0" smtClean="0"/>
              <a:t>–</a:t>
            </a:r>
            <a:r>
              <a:rPr lang="en-US" sz="1400" dirty="0" smtClean="0"/>
              <a:t> 1209166097 </a:t>
            </a:r>
            <a:r>
              <a:rPr lang="en-US" sz="1400" dirty="0"/>
              <a:t>- </a:t>
            </a:r>
            <a:r>
              <a:rPr lang="en-US" sz="1400" dirty="0" smtClean="0">
                <a:hlinkClick r:id="rId6"/>
              </a:rPr>
              <a:t>snaray36@asu.edu</a:t>
            </a:r>
            <a:r>
              <a:rPr lang="en-US" sz="1400" dirty="0" smtClean="0"/>
              <a:t> </a:t>
            </a:r>
            <a:r>
              <a:rPr lang="mr-IN" sz="1400" dirty="0" smtClean="0"/>
              <a:t>–</a:t>
            </a:r>
            <a:r>
              <a:rPr lang="en-US" sz="1400" dirty="0" smtClean="0"/>
              <a:t> 20% contribution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smtClean="0"/>
              <a:t>Ramanathan Nachiappan </a:t>
            </a:r>
            <a:r>
              <a:rPr lang="mr-IN" sz="1400" dirty="0" smtClean="0"/>
              <a:t>–</a:t>
            </a:r>
            <a:r>
              <a:rPr lang="en-US" sz="1400" dirty="0" smtClean="0"/>
              <a:t> 1210822532 </a:t>
            </a:r>
            <a:r>
              <a:rPr lang="mr-IN" sz="1400" dirty="0" smtClean="0"/>
              <a:t>–</a:t>
            </a:r>
            <a:r>
              <a:rPr lang="en-US" sz="1400" dirty="0" smtClean="0"/>
              <a:t> </a:t>
            </a:r>
            <a:r>
              <a:rPr lang="en-US" sz="1400" dirty="0" smtClean="0">
                <a:hlinkClick r:id="rId7"/>
              </a:rPr>
              <a:t>rnachiap@asu.edu</a:t>
            </a:r>
            <a:r>
              <a:rPr lang="en-US" sz="1400" dirty="0" smtClean="0"/>
              <a:t> - 20% contribution</a:t>
            </a:r>
          </a:p>
          <a:p>
            <a:endParaRPr lang="en-US" altLang="zh-CN" sz="1600" dirty="0" smtClean="0"/>
          </a:p>
          <a:p>
            <a:endParaRPr lang="en-US" altLang="zh-CN" sz="16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0" y="6486525"/>
            <a:ext cx="684213" cy="37147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</a:t>
            </a:fld>
            <a:r>
              <a:rPr lang="en-US" dirty="0" smtClean="0"/>
              <a:t> 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59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&lt;MSE for SEA, DAL, CIN along with the graph and a zoomed version&gt;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10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99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11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80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Nearest </a:t>
            </a:r>
            <a:r>
              <a:rPr lang="en-US" dirty="0" err="1" smtClean="0"/>
              <a:t>Neighbour</a:t>
            </a:r>
            <a:r>
              <a:rPr lang="en-US" dirty="0" smtClean="0"/>
              <a:t>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12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91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K-Means Clusterin</a:t>
            </a:r>
            <a:r>
              <a:rPr lang="en-US" dirty="0"/>
              <a:t>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13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73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Linear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14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5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15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20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16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11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Prospects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17</a:t>
            </a:fld>
            <a:r>
              <a:rPr lang="en-US" dirty="0" smtClean="0"/>
              <a:t> -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16808" y="6136769"/>
            <a:ext cx="7027192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smtClean="0">
                <a:latin typeface="Times" charset="0"/>
                <a:ea typeface="Times" charset="0"/>
                <a:cs typeface="Times" charset="0"/>
              </a:rPr>
              <a:t>“All </a:t>
            </a:r>
            <a:r>
              <a:rPr lang="en-US" sz="1050" dirty="0">
                <a:latin typeface="Times" charset="0"/>
                <a:ea typeface="Times" charset="0"/>
                <a:cs typeface="Times" charset="0"/>
              </a:rPr>
              <a:t>the team members agree on the team members’ contributions in terms of both (a) what s/he did and (b) </a:t>
            </a:r>
            <a:r>
              <a:rPr lang="en-US" sz="1050">
                <a:latin typeface="Times" charset="0"/>
                <a:ea typeface="Times" charset="0"/>
                <a:cs typeface="Times" charset="0"/>
              </a:rPr>
              <a:t>the </a:t>
            </a:r>
            <a:r>
              <a:rPr lang="en-US" sz="1050" smtClean="0">
                <a:latin typeface="Times" charset="0"/>
                <a:ea typeface="Times" charset="0"/>
                <a:cs typeface="Times" charset="0"/>
              </a:rPr>
              <a:t>percentage”</a:t>
            </a:r>
            <a:endParaRPr lang="en-US" sz="1050" dirty="0">
              <a:effectLst/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286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hr-HR" sz="1600" dirty="0" err="1"/>
              <a:t>Balaji</a:t>
            </a:r>
            <a:r>
              <a:rPr lang="hr-HR" sz="1600" dirty="0"/>
              <a:t> </a:t>
            </a:r>
            <a:r>
              <a:rPr lang="hr-HR" sz="1600" dirty="0" err="1"/>
              <a:t>Sankar</a:t>
            </a:r>
            <a:r>
              <a:rPr lang="hr-HR" sz="1600" dirty="0"/>
              <a:t> </a:t>
            </a:r>
            <a:r>
              <a:rPr lang="mr-IN" sz="1600" dirty="0"/>
              <a:t>–</a:t>
            </a:r>
            <a:r>
              <a:rPr lang="hr-HR" sz="1600" dirty="0"/>
              <a:t> 1209346459 </a:t>
            </a:r>
            <a:r>
              <a:rPr lang="en-US" sz="1600" dirty="0"/>
              <a:t>- </a:t>
            </a:r>
            <a:r>
              <a:rPr lang="en-US" sz="1600" dirty="0">
                <a:hlinkClick r:id="rId2"/>
              </a:rPr>
              <a:t>bsankar@asu.edu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20% </a:t>
            </a:r>
            <a:r>
              <a:rPr lang="en-US" sz="1600" dirty="0" smtClean="0"/>
              <a:t>contribution</a:t>
            </a:r>
          </a:p>
          <a:p>
            <a:pPr lvl="1">
              <a:buFont typeface="+mj-lt"/>
              <a:buAutoNum type="arabicPeriod"/>
            </a:pPr>
            <a:r>
              <a:rPr lang="en-US" sz="1200" dirty="0" smtClean="0"/>
              <a:t>&lt;contribution&gt;</a:t>
            </a:r>
            <a:endParaRPr lang="hr-HR" sz="1200" dirty="0"/>
          </a:p>
          <a:p>
            <a:pPr>
              <a:buFont typeface="+mj-lt"/>
              <a:buAutoNum type="arabicPeriod"/>
            </a:pPr>
            <a:r>
              <a:rPr lang="en-US" sz="1600" dirty="0" err="1"/>
              <a:t>Karthik</a:t>
            </a:r>
            <a:r>
              <a:rPr lang="en-US" sz="1600" dirty="0"/>
              <a:t> Subramanian </a:t>
            </a:r>
            <a:r>
              <a:rPr lang="mr-IN" sz="1600" dirty="0"/>
              <a:t>–</a:t>
            </a:r>
            <a:r>
              <a:rPr lang="en-US" sz="1600" dirty="0"/>
              <a:t> 1209360876 - </a:t>
            </a:r>
            <a:r>
              <a:rPr lang="en-US" sz="1600" dirty="0">
                <a:hlinkClick r:id="rId3"/>
              </a:rPr>
              <a:t>ksubra19@asu.edu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20% </a:t>
            </a:r>
            <a:r>
              <a:rPr lang="en-US" sz="1600" dirty="0" smtClean="0"/>
              <a:t>contribution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&lt;contribution&gt;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Aarti</a:t>
            </a:r>
            <a:r>
              <a:rPr lang="en-US" sz="1600" dirty="0"/>
              <a:t> Rao </a:t>
            </a:r>
            <a:r>
              <a:rPr lang="en-US" sz="1600" dirty="0" err="1"/>
              <a:t>Manjeshwar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1209163211 - </a:t>
            </a:r>
            <a:r>
              <a:rPr lang="en-US" sz="1600" dirty="0">
                <a:hlinkClick r:id="rId4"/>
              </a:rPr>
              <a:t>amanjesh@asu.edu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20% </a:t>
            </a:r>
            <a:r>
              <a:rPr lang="en-US" sz="1600" dirty="0" smtClean="0"/>
              <a:t>contribution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&lt;contribution&gt;</a:t>
            </a:r>
          </a:p>
          <a:p>
            <a:pPr>
              <a:buFont typeface="+mj-lt"/>
              <a:buAutoNum type="arabicPeriod"/>
            </a:pPr>
            <a:r>
              <a:rPr lang="en-US" sz="1600" dirty="0" err="1"/>
              <a:t>Shwetha</a:t>
            </a:r>
            <a:r>
              <a:rPr lang="en-US" sz="1600" dirty="0"/>
              <a:t> Narayanan </a:t>
            </a:r>
            <a:r>
              <a:rPr lang="mr-IN" sz="1600" dirty="0"/>
              <a:t>–</a:t>
            </a:r>
            <a:r>
              <a:rPr lang="en-US" sz="1600" dirty="0"/>
              <a:t> 1209166097 - </a:t>
            </a:r>
            <a:r>
              <a:rPr lang="en-US" sz="1600" dirty="0">
                <a:hlinkClick r:id="rId5"/>
              </a:rPr>
              <a:t>snaray36@asu.edu</a:t>
            </a:r>
            <a:r>
              <a:rPr lang="en-US" sz="1600" dirty="0"/>
              <a:t> </a:t>
            </a:r>
            <a:r>
              <a:rPr lang="mr-IN" sz="1600" dirty="0"/>
              <a:t>–</a:t>
            </a:r>
            <a:r>
              <a:rPr lang="en-US" sz="1600" dirty="0"/>
              <a:t> 20% </a:t>
            </a:r>
            <a:r>
              <a:rPr lang="en-US" sz="1600" dirty="0" smtClean="0"/>
              <a:t>contribution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&lt;contribution&gt;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Ramanathan Nachiappan </a:t>
            </a:r>
            <a:r>
              <a:rPr lang="mr-IN" sz="1600" dirty="0"/>
              <a:t>–</a:t>
            </a:r>
            <a:r>
              <a:rPr lang="en-US" sz="1600" dirty="0"/>
              <a:t> 1210822532 </a:t>
            </a:r>
            <a:r>
              <a:rPr lang="mr-IN" sz="1600" dirty="0"/>
              <a:t>–</a:t>
            </a:r>
            <a:r>
              <a:rPr lang="en-US" sz="1600" dirty="0"/>
              <a:t> </a:t>
            </a:r>
            <a:r>
              <a:rPr lang="en-US" sz="1600" dirty="0">
                <a:hlinkClick r:id="rId6"/>
              </a:rPr>
              <a:t>rnachiap@asu.edu</a:t>
            </a:r>
            <a:r>
              <a:rPr lang="en-US" sz="1600" dirty="0"/>
              <a:t> - 20% </a:t>
            </a:r>
            <a:r>
              <a:rPr lang="en-US" sz="1600" dirty="0" smtClean="0"/>
              <a:t>contribution</a:t>
            </a:r>
          </a:p>
          <a:p>
            <a:pPr lvl="1">
              <a:buFont typeface="+mj-lt"/>
              <a:buAutoNum type="arabicPeriod"/>
            </a:pPr>
            <a:r>
              <a:rPr lang="en-US" sz="1200" dirty="0"/>
              <a:t>&lt;contribution&gt;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18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088" y="5707132"/>
            <a:ext cx="8229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“All 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the team members agree on the team members’ contributions in terms of both (a) what s/he did and (b) the </a:t>
            </a:r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percentage”</a:t>
            </a:r>
            <a:endParaRPr lang="en-US" sz="2000" dirty="0">
              <a:effectLst/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230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19</a:t>
            </a:fld>
            <a:r>
              <a:rPr lang="en-US" smtClean="0"/>
              <a:t> -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4212" y="5649403"/>
            <a:ext cx="799147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“All 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the team members agree on the team members’ contributions in terms of both (a) what s/he did and (b) the </a:t>
            </a:r>
            <a:r>
              <a:rPr lang="en-US" sz="2000" dirty="0" smtClean="0">
                <a:latin typeface="Times" charset="0"/>
                <a:ea typeface="Times" charset="0"/>
                <a:cs typeface="Times" charset="0"/>
              </a:rPr>
              <a:t>percentage”</a:t>
            </a:r>
            <a:endParaRPr lang="en-US" sz="2000" dirty="0">
              <a:effectLst/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67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Introduction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Time Series Data modelling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Forecasting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Data Sets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Proposed approaches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PCA and Feature Selection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ARIMA Modeling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Nearest Neighbor Modeling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1800" dirty="0" smtClean="0"/>
              <a:t>Time Series Linear Modeling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Experiment and Results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Future Prospects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2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30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Data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Time Series Data is a series of data points </a:t>
            </a:r>
            <a:r>
              <a:rPr lang="en-US" sz="2000" u="sng" dirty="0" smtClean="0"/>
              <a:t>equally</a:t>
            </a:r>
            <a:r>
              <a:rPr lang="en-US" sz="2000" dirty="0" smtClean="0"/>
              <a:t> spaced in time</a:t>
            </a:r>
          </a:p>
          <a:p>
            <a:r>
              <a:rPr lang="en-US" sz="2000" dirty="0" smtClean="0"/>
              <a:t>Modeling time series data often used in </a:t>
            </a:r>
          </a:p>
          <a:p>
            <a:pPr lvl="1"/>
            <a:r>
              <a:rPr lang="en-US" sz="1600" dirty="0" smtClean="0"/>
              <a:t>Signal processing</a:t>
            </a:r>
          </a:p>
          <a:p>
            <a:pPr lvl="1"/>
            <a:r>
              <a:rPr lang="en-US" sz="1600" dirty="0" smtClean="0"/>
              <a:t>Pattern recognition </a:t>
            </a:r>
          </a:p>
          <a:p>
            <a:pPr lvl="1"/>
            <a:r>
              <a:rPr lang="en-US" sz="1600" u="sng" dirty="0" smtClean="0"/>
              <a:t>Weather forecasting</a:t>
            </a:r>
          </a:p>
          <a:p>
            <a:pPr lvl="1"/>
            <a:r>
              <a:rPr lang="en-US" sz="1600" dirty="0" smtClean="0"/>
              <a:t>Mathematical finance</a:t>
            </a:r>
          </a:p>
          <a:p>
            <a:r>
              <a:rPr lang="en-US" sz="2000" dirty="0" smtClean="0"/>
              <a:t>Core Concept of Time Series Analysis involves </a:t>
            </a:r>
          </a:p>
          <a:p>
            <a:pPr lvl="1"/>
            <a:r>
              <a:rPr lang="en-US" sz="1600" dirty="0" smtClean="0"/>
              <a:t>Extracting statistics</a:t>
            </a:r>
          </a:p>
          <a:p>
            <a:pPr lvl="1"/>
            <a:r>
              <a:rPr lang="en-US" sz="1600" dirty="0" smtClean="0"/>
              <a:t>Extracting characteristics</a:t>
            </a:r>
          </a:p>
          <a:p>
            <a:r>
              <a:rPr lang="en-US" sz="2000" dirty="0" smtClean="0"/>
              <a:t>Core Concept of Time Series Forecasting involves</a:t>
            </a:r>
          </a:p>
          <a:p>
            <a:pPr lvl="1"/>
            <a:r>
              <a:rPr lang="en-US" sz="1600" dirty="0" smtClean="0"/>
              <a:t> predicting future values based on the previously observed values</a:t>
            </a:r>
          </a:p>
          <a:p>
            <a:r>
              <a:rPr lang="en-US" sz="2000" dirty="0" smtClean="0"/>
              <a:t>Data Types applicable</a:t>
            </a:r>
          </a:p>
          <a:p>
            <a:pPr lvl="1"/>
            <a:r>
              <a:rPr lang="en-US" sz="1600" dirty="0" smtClean="0"/>
              <a:t>Real valued, continuous data, </a:t>
            </a:r>
            <a:r>
              <a:rPr lang="en-US" sz="1600" u="sng" dirty="0" smtClean="0"/>
              <a:t>discrete numeric data</a:t>
            </a:r>
            <a:r>
              <a:rPr lang="en-US" sz="1600" dirty="0" smtClean="0"/>
              <a:t> or discrete data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3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96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Forecasting: Process of predicting a future event from the current model (data mapped against time points)</a:t>
            </a:r>
          </a:p>
          <a:p>
            <a:r>
              <a:rPr lang="en-US" sz="2000" dirty="0"/>
              <a:t>I</a:t>
            </a:r>
            <a:r>
              <a:rPr lang="en-US" sz="2000" dirty="0" smtClean="0"/>
              <a:t>n the realm of Machine Learning, forecasting finds its applications in analyzing trend and seasonality for future predictions</a:t>
            </a:r>
          </a:p>
          <a:p>
            <a:r>
              <a:rPr lang="en-US" sz="2000" dirty="0" smtClean="0"/>
              <a:t>Weather Forecasting </a:t>
            </a:r>
          </a:p>
          <a:p>
            <a:pPr lvl="1"/>
            <a:r>
              <a:rPr lang="en-US" sz="1600" dirty="0" smtClean="0"/>
              <a:t>Seasonal forecasting using quantitative methods </a:t>
            </a:r>
          </a:p>
          <a:p>
            <a:r>
              <a:rPr lang="en-US" sz="2000" dirty="0" smtClean="0"/>
              <a:t>Quantitative Method ?</a:t>
            </a:r>
          </a:p>
          <a:p>
            <a:pPr lvl="1"/>
            <a:r>
              <a:rPr lang="en-US" sz="1600" dirty="0" smtClean="0"/>
              <a:t>Stable historical data</a:t>
            </a:r>
          </a:p>
          <a:p>
            <a:pPr lvl="1"/>
            <a:r>
              <a:rPr lang="en-US" sz="1600" dirty="0" smtClean="0"/>
              <a:t>Involves mathematical techniques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4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87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Source: </a:t>
            </a:r>
            <a:r>
              <a:rPr lang="en-US" sz="2000" dirty="0">
                <a:hlinkClick r:id="rId2"/>
              </a:rPr>
              <a:t>http://www.noaa.gov</a:t>
            </a:r>
            <a:r>
              <a:rPr lang="en-US" sz="2000" dirty="0" smtClean="0">
                <a:hlinkClick r:id="rId2"/>
              </a:rPr>
              <a:t>/</a:t>
            </a:r>
            <a:endParaRPr lang="en-US" sz="2000" dirty="0" smtClean="0"/>
          </a:p>
          <a:p>
            <a:pPr lvl="1"/>
            <a:r>
              <a:rPr lang="en-US" sz="1600" dirty="0" smtClean="0"/>
              <a:t>National Oceanic and Atmospheric Administration by the U.S Department of Commerce</a:t>
            </a:r>
          </a:p>
          <a:p>
            <a:r>
              <a:rPr lang="en-US" sz="2000" dirty="0" smtClean="0"/>
              <a:t>Data Set Sample:</a:t>
            </a:r>
          </a:p>
          <a:p>
            <a:pPr lvl="1"/>
            <a:r>
              <a:rPr lang="en-US" sz="1600" dirty="0" smtClean="0"/>
              <a:t>Seattle Weather data</a:t>
            </a:r>
          </a:p>
          <a:p>
            <a:pPr lvl="1"/>
            <a:r>
              <a:rPr lang="en-US" sz="1600" dirty="0" smtClean="0"/>
              <a:t>Parameters </a:t>
            </a:r>
            <a:r>
              <a:rPr lang="mr-IN" sz="1600" dirty="0" smtClean="0"/>
              <a:t>–</a:t>
            </a:r>
            <a:r>
              <a:rPr lang="en-US" sz="1600" dirty="0" smtClean="0"/>
              <a:t> Station, elevation, Sunrise, sunset, wind speed, Pressure change, sky conditions etc. (92 features)</a:t>
            </a:r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5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09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Data Set Feature Reduction using PCA</a:t>
            </a:r>
          </a:p>
          <a:p>
            <a:r>
              <a:rPr lang="en-US" sz="2000" dirty="0" smtClean="0"/>
              <a:t>ARIMA Modeling</a:t>
            </a:r>
          </a:p>
          <a:p>
            <a:r>
              <a:rPr lang="en-US" sz="2000" dirty="0" smtClean="0"/>
              <a:t>Nearest Neighbor Modeling</a:t>
            </a:r>
          </a:p>
          <a:p>
            <a:r>
              <a:rPr lang="en-US" sz="2000" dirty="0" smtClean="0"/>
              <a:t>K Means Clustering (if we accomplish)</a:t>
            </a:r>
          </a:p>
          <a:p>
            <a:r>
              <a:rPr lang="en-US" sz="2000" dirty="0" smtClean="0"/>
              <a:t>Time Series Linear Modeling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6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7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Original number of features: 50</a:t>
            </a:r>
          </a:p>
          <a:p>
            <a:r>
              <a:rPr lang="en-US" sz="2000" dirty="0"/>
              <a:t>Cleaned the data and reduced the number of features to 19</a:t>
            </a:r>
          </a:p>
          <a:p>
            <a:r>
              <a:rPr lang="en-US" sz="2000" dirty="0"/>
              <a:t>Aggregated the data and collapsed it to hourly time series </a:t>
            </a:r>
            <a:r>
              <a:rPr lang="en-US" sz="2000" dirty="0" smtClean="0"/>
              <a:t>data</a:t>
            </a:r>
          </a:p>
          <a:p>
            <a:r>
              <a:rPr lang="en-US" sz="2000" dirty="0" smtClean="0"/>
              <a:t>We mapped each unique sky conditions to a corresponding integer and since a particular hour might have multiple sky conditions, we took a voting and assigned </a:t>
            </a:r>
            <a:r>
              <a:rPr lang="en-US" sz="2000" smtClean="0"/>
              <a:t>the maximum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7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7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Selection using 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8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0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Baseline Prediction for Time Series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A baseline prediction is a starting point helps us in time series to determine how well our model performs on time series</a:t>
            </a:r>
          </a:p>
          <a:p>
            <a:r>
              <a:rPr lang="en-US" sz="2000" dirty="0" smtClean="0"/>
              <a:t>We used the persistence algorithm in establishing the baseline performance</a:t>
            </a:r>
          </a:p>
          <a:p>
            <a:r>
              <a:rPr lang="en-US" sz="2000" dirty="0" smtClean="0"/>
              <a:t>Persistence Algorithm:</a:t>
            </a:r>
          </a:p>
          <a:p>
            <a:pPr lvl="1"/>
            <a:r>
              <a:rPr lang="en-US" sz="1600" dirty="0" smtClean="0"/>
              <a:t>Also called “Naïve” Forecast which is equivalent to the ‘Zero Rule’ algorithm</a:t>
            </a:r>
          </a:p>
          <a:p>
            <a:pPr lvl="1"/>
            <a:r>
              <a:rPr lang="en-US" sz="1600" dirty="0" smtClean="0"/>
              <a:t>This algorithm uses the value at the previous time step t-1 (input) to predict the outcome in the next time step t+1 (output)</a:t>
            </a:r>
          </a:p>
          <a:p>
            <a:r>
              <a:rPr lang="en-US" sz="2000" dirty="0" smtClean="0"/>
              <a:t>Dataset split </a:t>
            </a:r>
            <a:r>
              <a:rPr lang="mr-IN" sz="2000" dirty="0" smtClean="0"/>
              <a:t>–</a:t>
            </a:r>
            <a:r>
              <a:rPr lang="en-US" sz="2000" dirty="0" smtClean="0"/>
              <a:t> Training -2/3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and Testing </a:t>
            </a:r>
            <a:r>
              <a:rPr lang="mr-IN" sz="2000" dirty="0" smtClean="0"/>
              <a:t>–</a:t>
            </a:r>
            <a:r>
              <a:rPr lang="en-US" sz="2000" dirty="0" smtClean="0"/>
              <a:t> 1/3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This assumes nothing about the specifics about the time series to which it is applied, thus making it naïve and establishing a baseline performance</a:t>
            </a:r>
          </a:p>
          <a:p>
            <a:endParaRPr lang="en-US" sz="2000" dirty="0" smtClean="0"/>
          </a:p>
          <a:p>
            <a:pPr lvl="1"/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- </a:t>
            </a:r>
            <a:fld id="{5702A24C-C4CD-4510-A1DD-CEB556D2535A}" type="slidenum">
              <a:rPr lang="en-US" smtClean="0"/>
              <a:pPr>
                <a:defRPr/>
              </a:pPr>
              <a:t>9</a:t>
            </a:fld>
            <a:r>
              <a:rPr lang="en-US" smtClean="0"/>
              <a:t> -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8680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75296</TotalTime>
  <Words>722</Words>
  <Application>Microsoft Macintosh PowerPoint</Application>
  <PresentationFormat>On-screen Show (4:3)</PresentationFormat>
  <Paragraphs>113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Times</vt:lpstr>
      <vt:lpstr>Wingdings</vt:lpstr>
      <vt:lpstr>Arial</vt:lpstr>
      <vt:lpstr>Default Design</vt:lpstr>
      <vt:lpstr>1_Default Design</vt:lpstr>
      <vt:lpstr>CSE 575 Class Project Presentation Weather Forecasting </vt:lpstr>
      <vt:lpstr>Overview</vt:lpstr>
      <vt:lpstr>Time Series Data Modeling</vt:lpstr>
      <vt:lpstr>Forecasting</vt:lpstr>
      <vt:lpstr>Data Sets</vt:lpstr>
      <vt:lpstr>Proposed Approaches</vt:lpstr>
      <vt:lpstr>Preprocessing</vt:lpstr>
      <vt:lpstr>Feature Selection using PCA</vt:lpstr>
      <vt:lpstr>Baseline Prediction for Time Series</vt:lpstr>
      <vt:lpstr>Results</vt:lpstr>
      <vt:lpstr>AR Modeling</vt:lpstr>
      <vt:lpstr>Nearest Neighbour Modeling</vt:lpstr>
      <vt:lpstr>K-Means Clustering</vt:lpstr>
      <vt:lpstr>Time Series Linear Modeling</vt:lpstr>
      <vt:lpstr>Experiments</vt:lpstr>
      <vt:lpstr>Results</vt:lpstr>
      <vt:lpstr>Future Prospects</vt:lpstr>
      <vt:lpstr>Team Members</vt:lpstr>
      <vt:lpstr>Thank You!</vt:lpstr>
    </vt:vector>
  </TitlesOfParts>
  <Company>Arizona State University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Desktop Systems Technology</dc:creator>
  <cp:lastModifiedBy>Ramanathan Nachiappan (Student)</cp:lastModifiedBy>
  <cp:revision>3187</cp:revision>
  <cp:lastPrinted>2015-01-21T19:45:34Z</cp:lastPrinted>
  <dcterms:created xsi:type="dcterms:W3CDTF">2005-12-06T00:19:44Z</dcterms:created>
  <dcterms:modified xsi:type="dcterms:W3CDTF">2017-04-14T03:08:25Z</dcterms:modified>
</cp:coreProperties>
</file>