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28"/>
  </p:notesMasterIdLst>
  <p:handoutMasterIdLst>
    <p:handoutMasterId r:id="rId29"/>
  </p:handoutMasterIdLst>
  <p:sldIdLst>
    <p:sldId id="853" r:id="rId3"/>
    <p:sldId id="852" r:id="rId4"/>
    <p:sldId id="873" r:id="rId5"/>
    <p:sldId id="856" r:id="rId6"/>
    <p:sldId id="854" r:id="rId7"/>
    <p:sldId id="874" r:id="rId8"/>
    <p:sldId id="875" r:id="rId9"/>
    <p:sldId id="855" r:id="rId10"/>
    <p:sldId id="857" r:id="rId11"/>
    <p:sldId id="868" r:id="rId12"/>
    <p:sldId id="858" r:id="rId13"/>
    <p:sldId id="876" r:id="rId14"/>
    <p:sldId id="869" r:id="rId15"/>
    <p:sldId id="870" r:id="rId16"/>
    <p:sldId id="871" r:id="rId17"/>
    <p:sldId id="859" r:id="rId18"/>
    <p:sldId id="877" r:id="rId19"/>
    <p:sldId id="872" r:id="rId20"/>
    <p:sldId id="860" r:id="rId21"/>
    <p:sldId id="862" r:id="rId22"/>
    <p:sldId id="863" r:id="rId23"/>
    <p:sldId id="864" r:id="rId24"/>
    <p:sldId id="865" r:id="rId25"/>
    <p:sldId id="867" r:id="rId26"/>
    <p:sldId id="866" r:id="rId2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-sun Seo" initials="J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0008E"/>
    <a:srgbClr val="C00000"/>
    <a:srgbClr val="AFC6F3"/>
    <a:srgbClr val="D5FFD5"/>
    <a:srgbClr val="89CFFF"/>
    <a:srgbClr val="FF8585"/>
    <a:srgbClr val="FFCC66"/>
    <a:srgbClr val="66FF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0683" autoAdjust="0"/>
  </p:normalViewPr>
  <p:slideViewPr>
    <p:cSldViewPr snapToGrid="0">
      <p:cViewPr>
        <p:scale>
          <a:sx n="61" d="100"/>
          <a:sy n="61" d="100"/>
        </p:scale>
        <p:origin x="1300" y="6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8C35-8A6C-4669-B8EE-A35EDDA7209F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E6271-78DE-4702-9874-34628AD8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0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89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10B8656-D7FE-42A6-B960-6CAAC4278E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0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8656-D7FE-42A6-B960-6CAAC4278E8D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739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8656-D7FE-42A6-B960-6CAAC4278E8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5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77975"/>
            <a:ext cx="7772400" cy="1470025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82800" y="3886200"/>
            <a:ext cx="5689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77975"/>
            <a:ext cx="7772400" cy="1470025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82800" y="3886200"/>
            <a:ext cx="5689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27"/>
          <a:stretch>
            <a:fillRect/>
          </a:stretch>
        </p:blipFill>
        <p:spPr bwMode="auto">
          <a:xfrm flipV="1">
            <a:off x="0" y="0"/>
            <a:ext cx="9144220" cy="120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911225" y="6400800"/>
            <a:ext cx="82327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4501365" y="6486525"/>
            <a:ext cx="4422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sz="1600" b="1" dirty="0">
                <a:solidFill>
                  <a:srgbClr val="808080"/>
                </a:solidFill>
              </a:rPr>
              <a:t>Arizona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78652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20969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247860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71001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146179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17846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92963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1271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74617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1271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33450"/>
            <a:ext cx="4038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562350"/>
            <a:ext cx="4038600" cy="247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8762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1271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12713"/>
            <a:ext cx="8229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33450"/>
            <a:ext cx="40386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562350"/>
            <a:ext cx="4038600" cy="247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27"/>
          <a:stretch>
            <a:fillRect/>
          </a:stretch>
        </p:blipFill>
        <p:spPr bwMode="auto">
          <a:xfrm flipV="1">
            <a:off x="0" y="0"/>
            <a:ext cx="9144220" cy="120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12713"/>
            <a:ext cx="822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933450"/>
            <a:ext cx="8229600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Line 14"/>
          <p:cNvSpPr>
            <a:spLocks noChangeShapeType="1"/>
          </p:cNvSpPr>
          <p:nvPr userDrawn="1"/>
        </p:nvSpPr>
        <p:spPr bwMode="auto">
          <a:xfrm>
            <a:off x="911225" y="6400800"/>
            <a:ext cx="82327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4501365" y="6486525"/>
            <a:ext cx="4422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sz="1600" b="1" dirty="0">
                <a:solidFill>
                  <a:srgbClr val="808080"/>
                </a:solidFill>
              </a:rPr>
              <a:t>Arizona State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1">
              <a:lumMod val="95000"/>
              <a:lumOff val="5000"/>
            </a:schemeClr>
          </a:solidFill>
          <a:effectLst/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110000"/>
        <a:buFont typeface="Wingdings" pitchFamily="2" charset="2"/>
        <a:buChar char="§"/>
        <a:defRPr sz="3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90000"/>
        <a:buFont typeface="Arial" charset="0"/>
        <a:buChar char="–"/>
        <a:defRPr sz="28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27"/>
          <a:stretch>
            <a:fillRect/>
          </a:stretch>
        </p:blipFill>
        <p:spPr bwMode="auto">
          <a:xfrm flipV="1">
            <a:off x="0" y="0"/>
            <a:ext cx="9144220" cy="120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12713"/>
            <a:ext cx="822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933450"/>
            <a:ext cx="8229600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Line 14"/>
          <p:cNvSpPr>
            <a:spLocks noChangeShapeType="1"/>
          </p:cNvSpPr>
          <p:nvPr userDrawn="1"/>
        </p:nvSpPr>
        <p:spPr bwMode="auto">
          <a:xfrm>
            <a:off x="911225" y="6400800"/>
            <a:ext cx="82327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4501365" y="6486525"/>
            <a:ext cx="4422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sz="1600" b="1" dirty="0">
                <a:solidFill>
                  <a:srgbClr val="808080"/>
                </a:solidFill>
              </a:rPr>
              <a:t>Arizona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04011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1">
              <a:lumMod val="95000"/>
              <a:lumOff val="5000"/>
            </a:schemeClr>
          </a:solidFill>
          <a:effectLst/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110000"/>
        <a:buFont typeface="Wingdings" pitchFamily="2" charset="2"/>
        <a:buChar char="§"/>
        <a:defRPr sz="3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90000"/>
        <a:buFont typeface="Arial" charset="0"/>
        <a:buChar char="–"/>
        <a:defRPr sz="28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sankar@asu.edu" TargetMode="External"/><Relationship Id="rId7" Type="http://schemas.openxmlformats.org/officeDocument/2006/relationships/hyperlink" Target="mailto:rnachiap@as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hyperlink" Target="mailto:snaray36@asu.edu" TargetMode="External"/><Relationship Id="rId5" Type="http://schemas.openxmlformats.org/officeDocument/2006/relationships/hyperlink" Target="mailto:amanjesh@asu.edu" TargetMode="External"/><Relationship Id="rId4" Type="http://schemas.openxmlformats.org/officeDocument/2006/relationships/hyperlink" Target="mailto:ksubra19@asu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ksubra19@asu.edu" TargetMode="External"/><Relationship Id="rId2" Type="http://schemas.openxmlformats.org/officeDocument/2006/relationships/hyperlink" Target="mailto:bsankar@asu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rnachiap@asu.edu" TargetMode="External"/><Relationship Id="rId5" Type="http://schemas.openxmlformats.org/officeDocument/2006/relationships/hyperlink" Target="mailto:snaray36@asu.edu" TargetMode="External"/><Relationship Id="rId4" Type="http://schemas.openxmlformats.org/officeDocument/2006/relationships/hyperlink" Target="mailto:amanjesh@asu.edu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oaa.gov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98763"/>
            <a:ext cx="9144000" cy="1470025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3200" b="0" dirty="0">
                <a:solidFill>
                  <a:srgbClr val="C00000"/>
                </a:solidFill>
                <a:latin typeface="Calibri"/>
                <a:cs typeface="Calibri"/>
              </a:rPr>
              <a:t>CSE 575 Class Project Presentation</a:t>
            </a:r>
            <a:br>
              <a:rPr lang="en-US" sz="5000" b="0" dirty="0">
                <a:solidFill>
                  <a:srgbClr val="C00000"/>
                </a:solidFill>
                <a:latin typeface="Calibri"/>
                <a:cs typeface="Calibri"/>
              </a:rPr>
            </a:br>
            <a:r>
              <a:rPr lang="en-US" sz="5000" b="0">
                <a:solidFill>
                  <a:srgbClr val="C00000"/>
                </a:solidFill>
                <a:latin typeface="Calibri"/>
                <a:cs typeface="Calibri"/>
              </a:rPr>
              <a:t>Weather Forecasting </a:t>
            </a:r>
            <a:endParaRPr lang="en-US" sz="5000" b="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796" y="2968066"/>
            <a:ext cx="6964407" cy="2106209"/>
          </a:xfrm>
        </p:spPr>
        <p:txBody>
          <a:bodyPr/>
          <a:lstStyle/>
          <a:p>
            <a:r>
              <a:rPr lang="en-US" sz="2000" dirty="0"/>
              <a:t>Team Members:</a:t>
            </a:r>
          </a:p>
          <a:p>
            <a:pPr marL="342900" indent="-342900">
              <a:buFont typeface="+mj-lt"/>
              <a:buAutoNum type="arabicPeriod"/>
            </a:pPr>
            <a:r>
              <a:rPr lang="hr-HR" sz="1400" dirty="0" err="1"/>
              <a:t>Balaji</a:t>
            </a:r>
            <a:r>
              <a:rPr lang="hr-HR" sz="1400" dirty="0"/>
              <a:t> </a:t>
            </a:r>
            <a:r>
              <a:rPr lang="hr-HR" sz="1400" dirty="0" err="1"/>
              <a:t>Sankar</a:t>
            </a:r>
            <a:r>
              <a:rPr lang="hr-HR" sz="1400" dirty="0"/>
              <a:t> </a:t>
            </a:r>
            <a:r>
              <a:rPr lang="mr-IN" sz="1400" dirty="0"/>
              <a:t>–</a:t>
            </a:r>
            <a:r>
              <a:rPr lang="hr-HR" sz="1400" dirty="0"/>
              <a:t> 1209346459 </a:t>
            </a:r>
            <a:r>
              <a:rPr lang="en-US" sz="1400" dirty="0"/>
              <a:t>- </a:t>
            </a:r>
            <a:r>
              <a:rPr lang="en-US" sz="1400" dirty="0">
                <a:hlinkClick r:id="rId3"/>
              </a:rPr>
              <a:t>bsankar@asu.edu</a:t>
            </a:r>
            <a:r>
              <a:rPr lang="en-US" sz="1400" dirty="0"/>
              <a:t> </a:t>
            </a:r>
            <a:r>
              <a:rPr lang="mr-IN" sz="1400" dirty="0"/>
              <a:t>–</a:t>
            </a:r>
            <a:r>
              <a:rPr lang="en-US" sz="1400" dirty="0"/>
              <a:t> 20% contribution</a:t>
            </a:r>
            <a:endParaRPr lang="hr-HR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Karthik</a:t>
            </a:r>
            <a:r>
              <a:rPr lang="en-US" sz="1400" dirty="0"/>
              <a:t> Subramanian </a:t>
            </a:r>
            <a:r>
              <a:rPr lang="mr-IN" sz="1400" dirty="0"/>
              <a:t>–</a:t>
            </a:r>
            <a:r>
              <a:rPr lang="en-US" sz="1400" dirty="0"/>
              <a:t> 1209360876 - </a:t>
            </a:r>
            <a:r>
              <a:rPr lang="en-US" sz="1400" dirty="0">
                <a:hlinkClick r:id="rId4"/>
              </a:rPr>
              <a:t>ksubra19@asu.edu</a:t>
            </a:r>
            <a:r>
              <a:rPr lang="en-US" sz="1400" dirty="0"/>
              <a:t> </a:t>
            </a:r>
            <a:r>
              <a:rPr lang="mr-IN" sz="1400" dirty="0"/>
              <a:t>–</a:t>
            </a:r>
            <a:r>
              <a:rPr lang="en-US" sz="1400" dirty="0"/>
              <a:t> 20% contribution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Aarti</a:t>
            </a:r>
            <a:r>
              <a:rPr lang="en-US" sz="1400" dirty="0"/>
              <a:t> Rao </a:t>
            </a:r>
            <a:r>
              <a:rPr lang="en-US" sz="1400" dirty="0" err="1"/>
              <a:t>Manjeshwar</a:t>
            </a:r>
            <a:r>
              <a:rPr lang="en-US" sz="1400" dirty="0"/>
              <a:t> </a:t>
            </a:r>
            <a:r>
              <a:rPr lang="mr-IN" sz="1400" dirty="0"/>
              <a:t>–</a:t>
            </a:r>
            <a:r>
              <a:rPr lang="en-US" sz="1400" dirty="0"/>
              <a:t> 1209163211 - </a:t>
            </a:r>
            <a:r>
              <a:rPr lang="en-US" sz="1400" dirty="0">
                <a:hlinkClick r:id="rId5"/>
              </a:rPr>
              <a:t>amanjesh@asu.edu</a:t>
            </a:r>
            <a:r>
              <a:rPr lang="en-US" sz="1400" dirty="0"/>
              <a:t> </a:t>
            </a:r>
            <a:r>
              <a:rPr lang="mr-IN" sz="1400" dirty="0"/>
              <a:t>–</a:t>
            </a:r>
            <a:r>
              <a:rPr lang="en-US" sz="1400" dirty="0"/>
              <a:t> 20% contribution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Shwetha</a:t>
            </a:r>
            <a:r>
              <a:rPr lang="en-US" sz="1400" dirty="0"/>
              <a:t> Narayanan </a:t>
            </a:r>
            <a:r>
              <a:rPr lang="mr-IN" sz="1400" dirty="0"/>
              <a:t>–</a:t>
            </a:r>
            <a:r>
              <a:rPr lang="en-US" sz="1400" dirty="0"/>
              <a:t> 1209166097 - </a:t>
            </a:r>
            <a:r>
              <a:rPr lang="en-US" sz="1400" dirty="0">
                <a:hlinkClick r:id="rId6"/>
              </a:rPr>
              <a:t>snaray36@asu.edu</a:t>
            </a:r>
            <a:r>
              <a:rPr lang="en-US" sz="1400" dirty="0"/>
              <a:t> </a:t>
            </a:r>
            <a:r>
              <a:rPr lang="mr-IN" sz="1400" dirty="0"/>
              <a:t>–</a:t>
            </a:r>
            <a:r>
              <a:rPr lang="en-US" sz="1400" dirty="0"/>
              <a:t> 20% contribution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Ramanathan Nachiappan </a:t>
            </a:r>
            <a:r>
              <a:rPr lang="mr-IN" sz="1400" dirty="0"/>
              <a:t>–</a:t>
            </a:r>
            <a:r>
              <a:rPr lang="en-US" sz="1400" dirty="0"/>
              <a:t> 1210822532 </a:t>
            </a:r>
            <a:r>
              <a:rPr lang="mr-IN" sz="1400" dirty="0"/>
              <a:t>–</a:t>
            </a:r>
            <a:r>
              <a:rPr lang="en-US" sz="1400" dirty="0"/>
              <a:t> </a:t>
            </a:r>
            <a:r>
              <a:rPr lang="en-US" sz="1400" dirty="0">
                <a:hlinkClick r:id="rId7"/>
              </a:rPr>
              <a:t>rnachiap@asu.edu</a:t>
            </a:r>
            <a:r>
              <a:rPr lang="en-US" sz="1400" dirty="0"/>
              <a:t> - 20% contribution</a:t>
            </a: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6486525"/>
            <a:ext cx="684213" cy="371475"/>
          </a:xfrm>
        </p:spPr>
        <p:txBody>
          <a:bodyPr/>
          <a:lstStyle/>
          <a:p>
            <a:pPr>
              <a:defRPr/>
            </a:pPr>
            <a:r>
              <a:rPr lang="en-US" dirty="0"/>
              <a:t>- </a:t>
            </a:r>
            <a:fld id="{5702A24C-C4CD-4510-A1DD-CEB556D2535A}" type="slidenum">
              <a:rPr lang="en-US" smtClean="0"/>
              <a:pPr>
                <a:defRPr/>
              </a:pPr>
              <a:t>1</a:t>
            </a:fld>
            <a:r>
              <a:rPr lang="en-US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64598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Original number of features: 50</a:t>
            </a:r>
          </a:p>
          <a:p>
            <a:r>
              <a:rPr lang="en-US" sz="2000" dirty="0"/>
              <a:t>Cleaned the data and reduced the number of features to 19</a:t>
            </a:r>
          </a:p>
          <a:p>
            <a:r>
              <a:rPr lang="en-US" sz="2000" dirty="0"/>
              <a:t>Aggregated the data and collapsed it to hourly time series data</a:t>
            </a:r>
          </a:p>
          <a:p>
            <a:r>
              <a:rPr lang="en-US" sz="2000" dirty="0"/>
              <a:t>We mapped each unique sky conditions to a corresponding integer and since a particular hour might have multiple sky conditions, we took a voting and assigned the maximum</a:t>
            </a:r>
          </a:p>
          <a:p>
            <a:endParaRPr lang="en-US" sz="2000" dirty="0"/>
          </a:p>
          <a:p>
            <a:r>
              <a:rPr lang="en-US" sz="2000" dirty="0"/>
              <a:t>Original features </a:t>
            </a:r>
            <a:r>
              <a:rPr lang="mr-IN" sz="2000" dirty="0"/>
              <a:t>–</a:t>
            </a:r>
            <a:r>
              <a:rPr lang="en-US" sz="2000" dirty="0"/>
              <a:t> 92</a:t>
            </a:r>
          </a:p>
          <a:p>
            <a:r>
              <a:rPr lang="en-US" sz="2000" dirty="0"/>
              <a:t>Reduced manually to 19 </a:t>
            </a:r>
          </a:p>
          <a:p>
            <a:r>
              <a:rPr lang="en-US" sz="2000" dirty="0"/>
              <a:t>Aggregated data </a:t>
            </a:r>
            <a:r>
              <a:rPr lang="mr-IN" sz="2000" dirty="0"/>
              <a:t>–</a:t>
            </a:r>
            <a:r>
              <a:rPr lang="en-US" sz="2000" dirty="0"/>
              <a:t> collapsed into hourly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10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97027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 using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Find variance of each column</a:t>
            </a:r>
          </a:p>
          <a:p>
            <a:r>
              <a:rPr lang="en-US" sz="2000" dirty="0"/>
              <a:t>Sort by variance of each column</a:t>
            </a:r>
          </a:p>
          <a:p>
            <a:r>
              <a:rPr lang="en-US" sz="2000" dirty="0"/>
              <a:t>Find the number of columns which have positive variance</a:t>
            </a:r>
          </a:p>
          <a:p>
            <a:r>
              <a:rPr lang="en-US" sz="2000" dirty="0"/>
              <a:t>This represents the ideal number of features</a:t>
            </a:r>
          </a:p>
          <a:p>
            <a:r>
              <a:rPr lang="en-US" sz="2000" dirty="0"/>
              <a:t>Positive variance indicates that the feature is not closely related to other features</a:t>
            </a:r>
          </a:p>
          <a:p>
            <a:r>
              <a:rPr lang="en-US" sz="2000" dirty="0"/>
              <a:t>Apply dimensionality reduction for these number of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11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723904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Step-wise regression for 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33450"/>
            <a:ext cx="8229600" cy="800757"/>
          </a:xfrm>
        </p:spPr>
        <p:txBody>
          <a:bodyPr/>
          <a:lstStyle/>
          <a:p>
            <a:r>
              <a:rPr lang="en-US" dirty="0"/>
              <a:t>Selected Features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12</a:t>
            </a:fld>
            <a:r>
              <a:rPr lang="en-US"/>
              <a:t> -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122439"/>
              </p:ext>
            </p:extLst>
          </p:nvPr>
        </p:nvGraphicFramePr>
        <p:xfrm>
          <a:off x="956439" y="1910781"/>
          <a:ext cx="540231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1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Cincinnati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Precipitation, Pressure and Visibility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Humidity, Wind Direction and visibility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Wet bulb temperature, precipitation, pressure change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905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Baseline Prediction for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A baseline prediction is a starting point helps us in time series to determine how well our model performs on time series</a:t>
            </a:r>
          </a:p>
          <a:p>
            <a:pPr algn="just"/>
            <a:r>
              <a:rPr lang="en-US" sz="2000" dirty="0"/>
              <a:t>We used the persistence algorithm in establishing the baseline performance</a:t>
            </a:r>
          </a:p>
          <a:p>
            <a:pPr algn="just"/>
            <a:r>
              <a:rPr lang="en-US" sz="2000" dirty="0"/>
              <a:t>Persistence Algorithm:</a:t>
            </a:r>
          </a:p>
          <a:p>
            <a:pPr lvl="1" algn="just"/>
            <a:r>
              <a:rPr lang="en-US" sz="1600" dirty="0"/>
              <a:t>Also called “Naïve” Forecast which is equivalent to the ‘Zero Rule’ algorithm</a:t>
            </a:r>
          </a:p>
          <a:p>
            <a:pPr lvl="1" algn="just"/>
            <a:r>
              <a:rPr lang="en-US" sz="1600" dirty="0"/>
              <a:t>This algorithm uses the value at the previous time step t-1 (input) to predict the outcome in the next time step t+1 (output)</a:t>
            </a:r>
          </a:p>
          <a:p>
            <a:pPr algn="just"/>
            <a:r>
              <a:rPr lang="en-US" sz="2000" dirty="0"/>
              <a:t>Dataset split </a:t>
            </a:r>
            <a:r>
              <a:rPr lang="mr-IN" sz="2000" dirty="0"/>
              <a:t>–</a:t>
            </a:r>
            <a:r>
              <a:rPr lang="en-US" sz="2000" dirty="0"/>
              <a:t> Training -2/3</a:t>
            </a:r>
            <a:r>
              <a:rPr lang="en-US" sz="2000" baseline="30000" dirty="0"/>
              <a:t>rd</a:t>
            </a:r>
            <a:r>
              <a:rPr lang="en-US" sz="2000" dirty="0"/>
              <a:t> and Testing </a:t>
            </a:r>
            <a:r>
              <a:rPr lang="mr-IN" sz="2000" dirty="0"/>
              <a:t>–</a:t>
            </a:r>
            <a:r>
              <a:rPr lang="en-US" sz="2000" dirty="0"/>
              <a:t> 1/3</a:t>
            </a:r>
            <a:r>
              <a:rPr lang="en-US" sz="2000" baseline="30000" dirty="0"/>
              <a:t>rd</a:t>
            </a:r>
            <a:r>
              <a:rPr lang="en-US" sz="2000" dirty="0"/>
              <a:t> </a:t>
            </a:r>
          </a:p>
          <a:p>
            <a:pPr algn="just"/>
            <a:r>
              <a:rPr lang="en-US" sz="2000" dirty="0"/>
              <a:t>This assumes nothing about the specifics about the time series to which it is applied, thus making it naïve and establishing a baseline performance</a:t>
            </a:r>
          </a:p>
          <a:p>
            <a:endParaRPr lang="en-US" sz="20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13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789868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&lt;MSE for SEA, DAL, CIN along with the graph and a zoomed version&gt;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14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571999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Correlation Check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4" t="6737" r="6727" b="8810"/>
          <a:stretch/>
        </p:blipFill>
        <p:spPr>
          <a:xfrm>
            <a:off x="472838" y="1205947"/>
            <a:ext cx="3994071" cy="225287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15</a:t>
            </a:fld>
            <a:r>
              <a:rPr lang="en-US"/>
              <a:t> -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5" t="6903" r="6521" b="8589"/>
          <a:stretch/>
        </p:blipFill>
        <p:spPr>
          <a:xfrm>
            <a:off x="4774137" y="1205947"/>
            <a:ext cx="4020821" cy="22528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8" t="6224" r="6726" b="8698"/>
          <a:stretch/>
        </p:blipFill>
        <p:spPr>
          <a:xfrm>
            <a:off x="2563852" y="4007402"/>
            <a:ext cx="3994071" cy="225287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10430" y="836615"/>
            <a:ext cx="91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Seattle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68780" y="836615"/>
            <a:ext cx="83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Dallas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94236" y="3638070"/>
            <a:ext cx="122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Cincinnati</a:t>
            </a:r>
          </a:p>
        </p:txBody>
      </p:sp>
    </p:spTree>
    <p:extLst>
      <p:ext uri="{BB962C8B-B14F-4D97-AF65-F5344CB8AC3E}">
        <p14:creationId xmlns:p14="http://schemas.microsoft.com/office/powerpoint/2010/main" val="1511119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AR model is similar to the baseline prediction model in terms of predicting outcome using the observation of the previous time step</a:t>
            </a:r>
          </a:p>
          <a:p>
            <a:pPr algn="just"/>
            <a:r>
              <a:rPr lang="en-US" sz="2000" dirty="0"/>
              <a:t>However the approach is not naïve, but based upon linear regression model (a linear combination of input values)</a:t>
            </a:r>
          </a:p>
          <a:p>
            <a:pPr lvl="1" algn="just"/>
            <a:r>
              <a:rPr lang="en-US" sz="1600" dirty="0"/>
              <a:t>For example </a:t>
            </a:r>
            <a:r>
              <a:rPr lang="mr-IN" sz="1600" dirty="0"/>
              <a:t>X(t+1) = </a:t>
            </a:r>
            <a:r>
              <a:rPr lang="en-US" sz="1600" dirty="0"/>
              <a:t>w</a:t>
            </a:r>
            <a:r>
              <a:rPr lang="mr-IN" sz="1600" dirty="0"/>
              <a:t>0 + </a:t>
            </a:r>
            <a:r>
              <a:rPr lang="en-US" sz="1600" dirty="0"/>
              <a:t>w</a:t>
            </a:r>
            <a:r>
              <a:rPr lang="mr-IN" sz="1600" dirty="0"/>
              <a:t>1*X(t-1)</a:t>
            </a:r>
            <a:endParaRPr lang="en-US" sz="1600" dirty="0"/>
          </a:p>
          <a:p>
            <a:pPr algn="just"/>
            <a:r>
              <a:rPr lang="en-US" sz="2000" dirty="0"/>
              <a:t> This relationship between variables is called correlation and we performed a correlation check for the two variables t+1 and t-1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16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256808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Modelling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Lagged values of Temperature as predictors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17</a:t>
            </a:fld>
            <a:r>
              <a:rPr lang="en-US"/>
              <a:t> -</a:t>
            </a:r>
          </a:p>
        </p:txBody>
      </p:sp>
      <p:sp>
        <p:nvSpPr>
          <p:cNvPr id="5" name="Rectangle 4"/>
          <p:cNvSpPr/>
          <p:nvPr/>
        </p:nvSpPr>
        <p:spPr>
          <a:xfrm>
            <a:off x="859341" y="1683172"/>
            <a:ext cx="28007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/>
            <a:r>
              <a:rPr lang="mr-IN" sz="1600" dirty="0"/>
              <a:t>X(t+1) = </a:t>
            </a:r>
            <a:r>
              <a:rPr lang="en-US" sz="1600" dirty="0"/>
              <a:t>w</a:t>
            </a:r>
            <a:r>
              <a:rPr lang="mr-IN" sz="1600" dirty="0"/>
              <a:t>0 + </a:t>
            </a:r>
            <a:r>
              <a:rPr lang="en-US" sz="1600" dirty="0"/>
              <a:t>w</a:t>
            </a:r>
            <a:r>
              <a:rPr lang="mr-IN" sz="1600" dirty="0"/>
              <a:t>1*X(t-1)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5" y="2182868"/>
            <a:ext cx="8755118" cy="420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74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ARIMA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Combination of autoregressive (AR), integration (I) - and moving average (MA) operations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18</a:t>
            </a:fld>
            <a:r>
              <a:rPr lang="en-US"/>
              <a:t> -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91" y="2285178"/>
            <a:ext cx="52101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6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Nearest Neighbor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1:</a:t>
            </a:r>
          </a:p>
          <a:p>
            <a:pPr lvl="1"/>
            <a:r>
              <a:rPr lang="en-US" dirty="0"/>
              <a:t>Created a lagged dataset (by 1 day)</a:t>
            </a:r>
          </a:p>
          <a:p>
            <a:pPr lvl="1"/>
            <a:r>
              <a:rPr lang="en-US" dirty="0"/>
              <a:t>Mapped attributes to next day’s temperature</a:t>
            </a:r>
          </a:p>
          <a:p>
            <a:pPr lvl="1"/>
            <a:r>
              <a:rPr lang="en-US" dirty="0"/>
              <a:t>Split data into train and test (random sampling)</a:t>
            </a:r>
          </a:p>
          <a:p>
            <a:pPr lvl="1"/>
            <a:r>
              <a:rPr lang="en-US" dirty="0"/>
              <a:t>Trained model with selected features</a:t>
            </a:r>
          </a:p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Test MSE: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19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02139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Introduction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/>
              <a:t>Data Sets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/>
              <a:t>Time Series Data modelling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/>
              <a:t>Forecasting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Proposed approaches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/>
              <a:t>PCA and Feature Selection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/>
              <a:t>Baseline - Naïve Persistence model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/>
              <a:t>ARIMA Modeling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/>
              <a:t>Time Series Linear Modeling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/>
              <a:t>Nearest Neighbor Modeling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Experiment and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Future Prospects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2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523303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Linear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20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11675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21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741420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22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635111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Prospects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- </a:t>
            </a:r>
            <a:fld id="{5702A24C-C4CD-4510-A1DD-CEB556D2535A}" type="slidenum">
              <a:rPr lang="en-US" smtClean="0"/>
              <a:pPr>
                <a:defRPr/>
              </a:pPr>
              <a:t>23</a:t>
            </a:fld>
            <a:r>
              <a:rPr lang="en-US" dirty="0"/>
              <a:t> -</a:t>
            </a:r>
          </a:p>
        </p:txBody>
      </p:sp>
      <p:sp>
        <p:nvSpPr>
          <p:cNvPr id="5" name="Rectangle 4"/>
          <p:cNvSpPr/>
          <p:nvPr/>
        </p:nvSpPr>
        <p:spPr>
          <a:xfrm>
            <a:off x="2116808" y="6136769"/>
            <a:ext cx="702719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>
                <a:latin typeface="Times" charset="0"/>
                <a:ea typeface="Times" charset="0"/>
                <a:cs typeface="Times" charset="0"/>
              </a:rPr>
              <a:t>“All </a:t>
            </a:r>
            <a:r>
              <a:rPr lang="en-US" sz="1050" dirty="0">
                <a:latin typeface="Times" charset="0"/>
                <a:ea typeface="Times" charset="0"/>
                <a:cs typeface="Times" charset="0"/>
              </a:rPr>
              <a:t>the team members agree on the team members’ contributions in terms of both (a) what s/he did and (b) </a:t>
            </a:r>
            <a:r>
              <a:rPr lang="en-US" sz="1050">
                <a:latin typeface="Times" charset="0"/>
                <a:ea typeface="Times" charset="0"/>
                <a:cs typeface="Times" charset="0"/>
              </a:rPr>
              <a:t>the percentage”</a:t>
            </a:r>
            <a:endParaRPr lang="en-US" sz="1050" dirty="0">
              <a:effectLst/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86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hr-HR" sz="1600" dirty="0" err="1"/>
              <a:t>Balaji</a:t>
            </a:r>
            <a:r>
              <a:rPr lang="hr-HR" sz="1600" dirty="0"/>
              <a:t> </a:t>
            </a:r>
            <a:r>
              <a:rPr lang="hr-HR" sz="1600" dirty="0" err="1"/>
              <a:t>Sankar</a:t>
            </a:r>
            <a:r>
              <a:rPr lang="hr-HR" sz="1600" dirty="0"/>
              <a:t> </a:t>
            </a:r>
            <a:r>
              <a:rPr lang="mr-IN" sz="1600" dirty="0"/>
              <a:t>–</a:t>
            </a:r>
            <a:r>
              <a:rPr lang="hr-HR" sz="1600" dirty="0"/>
              <a:t> 1209346459 </a:t>
            </a:r>
            <a:r>
              <a:rPr lang="en-US" sz="1600" dirty="0"/>
              <a:t>- </a:t>
            </a:r>
            <a:r>
              <a:rPr lang="en-US" sz="1600" dirty="0">
                <a:hlinkClick r:id="rId2"/>
              </a:rPr>
              <a:t>bsankar@asu.edu</a:t>
            </a:r>
            <a:r>
              <a:rPr lang="en-US" sz="1600" dirty="0"/>
              <a:t> </a:t>
            </a:r>
            <a:r>
              <a:rPr lang="mr-IN" sz="1600" dirty="0"/>
              <a:t>–</a:t>
            </a:r>
            <a:r>
              <a:rPr lang="en-US" sz="1600" dirty="0"/>
              <a:t> 20% contribution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&lt;contribution&gt;</a:t>
            </a:r>
            <a:endParaRPr lang="hr-HR" sz="1200" dirty="0"/>
          </a:p>
          <a:p>
            <a:pPr>
              <a:buFont typeface="+mj-lt"/>
              <a:buAutoNum type="arabicPeriod"/>
            </a:pPr>
            <a:r>
              <a:rPr lang="en-US" sz="1600" dirty="0" err="1"/>
              <a:t>Karthik</a:t>
            </a:r>
            <a:r>
              <a:rPr lang="en-US" sz="1600" dirty="0"/>
              <a:t> Subramanian </a:t>
            </a:r>
            <a:r>
              <a:rPr lang="mr-IN" sz="1600" dirty="0"/>
              <a:t>–</a:t>
            </a:r>
            <a:r>
              <a:rPr lang="en-US" sz="1600" dirty="0"/>
              <a:t> 1209360876 - </a:t>
            </a:r>
            <a:r>
              <a:rPr lang="en-US" sz="1600" dirty="0">
                <a:hlinkClick r:id="rId3"/>
              </a:rPr>
              <a:t>ksubra19@asu.edu</a:t>
            </a:r>
            <a:r>
              <a:rPr lang="en-US" sz="1600" dirty="0"/>
              <a:t> </a:t>
            </a:r>
            <a:r>
              <a:rPr lang="mr-IN" sz="1600" dirty="0"/>
              <a:t>–</a:t>
            </a:r>
            <a:r>
              <a:rPr lang="en-US" sz="1600" dirty="0"/>
              <a:t> 20% contribution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&lt;contribution&gt;</a:t>
            </a:r>
          </a:p>
          <a:p>
            <a:pPr>
              <a:buFont typeface="+mj-lt"/>
              <a:buAutoNum type="arabicPeriod"/>
            </a:pPr>
            <a:r>
              <a:rPr lang="en-US" sz="1600" dirty="0" err="1"/>
              <a:t>Aarti</a:t>
            </a:r>
            <a:r>
              <a:rPr lang="en-US" sz="1600" dirty="0"/>
              <a:t> Rao </a:t>
            </a:r>
            <a:r>
              <a:rPr lang="en-US" sz="1600" dirty="0" err="1"/>
              <a:t>Manjeshwar</a:t>
            </a:r>
            <a:r>
              <a:rPr lang="en-US" sz="1600" dirty="0"/>
              <a:t> </a:t>
            </a:r>
            <a:r>
              <a:rPr lang="mr-IN" sz="1600" dirty="0"/>
              <a:t>–</a:t>
            </a:r>
            <a:r>
              <a:rPr lang="en-US" sz="1600" dirty="0"/>
              <a:t> 1209163211 - </a:t>
            </a:r>
            <a:r>
              <a:rPr lang="en-US" sz="1600" dirty="0">
                <a:hlinkClick r:id="rId4"/>
              </a:rPr>
              <a:t>amanjesh@asu.edu</a:t>
            </a:r>
            <a:r>
              <a:rPr lang="en-US" sz="1600" dirty="0"/>
              <a:t> </a:t>
            </a:r>
            <a:r>
              <a:rPr lang="mr-IN" sz="1600" dirty="0"/>
              <a:t>–</a:t>
            </a:r>
            <a:r>
              <a:rPr lang="en-US" sz="1600" dirty="0"/>
              <a:t> 20% contribution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&lt;contribution&gt;</a:t>
            </a:r>
          </a:p>
          <a:p>
            <a:pPr>
              <a:buFont typeface="+mj-lt"/>
              <a:buAutoNum type="arabicPeriod"/>
            </a:pPr>
            <a:r>
              <a:rPr lang="en-US" sz="1600" dirty="0" err="1"/>
              <a:t>Shwetha</a:t>
            </a:r>
            <a:r>
              <a:rPr lang="en-US" sz="1600" dirty="0"/>
              <a:t> Narayanan </a:t>
            </a:r>
            <a:r>
              <a:rPr lang="mr-IN" sz="1600" dirty="0"/>
              <a:t>–</a:t>
            </a:r>
            <a:r>
              <a:rPr lang="en-US" sz="1600" dirty="0"/>
              <a:t> 1209166097 - </a:t>
            </a:r>
            <a:r>
              <a:rPr lang="en-US" sz="1600" dirty="0">
                <a:hlinkClick r:id="rId5"/>
              </a:rPr>
              <a:t>snaray36@asu.edu</a:t>
            </a:r>
            <a:r>
              <a:rPr lang="en-US" sz="1600" dirty="0"/>
              <a:t> </a:t>
            </a:r>
            <a:r>
              <a:rPr lang="mr-IN" sz="1600" dirty="0"/>
              <a:t>–</a:t>
            </a:r>
            <a:r>
              <a:rPr lang="en-US" sz="1600" dirty="0"/>
              <a:t> 20% contribution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&lt;contribution&gt;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Ramanathan Nachiappan </a:t>
            </a:r>
            <a:r>
              <a:rPr lang="mr-IN" sz="1600" dirty="0"/>
              <a:t>–</a:t>
            </a:r>
            <a:r>
              <a:rPr lang="en-US" sz="1600" dirty="0"/>
              <a:t> 1210822532 </a:t>
            </a:r>
            <a:r>
              <a:rPr lang="mr-IN" sz="1600" dirty="0"/>
              <a:t>–</a:t>
            </a:r>
            <a:r>
              <a:rPr lang="en-US" sz="1600" dirty="0"/>
              <a:t> </a:t>
            </a:r>
            <a:r>
              <a:rPr lang="en-US" sz="1600" dirty="0">
                <a:hlinkClick r:id="rId6"/>
              </a:rPr>
              <a:t>rnachiap@asu.edu</a:t>
            </a:r>
            <a:r>
              <a:rPr lang="en-US" sz="1600" dirty="0"/>
              <a:t> - 20% contribution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&lt;contribution&gt;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24</a:t>
            </a:fld>
            <a:r>
              <a:rPr lang="en-US"/>
              <a:t> -</a:t>
            </a:r>
          </a:p>
        </p:txBody>
      </p:sp>
      <p:sp>
        <p:nvSpPr>
          <p:cNvPr id="5" name="Rectangle 4"/>
          <p:cNvSpPr/>
          <p:nvPr/>
        </p:nvSpPr>
        <p:spPr>
          <a:xfrm>
            <a:off x="446088" y="5707132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" charset="0"/>
                <a:ea typeface="Times" charset="0"/>
                <a:cs typeface="Times" charset="0"/>
              </a:rPr>
              <a:t>“All the team members agree on the team members’ contributions in terms of both (a) what s/he did and (b) the percentage”</a:t>
            </a:r>
            <a:endParaRPr lang="en-US" sz="2000" dirty="0">
              <a:effectLst/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230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25</a:t>
            </a:fld>
            <a:r>
              <a:rPr lang="en-US"/>
              <a:t> -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212" y="5649403"/>
            <a:ext cx="79914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" charset="0"/>
                <a:ea typeface="Times" charset="0"/>
                <a:cs typeface="Times" charset="0"/>
              </a:rPr>
              <a:t>“All the team members agree on the team members’ contributions in terms of both (a) what s/he did and (b) the percentage”</a:t>
            </a:r>
            <a:endParaRPr lang="en-US" sz="2000" dirty="0">
              <a:effectLst/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67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3</a:t>
            </a:fld>
            <a:r>
              <a:rPr lang="en-US"/>
              <a:t> -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90" y="112713"/>
            <a:ext cx="7253903" cy="589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Source: </a:t>
            </a:r>
            <a:r>
              <a:rPr lang="en-US" sz="2800" dirty="0">
                <a:hlinkClick r:id="rId2"/>
              </a:rPr>
              <a:t>http://www.noaa.gov/</a:t>
            </a:r>
            <a:endParaRPr lang="en-US" sz="2800" dirty="0"/>
          </a:p>
          <a:p>
            <a:pPr lvl="1"/>
            <a:r>
              <a:rPr lang="en-US" sz="2000" dirty="0"/>
              <a:t>National Oceanic and Atmospheric Administration by the U.S Department of Commerce</a:t>
            </a:r>
          </a:p>
          <a:p>
            <a:r>
              <a:rPr lang="en-US" sz="2800" dirty="0"/>
              <a:t>Data Set Sample:</a:t>
            </a:r>
          </a:p>
          <a:p>
            <a:pPr lvl="1"/>
            <a:r>
              <a:rPr lang="en-US" sz="2000" dirty="0"/>
              <a:t>Seattle, Dallas and Cincinnati Weather data</a:t>
            </a:r>
          </a:p>
          <a:p>
            <a:pPr lvl="1"/>
            <a:r>
              <a:rPr lang="en-US" sz="2000" dirty="0"/>
              <a:t>Parameters </a:t>
            </a:r>
            <a:r>
              <a:rPr lang="mr-IN" sz="2000" dirty="0"/>
              <a:t>–</a:t>
            </a:r>
            <a:r>
              <a:rPr lang="en-US" sz="2000" dirty="0"/>
              <a:t> Sunrise, sunset, wind speed, precipitation, dew point, wet bulb temperature, pressure change, sky conditions etc. (92 features)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4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79409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Data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Time Series Data is a series of data points </a:t>
            </a:r>
            <a:r>
              <a:rPr lang="en-US" sz="2000" u="sng" dirty="0"/>
              <a:t>equally</a:t>
            </a:r>
            <a:r>
              <a:rPr lang="en-US" sz="2000" dirty="0"/>
              <a:t> spaced in time</a:t>
            </a:r>
          </a:p>
          <a:p>
            <a:r>
              <a:rPr lang="en-US" sz="2000" dirty="0"/>
              <a:t>Characteristics</a:t>
            </a:r>
          </a:p>
          <a:p>
            <a:r>
              <a:rPr lang="en-US" sz="2000" dirty="0"/>
              <a:t>Modeling time series data often used in </a:t>
            </a:r>
          </a:p>
          <a:p>
            <a:pPr lvl="1"/>
            <a:r>
              <a:rPr lang="en-US" sz="1600" dirty="0"/>
              <a:t>Signal processing</a:t>
            </a:r>
          </a:p>
          <a:p>
            <a:pPr lvl="1"/>
            <a:r>
              <a:rPr lang="en-US" sz="1600" dirty="0"/>
              <a:t>Pattern recognition </a:t>
            </a:r>
          </a:p>
          <a:p>
            <a:pPr lvl="1"/>
            <a:r>
              <a:rPr lang="en-US" sz="1600" u="sng" dirty="0"/>
              <a:t>Weather forecasting</a:t>
            </a:r>
          </a:p>
          <a:p>
            <a:pPr lvl="1"/>
            <a:r>
              <a:rPr lang="en-US" sz="1600" dirty="0"/>
              <a:t>Mathematical finance</a:t>
            </a:r>
          </a:p>
          <a:p>
            <a:r>
              <a:rPr lang="en-US" sz="2000" dirty="0"/>
              <a:t>Core Concept of Time Series Analysis involves </a:t>
            </a:r>
          </a:p>
          <a:p>
            <a:pPr lvl="1"/>
            <a:r>
              <a:rPr lang="en-US" sz="1600" dirty="0"/>
              <a:t>Extracting statistics</a:t>
            </a:r>
          </a:p>
          <a:p>
            <a:pPr lvl="1"/>
            <a:r>
              <a:rPr lang="en-US" sz="1600" dirty="0"/>
              <a:t>Extracting characteristics</a:t>
            </a:r>
          </a:p>
          <a:p>
            <a:r>
              <a:rPr lang="en-US" sz="2000" dirty="0"/>
              <a:t>Core Concept of Time Series Forecasting involves</a:t>
            </a:r>
          </a:p>
          <a:p>
            <a:pPr lvl="1"/>
            <a:r>
              <a:rPr lang="en-US" sz="1600" dirty="0"/>
              <a:t> predicting future values based on the previously observed values</a:t>
            </a:r>
          </a:p>
          <a:p>
            <a:r>
              <a:rPr lang="en-US" sz="2000" dirty="0"/>
              <a:t>Data Types applicable</a:t>
            </a:r>
          </a:p>
          <a:p>
            <a:pPr lvl="1"/>
            <a:r>
              <a:rPr lang="en-US" sz="1600" dirty="0"/>
              <a:t>Real valued, continuous data, </a:t>
            </a:r>
            <a:r>
              <a:rPr lang="en-US" sz="1600" u="sng" dirty="0"/>
              <a:t>discrete numeric data</a:t>
            </a:r>
            <a:r>
              <a:rPr lang="en-US" sz="1600" dirty="0"/>
              <a:t> or discrete data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5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53829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6</a:t>
            </a:fld>
            <a:r>
              <a:rPr lang="en-US"/>
              <a:t> -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68" y="912813"/>
            <a:ext cx="4135738" cy="2535781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68" y="912813"/>
            <a:ext cx="4610100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597" y="3275013"/>
            <a:ext cx="45974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5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is seasonal!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7</a:t>
            </a:fld>
            <a:r>
              <a:rPr lang="en-US"/>
              <a:t> -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248069"/>
            <a:ext cx="3772173" cy="2451571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179" y="1248069"/>
            <a:ext cx="3814773" cy="23569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248" y="3794234"/>
            <a:ext cx="4939862" cy="249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1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Forecasting: Process of predicting a future event from the current model (data mapped against time points)</a:t>
            </a:r>
          </a:p>
          <a:p>
            <a:r>
              <a:rPr lang="en-US" sz="2000" dirty="0"/>
              <a:t>In the realm of Machine Learning, forecasting finds its applications in analyzing trend and seasonality for future predictions</a:t>
            </a:r>
          </a:p>
          <a:p>
            <a:r>
              <a:rPr lang="en-US" sz="2000" dirty="0"/>
              <a:t>Weather Forecasting </a:t>
            </a:r>
          </a:p>
          <a:p>
            <a:pPr lvl="1"/>
            <a:r>
              <a:rPr lang="en-US" sz="1600" dirty="0"/>
              <a:t>Seasonal forecasting using quantitative methods </a:t>
            </a:r>
          </a:p>
          <a:p>
            <a:r>
              <a:rPr lang="en-US" sz="2000" dirty="0"/>
              <a:t>Quantitative Method ?</a:t>
            </a:r>
          </a:p>
          <a:p>
            <a:pPr lvl="1"/>
            <a:r>
              <a:rPr lang="en-US" sz="1600" dirty="0"/>
              <a:t>Stable historical data</a:t>
            </a:r>
          </a:p>
          <a:p>
            <a:pPr lvl="1"/>
            <a:r>
              <a:rPr lang="en-US" sz="1600" dirty="0"/>
              <a:t>Involves mathematical techniques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8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630876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Data Set Feature Reduction using PCA</a:t>
            </a:r>
          </a:p>
          <a:p>
            <a:r>
              <a:rPr lang="en-US" sz="2400" dirty="0"/>
              <a:t>Base model using Naïve Persistence </a:t>
            </a:r>
          </a:p>
          <a:p>
            <a:r>
              <a:rPr lang="en-US" sz="2400" dirty="0"/>
              <a:t>ARIMA Modeling</a:t>
            </a:r>
          </a:p>
          <a:p>
            <a:r>
              <a:rPr lang="en-US" sz="2400" dirty="0"/>
              <a:t>Time Series Linear Modeling</a:t>
            </a:r>
          </a:p>
          <a:p>
            <a:r>
              <a:rPr lang="en-US" sz="2400" dirty="0"/>
              <a:t>K Nearest Neighbor Modeling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 smtClean="0"/>
              <a:pPr>
                <a:defRPr/>
              </a:pPr>
              <a:t>9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02017195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75441</TotalTime>
  <Words>1005</Words>
  <Application>Microsoft Office PowerPoint</Application>
  <PresentationFormat>On-screen Show (4:3)</PresentationFormat>
  <Paragraphs>165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</vt:lpstr>
      <vt:lpstr>Wingdings</vt:lpstr>
      <vt:lpstr>Default Design</vt:lpstr>
      <vt:lpstr>1_Default Design</vt:lpstr>
      <vt:lpstr>CSE 575 Class Project Presentation Weather Forecasting </vt:lpstr>
      <vt:lpstr>Overview</vt:lpstr>
      <vt:lpstr>PowerPoint Presentation</vt:lpstr>
      <vt:lpstr>Data Sets</vt:lpstr>
      <vt:lpstr>Time Series Data Modeling</vt:lpstr>
      <vt:lpstr>Time Series </vt:lpstr>
      <vt:lpstr>Weather is seasonal!</vt:lpstr>
      <vt:lpstr>Forecasting</vt:lpstr>
      <vt:lpstr>Proposed Approaches</vt:lpstr>
      <vt:lpstr>Preprocessing</vt:lpstr>
      <vt:lpstr>Feature Extraction using PCA</vt:lpstr>
      <vt:lpstr>Step-wise regression for feature selection</vt:lpstr>
      <vt:lpstr>Baseline Prediction for Time Series</vt:lpstr>
      <vt:lpstr>Experiments</vt:lpstr>
      <vt:lpstr>Correlation Check</vt:lpstr>
      <vt:lpstr>AR Modeling</vt:lpstr>
      <vt:lpstr>AR Modelling </vt:lpstr>
      <vt:lpstr>ARIMA</vt:lpstr>
      <vt:lpstr>Nearest Neighbor Modeling</vt:lpstr>
      <vt:lpstr>Time Series Linear Modeling</vt:lpstr>
      <vt:lpstr>Experiments</vt:lpstr>
      <vt:lpstr>Results</vt:lpstr>
      <vt:lpstr>Future Prospects</vt:lpstr>
      <vt:lpstr>Team Members</vt:lpstr>
      <vt:lpstr>Thank You!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Desktop Systems Technology</dc:creator>
  <cp:lastModifiedBy>Shwetha Narayanan</cp:lastModifiedBy>
  <cp:revision>3205</cp:revision>
  <cp:lastPrinted>2015-01-21T19:45:34Z</cp:lastPrinted>
  <dcterms:created xsi:type="dcterms:W3CDTF">2005-12-06T00:19:44Z</dcterms:created>
  <dcterms:modified xsi:type="dcterms:W3CDTF">2017-04-14T05:38:54Z</dcterms:modified>
</cp:coreProperties>
</file>