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0"/>
  </p:notesMasterIdLst>
  <p:handoutMasterIdLst>
    <p:handoutMasterId r:id="rId21"/>
  </p:handoutMasterIdLst>
  <p:sldIdLst>
    <p:sldId id="853" r:id="rId3"/>
    <p:sldId id="852" r:id="rId4"/>
    <p:sldId id="854" r:id="rId5"/>
    <p:sldId id="855" r:id="rId6"/>
    <p:sldId id="856" r:id="rId7"/>
    <p:sldId id="857" r:id="rId8"/>
    <p:sldId id="868" r:id="rId9"/>
    <p:sldId id="858" r:id="rId10"/>
    <p:sldId id="859" r:id="rId11"/>
    <p:sldId id="860" r:id="rId12"/>
    <p:sldId id="861" r:id="rId13"/>
    <p:sldId id="862" r:id="rId14"/>
    <p:sldId id="863" r:id="rId15"/>
    <p:sldId id="864" r:id="rId16"/>
    <p:sldId id="865" r:id="rId17"/>
    <p:sldId id="867" r:id="rId18"/>
    <p:sldId id="866" r:id="rId1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6" autoAdjust="0"/>
    <p:restoredTop sz="90632" autoAdjust="0"/>
  </p:normalViewPr>
  <p:slideViewPr>
    <p:cSldViewPr snapToGrid="0">
      <p:cViewPr varScale="1">
        <p:scale>
          <a:sx n="99" d="100"/>
          <a:sy n="99" d="100"/>
        </p:scale>
        <p:origin x="1672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commentAuthors" Target="commentAuthor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ankar@asu.edu" TargetMode="External"/><Relationship Id="rId4" Type="http://schemas.openxmlformats.org/officeDocument/2006/relationships/hyperlink" Target="mailto:ksubra19@asu.edu" TargetMode="External"/><Relationship Id="rId5" Type="http://schemas.openxmlformats.org/officeDocument/2006/relationships/hyperlink" Target="mailto:amanjesh@asu.edu" TargetMode="External"/><Relationship Id="rId6" Type="http://schemas.openxmlformats.org/officeDocument/2006/relationships/hyperlink" Target="mailto:snaray36@asu.edu" TargetMode="External"/><Relationship Id="rId7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ksubra19@asu.edu" TargetMode="External"/><Relationship Id="rId4" Type="http://schemas.openxmlformats.org/officeDocument/2006/relationships/hyperlink" Target="mailto:amanjesh@asu.edu" TargetMode="External"/><Relationship Id="rId5" Type="http://schemas.openxmlformats.org/officeDocument/2006/relationships/hyperlink" Target="mailto:snaray36@asu.edu" TargetMode="External"/><Relationship Id="rId6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sankar@asu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aa.go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8763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Weather </a:t>
            </a: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Forecasting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796" y="2968066"/>
            <a:ext cx="6964407" cy="2106209"/>
          </a:xfrm>
        </p:spPr>
        <p:txBody>
          <a:bodyPr/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400" dirty="0" err="1"/>
              <a:t>Balaji</a:t>
            </a:r>
            <a:r>
              <a:rPr lang="hr-HR" sz="1400" dirty="0"/>
              <a:t> </a:t>
            </a:r>
            <a:r>
              <a:rPr lang="hr-HR" sz="1400" dirty="0" err="1" smtClean="0"/>
              <a:t>Sankar</a:t>
            </a:r>
            <a:r>
              <a:rPr lang="hr-HR" sz="1400" dirty="0" smtClean="0"/>
              <a:t> </a:t>
            </a:r>
            <a:r>
              <a:rPr lang="mr-IN" sz="1400" dirty="0" smtClean="0"/>
              <a:t>–</a:t>
            </a:r>
            <a:r>
              <a:rPr lang="hr-HR" sz="1400" dirty="0" smtClean="0"/>
              <a:t> 1209346459 </a:t>
            </a:r>
            <a:r>
              <a:rPr lang="en-US" sz="1400" dirty="0"/>
              <a:t>- </a:t>
            </a:r>
            <a:r>
              <a:rPr lang="en-US" sz="1400" dirty="0" smtClean="0">
                <a:hlinkClick r:id="rId3"/>
              </a:rPr>
              <a:t>bsankar@asu.edu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hr-H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Karthik</a:t>
            </a:r>
            <a:r>
              <a:rPr lang="en-US" sz="1400" dirty="0" smtClean="0"/>
              <a:t> Subramanian </a:t>
            </a:r>
            <a:r>
              <a:rPr lang="mr-IN" sz="1400" dirty="0" smtClean="0"/>
              <a:t>–</a:t>
            </a:r>
            <a:r>
              <a:rPr lang="en-US" sz="1400" dirty="0" smtClean="0"/>
              <a:t> 1209360876 </a:t>
            </a:r>
            <a:r>
              <a:rPr lang="en-US" sz="1400" dirty="0"/>
              <a:t>- </a:t>
            </a:r>
            <a:r>
              <a:rPr lang="en-US" sz="1400" dirty="0" smtClean="0">
                <a:hlinkClick r:id="rId4"/>
              </a:rPr>
              <a:t>ksubra19@asu.edu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Aarti</a:t>
            </a:r>
            <a:r>
              <a:rPr lang="en-US" sz="1400" dirty="0" smtClean="0"/>
              <a:t> </a:t>
            </a:r>
            <a:r>
              <a:rPr lang="en-US" sz="1400" dirty="0"/>
              <a:t>Rao </a:t>
            </a:r>
            <a:r>
              <a:rPr lang="en-US" sz="1400" dirty="0" err="1"/>
              <a:t>Manjeshwar</a:t>
            </a:r>
            <a:r>
              <a:rPr lang="en-US" sz="1400" dirty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1209163211 -</a:t>
            </a:r>
            <a:r>
              <a:rPr lang="en-US" sz="1400" dirty="0"/>
              <a:t> </a:t>
            </a:r>
            <a:r>
              <a:rPr lang="en-US" sz="1400" dirty="0" smtClean="0">
                <a:hlinkClick r:id="rId5"/>
              </a:rPr>
              <a:t>amanjesh@asu.edu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/>
              <a:t>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Shwetha</a:t>
            </a:r>
            <a:r>
              <a:rPr lang="en-US" sz="1400" dirty="0"/>
              <a:t> Narayanan </a:t>
            </a:r>
            <a:r>
              <a:rPr lang="mr-IN" sz="1400" dirty="0" smtClean="0"/>
              <a:t>–</a:t>
            </a:r>
            <a:r>
              <a:rPr lang="en-US" sz="1400" dirty="0" smtClean="0"/>
              <a:t> 1209166097 </a:t>
            </a:r>
            <a:r>
              <a:rPr lang="en-US" sz="1400" dirty="0"/>
              <a:t>- </a:t>
            </a:r>
            <a:r>
              <a:rPr lang="en-US" sz="1400" dirty="0" smtClean="0">
                <a:hlinkClick r:id="rId6"/>
              </a:rPr>
              <a:t>snaray36@asu.edu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Ramanathan </a:t>
            </a:r>
            <a:r>
              <a:rPr lang="en-US" sz="1400" dirty="0" smtClean="0"/>
              <a:t>Nachiappan </a:t>
            </a:r>
            <a:r>
              <a:rPr lang="mr-IN" sz="1400" dirty="0" smtClean="0"/>
              <a:t>–</a:t>
            </a:r>
            <a:r>
              <a:rPr lang="en-US" sz="1400" dirty="0" smtClean="0"/>
              <a:t> 1210822532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7"/>
              </a:rPr>
              <a:t>rnachiap@asu.edu</a:t>
            </a:r>
            <a:r>
              <a:rPr lang="en-US" sz="1400" dirty="0" smtClean="0"/>
              <a:t> - 20% contribution</a:t>
            </a:r>
            <a:endParaRPr lang="en-US" sz="1400" dirty="0" smtClean="0"/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3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1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6808" y="6136769"/>
            <a:ext cx="70271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105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</a:t>
            </a:r>
            <a:r>
              <a:rPr lang="en-US" sz="105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105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6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r-HR" sz="1600" dirty="0" err="1"/>
              <a:t>Balaji</a:t>
            </a:r>
            <a:r>
              <a:rPr lang="hr-HR" sz="1600" dirty="0"/>
              <a:t> </a:t>
            </a:r>
            <a:r>
              <a:rPr lang="hr-HR" sz="1600" dirty="0" err="1"/>
              <a:t>Sankar</a:t>
            </a:r>
            <a:r>
              <a:rPr lang="hr-HR" sz="1600" dirty="0"/>
              <a:t> </a:t>
            </a:r>
            <a:r>
              <a:rPr lang="mr-IN" sz="1600" dirty="0"/>
              <a:t>–</a:t>
            </a:r>
            <a:r>
              <a:rPr lang="hr-HR" sz="1600" dirty="0"/>
              <a:t> 1209346459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bsankar@asu.edu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&lt;contribution&gt;</a:t>
            </a:r>
            <a:endParaRPr lang="hr-HR" sz="12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Karthik</a:t>
            </a:r>
            <a:r>
              <a:rPr lang="en-US" sz="1600" dirty="0"/>
              <a:t> Subramanian </a:t>
            </a:r>
            <a:r>
              <a:rPr lang="mr-IN" sz="1600" dirty="0"/>
              <a:t>–</a:t>
            </a:r>
            <a:r>
              <a:rPr lang="en-US" sz="1600" dirty="0"/>
              <a:t> 1209360876 - </a:t>
            </a:r>
            <a:r>
              <a:rPr lang="en-US" sz="1600" dirty="0">
                <a:hlinkClick r:id="rId3"/>
              </a:rPr>
              <a:t>ksubra19@asu.edu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Aarti</a:t>
            </a:r>
            <a:r>
              <a:rPr lang="en-US" sz="1600" dirty="0"/>
              <a:t> Rao </a:t>
            </a:r>
            <a:r>
              <a:rPr lang="en-US" sz="1600" dirty="0" err="1"/>
              <a:t>Manjeshwar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1209163211 - </a:t>
            </a:r>
            <a:r>
              <a:rPr lang="en-US" sz="1600" dirty="0">
                <a:hlinkClick r:id="rId4"/>
              </a:rPr>
              <a:t>amanjesh@asu.edu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Shwetha</a:t>
            </a:r>
            <a:r>
              <a:rPr lang="en-US" sz="1600" dirty="0"/>
              <a:t> Narayanan </a:t>
            </a:r>
            <a:r>
              <a:rPr lang="mr-IN" sz="1600" dirty="0"/>
              <a:t>–</a:t>
            </a:r>
            <a:r>
              <a:rPr lang="en-US" sz="1600" dirty="0"/>
              <a:t> 1209166097 - </a:t>
            </a:r>
            <a:r>
              <a:rPr lang="en-US" sz="1600" dirty="0">
                <a:hlinkClick r:id="rId5"/>
              </a:rPr>
              <a:t>snaray36@asu.edu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Ramanathan Nachiappan </a:t>
            </a:r>
            <a:r>
              <a:rPr lang="mr-IN" sz="1600" dirty="0"/>
              <a:t>–</a:t>
            </a:r>
            <a:r>
              <a:rPr lang="en-US" sz="1600" dirty="0"/>
              <a:t> 1210822532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rnachiap@asu.edu</a:t>
            </a:r>
            <a:r>
              <a:rPr lang="en-US" sz="1600" dirty="0"/>
              <a:t> - 20%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088" y="57071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17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4212" y="5649403"/>
            <a:ext cx="7991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Data modelling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Forecasting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Proposed approaches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PCA and Feature Selection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ARIMA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Nearest Neighbor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Linear Modeling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Future Prospects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Time Series Data is a series of data points </a:t>
            </a:r>
            <a:r>
              <a:rPr lang="en-US" sz="2000" u="sng" dirty="0" smtClean="0"/>
              <a:t>equally</a:t>
            </a:r>
            <a:r>
              <a:rPr lang="en-US" sz="2000" dirty="0" smtClean="0"/>
              <a:t> spaced in time</a:t>
            </a:r>
          </a:p>
          <a:p>
            <a:r>
              <a:rPr lang="en-US" sz="2000" dirty="0" smtClean="0"/>
              <a:t>Modeling time series data often used in </a:t>
            </a:r>
          </a:p>
          <a:p>
            <a:pPr lvl="1"/>
            <a:r>
              <a:rPr lang="en-US" sz="1600" dirty="0" smtClean="0"/>
              <a:t>Signal processing</a:t>
            </a:r>
          </a:p>
          <a:p>
            <a:pPr lvl="1"/>
            <a:r>
              <a:rPr lang="en-US" sz="1600" dirty="0" smtClean="0"/>
              <a:t>Pattern recognition </a:t>
            </a:r>
          </a:p>
          <a:p>
            <a:pPr lvl="1"/>
            <a:r>
              <a:rPr lang="en-US" sz="1600" u="sng" dirty="0" smtClean="0"/>
              <a:t>Weather forecasting</a:t>
            </a:r>
          </a:p>
          <a:p>
            <a:pPr lvl="1"/>
            <a:r>
              <a:rPr lang="en-US" sz="1600" dirty="0" smtClean="0"/>
              <a:t>Mathematical finance</a:t>
            </a:r>
          </a:p>
          <a:p>
            <a:r>
              <a:rPr lang="en-US" sz="2000" dirty="0" smtClean="0"/>
              <a:t>Core Concept of Time Series Analysis involves </a:t>
            </a:r>
          </a:p>
          <a:p>
            <a:pPr lvl="1"/>
            <a:r>
              <a:rPr lang="en-US" sz="1600" dirty="0" smtClean="0"/>
              <a:t>Extracting statistics</a:t>
            </a:r>
          </a:p>
          <a:p>
            <a:pPr lvl="1"/>
            <a:r>
              <a:rPr lang="en-US" sz="1600" dirty="0" smtClean="0"/>
              <a:t>Extracting characteristics</a:t>
            </a:r>
          </a:p>
          <a:p>
            <a:r>
              <a:rPr lang="en-US" sz="2000" dirty="0" smtClean="0"/>
              <a:t>Core Concept of Time Series Forecasting involves</a:t>
            </a:r>
          </a:p>
          <a:p>
            <a:pPr lvl="1"/>
            <a:r>
              <a:rPr lang="en-US" sz="1600" dirty="0" smtClean="0"/>
              <a:t> predicting future values based on the previously observed values</a:t>
            </a:r>
          </a:p>
          <a:p>
            <a:r>
              <a:rPr lang="en-US" sz="2000" dirty="0" smtClean="0"/>
              <a:t>Data Types applicable</a:t>
            </a:r>
          </a:p>
          <a:p>
            <a:pPr lvl="1"/>
            <a:r>
              <a:rPr lang="en-US" sz="1600" dirty="0" smtClean="0"/>
              <a:t>Real valued, continuous data, </a:t>
            </a:r>
            <a:r>
              <a:rPr lang="en-US" sz="1600" u="sng" dirty="0" smtClean="0"/>
              <a:t>discrete numeric data</a:t>
            </a:r>
            <a:r>
              <a:rPr lang="en-US" sz="1600" dirty="0" smtClean="0"/>
              <a:t> or discrete data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Forecasting: Process of predicting a future event from the current model (data mapped against time points)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the realm of Machine Learning, forecasting finds its applications in analyzing trend and seasonality for future predictions</a:t>
            </a:r>
          </a:p>
          <a:p>
            <a:r>
              <a:rPr lang="en-US" sz="2000" dirty="0" smtClean="0"/>
              <a:t>Weather Forecasting </a:t>
            </a:r>
          </a:p>
          <a:p>
            <a:pPr lvl="1"/>
            <a:r>
              <a:rPr lang="en-US" sz="1600" dirty="0" smtClean="0"/>
              <a:t>Seasonal forecasting using quantitative methods </a:t>
            </a:r>
          </a:p>
          <a:p>
            <a:r>
              <a:rPr lang="en-US" sz="2000" dirty="0" smtClean="0"/>
              <a:t>Quantitative Method ?</a:t>
            </a:r>
          </a:p>
          <a:p>
            <a:pPr lvl="1"/>
            <a:r>
              <a:rPr lang="en-US" sz="1600" dirty="0" smtClean="0"/>
              <a:t>Stable historical data</a:t>
            </a:r>
          </a:p>
          <a:p>
            <a:pPr lvl="1"/>
            <a:r>
              <a:rPr lang="en-US" sz="1600" dirty="0" smtClean="0"/>
              <a:t>Involves mathematical techniques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http://www.noaa.gov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1600" dirty="0" smtClean="0"/>
              <a:t>National Oceanic and Atmospheric Administration by the U.S Department of Commerce</a:t>
            </a:r>
          </a:p>
          <a:p>
            <a:r>
              <a:rPr lang="en-US" sz="2000" dirty="0" smtClean="0"/>
              <a:t>Data Set Sample:</a:t>
            </a:r>
          </a:p>
          <a:p>
            <a:pPr lvl="1"/>
            <a:r>
              <a:rPr lang="en-US" sz="1600" dirty="0" smtClean="0"/>
              <a:t>Seattle Weather data</a:t>
            </a:r>
          </a:p>
          <a:p>
            <a:pPr lvl="1"/>
            <a:r>
              <a:rPr lang="en-US" sz="1600" dirty="0" smtClean="0"/>
              <a:t>Parameters </a:t>
            </a:r>
            <a:r>
              <a:rPr lang="mr-IN" sz="1600" dirty="0" smtClean="0"/>
              <a:t>–</a:t>
            </a:r>
            <a:r>
              <a:rPr lang="en-US" sz="1600" dirty="0" smtClean="0"/>
              <a:t> Station, elevation, Sunrise, sunset, wind speed, Pressure change, sky conditions etc. (92 features)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Set Feature Reduction using PCA</a:t>
            </a:r>
          </a:p>
          <a:p>
            <a:r>
              <a:rPr lang="en-US" sz="2000" dirty="0" smtClean="0"/>
              <a:t>ARIMA Modeling</a:t>
            </a:r>
          </a:p>
          <a:p>
            <a:r>
              <a:rPr lang="en-US" sz="2000" dirty="0" smtClean="0"/>
              <a:t>Nearest Neighbor Modeling</a:t>
            </a:r>
          </a:p>
          <a:p>
            <a:r>
              <a:rPr lang="en-US" sz="2000" dirty="0" smtClean="0"/>
              <a:t>K Means Clustering (if we accomplish)</a:t>
            </a:r>
          </a:p>
          <a:p>
            <a:r>
              <a:rPr lang="en-US" sz="2000" dirty="0" smtClean="0"/>
              <a:t>Time Series Linear Modeling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 number of features: 50</a:t>
            </a:r>
          </a:p>
          <a:p>
            <a:r>
              <a:rPr lang="en-US" sz="2000" dirty="0"/>
              <a:t>Cleaned the data and reduced the number of features to 19</a:t>
            </a:r>
          </a:p>
          <a:p>
            <a:r>
              <a:rPr lang="en-US" sz="2000" dirty="0"/>
              <a:t>Aggregated the data and collapsed it to hourly time series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We mapped each unique sky conditions to a corresponding integer and since a particular hour might have multiple sky conditions, we took a voting and assigned </a:t>
            </a:r>
            <a:r>
              <a:rPr lang="en-US" sz="2000" smtClean="0"/>
              <a:t>the maximum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81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75247</TotalTime>
  <Words>580</Words>
  <Application>Microsoft Macintosh PowerPoint</Application>
  <PresentationFormat>On-screen Show (4:3)</PresentationFormat>
  <Paragraphs>101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Times</vt:lpstr>
      <vt:lpstr>Wingdings</vt:lpstr>
      <vt:lpstr>Arial</vt:lpstr>
      <vt:lpstr>Default Design</vt:lpstr>
      <vt:lpstr>1_Default Design</vt:lpstr>
      <vt:lpstr>CSE 575 Class Project Presentation Weather Forecasting </vt:lpstr>
      <vt:lpstr>Overview</vt:lpstr>
      <vt:lpstr>Time Series Data Modeling</vt:lpstr>
      <vt:lpstr>Forecasting</vt:lpstr>
      <vt:lpstr>Data Sets</vt:lpstr>
      <vt:lpstr>Proposed Approaches</vt:lpstr>
      <vt:lpstr>Preprocessing</vt:lpstr>
      <vt:lpstr>Feature Selection using PCA</vt:lpstr>
      <vt:lpstr>AR Modeling</vt:lpstr>
      <vt:lpstr>Nearest Neighbour Modeling</vt:lpstr>
      <vt:lpstr>K-Means Clustering</vt:lpstr>
      <vt:lpstr>Time Series Linear Modeling</vt:lpstr>
      <vt:lpstr>Experiments</vt:lpstr>
      <vt:lpstr>Results</vt:lpstr>
      <vt:lpstr>Future Prospects</vt:lpstr>
      <vt:lpstr>Team Members</vt:lpstr>
      <vt:lpstr>Thank You!</vt:lpstr>
    </vt:vector>
  </TitlesOfParts>
  <Company>Arizona State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Ramanathan Nachiappan (Student)</cp:lastModifiedBy>
  <cp:revision>3179</cp:revision>
  <cp:lastPrinted>2015-01-21T19:45:34Z</cp:lastPrinted>
  <dcterms:created xsi:type="dcterms:W3CDTF">2005-12-06T00:19:44Z</dcterms:created>
  <dcterms:modified xsi:type="dcterms:W3CDTF">2017-04-13T06:29:24Z</dcterms:modified>
</cp:coreProperties>
</file>