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5" r:id="rId8"/>
    <p:sldId id="266" r:id="rId9"/>
    <p:sldId id="259" r:id="rId10"/>
    <p:sldId id="263" r:id="rId11"/>
  </p:sldIdLst>
  <p:sldSz cx="10969625" cy="6172200"/>
  <p:notesSz cx="6858000" cy="9144000"/>
  <p:custDataLst>
    <p:tags r:id="rId12"/>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A5DF691-870F-48DB-B040-65F674D2E619}">
          <p14:sldIdLst>
            <p14:sldId id="256"/>
            <p14:sldId id="257"/>
            <p14:sldId id="258"/>
            <p14:sldId id="260"/>
            <p14:sldId id="262"/>
            <p14:sldId id="264"/>
            <p14:sldId id="265"/>
            <p14:sldId id="266"/>
            <p14:sldId id="259"/>
            <p14:sldId id="263"/>
          </p14:sldIdLst>
        </p14:section>
      </p14:sectionLst>
    </p:ext>
    <p:ext uri="{EFAFB233-063F-42B5-8137-9DF3F51BA10A}">
      <p15:sldGuideLst xmlns:p15="http://schemas.microsoft.com/office/powerpoint/2012/main">
        <p15:guide id="1" orient="horz" pos="1664" userDrawn="1">
          <p15:clr>
            <a:srgbClr val="A4A3A4"/>
          </p15:clr>
        </p15:guide>
        <p15:guide id="2" orient="horz" pos="3504" userDrawn="1">
          <p15:clr>
            <a:srgbClr val="A4A3A4"/>
          </p15:clr>
        </p15:guide>
        <p15:guide id="3" orient="horz" pos="3080" userDrawn="1">
          <p15:clr>
            <a:srgbClr val="A4A3A4"/>
          </p15:clr>
        </p15:guide>
        <p15:guide id="4" orient="horz" pos="336" userDrawn="1">
          <p15:clr>
            <a:srgbClr val="A4A3A4"/>
          </p15:clr>
        </p15:guide>
        <p15:guide id="5" orient="horz" pos="680" userDrawn="1">
          <p15:clr>
            <a:srgbClr val="A4A3A4"/>
          </p15:clr>
        </p15:guide>
        <p15:guide id="6" orient="horz" pos="1744" userDrawn="1">
          <p15:clr>
            <a:srgbClr val="A4A3A4"/>
          </p15:clr>
        </p15:guide>
        <p15:guide id="7" pos="6768" userDrawn="1">
          <p15:clr>
            <a:srgbClr val="A4A3A4"/>
          </p15:clr>
        </p15:guide>
        <p15:guide id="8" pos="328" userDrawn="1">
          <p15:clr>
            <a:srgbClr val="A4A3A4"/>
          </p15:clr>
        </p15:guide>
        <p15:guide id="9" pos="3504" userDrawn="1">
          <p15:clr>
            <a:srgbClr val="A4A3A4"/>
          </p15:clr>
        </p15:guide>
        <p15:guide id="10"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948" y="54"/>
      </p:cViewPr>
      <p:guideLst>
        <p:guide orient="horz" pos="1664"/>
        <p:guide orient="horz" pos="3504"/>
        <p:guide orient="horz" pos="3080"/>
        <p:guide orient="horz" pos="336"/>
        <p:guide orient="horz" pos="680"/>
        <p:guide orient="horz" pos="1744"/>
        <p:guide pos="6768"/>
        <p:guide pos="328"/>
        <p:guide pos="3504"/>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image" Target="../media/image1.png"/><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6484B373-53D2-4BD5-8FD0-23C6AE9C48BC}" type="slidenum">
              <a:rPr lang="en-US" smtClean="0"/>
              <a:t>‹#›</a:t>
            </a:fld>
            <a:endParaRPr lang="en-US"/>
          </a:p>
        </p:txBody>
      </p:sp>
      <p:sp>
        <p:nvSpPr>
          <p:cNvPr id="7" name="Rectangle 2"/>
          <p:cNvSpPr>
            <a:spLocks noGrp="1" noChangeArrowheads="1"/>
          </p:cNvSpPr>
          <p:nvPr>
            <p:ph type="title"/>
            <p:custDataLst>
              <p:tags r:id="rId1"/>
            </p:custDataLst>
          </p:nvPr>
        </p:nvSpPr>
        <p:spPr bwMode="auto">
          <a:xfrm>
            <a:off x="685602" y="533401"/>
            <a:ext cx="9402536"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en-US"/>
              <a:t>Click to edit Master title style</a:t>
            </a:r>
            <a:endParaRPr lang="de-DE" dirty="0"/>
          </a:p>
        </p:txBody>
      </p:sp>
    </p:spTree>
    <p:extLst>
      <p:ext uri="{BB962C8B-B14F-4D97-AF65-F5344CB8AC3E}">
        <p14:creationId xmlns:p14="http://schemas.microsoft.com/office/powerpoint/2010/main" val="35637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oliennummernplatzhalter 3"/>
          <p:cNvSpPr>
            <a:spLocks noGrp="1"/>
          </p:cNvSpPr>
          <p:nvPr>
            <p:ph type="sldNum" sz="quarter" idx="10"/>
          </p:nvPr>
        </p:nvSpPr>
        <p:spPr/>
        <p:txBody>
          <a:bodyPr/>
          <a:lstStyle/>
          <a:p>
            <a:fld id="{6484B373-53D2-4BD5-8FD0-23C6AE9C48BC}" type="slidenum">
              <a:rPr lang="en-US" smtClean="0"/>
              <a:t>‹#›</a:t>
            </a:fld>
            <a:endParaRPr lang="en-US"/>
          </a:p>
        </p:txBody>
      </p:sp>
    </p:spTree>
    <p:extLst>
      <p:ext uri="{BB962C8B-B14F-4D97-AF65-F5344CB8AC3E}">
        <p14:creationId xmlns:p14="http://schemas.microsoft.com/office/powerpoint/2010/main" val="419553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603" y="533401"/>
            <a:ext cx="4895612" cy="533400"/>
          </a:xfrm>
        </p:spPr>
        <p:txBody>
          <a:bodyPr/>
          <a:lstStyle/>
          <a:p>
            <a:r>
              <a:rPr lang="en-US"/>
              <a:t>Click to edit Master title style</a:t>
            </a:r>
            <a:endParaRPr lang="de-DE"/>
          </a:p>
        </p:txBody>
      </p:sp>
      <p:sp>
        <p:nvSpPr>
          <p:cNvPr id="3" name="Slide Number Placeholder 2"/>
          <p:cNvSpPr>
            <a:spLocks noGrp="1"/>
          </p:cNvSpPr>
          <p:nvPr>
            <p:ph type="sldNum" sz="quarter" idx="10"/>
          </p:nvPr>
        </p:nvSpPr>
        <p:spPr/>
        <p:txBody>
          <a:bodyPr/>
          <a:lstStyle/>
          <a:p>
            <a:fld id="{6484B373-53D2-4BD5-8FD0-23C6AE9C48BC}" type="slidenum">
              <a:rPr lang="en-US" smtClean="0"/>
              <a:t>‹#›</a:t>
            </a:fld>
            <a:endParaRPr lang="en-US"/>
          </a:p>
        </p:txBody>
      </p:sp>
      <p:sp>
        <p:nvSpPr>
          <p:cNvPr id="4" name="Textplatzhalter 2"/>
          <p:cNvSpPr>
            <a:spLocks noGrp="1"/>
          </p:cNvSpPr>
          <p:nvPr>
            <p:ph type="body" idx="1"/>
          </p:nvPr>
        </p:nvSpPr>
        <p:spPr>
          <a:xfrm>
            <a:off x="685603" y="1066801"/>
            <a:ext cx="4891766"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2"/>
          <p:cNvSpPr>
            <a:spLocks noGrp="1"/>
          </p:cNvSpPr>
          <p:nvPr>
            <p:ph type="body" idx="11"/>
          </p:nvPr>
        </p:nvSpPr>
        <p:spPr>
          <a:xfrm>
            <a:off x="5762479" y="1065600"/>
            <a:ext cx="4891766"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72083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533400" y="533400"/>
            <a:ext cx="10207625" cy="533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2700" rIns="0" bIns="0" anchor="t">
            <a:noAutofit/>
          </a:bodyPr>
          <a:lstStyle>
            <a:lvl1pPr algn="l">
              <a:lnSpc>
                <a:spcPct val="111000"/>
              </a:lnSpc>
              <a:spcBef>
                <a:spcPts val="0"/>
              </a:spcBef>
              <a:spcAft>
                <a:spcPts val="0"/>
              </a:spcAft>
              <a:buFontTx/>
              <a:buNone/>
              <a:defRPr sz="2700" b="0" i="0" u="none" spc="0">
                <a:solidFill>
                  <a:srgbClr val="000000"/>
                </a:solidFill>
                <a:latin typeface="Bosch Office Sans" panose="020B0604020202020204" pitchFamily="34" charset="0"/>
              </a:defRPr>
            </a:lvl1pPr>
          </a:lstStyle>
          <a:p>
            <a:r>
              <a:rPr lang="en-US"/>
              <a:t>Click to edit Master title style</a:t>
            </a:r>
          </a:p>
        </p:txBody>
      </p:sp>
      <p:sp>
        <p:nvSpPr>
          <p:cNvPr id="3" name="Subtitle 2" hidden="1"/>
          <p:cNvSpPr>
            <a:spLocks noGrp="1"/>
          </p:cNvSpPr>
          <p:nvPr>
            <p:ph type="subTitle" idx="1"/>
            <p:custDataLst>
              <p:tags r:id="rId2"/>
            </p:custDataLst>
          </p:nvPr>
        </p:nvSpPr>
        <p:spPr>
          <a:xfrm>
            <a:off x="533400" y="3200399"/>
            <a:ext cx="10207625" cy="16764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63500" rIns="0" bIns="0" anchor="t">
            <a:noAutofit/>
          </a:bodyPr>
          <a:lstStyle>
            <a:lvl1pPr marL="285750" indent="-285750" algn="l">
              <a:lnSpc>
                <a:spcPct val="111000"/>
              </a:lnSpc>
              <a:spcBef>
                <a:spcPts val="0"/>
              </a:spcBef>
              <a:spcAft>
                <a:spcPts val="0"/>
              </a:spcAft>
              <a:buClr>
                <a:srgbClr val="425C8F"/>
              </a:buClr>
              <a:buSzPct val="65000"/>
              <a:buFont typeface="Wingdings" panose="05000000000000000000" pitchFamily="2" charset="2"/>
              <a:buChar char="è"/>
              <a:defRPr sz="1800" b="0" i="0" u="none" spc="0">
                <a:solidFill>
                  <a:srgbClr val="000000"/>
                </a:solidFill>
                <a:latin typeface="Bosch Office Sans"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sz="quarter" idx="10"/>
            <p:custDataLst>
              <p:tags r:id="rId3"/>
            </p:custDataLst>
          </p:nvPr>
        </p:nvSpPr>
        <p:spPr>
          <a:xfrm>
            <a:off x="76200" y="5851525"/>
            <a:ext cx="381000" cy="1905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a:lnSpc>
                <a:spcPct val="111000"/>
              </a:lnSpc>
              <a:spcBef>
                <a:spcPts val="0"/>
              </a:spcBef>
              <a:spcAft>
                <a:spcPts val="0"/>
              </a:spcAft>
              <a:defRPr sz="1500" spc="0">
                <a:solidFill>
                  <a:srgbClr val="707070"/>
                </a:solidFill>
              </a:defRPr>
            </a:lvl1pPr>
          </a:lstStyle>
          <a:p>
            <a:fld id="{6484B373-53D2-4BD5-8FD0-23C6AE9C48BC}" type="slidenum">
              <a:rPr lang="en-US" smtClean="0"/>
              <a:pPr/>
              <a:t>‹#›</a:t>
            </a:fld>
            <a:endParaRPr lang="en-US"/>
          </a:p>
        </p:txBody>
      </p:sp>
      <p:sp>
        <p:nvSpPr>
          <p:cNvPr id="9" name="Rectangle 8"/>
          <p:cNvSpPr/>
          <p:nvPr userDrawn="1">
            <p:custDataLst>
              <p:tags r:id="rId4"/>
            </p:custDataLst>
          </p:nvPr>
        </p:nvSpPr>
        <p:spPr>
          <a:xfrm>
            <a:off x="0" y="0"/>
            <a:ext cx="109728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sp>
        <p:nvSpPr>
          <p:cNvPr id="8" name="Rectangle 7" hidden="1"/>
          <p:cNvSpPr/>
          <p:nvPr userDrawn="1">
            <p:custDataLst>
              <p:tags r:id="rId5"/>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sp>
        <p:nvSpPr>
          <p:cNvPr id="7" name="Rectangle 6" hidden="1"/>
          <p:cNvSpPr/>
          <p:nvPr userDrawn="1">
            <p:custDataLst>
              <p:tags r:id="rId6"/>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algn="ctr"/>
            <a:endParaRPr lang="en-US" spc="0">
              <a:solidFill>
                <a:srgbClr val="003264"/>
              </a:solidFill>
            </a:endParaRPr>
          </a:p>
        </p:txBody>
      </p:sp>
      <p:cxnSp>
        <p:nvCxnSpPr>
          <p:cNvPr id="6" name="Straight Connector 5"/>
          <p:cNvCxnSpPr/>
          <p:nvPr userDrawn="1">
            <p:custDataLst>
              <p:tags r:id="rId7"/>
            </p:custDataLst>
          </p:nvPr>
        </p:nvCxnSpPr>
        <p:spPr>
          <a:xfrm>
            <a:off x="0" y="533400"/>
            <a:ext cx="10972800" cy="0"/>
          </a:xfrm>
          <a:prstGeom prst="line">
            <a:avLst/>
          </a:prstGeom>
          <a:ln>
            <a:solidFill>
              <a:srgbClr val="003264"/>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custDataLst>
              <p:tags r:id="rId8"/>
            </p:custDataLst>
          </p:nvPr>
        </p:nvCxnSpPr>
        <p:spPr>
          <a:xfrm>
            <a:off x="0" y="5562600"/>
            <a:ext cx="10972800" cy="0"/>
          </a:xfrm>
          <a:prstGeom prst="line">
            <a:avLst/>
          </a:prstGeom>
          <a:ln>
            <a:solidFill>
              <a:srgbClr val="DDDDE7"/>
            </a:solidFill>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13">
            <a:extLst>
              <a:ext uri="{28A0092B-C50C-407E-A947-70E740481C1C}">
                <a14:useLocalDpi xmlns:a14="http://schemas.microsoft.com/office/drawing/2010/main" val="0"/>
              </a:ext>
            </a:extLst>
          </a:blip>
          <a:stretch>
            <a:fillRect/>
          </a:stretch>
        </p:blipFill>
        <p:spPr>
          <a:xfrm>
            <a:off x="0" y="5741670"/>
            <a:ext cx="1403350" cy="251460"/>
          </a:xfrm>
          <a:prstGeom prst="rect">
            <a:avLst/>
          </a:prstGeom>
        </p:spPr>
      </p:pic>
      <p:pic>
        <p:nvPicPr>
          <p:cNvPr id="11" name="Picture 10"/>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p:spPr>
      </p:pic>
      <p:pic>
        <p:nvPicPr>
          <p:cNvPr id="12" name="Picture 11"/>
          <p:cNvPicPr>
            <a:picLocks/>
          </p:cNvPicPr>
          <p:nvPr userDrawn="1"/>
        </p:nvPicPr>
        <p:blipFill>
          <a:blip r:embed="rId15"/>
          <a:stretch>
            <a:fillRect/>
          </a:stretch>
        </p:blipFill>
        <p:spPr>
          <a:xfrm>
            <a:off x="0" y="5562600"/>
            <a:ext cx="10972800" cy="609600"/>
          </a:xfrm>
          <a:prstGeom prst="rect">
            <a:avLst/>
          </a:prstGeom>
        </p:spPr>
      </p:pic>
      <p:pic>
        <p:nvPicPr>
          <p:cNvPr id="13" name="Picture 12"/>
          <p:cNvPicPr>
            <a:picLocks/>
          </p:cNvPicPr>
          <p:nvPr userDrawn="1">
            <p:custDataLst>
              <p:tags r:id="rId9"/>
            </p:custDataLst>
          </p:nvPr>
        </p:nvPicPr>
        <p:blipFill>
          <a:blip r:embed="rId15"/>
          <a:stretch>
            <a:fillRect/>
          </a:stretch>
        </p:blipFill>
        <p:spPr>
          <a:xfrm>
            <a:off x="0" y="5562600"/>
            <a:ext cx="10972800" cy="6096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4" name="Picture 13"/>
          <p:cNvPicPr>
            <a:picLocks/>
          </p:cNvPicPr>
          <p:nvPr userDrawn="1">
            <p:custDataLst>
              <p:tags r:id="rId10"/>
            </p:custDataLst>
          </p:nvPr>
        </p:nvPicPr>
        <p:blipFill>
          <a:blip r:embed="rId14" cstate="print">
            <a:extLst>
              <a:ext uri="{28A0092B-C50C-407E-A947-70E740481C1C}">
                <a14:useLocalDpi xmlns:a14="http://schemas.microsoft.com/office/drawing/2010/main" val="0"/>
              </a:ext>
            </a:extLst>
          </a:blip>
          <a:stretch>
            <a:fillRect/>
          </a:stretch>
        </p:blipFill>
        <p:spPr>
          <a:xfrm>
            <a:off x="8915400" y="5651500"/>
            <a:ext cx="1828800" cy="40640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5" name="Picture 14"/>
          <p:cNvPicPr>
            <a:picLocks/>
          </p:cNvPicPr>
          <p:nvPr userDrawn="1">
            <p:custDataLst>
              <p:tags r:id="rId11"/>
            </p:custDataLst>
          </p:nvPr>
        </p:nvPicPr>
        <p:blipFill>
          <a:blip r:embed="rId13">
            <a:extLst>
              <a:ext uri="{28A0092B-C50C-407E-A947-70E740481C1C}">
                <a14:useLocalDpi xmlns:a14="http://schemas.microsoft.com/office/drawing/2010/main"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710008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heme" Target="../theme/theme1.xml"/><Relationship Id="rId10"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1" descr="PPTFOOTCOL"/>
          <p:cNvPicPr>
            <a:picLocks noChangeArrowheads="1"/>
          </p:cNvPicPr>
          <p:nvPr>
            <p:custDataLst>
              <p:tags r:id="rId6"/>
            </p:custDataLst>
          </p:nvPr>
        </p:nvPicPr>
        <p:blipFill>
          <a:blip r:embed="rId13"/>
          <a:srcRect/>
          <a:stretch>
            <a:fillRect/>
          </a:stretch>
        </p:blipFill>
        <p:spPr bwMode="auto">
          <a:xfrm>
            <a:off x="0" y="5562601"/>
            <a:ext cx="10969625" cy="609600"/>
          </a:xfrm>
          <a:prstGeom prst="rect">
            <a:avLst/>
          </a:prstGeom>
          <a:solidFill>
            <a:srgbClr val="003264"/>
          </a:solidFill>
          <a:ln w="0">
            <a:noFill/>
            <a:miter lim="800000"/>
            <a:headEnd/>
            <a:tailEnd/>
          </a:ln>
        </p:spPr>
      </p:pic>
      <p:sp>
        <p:nvSpPr>
          <p:cNvPr id="1033" name="Rectangle 9"/>
          <p:cNvSpPr>
            <a:spLocks noChangeArrowheads="1"/>
          </p:cNvSpPr>
          <p:nvPr>
            <p:custDataLst>
              <p:tags r:id="rId7"/>
            </p:custDataLst>
          </p:nvPr>
        </p:nvSpPr>
        <p:spPr bwMode="auto">
          <a:xfrm>
            <a:off x="0" y="1"/>
            <a:ext cx="10969625" cy="533400"/>
          </a:xfrm>
          <a:prstGeom prst="rect">
            <a:avLst/>
          </a:prstGeom>
          <a:solidFill>
            <a:srgbClr val="003264"/>
          </a:solidFill>
          <a:ln w="0">
            <a:noFill/>
            <a:miter lim="800000"/>
            <a:headEnd/>
            <a:tailEnd/>
          </a:ln>
          <a:effectLst/>
        </p:spPr>
        <p:txBody>
          <a:bodyPr wrap="none" lIns="0" tIns="0" rIns="0" bIns="0" anchor="ctr"/>
          <a:lstStyle/>
          <a:p>
            <a:pPr algn="ctr">
              <a:defRPr/>
            </a:pPr>
            <a:endParaRPr lang="de-DE" sz="1619">
              <a:solidFill>
                <a:srgbClr val="153B63"/>
              </a:solidFill>
              <a:latin typeface="Bosch Office Sans"/>
            </a:endParaRPr>
          </a:p>
        </p:txBody>
      </p:sp>
      <p:sp>
        <p:nvSpPr>
          <p:cNvPr id="1032" name="Line 8"/>
          <p:cNvSpPr>
            <a:spLocks noChangeShapeType="1"/>
          </p:cNvSpPr>
          <p:nvPr>
            <p:custDataLst>
              <p:tags r:id="rId8"/>
            </p:custDataLst>
          </p:nvPr>
        </p:nvSpPr>
        <p:spPr bwMode="auto">
          <a:xfrm>
            <a:off x="0" y="533400"/>
            <a:ext cx="10969625" cy="0"/>
          </a:xfrm>
          <a:prstGeom prst="line">
            <a:avLst/>
          </a:prstGeom>
          <a:noFill/>
          <a:ln w="9017">
            <a:solidFill>
              <a:srgbClr val="153B63"/>
            </a:solidFill>
            <a:round/>
            <a:headEnd/>
            <a:tailEnd/>
          </a:ln>
          <a:effectLst/>
        </p:spPr>
        <p:txBody>
          <a:bodyPr wrap="none" anchor="ctr"/>
          <a:lstStyle/>
          <a:p>
            <a:pPr>
              <a:defRPr/>
            </a:pPr>
            <a:endParaRPr lang="de-DE" sz="1619">
              <a:latin typeface="Bosch Office Sans"/>
            </a:endParaRPr>
          </a:p>
        </p:txBody>
      </p:sp>
      <p:sp>
        <p:nvSpPr>
          <p:cNvPr id="1031" name="Line 7"/>
          <p:cNvSpPr>
            <a:spLocks noChangeShapeType="1"/>
          </p:cNvSpPr>
          <p:nvPr>
            <p:custDataLst>
              <p:tags r:id="rId9"/>
            </p:custDataLst>
          </p:nvPr>
        </p:nvSpPr>
        <p:spPr bwMode="auto">
          <a:xfrm>
            <a:off x="0" y="5562600"/>
            <a:ext cx="10969625" cy="0"/>
          </a:xfrm>
          <a:prstGeom prst="line">
            <a:avLst/>
          </a:prstGeom>
          <a:noFill/>
          <a:ln w="9017">
            <a:solidFill>
              <a:srgbClr val="DDDDE7"/>
            </a:solidFill>
            <a:round/>
            <a:headEnd/>
            <a:tailEnd/>
          </a:ln>
          <a:effectLst/>
        </p:spPr>
        <p:txBody>
          <a:bodyPr wrap="none" anchor="ctr"/>
          <a:lstStyle/>
          <a:p>
            <a:pPr>
              <a:defRPr/>
            </a:pPr>
            <a:endParaRPr lang="de-DE" sz="1619">
              <a:latin typeface="Bosch Office Sans"/>
            </a:endParaRPr>
          </a:p>
        </p:txBody>
      </p:sp>
      <p:sp>
        <p:nvSpPr>
          <p:cNvPr id="1030" name="Rectangle 2"/>
          <p:cNvSpPr>
            <a:spLocks noGrp="1" noChangeArrowheads="1"/>
          </p:cNvSpPr>
          <p:nvPr>
            <p:ph type="title"/>
            <p:custDataLst>
              <p:tags r:id="rId10"/>
            </p:custDataLst>
          </p:nvPr>
        </p:nvSpPr>
        <p:spPr bwMode="auto">
          <a:xfrm>
            <a:off x="685602" y="533401"/>
            <a:ext cx="9402536"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a:t>Titelmasterformat durch Klicken bearbeiten</a:t>
            </a:r>
          </a:p>
        </p:txBody>
      </p:sp>
      <p:sp>
        <p:nvSpPr>
          <p:cNvPr id="2" name="Rectangle 3"/>
          <p:cNvSpPr>
            <a:spLocks noGrp="1" noChangeArrowheads="1"/>
          </p:cNvSpPr>
          <p:nvPr>
            <p:ph type="body" idx="1"/>
            <p:custDataLst>
              <p:tags r:id="rId11"/>
            </p:custDataLst>
          </p:nvPr>
        </p:nvSpPr>
        <p:spPr bwMode="auto">
          <a:xfrm>
            <a:off x="685602" y="1066801"/>
            <a:ext cx="9402536"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Rectangle 6"/>
          <p:cNvSpPr>
            <a:spLocks noGrp="1" noChangeArrowheads="1"/>
          </p:cNvSpPr>
          <p:nvPr>
            <p:ph type="sldNum" sz="quarter" idx="4"/>
            <p:custDataLst>
              <p:tags r:id="rId12"/>
            </p:custDataLst>
          </p:nvPr>
        </p:nvSpPr>
        <p:spPr bwMode="auto">
          <a:xfrm>
            <a:off x="97943" y="5851525"/>
            <a:ext cx="489716"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350">
                <a:solidFill>
                  <a:srgbClr val="707070"/>
                </a:solidFill>
                <a:latin typeface="Bosch Office Sans"/>
              </a:defRPr>
            </a:lvl1pPr>
          </a:lstStyle>
          <a:p>
            <a:fld id="{6484B373-53D2-4BD5-8FD0-23C6AE9C48BC}" type="slidenum">
              <a:rPr lang="en-US" smtClean="0"/>
              <a:t>‹#›</a:t>
            </a:fld>
            <a:endParaRPr lang="en-US"/>
          </a:p>
        </p:txBody>
      </p:sp>
    </p:spTree>
    <p:extLst>
      <p:ext uri="{BB962C8B-B14F-4D97-AF65-F5344CB8AC3E}">
        <p14:creationId xmlns:p14="http://schemas.microsoft.com/office/powerpoint/2010/main" val="14187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1" fontAlgn="base" hangingPunct="1">
        <a:lnSpc>
          <a:spcPct val="111000"/>
        </a:lnSpc>
        <a:spcBef>
          <a:spcPct val="0"/>
        </a:spcBef>
        <a:spcAft>
          <a:spcPct val="0"/>
        </a:spcAft>
        <a:defRPr sz="2429">
          <a:solidFill>
            <a:srgbClr val="000000"/>
          </a:solidFill>
          <a:latin typeface="+mj-lt"/>
          <a:ea typeface="+mj-ea"/>
          <a:cs typeface="+mj-cs"/>
        </a:defRPr>
      </a:lvl1pPr>
      <a:lvl2pPr algn="l" rtl="0" eaLnBrk="1" fontAlgn="base" hangingPunct="1">
        <a:lnSpc>
          <a:spcPct val="111000"/>
        </a:lnSpc>
        <a:spcBef>
          <a:spcPct val="0"/>
        </a:spcBef>
        <a:spcAft>
          <a:spcPct val="0"/>
        </a:spcAft>
        <a:defRPr sz="2429">
          <a:solidFill>
            <a:srgbClr val="000000"/>
          </a:solidFill>
          <a:latin typeface="Bosch Office Sans"/>
        </a:defRPr>
      </a:lvl2pPr>
      <a:lvl3pPr algn="l" rtl="0" eaLnBrk="1" fontAlgn="base" hangingPunct="1">
        <a:lnSpc>
          <a:spcPct val="111000"/>
        </a:lnSpc>
        <a:spcBef>
          <a:spcPct val="0"/>
        </a:spcBef>
        <a:spcAft>
          <a:spcPct val="0"/>
        </a:spcAft>
        <a:defRPr sz="2429">
          <a:solidFill>
            <a:srgbClr val="000000"/>
          </a:solidFill>
          <a:latin typeface="Bosch Office Sans"/>
        </a:defRPr>
      </a:lvl3pPr>
      <a:lvl4pPr algn="l" rtl="0" eaLnBrk="1" fontAlgn="base" hangingPunct="1">
        <a:lnSpc>
          <a:spcPct val="111000"/>
        </a:lnSpc>
        <a:spcBef>
          <a:spcPct val="0"/>
        </a:spcBef>
        <a:spcAft>
          <a:spcPct val="0"/>
        </a:spcAft>
        <a:defRPr sz="2429">
          <a:solidFill>
            <a:srgbClr val="000000"/>
          </a:solidFill>
          <a:latin typeface="Bosch Office Sans"/>
        </a:defRPr>
      </a:lvl4pPr>
      <a:lvl5pPr algn="l" rtl="0" eaLnBrk="1" fontAlgn="base" hangingPunct="1">
        <a:lnSpc>
          <a:spcPct val="111000"/>
        </a:lnSpc>
        <a:spcBef>
          <a:spcPct val="0"/>
        </a:spcBef>
        <a:spcAft>
          <a:spcPct val="0"/>
        </a:spcAft>
        <a:defRPr sz="2429">
          <a:solidFill>
            <a:srgbClr val="000000"/>
          </a:solidFill>
          <a:latin typeface="Bosch Office Sans"/>
        </a:defRPr>
      </a:lvl5pPr>
      <a:lvl6pPr marL="411339" algn="l" rtl="0" eaLnBrk="1" fontAlgn="base" hangingPunct="1">
        <a:lnSpc>
          <a:spcPct val="111000"/>
        </a:lnSpc>
        <a:spcBef>
          <a:spcPct val="0"/>
        </a:spcBef>
        <a:spcAft>
          <a:spcPct val="0"/>
        </a:spcAft>
        <a:defRPr sz="2429">
          <a:solidFill>
            <a:srgbClr val="000000"/>
          </a:solidFill>
          <a:latin typeface="Bosch Office Sans"/>
        </a:defRPr>
      </a:lvl6pPr>
      <a:lvl7pPr marL="822678" algn="l" rtl="0" eaLnBrk="1" fontAlgn="base" hangingPunct="1">
        <a:lnSpc>
          <a:spcPct val="111000"/>
        </a:lnSpc>
        <a:spcBef>
          <a:spcPct val="0"/>
        </a:spcBef>
        <a:spcAft>
          <a:spcPct val="0"/>
        </a:spcAft>
        <a:defRPr sz="2429">
          <a:solidFill>
            <a:srgbClr val="000000"/>
          </a:solidFill>
          <a:latin typeface="Bosch Office Sans"/>
        </a:defRPr>
      </a:lvl7pPr>
      <a:lvl8pPr marL="1234017" algn="l" rtl="0" eaLnBrk="1" fontAlgn="base" hangingPunct="1">
        <a:lnSpc>
          <a:spcPct val="111000"/>
        </a:lnSpc>
        <a:spcBef>
          <a:spcPct val="0"/>
        </a:spcBef>
        <a:spcAft>
          <a:spcPct val="0"/>
        </a:spcAft>
        <a:defRPr sz="2429">
          <a:solidFill>
            <a:srgbClr val="000000"/>
          </a:solidFill>
          <a:latin typeface="Bosch Office Sans"/>
        </a:defRPr>
      </a:lvl8pPr>
      <a:lvl9pPr marL="1645355" algn="l" rtl="0" eaLnBrk="1" fontAlgn="base" hangingPunct="1">
        <a:lnSpc>
          <a:spcPct val="111000"/>
        </a:lnSpc>
        <a:spcBef>
          <a:spcPct val="0"/>
        </a:spcBef>
        <a:spcAft>
          <a:spcPct val="0"/>
        </a:spcAft>
        <a:defRPr sz="2429">
          <a:solidFill>
            <a:srgbClr val="000000"/>
          </a:solidFill>
          <a:latin typeface="Bosch Office Sans"/>
        </a:defRPr>
      </a:lvl9pPr>
    </p:titleStyle>
    <p:bodyStyle>
      <a:lvl1pPr marL="274226" indent="-274226" algn="l" rtl="0" eaLnBrk="1" fontAlgn="base" hangingPunct="1">
        <a:lnSpc>
          <a:spcPct val="111000"/>
        </a:lnSpc>
        <a:spcBef>
          <a:spcPct val="0"/>
        </a:spcBef>
        <a:spcAft>
          <a:spcPct val="0"/>
        </a:spcAft>
        <a:buClr>
          <a:srgbClr val="425C8F"/>
        </a:buClr>
        <a:buSzPct val="65000"/>
        <a:buFont typeface="Wingdings" pitchFamily="2" charset="2"/>
        <a:buChar char="è"/>
        <a:defRPr sz="1619">
          <a:solidFill>
            <a:schemeClr val="tx1"/>
          </a:solidFill>
          <a:latin typeface="+mn-lt"/>
          <a:ea typeface="+mn-ea"/>
          <a:cs typeface="+mn-cs"/>
        </a:defRPr>
      </a:lvl1pPr>
      <a:lvl2pPr marL="548452"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2pPr>
      <a:lvl3pPr marL="822678"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3pPr>
      <a:lvl4pPr marL="1096903"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4pPr>
      <a:lvl5pPr marL="1371128" indent="-171392" algn="l" rtl="0" eaLnBrk="1" fontAlgn="base" hangingPunct="1">
        <a:lnSpc>
          <a:spcPct val="111000"/>
        </a:lnSpc>
        <a:spcBef>
          <a:spcPct val="0"/>
        </a:spcBef>
        <a:spcAft>
          <a:spcPct val="0"/>
        </a:spcAft>
        <a:buClr>
          <a:srgbClr val="425C8F"/>
        </a:buClr>
        <a:buSzPct val="50000"/>
        <a:buFont typeface="Wingdings" pitchFamily="2" charset="2"/>
        <a:buChar char=""/>
        <a:defRPr sz="1619">
          <a:solidFill>
            <a:schemeClr val="tx1"/>
          </a:solidFill>
          <a:latin typeface="+mn-lt"/>
        </a:defRPr>
      </a:lvl5pPr>
      <a:lvl6pPr marL="1645355"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1920660"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195966"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2471271" indent="-171392"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822678" rtl="0" eaLnBrk="1" latinLnBrk="0" hangingPunct="1">
        <a:defRPr sz="1619" kern="1200">
          <a:solidFill>
            <a:schemeClr val="tx1"/>
          </a:solidFill>
          <a:latin typeface="+mn-lt"/>
          <a:ea typeface="+mn-ea"/>
          <a:cs typeface="+mn-cs"/>
        </a:defRPr>
      </a:lvl1pPr>
      <a:lvl2pPr marL="411339" algn="l" defTabSz="822678" rtl="0" eaLnBrk="1" latinLnBrk="0" hangingPunct="1">
        <a:defRPr sz="1619" kern="1200">
          <a:solidFill>
            <a:schemeClr val="tx1"/>
          </a:solidFill>
          <a:latin typeface="+mn-lt"/>
          <a:ea typeface="+mn-ea"/>
          <a:cs typeface="+mn-cs"/>
        </a:defRPr>
      </a:lvl2pPr>
      <a:lvl3pPr marL="822678" algn="l" defTabSz="822678" rtl="0" eaLnBrk="1" latinLnBrk="0" hangingPunct="1">
        <a:defRPr sz="1619" kern="1200">
          <a:solidFill>
            <a:schemeClr val="tx1"/>
          </a:solidFill>
          <a:latin typeface="+mn-lt"/>
          <a:ea typeface="+mn-ea"/>
          <a:cs typeface="+mn-cs"/>
        </a:defRPr>
      </a:lvl3pPr>
      <a:lvl4pPr marL="1234017" algn="l" defTabSz="822678" rtl="0" eaLnBrk="1" latinLnBrk="0" hangingPunct="1">
        <a:defRPr sz="1619" kern="1200">
          <a:solidFill>
            <a:schemeClr val="tx1"/>
          </a:solidFill>
          <a:latin typeface="+mn-lt"/>
          <a:ea typeface="+mn-ea"/>
          <a:cs typeface="+mn-cs"/>
        </a:defRPr>
      </a:lvl4pPr>
      <a:lvl5pPr marL="1645355" algn="l" defTabSz="822678" rtl="0" eaLnBrk="1" latinLnBrk="0" hangingPunct="1">
        <a:defRPr sz="1619" kern="1200">
          <a:solidFill>
            <a:schemeClr val="tx1"/>
          </a:solidFill>
          <a:latin typeface="+mn-lt"/>
          <a:ea typeface="+mn-ea"/>
          <a:cs typeface="+mn-cs"/>
        </a:defRPr>
      </a:lvl5pPr>
      <a:lvl6pPr marL="2056694" algn="l" defTabSz="822678" rtl="0" eaLnBrk="1" latinLnBrk="0" hangingPunct="1">
        <a:defRPr sz="1619" kern="1200">
          <a:solidFill>
            <a:schemeClr val="tx1"/>
          </a:solidFill>
          <a:latin typeface="+mn-lt"/>
          <a:ea typeface="+mn-ea"/>
          <a:cs typeface="+mn-cs"/>
        </a:defRPr>
      </a:lvl6pPr>
      <a:lvl7pPr marL="2468033" algn="l" defTabSz="822678" rtl="0" eaLnBrk="1" latinLnBrk="0" hangingPunct="1">
        <a:defRPr sz="1619" kern="1200">
          <a:solidFill>
            <a:schemeClr val="tx1"/>
          </a:solidFill>
          <a:latin typeface="+mn-lt"/>
          <a:ea typeface="+mn-ea"/>
          <a:cs typeface="+mn-cs"/>
        </a:defRPr>
      </a:lvl7pPr>
      <a:lvl8pPr marL="2879371" algn="l" defTabSz="822678" rtl="0" eaLnBrk="1" latinLnBrk="0" hangingPunct="1">
        <a:defRPr sz="1619" kern="1200">
          <a:solidFill>
            <a:schemeClr val="tx1"/>
          </a:solidFill>
          <a:latin typeface="+mn-lt"/>
          <a:ea typeface="+mn-ea"/>
          <a:cs typeface="+mn-cs"/>
        </a:defRPr>
      </a:lvl8pPr>
      <a:lvl9pPr marL="3290709" algn="l" defTabSz="822678"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4.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10.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4.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slideLayout" Target="../slideLayouts/slideLayout4.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s>
</file>

<file path=ppt/slides/_rels/slide2.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4.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3.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4.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hyperlink" Target="https://inside-docupedia.bosch.com/confluence/display/gen3generic/Using+git" TargetMode="Externa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4.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5.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4.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4.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6.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4.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7.xml.rels><?xml version="1.0" encoding="UTF-8" standalone="yes"?>
<Relationships xmlns="http://schemas.openxmlformats.org/package/2006/relationships"><Relationship Id="rId13" Type="http://schemas.openxmlformats.org/officeDocument/2006/relationships/tags" Target="../tags/tag93.xml"/><Relationship Id="rId18" Type="http://schemas.openxmlformats.org/officeDocument/2006/relationships/tags" Target="../tags/tag98.xml"/><Relationship Id="rId26" Type="http://schemas.openxmlformats.org/officeDocument/2006/relationships/tags" Target="../tags/tag106.xml"/><Relationship Id="rId39" Type="http://schemas.openxmlformats.org/officeDocument/2006/relationships/image" Target="../media/image9.jpeg"/><Relationship Id="rId21" Type="http://schemas.openxmlformats.org/officeDocument/2006/relationships/tags" Target="../tags/tag101.xml"/><Relationship Id="rId34" Type="http://schemas.openxmlformats.org/officeDocument/2006/relationships/image" Target="../media/image4.png"/><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slideLayout" Target="../slideLayouts/slideLayout4.xml"/><Relationship Id="rId38" Type="http://schemas.openxmlformats.org/officeDocument/2006/relationships/image" Target="../media/image8.jpg"/><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tags" Target="../tags/tag100.xml"/><Relationship Id="rId29" Type="http://schemas.openxmlformats.org/officeDocument/2006/relationships/tags" Target="../tags/tag109.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24" Type="http://schemas.openxmlformats.org/officeDocument/2006/relationships/tags" Target="../tags/tag104.xml"/><Relationship Id="rId32" Type="http://schemas.openxmlformats.org/officeDocument/2006/relationships/tags" Target="../tags/tag112.xml"/><Relationship Id="rId37" Type="http://schemas.openxmlformats.org/officeDocument/2006/relationships/image" Target="../media/image7.jpg"/><Relationship Id="rId40" Type="http://schemas.openxmlformats.org/officeDocument/2006/relationships/image" Target="../media/image10.png"/><Relationship Id="rId5" Type="http://schemas.openxmlformats.org/officeDocument/2006/relationships/tags" Target="../tags/tag85.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image" Target="../media/image6.png"/><Relationship Id="rId10" Type="http://schemas.openxmlformats.org/officeDocument/2006/relationships/tags" Target="../tags/tag90.xml"/><Relationship Id="rId19" Type="http://schemas.openxmlformats.org/officeDocument/2006/relationships/tags" Target="../tags/tag99.xml"/><Relationship Id="rId31" Type="http://schemas.openxmlformats.org/officeDocument/2006/relationships/tags" Target="../tags/tag111.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 Id="rId22" Type="http://schemas.openxmlformats.org/officeDocument/2006/relationships/tags" Target="../tags/tag102.xml"/><Relationship Id="rId27" Type="http://schemas.openxmlformats.org/officeDocument/2006/relationships/tags" Target="../tags/tag107.xml"/><Relationship Id="rId30" Type="http://schemas.openxmlformats.org/officeDocument/2006/relationships/tags" Target="../tags/tag110.xml"/><Relationship Id="rId35" Type="http://schemas.openxmlformats.org/officeDocument/2006/relationships/image" Target="../media/image5.jpeg"/><Relationship Id="rId8" Type="http://schemas.openxmlformats.org/officeDocument/2006/relationships/tags" Target="../tags/tag88.xml"/><Relationship Id="rId3" Type="http://schemas.openxmlformats.org/officeDocument/2006/relationships/tags" Target="../tags/tag83.xml"/></Relationships>
</file>

<file path=ppt/slides/_rels/slide8.xml.rels><?xml version="1.0" encoding="UTF-8" standalone="yes"?>
<Relationships xmlns="http://schemas.openxmlformats.org/package/2006/relationships"><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21" Type="http://schemas.openxmlformats.org/officeDocument/2006/relationships/tags" Target="../tags/tag133.xml"/><Relationship Id="rId34" Type="http://schemas.openxmlformats.org/officeDocument/2006/relationships/image" Target="../media/image5.jpeg"/><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image" Target="../media/image4.png"/><Relationship Id="rId38" Type="http://schemas.openxmlformats.org/officeDocument/2006/relationships/image" Target="../media/image11.png"/><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tags" Target="../tags/tag14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slideLayout" Target="../slideLayouts/slideLayout4.xml"/><Relationship Id="rId37" Type="http://schemas.openxmlformats.org/officeDocument/2006/relationships/image" Target="../media/image8.jpg"/><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36" Type="http://schemas.openxmlformats.org/officeDocument/2006/relationships/image" Target="../media/image7.jpg"/><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tags" Target="../tags/tag143.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42.xml"/><Relationship Id="rId35" Type="http://schemas.openxmlformats.org/officeDocument/2006/relationships/image" Target="../media/image6.png"/><Relationship Id="rId8" Type="http://schemas.openxmlformats.org/officeDocument/2006/relationships/tags" Target="../tags/tag120.xml"/><Relationship Id="rId3" Type="http://schemas.openxmlformats.org/officeDocument/2006/relationships/tags" Target="../tags/tag115.xml"/></Relationships>
</file>

<file path=ppt/slides/_rels/slide9.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4.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4.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a:solidFill>
                  <a:srgbClr val="FFFFFF"/>
                </a:solidFill>
              </a:rPr>
              <a:t>GIT Proposal - Linux Modules</a:t>
            </a: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14990"/>
            <a:ext cx="9732706" cy="4862870"/>
          </a:xfrm>
          <a:prstGeom prst="rect">
            <a:avLst/>
          </a:prstGeom>
          <a:noFill/>
        </p:spPr>
        <p:txBody>
          <a:bodyPr wrap="square" rtlCol="0">
            <a:spAutoFit/>
          </a:bodyPr>
          <a:lstStyle/>
          <a:p>
            <a:r>
              <a:rPr lang="en-US" sz="1600" b="1" dirty="0"/>
              <a:t>Current Scenario</a:t>
            </a:r>
          </a:p>
          <a:p>
            <a:endParaRPr lang="en-US" sz="1400" dirty="0"/>
          </a:p>
          <a:p>
            <a:r>
              <a:rPr lang="en-US" sz="1400" dirty="0"/>
              <a:t>SCM Tool – ClearCase (Base), UCM ClearCase in JLR</a:t>
            </a:r>
          </a:p>
          <a:p>
            <a:r>
              <a:rPr lang="en-US" sz="1400" dirty="0"/>
              <a:t>VOB - \</a:t>
            </a:r>
            <a:r>
              <a:rPr lang="en-US" sz="1400" dirty="0" err="1"/>
              <a:t>ai_ngi</a:t>
            </a:r>
            <a:endParaRPr lang="en-US" sz="1400" dirty="0"/>
          </a:p>
          <a:p>
            <a:endParaRPr lang="en-US" sz="1400" dirty="0"/>
          </a:p>
          <a:p>
            <a:r>
              <a:rPr lang="en-US" sz="1400" dirty="0"/>
              <a:t>VOB Contents :</a:t>
            </a:r>
          </a:p>
          <a:p>
            <a:pPr marL="285750" indent="-285750">
              <a:buFont typeface="Wingdings" panose="05000000000000000000" pitchFamily="2" charset="2"/>
              <a:buChar char="§"/>
            </a:pPr>
            <a:r>
              <a:rPr lang="en-US" sz="1400" dirty="0"/>
              <a:t>~ 80 % as Binaries (rpms, </a:t>
            </a:r>
            <a:r>
              <a:rPr lang="en-US" sz="1400" dirty="0" err="1"/>
              <a:t>pof</a:t>
            </a:r>
            <a:r>
              <a:rPr lang="en-US" sz="1400" dirty="0"/>
              <a:t> files)</a:t>
            </a:r>
          </a:p>
          <a:p>
            <a:pPr marL="285750" indent="-285750">
              <a:buFont typeface="Wingdings" panose="05000000000000000000" pitchFamily="2" charset="2"/>
              <a:buChar char="§"/>
            </a:pPr>
            <a:r>
              <a:rPr lang="en-US" sz="1400" dirty="0"/>
              <a:t>~20 % as Source Code and Documents (Test reports , release notes, metrics)</a:t>
            </a:r>
          </a:p>
          <a:p>
            <a:endParaRPr lang="en-US" sz="1400" dirty="0"/>
          </a:p>
          <a:p>
            <a:r>
              <a:rPr lang="en-US" sz="1400" dirty="0"/>
              <a:t>Release Process To Integration:</a:t>
            </a:r>
          </a:p>
          <a:p>
            <a:pPr marL="742950" lvl="1" indent="-285750">
              <a:buFont typeface="Wingdings" panose="05000000000000000000" pitchFamily="2" charset="2"/>
              <a:buChar char="§"/>
            </a:pPr>
            <a:r>
              <a:rPr lang="en-US" sz="1400" dirty="0"/>
              <a:t>Developers generate the rpms, check in , deliver the labels (ex : TV Card, </a:t>
            </a:r>
            <a:r>
              <a:rPr lang="en-US" sz="1400" dirty="0" err="1"/>
              <a:t>Deadreckoning</a:t>
            </a:r>
            <a:r>
              <a:rPr lang="en-US" sz="1400" dirty="0"/>
              <a:t>)</a:t>
            </a:r>
          </a:p>
          <a:p>
            <a:pPr marL="742950" lvl="1" indent="-285750">
              <a:buFont typeface="Wingdings" panose="05000000000000000000" pitchFamily="2" charset="2"/>
              <a:buChar char="§"/>
            </a:pPr>
            <a:r>
              <a:rPr lang="en-US" sz="1400" dirty="0"/>
              <a:t>Source Code, Part numbers, configuration files and some parts as Libraries ( ex : Radio Card, CPLD)</a:t>
            </a:r>
          </a:p>
          <a:p>
            <a:pPr marL="742950" lvl="1" indent="-285750">
              <a:buFont typeface="Wingdings" panose="05000000000000000000" pitchFamily="2" charset="2"/>
              <a:buChar char="§"/>
            </a:pPr>
            <a:r>
              <a:rPr lang="en-US" sz="1400" dirty="0"/>
              <a:t>V850 Bosch Internal Release Binaries ( VIC_V850)</a:t>
            </a:r>
          </a:p>
          <a:p>
            <a:endParaRPr lang="en-US" sz="1400" dirty="0"/>
          </a:p>
          <a:p>
            <a:r>
              <a:rPr lang="en-US" sz="1400" dirty="0"/>
              <a:t>Integration Process : </a:t>
            </a:r>
          </a:p>
          <a:p>
            <a:pPr marL="742950" lvl="1" indent="-285750">
              <a:buFont typeface="Wingdings" panose="05000000000000000000" pitchFamily="2" charset="2"/>
              <a:buChar char="§"/>
            </a:pPr>
            <a:r>
              <a:rPr lang="en-US" sz="1400" dirty="0"/>
              <a:t>RPMs – Updating of Contents in Integration branch based on Developers label</a:t>
            </a:r>
          </a:p>
          <a:p>
            <a:pPr marL="742950" lvl="1" indent="-285750">
              <a:buFont typeface="Wingdings" panose="05000000000000000000" pitchFamily="2" charset="2"/>
              <a:buChar char="§"/>
            </a:pPr>
            <a:r>
              <a:rPr lang="en-US" sz="1400" dirty="0"/>
              <a:t>Include the source contents, spec and configuration file changes and Generate RPMs in fedora (ex: Radio tuner card , CPLD)</a:t>
            </a:r>
          </a:p>
          <a:p>
            <a:pPr marL="742950" lvl="1" indent="-285750">
              <a:buFont typeface="Wingdings" panose="05000000000000000000" pitchFamily="2" charset="2"/>
              <a:buChar char="§"/>
            </a:pPr>
            <a:r>
              <a:rPr lang="en-US" sz="1400" dirty="0"/>
              <a:t>Upload the generate contents in </a:t>
            </a:r>
            <a:r>
              <a:rPr lang="en-US" sz="1400" dirty="0" err="1"/>
              <a:t>ai_ngi</a:t>
            </a:r>
            <a:r>
              <a:rPr lang="en-US" sz="1400" dirty="0"/>
              <a:t> VOB, Binary server and UCM ClearCase (STC Delivery process )</a:t>
            </a:r>
          </a:p>
          <a:p>
            <a:pPr marL="742950" lvl="1" indent="-285750">
              <a:buFont typeface="Wingdings" panose="05000000000000000000" pitchFamily="2" charset="2"/>
              <a:buChar char="§"/>
            </a:pPr>
            <a:r>
              <a:rPr lang="en-US" sz="1400" dirty="0"/>
              <a:t>Label in Bosch scope , Baseline in UCM ClearCase (STC Delivery process )</a:t>
            </a:r>
          </a:p>
          <a:p>
            <a:pPr marL="742950" lvl="1" indent="-285750">
              <a:buFont typeface="Wingdings" panose="05000000000000000000" pitchFamily="2" charset="2"/>
              <a:buChar char="§"/>
            </a:pPr>
            <a:r>
              <a:rPr lang="en-US" sz="1400" dirty="0"/>
              <a:t>CM activity creation, linking to Baseline	</a:t>
            </a:r>
          </a:p>
          <a:p>
            <a:endParaRPr lang="en-US" sz="1400" dirty="0"/>
          </a:p>
        </p:txBody>
      </p:sp>
      <p:sp>
        <p:nvSpPr>
          <p:cNvPr id="13" name="Slide Number Placeholder 12"/>
          <p:cNvSpPr>
            <a:spLocks noGrp="1"/>
          </p:cNvSpPr>
          <p:nvPr>
            <p:ph type="sldNum" sz="quarter" idx="10"/>
          </p:nvPr>
        </p:nvSpPr>
        <p:spPr/>
        <p:txBody>
          <a:bodyPr/>
          <a:lstStyle/>
          <a:p>
            <a:fld id="{6484B373-53D2-4BD5-8FD0-23C6AE9C48BC}" type="slidenum">
              <a:rPr lang="en-US" smtClean="0"/>
              <a:pPr/>
              <a:t>1</a:t>
            </a:fld>
            <a:endParaRPr lang="en-US"/>
          </a:p>
        </p:txBody>
      </p:sp>
    </p:spTree>
    <p:custDataLst>
      <p:tags r:id="rId1"/>
    </p:custDataLst>
    <p:extLst>
      <p:ext uri="{BB962C8B-B14F-4D97-AF65-F5344CB8AC3E}">
        <p14:creationId xmlns:p14="http://schemas.microsoft.com/office/powerpoint/2010/main" val="409743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10</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Rectangle 11"/>
          <p:cNvSpPr/>
          <p:nvPr>
            <p:custDataLst>
              <p:tags r:id="rId10"/>
            </p:custDataLst>
          </p:nvPr>
        </p:nvSpPr>
        <p:spPr>
          <a:xfrm>
            <a:off x="76200" y="768340"/>
            <a:ext cx="8261555" cy="369332"/>
          </a:xfrm>
          <a:prstGeom prst="rect">
            <a:avLst/>
          </a:prstGeom>
        </p:spPr>
        <p:txBody>
          <a:bodyPr wrap="square">
            <a:spAutoFit/>
          </a:bodyPr>
          <a:lstStyle/>
          <a:p>
            <a:r>
              <a:rPr lang="en-US" dirty="0"/>
              <a:t>Timeline – Implementation Plan ( Bosch Internal – Linux Modules)</a:t>
            </a:r>
          </a:p>
        </p:txBody>
      </p:sp>
      <p:graphicFrame>
        <p:nvGraphicFramePr>
          <p:cNvPr id="2" name="Table 1"/>
          <p:cNvGraphicFramePr>
            <a:graphicFrameLocks noGrp="1"/>
          </p:cNvGraphicFramePr>
          <p:nvPr>
            <p:custDataLst>
              <p:tags r:id="rId11"/>
            </p:custDataLst>
            <p:extLst>
              <p:ext uri="{D42A27DB-BD31-4B8C-83A1-F6EECF244321}">
                <p14:modId xmlns:p14="http://schemas.microsoft.com/office/powerpoint/2010/main" val="816681904"/>
              </p:ext>
            </p:extLst>
          </p:nvPr>
        </p:nvGraphicFramePr>
        <p:xfrm>
          <a:off x="403225" y="1722283"/>
          <a:ext cx="9402763" cy="2076661"/>
        </p:xfrm>
        <a:graphic>
          <a:graphicData uri="http://schemas.openxmlformats.org/drawingml/2006/table">
            <a:tbl>
              <a:tblPr>
                <a:tableStyleId>{5C22544A-7EE6-4342-B048-85BDC9FD1C3A}</a:tableStyleId>
              </a:tblPr>
              <a:tblGrid>
                <a:gridCol w="606630">
                  <a:extLst>
                    <a:ext uri="{9D8B030D-6E8A-4147-A177-3AD203B41FA5}">
                      <a16:colId xmlns:a16="http://schemas.microsoft.com/office/drawing/2014/main" val="20000"/>
                    </a:ext>
                  </a:extLst>
                </a:gridCol>
                <a:gridCol w="2982597">
                  <a:extLst>
                    <a:ext uri="{9D8B030D-6E8A-4147-A177-3AD203B41FA5}">
                      <a16:colId xmlns:a16="http://schemas.microsoft.com/office/drawing/2014/main" val="20001"/>
                    </a:ext>
                  </a:extLst>
                </a:gridCol>
                <a:gridCol w="1238536">
                  <a:extLst>
                    <a:ext uri="{9D8B030D-6E8A-4147-A177-3AD203B41FA5}">
                      <a16:colId xmlns:a16="http://schemas.microsoft.com/office/drawing/2014/main" val="20002"/>
                    </a:ext>
                  </a:extLst>
                </a:gridCol>
                <a:gridCol w="1175345">
                  <a:extLst>
                    <a:ext uri="{9D8B030D-6E8A-4147-A177-3AD203B41FA5}">
                      <a16:colId xmlns:a16="http://schemas.microsoft.com/office/drawing/2014/main" val="20003"/>
                    </a:ext>
                  </a:extLst>
                </a:gridCol>
                <a:gridCol w="3399655">
                  <a:extLst>
                    <a:ext uri="{9D8B030D-6E8A-4147-A177-3AD203B41FA5}">
                      <a16:colId xmlns:a16="http://schemas.microsoft.com/office/drawing/2014/main" val="20004"/>
                    </a:ext>
                  </a:extLst>
                </a:gridCol>
              </a:tblGrid>
              <a:tr h="304165">
                <a:tc>
                  <a:txBody>
                    <a:bodyPr/>
                    <a:lstStyle/>
                    <a:p>
                      <a:pPr algn="ctr" fontAlgn="b"/>
                      <a:r>
                        <a:rPr lang="en-US" sz="1000" u="none" strike="noStrike">
                          <a:effectLst/>
                        </a:rPr>
                        <a:t>Sl.No</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Activities</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Status</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Due Date</a:t>
                      </a:r>
                      <a:endParaRPr lang="en-US" sz="1000" b="1" i="0" u="none" strike="noStrike">
                        <a:solidFill>
                          <a:srgbClr val="000000"/>
                        </a:solidFill>
                        <a:effectLst/>
                        <a:latin typeface="Tahoma" panose="020B0604030504040204" pitchFamily="34" charset="0"/>
                      </a:endParaRPr>
                    </a:p>
                  </a:txBody>
                  <a:tcPr marL="0" marR="0" marT="0" marB="0" anchor="b"/>
                </a:tc>
                <a:tc>
                  <a:txBody>
                    <a:bodyPr/>
                    <a:lstStyle/>
                    <a:p>
                      <a:pPr algn="ctr" fontAlgn="b"/>
                      <a:r>
                        <a:rPr lang="en-US" sz="1000" u="none" strike="noStrike">
                          <a:effectLst/>
                        </a:rPr>
                        <a:t>Comments</a:t>
                      </a:r>
                      <a:endParaRPr lang="en-US" sz="1000" b="1"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0"/>
                  </a:ext>
                </a:extLst>
              </a:tr>
              <a:tr h="161136">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1"/>
                  </a:ext>
                </a:extLst>
              </a:tr>
              <a:tr h="161136">
                <a:tc>
                  <a:txBody>
                    <a:bodyPr/>
                    <a:lstStyle/>
                    <a:p>
                      <a:pPr algn="r" fontAlgn="b"/>
                      <a:r>
                        <a:rPr lang="en-US" sz="1000" u="none" strike="noStrike">
                          <a:effectLst/>
                        </a:rPr>
                        <a:t>1</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Test Repository Setup</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15/07/2016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2"/>
                  </a:ext>
                </a:extLst>
              </a:tr>
              <a:tr h="161136">
                <a:tc>
                  <a:txBody>
                    <a:bodyPr/>
                    <a:lstStyle/>
                    <a:p>
                      <a:pPr algn="r" fontAlgn="b"/>
                      <a:r>
                        <a:rPr lang="en-US" sz="1000" u="none" strike="noStrike">
                          <a:effectLst/>
                        </a:rPr>
                        <a:t>2</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SCM policy Documentation</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15/07/2016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3"/>
                  </a:ext>
                </a:extLst>
              </a:tr>
              <a:tr h="161136">
                <a:tc>
                  <a:txBody>
                    <a:bodyPr/>
                    <a:lstStyle/>
                    <a:p>
                      <a:pPr algn="r" fontAlgn="b"/>
                      <a:r>
                        <a:rPr lang="en-US" sz="1000" u="none" strike="noStrike">
                          <a:effectLst/>
                        </a:rPr>
                        <a:t>3</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Machine Setup</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4"/>
                  </a:ext>
                </a:extLst>
              </a:tr>
              <a:tr h="161136">
                <a:tc>
                  <a:txBody>
                    <a:bodyPr/>
                    <a:lstStyle/>
                    <a:p>
                      <a:pPr algn="r" fontAlgn="b"/>
                      <a:r>
                        <a:rPr lang="en-US" sz="1000" u="none" strike="noStrike">
                          <a:effectLst/>
                        </a:rPr>
                        <a:t>4</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fr-FR" sz="1000" u="none" strike="noStrike">
                          <a:effectLst/>
                        </a:rPr>
                        <a:t>GIT – Installation, Maintenance (Admin activities) </a:t>
                      </a:r>
                      <a:endParaRPr lang="fr-FR"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22/07/2016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5"/>
                  </a:ext>
                </a:extLst>
              </a:tr>
              <a:tr h="161136">
                <a:tc>
                  <a:txBody>
                    <a:bodyPr/>
                    <a:lstStyle/>
                    <a:p>
                      <a:pPr algn="r" fontAlgn="b"/>
                      <a:r>
                        <a:rPr lang="en-US" sz="1000" u="none" strike="noStrike">
                          <a:effectLst/>
                        </a:rPr>
                        <a:t>5</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Project Repository Creation, Branching, Tests</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22/07/2016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6"/>
                  </a:ext>
                </a:extLst>
              </a:tr>
              <a:tr h="161136">
                <a:tc>
                  <a:txBody>
                    <a:bodyPr/>
                    <a:lstStyle/>
                    <a:p>
                      <a:pPr algn="r" fontAlgn="b"/>
                      <a:r>
                        <a:rPr lang="en-US" sz="1000" u="none" strike="noStrike">
                          <a:effectLst/>
                        </a:rPr>
                        <a:t>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Release Process</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7"/>
                  </a:ext>
                </a:extLst>
              </a:tr>
              <a:tr h="161136">
                <a:tc>
                  <a:txBody>
                    <a:bodyPr/>
                    <a:lstStyle/>
                    <a:p>
                      <a:pPr algn="r" fontAlgn="b"/>
                      <a:r>
                        <a:rPr lang="en-US" sz="1000" u="none" strike="noStrike">
                          <a:effectLst/>
                        </a:rPr>
                        <a:t>7</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Training</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29/07/2016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8"/>
                  </a:ext>
                </a:extLst>
              </a:tr>
              <a:tr h="161136">
                <a:tc>
                  <a:txBody>
                    <a:bodyPr/>
                    <a:lstStyle/>
                    <a:p>
                      <a:pPr algn="r" fontAlgn="b"/>
                      <a:r>
                        <a:rPr lang="en-US" sz="1000" u="none" strike="noStrike">
                          <a:effectLst/>
                        </a:rPr>
                        <a:t>8</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Release, Integration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14/08/2016</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Added a week Buffer in Final to cover backlogs if any</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09"/>
                  </a:ext>
                </a:extLst>
              </a:tr>
              <a:tr h="161136">
                <a:tc>
                  <a:txBody>
                    <a:bodyPr/>
                    <a:lstStyle/>
                    <a:p>
                      <a:pPr algn="r" fontAlgn="b"/>
                      <a:r>
                        <a:rPr lang="en-US" sz="1000" u="none" strike="noStrike">
                          <a:effectLst/>
                        </a:rPr>
                        <a:t>9</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GIT – Jenkins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ctr"/>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ctr"/>
                </a:tc>
                <a:tc>
                  <a:txBody>
                    <a:bodyPr/>
                    <a:lstStyle/>
                    <a:p>
                      <a:pPr algn="ctr" fontAlgn="b"/>
                      <a:r>
                        <a:rPr lang="en-US" sz="1000" u="none" strike="noStrike">
                          <a:effectLst/>
                        </a:rPr>
                        <a:t>TBD</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10"/>
                  </a:ext>
                </a:extLst>
              </a:tr>
              <a:tr h="161136">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a:effectLst/>
                        </a:rPr>
                        <a:t> </a:t>
                      </a:r>
                      <a:endParaRPr lang="en-US" sz="1000" b="0" i="0" u="none" strike="noStrike">
                        <a:solidFill>
                          <a:srgbClr val="000000"/>
                        </a:solidFill>
                        <a:effectLst/>
                        <a:latin typeface="Tahoma" panose="020B0604030504040204" pitchFamily="34" charset="0"/>
                      </a:endParaRPr>
                    </a:p>
                  </a:txBody>
                  <a:tcPr marL="0" marR="0" marT="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Tahoma" panose="020B0604030504040204" pitchFamily="34" charset="0"/>
                      </a:endParaRPr>
                    </a:p>
                  </a:txBody>
                  <a:tcPr marL="0" marR="0" marT="0" marB="0" anchor="b"/>
                </a:tc>
                <a:extLst>
                  <a:ext uri="{0D108BD9-81ED-4DB2-BD59-A6C34878D82A}">
                    <a16:rowId xmlns:a16="http://schemas.microsoft.com/office/drawing/2014/main" val="10011"/>
                  </a:ext>
                </a:extLst>
              </a:tr>
            </a:tbl>
          </a:graphicData>
        </a:graphic>
      </p:graphicFrame>
    </p:spTree>
    <p:custDataLst>
      <p:tags r:id="rId1"/>
    </p:custDataLst>
    <p:extLst>
      <p:ext uri="{BB962C8B-B14F-4D97-AF65-F5344CB8AC3E}">
        <p14:creationId xmlns:p14="http://schemas.microsoft.com/office/powerpoint/2010/main" val="27492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pic>
        <p:nvPicPr>
          <p:cNvPr id="8" name="Picture 7" hidden="1"/>
          <p:cNvPicPr>
            <a:picLocks/>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5"/>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6"/>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7"/>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8"/>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3" name="Slide Number Placeholder 12"/>
          <p:cNvSpPr>
            <a:spLocks noGrp="1"/>
          </p:cNvSpPr>
          <p:nvPr>
            <p:ph type="sldNum" sz="quarter" idx="10"/>
          </p:nvPr>
        </p:nvSpPr>
        <p:spPr/>
        <p:txBody>
          <a:bodyPr/>
          <a:lstStyle/>
          <a:p>
            <a:fld id="{6484B373-53D2-4BD5-8FD0-23C6AE9C48BC}" type="slidenum">
              <a:rPr lang="en-US" smtClean="0"/>
              <a:pPr/>
              <a:t>2</a:t>
            </a:fld>
            <a:endParaRPr lang="en-US"/>
          </a:p>
        </p:txBody>
      </p:sp>
      <p:sp>
        <p:nvSpPr>
          <p:cNvPr id="15" name="TextBox 14"/>
          <p:cNvSpPr txBox="1"/>
          <p:nvPr>
            <p:custDataLst>
              <p:tags r:id="rId9"/>
            </p:custDataLst>
          </p:nvPr>
        </p:nvSpPr>
        <p:spPr>
          <a:xfrm>
            <a:off x="191729" y="786581"/>
            <a:ext cx="10552472" cy="4585871"/>
          </a:xfrm>
          <a:prstGeom prst="rect">
            <a:avLst/>
          </a:prstGeom>
          <a:noFill/>
        </p:spPr>
        <p:txBody>
          <a:bodyPr wrap="square" rtlCol="0">
            <a:spAutoFit/>
          </a:bodyPr>
          <a:lstStyle/>
          <a:p>
            <a:r>
              <a:rPr lang="en-US" sz="1600" b="1" dirty="0"/>
              <a:t>Points Considered </a:t>
            </a:r>
          </a:p>
          <a:p>
            <a:endParaRPr lang="en-US" sz="1600" b="1" dirty="0"/>
          </a:p>
          <a:p>
            <a:pPr marL="742950" lvl="1" indent="-285750">
              <a:buFont typeface="Wingdings" panose="05000000000000000000" pitchFamily="2" charset="2"/>
              <a:buChar char="Ø"/>
            </a:pPr>
            <a:r>
              <a:rPr lang="en-US" sz="1400" dirty="0"/>
              <a:t>JLR NGI - SCM tool changes to GIT </a:t>
            </a:r>
          </a:p>
          <a:p>
            <a:pPr marL="742950" lvl="1" indent="-285750">
              <a:buFont typeface="Wingdings" panose="05000000000000000000" pitchFamily="2" charset="2"/>
              <a:buChar char="Ø"/>
            </a:pPr>
            <a:r>
              <a:rPr lang="en-US" sz="1400" dirty="0"/>
              <a:t>Same Release, Integration procedure mentioned in Slide 1</a:t>
            </a:r>
          </a:p>
          <a:p>
            <a:pPr marL="742950" lvl="1" indent="-285750">
              <a:buFont typeface="Wingdings" panose="05000000000000000000" pitchFamily="2" charset="2"/>
              <a:buChar char="Ø"/>
            </a:pPr>
            <a:r>
              <a:rPr lang="en-US" sz="1400" dirty="0"/>
              <a:t>RTC (Bosch) has restriction to store Binary in RTC Repository which affects our ~80 of delivery contents</a:t>
            </a:r>
          </a:p>
          <a:p>
            <a:pPr marL="742950" lvl="1" indent="-285750">
              <a:buFont typeface="Wingdings" panose="05000000000000000000" pitchFamily="2" charset="2"/>
              <a:buChar char="Ø"/>
            </a:pPr>
            <a:r>
              <a:rPr lang="en-US" sz="1400" dirty="0"/>
              <a:t>Artifactory usage become Mandatory and SCM Policy needs to defined accordingly</a:t>
            </a:r>
          </a:p>
          <a:p>
            <a:pPr marL="742950" lvl="1" indent="-285750">
              <a:buFont typeface="Wingdings" panose="05000000000000000000" pitchFamily="2" charset="2"/>
              <a:buChar char="Ø"/>
            </a:pPr>
            <a:r>
              <a:rPr lang="en-US" sz="1400" dirty="0"/>
              <a:t>CM also planned to go for GIT as SCM, GIT Plugins for RTC to have ALM (Tracking, work items) </a:t>
            </a:r>
          </a:p>
          <a:p>
            <a:r>
              <a:rPr lang="en-US" sz="1400" dirty="0"/>
              <a:t>	</a:t>
            </a:r>
          </a:p>
          <a:p>
            <a:r>
              <a:rPr lang="en-US" sz="1600" b="1" dirty="0"/>
              <a:t>GIT - SCM in JLR NGI</a:t>
            </a:r>
          </a:p>
          <a:p>
            <a:endParaRPr lang="en-US" sz="1600" b="1" dirty="0"/>
          </a:p>
          <a:p>
            <a:pPr marL="742950" lvl="1" indent="-285750">
              <a:buFont typeface="Wingdings" panose="05000000000000000000" pitchFamily="2" charset="2"/>
              <a:buChar char="ü"/>
            </a:pPr>
            <a:r>
              <a:rPr lang="en-US" sz="1400" dirty="0"/>
              <a:t>Existing structure can remain same as in ClearCase now.</a:t>
            </a:r>
          </a:p>
          <a:p>
            <a:pPr marL="742950" lvl="1" indent="-285750">
              <a:buFont typeface="Wingdings" panose="05000000000000000000" pitchFamily="2" charset="2"/>
              <a:buChar char="ü"/>
            </a:pPr>
            <a:r>
              <a:rPr lang="en-US" sz="1400" dirty="0"/>
              <a:t>Same SCM tool as other suppliers</a:t>
            </a:r>
          </a:p>
          <a:p>
            <a:pPr marL="742950" lvl="1" indent="-285750">
              <a:buFont typeface="Wingdings" panose="05000000000000000000" pitchFamily="2" charset="2"/>
              <a:buChar char="ü"/>
            </a:pPr>
            <a:r>
              <a:rPr lang="en-US" sz="1400" dirty="0"/>
              <a:t>Eases the SCM, Delivery process with less tools similar to other suppliers. Ex: Artifactory. No need for new SCM policy definition for NGI alone </a:t>
            </a:r>
          </a:p>
          <a:p>
            <a:pPr marL="742950" lvl="1" indent="-285750">
              <a:buFont typeface="Wingdings" panose="05000000000000000000" pitchFamily="2" charset="2"/>
              <a:buChar char="ü"/>
            </a:pPr>
            <a:r>
              <a:rPr lang="en-US" sz="1400" dirty="0"/>
              <a:t>Reduce the duplication of Delivery process ( internal for Bosch , another to STC) </a:t>
            </a:r>
          </a:p>
          <a:p>
            <a:pPr marL="742950" lvl="1" indent="-285750">
              <a:buFont typeface="Wingdings" panose="05000000000000000000" pitchFamily="2" charset="2"/>
              <a:buChar char="ü"/>
            </a:pPr>
            <a:r>
              <a:rPr lang="en-US" sz="1400" dirty="0"/>
              <a:t>No effort for script adaptation to use Artifactory ( Binary Upload and download )</a:t>
            </a:r>
          </a:p>
          <a:p>
            <a:pPr marL="742950" lvl="1" indent="-285750">
              <a:buFont typeface="Wingdings" panose="05000000000000000000" pitchFamily="2" charset="2"/>
              <a:buChar char="ü"/>
            </a:pPr>
            <a:r>
              <a:rPr lang="en-US" sz="1400" dirty="0"/>
              <a:t>Easy CI Implementation together with STC (CI2.0)</a:t>
            </a:r>
          </a:p>
          <a:p>
            <a:pPr marL="742950" lvl="1" indent="-285750">
              <a:buFont typeface="Wingdings" panose="05000000000000000000" pitchFamily="2" charset="2"/>
              <a:buChar char="ü"/>
            </a:pPr>
            <a:r>
              <a:rPr lang="en-US" sz="1400" dirty="0"/>
              <a:t>Upload and download time reduction </a:t>
            </a:r>
          </a:p>
          <a:p>
            <a:endParaRPr lang="en-US" sz="1400" dirty="0"/>
          </a:p>
          <a:p>
            <a:endParaRPr lang="en-US" dirty="0"/>
          </a:p>
        </p:txBody>
      </p:sp>
      <p:sp>
        <p:nvSpPr>
          <p:cNvPr id="16" name="TextBox 15"/>
          <p:cNvSpPr txBox="1">
            <a:spLocks/>
          </p:cNvSpPr>
          <p:nvPr>
            <p:custDataLst>
              <p:tags r:id="rId10"/>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a:solidFill>
                  <a:srgbClr val="FFFFFF"/>
                </a:solidFill>
              </a:rPr>
              <a:t>GIT Proposal - Linux Modules</a:t>
            </a:r>
          </a:p>
        </p:txBody>
      </p:sp>
    </p:spTree>
    <p:custDataLst>
      <p:tags r:id="rId1"/>
    </p:custDataLst>
    <p:extLst>
      <p:ext uri="{BB962C8B-B14F-4D97-AF65-F5344CB8AC3E}">
        <p14:creationId xmlns:p14="http://schemas.microsoft.com/office/powerpoint/2010/main" val="81086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pic>
        <p:nvPicPr>
          <p:cNvPr id="8" name="Picture 7" hidden="1"/>
          <p:cNvPicPr>
            <a:picLocks/>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5"/>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6"/>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7"/>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3</a:t>
            </a:fld>
            <a:endParaRPr lang="en-US"/>
          </a:p>
        </p:txBody>
      </p:sp>
      <p:sp>
        <p:nvSpPr>
          <p:cNvPr id="3" name="Subtitle 2" hidden="1"/>
          <p:cNvSpPr>
            <a:spLocks noGrp="1"/>
          </p:cNvSpPr>
          <p:nvPr>
            <p:ph type="subTitle" idx="1"/>
            <p:custDataLst>
              <p:tags r:id="rId8"/>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5" name="TextBox 14"/>
          <p:cNvSpPr txBox="1"/>
          <p:nvPr>
            <p:custDataLst>
              <p:tags r:id="rId9"/>
            </p:custDataLst>
          </p:nvPr>
        </p:nvSpPr>
        <p:spPr>
          <a:xfrm>
            <a:off x="353961" y="776129"/>
            <a:ext cx="9753600" cy="4401205"/>
          </a:xfrm>
          <a:prstGeom prst="rect">
            <a:avLst/>
          </a:prstGeom>
          <a:noFill/>
        </p:spPr>
        <p:txBody>
          <a:bodyPr wrap="square" rtlCol="0">
            <a:spAutoFit/>
          </a:bodyPr>
          <a:lstStyle/>
          <a:p>
            <a:r>
              <a:rPr lang="en-GB" sz="1600" b="1" dirty="0"/>
              <a:t>Advantages :</a:t>
            </a:r>
          </a:p>
          <a:p>
            <a:endParaRPr lang="en-US" sz="1600" b="1" dirty="0"/>
          </a:p>
          <a:p>
            <a:pPr marL="285750" indent="-285750">
              <a:buFont typeface="Wingdings" panose="05000000000000000000" pitchFamily="2" charset="2"/>
              <a:buChar char="§"/>
            </a:pPr>
            <a:r>
              <a:rPr lang="en-GB" sz="1400" dirty="0"/>
              <a:t>Faster to Synchronize</a:t>
            </a:r>
            <a:endParaRPr lang="en-US" sz="1400" b="1" dirty="0"/>
          </a:p>
          <a:p>
            <a:pPr marL="285750" indent="-285750" defTabSz="640074">
              <a:buFont typeface="Wingdings" panose="05000000000000000000" pitchFamily="2" charset="2"/>
              <a:buChar char="§"/>
              <a:defRPr/>
            </a:pPr>
            <a:r>
              <a:rPr lang="en-GB" sz="1400" dirty="0"/>
              <a:t>Open source, distributed with GPL license</a:t>
            </a:r>
          </a:p>
          <a:p>
            <a:pPr marL="285750" indent="-285750">
              <a:buFont typeface="Wingdings" panose="05000000000000000000" pitchFamily="2" charset="2"/>
              <a:buChar char="§"/>
            </a:pPr>
            <a:r>
              <a:rPr lang="en-GB" sz="1400" dirty="0"/>
              <a:t>GIT has a distributed model (Every user has their own copy of code on their local, basically like their own branch)</a:t>
            </a:r>
          </a:p>
          <a:p>
            <a:pPr marL="285750" indent="-285750">
              <a:buFont typeface="Wingdings" panose="05000000000000000000" pitchFamily="2" charset="2"/>
              <a:buChar char="§"/>
            </a:pPr>
            <a:r>
              <a:rPr lang="en-GB" sz="1400" dirty="0"/>
              <a:t>Feature rich and excellent for large projects.</a:t>
            </a:r>
          </a:p>
          <a:p>
            <a:pPr marL="285750" indent="-285750">
              <a:buFont typeface="Wingdings" panose="05000000000000000000" pitchFamily="2" charset="2"/>
              <a:buChar char="§"/>
            </a:pPr>
            <a:r>
              <a:rPr lang="en-GB" sz="1400" dirty="0"/>
              <a:t>Merging and Branching in GIT is what makes GIT differs from rest of the SCM tools</a:t>
            </a:r>
          </a:p>
          <a:p>
            <a:pPr marL="285750" indent="-285750">
              <a:buFont typeface="Wingdings" panose="05000000000000000000" pitchFamily="2" charset="2"/>
              <a:buChar char="§"/>
            </a:pPr>
            <a:r>
              <a:rPr lang="en-GB" sz="1400" dirty="0"/>
              <a:t>But though GIT is accessed with the remote server, performance of the sync is very fast (20 Gb). Even it is faster when accessed with the mobile broad band</a:t>
            </a:r>
          </a:p>
          <a:p>
            <a:pPr marL="285750" indent="-285750">
              <a:buFont typeface="Wingdings" panose="05000000000000000000" pitchFamily="2" charset="2"/>
              <a:buChar char="§"/>
            </a:pPr>
            <a:endParaRPr lang="en-GB" sz="1400" dirty="0"/>
          </a:p>
          <a:p>
            <a:r>
              <a:rPr lang="en-GB" sz="1600" b="1" dirty="0"/>
              <a:t>Disadvantages :</a:t>
            </a:r>
          </a:p>
          <a:p>
            <a:endParaRPr lang="en-GB" sz="1400" dirty="0"/>
          </a:p>
          <a:p>
            <a:pPr marL="285750" indent="-285750">
              <a:buFont typeface="Wingdings" panose="05000000000000000000" pitchFamily="2" charset="2"/>
              <a:buChar char="§"/>
            </a:pPr>
            <a:r>
              <a:rPr lang="en-GB" sz="1400" dirty="0"/>
              <a:t>Mostly CLI, </a:t>
            </a:r>
            <a:r>
              <a:rPr lang="en-GB" sz="1400" dirty="0" err="1"/>
              <a:t>atleast</a:t>
            </a:r>
            <a:r>
              <a:rPr lang="en-GB" sz="1400" dirty="0"/>
              <a:t> 15 basic commands should be remembered</a:t>
            </a:r>
          </a:p>
          <a:p>
            <a:pPr marL="285750" indent="-285750">
              <a:buFont typeface="Wingdings" panose="05000000000000000000" pitchFamily="2" charset="2"/>
              <a:buChar char="§"/>
            </a:pPr>
            <a:r>
              <a:rPr lang="en-GB" sz="1400" dirty="0"/>
              <a:t>Difficult to read the history, Graphical view similar to Version tree is not available. </a:t>
            </a:r>
            <a:r>
              <a:rPr lang="en-GB" sz="1400" dirty="0" err="1"/>
              <a:t>GitK</a:t>
            </a:r>
            <a:r>
              <a:rPr lang="en-GB" sz="1400" dirty="0"/>
              <a:t> can be used, but not same as version tree </a:t>
            </a:r>
          </a:p>
          <a:p>
            <a:endParaRPr lang="en-US" b="1" dirty="0"/>
          </a:p>
          <a:p>
            <a:r>
              <a:rPr lang="en-US" sz="1600" b="1" dirty="0"/>
              <a:t>Open Points :</a:t>
            </a:r>
          </a:p>
          <a:p>
            <a:r>
              <a:rPr lang="en-US" sz="1600" b="1" dirty="0"/>
              <a:t>	</a:t>
            </a:r>
            <a:r>
              <a:rPr lang="en-US" sz="1400" dirty="0"/>
              <a:t>Detailed SCM policy Definition</a:t>
            </a:r>
          </a:p>
          <a:p>
            <a:r>
              <a:rPr lang="en-US" sz="1400" dirty="0"/>
              <a:t>	Repository setup need to defined.</a:t>
            </a:r>
            <a:endParaRPr lang="en-US" dirty="0"/>
          </a:p>
        </p:txBody>
      </p:sp>
      <p:sp>
        <p:nvSpPr>
          <p:cNvPr id="17" name="TextBox 16"/>
          <p:cNvSpPr txBox="1">
            <a:spLocks/>
          </p:cNvSpPr>
          <p:nvPr>
            <p:custDataLst>
              <p:tags r:id="rId10"/>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dirty="0">
                <a:solidFill>
                  <a:srgbClr val="FFFFFF"/>
                </a:solidFill>
              </a:rPr>
              <a:t>GIT Proposal - Linux Modules</a:t>
            </a:r>
          </a:p>
        </p:txBody>
      </p:sp>
    </p:spTree>
    <p:custDataLst>
      <p:tags r:id="rId1"/>
    </p:custDataLst>
    <p:extLst>
      <p:ext uri="{BB962C8B-B14F-4D97-AF65-F5344CB8AC3E}">
        <p14:creationId xmlns:p14="http://schemas.microsoft.com/office/powerpoint/2010/main" val="327978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4</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533399" y="865240"/>
            <a:ext cx="9416845" cy="3785652"/>
          </a:xfrm>
          <a:prstGeom prst="rect">
            <a:avLst/>
          </a:prstGeom>
          <a:noFill/>
        </p:spPr>
        <p:txBody>
          <a:bodyPr wrap="square" rtlCol="0">
            <a:spAutoFit/>
          </a:bodyPr>
          <a:lstStyle/>
          <a:p>
            <a:r>
              <a:rPr lang="en-US" dirty="0"/>
              <a:t>Release Process</a:t>
            </a:r>
          </a:p>
          <a:p>
            <a:endParaRPr lang="en-US" dirty="0"/>
          </a:p>
          <a:p>
            <a:r>
              <a:rPr lang="en-US" sz="1400" dirty="0"/>
              <a:t>The GIT software delivery process foresees that the developer provides the modifications into a branch in an integrated (final) form. </a:t>
            </a:r>
          </a:p>
          <a:p>
            <a:r>
              <a:rPr lang="en-US" sz="1400" dirty="0"/>
              <a:t>Developer are doing an important part of merging against other deliveries former being done less efficient by the integrators as they do naturally not have the full background of this particular modification.</a:t>
            </a:r>
          </a:p>
          <a:p>
            <a:endParaRPr lang="en-US" sz="1400" dirty="0"/>
          </a:p>
          <a:p>
            <a:r>
              <a:rPr lang="en-US" sz="1400" dirty="0"/>
              <a:t>ECN flow can be found in docupedia link, But with the release process in NGI Project may not be as similar to this</a:t>
            </a:r>
          </a:p>
          <a:p>
            <a:endParaRPr lang="en-US" sz="1400" dirty="0"/>
          </a:p>
          <a:p>
            <a:r>
              <a:rPr lang="en-US" sz="1400" dirty="0">
                <a:hlinkClick r:id="rId13"/>
              </a:rPr>
              <a:t>https://inside-docupedia.bosch.com/confluence/display/gen3generic/Using+git</a:t>
            </a:r>
            <a:endParaRPr lang="en-US" sz="1400" dirty="0"/>
          </a:p>
          <a:p>
            <a:endParaRPr lang="en-US" sz="1400" dirty="0"/>
          </a:p>
          <a:p>
            <a:endParaRPr lang="en-US" sz="1400" dirty="0"/>
          </a:p>
          <a:p>
            <a:endParaRPr lang="en-US" sz="1400" dirty="0"/>
          </a:p>
          <a:p>
            <a:endParaRPr lang="en-US" sz="1400" dirty="0"/>
          </a:p>
          <a:p>
            <a:endParaRPr lang="en-US" dirty="0"/>
          </a:p>
          <a:p>
            <a:endParaRPr lang="en-US" dirty="0"/>
          </a:p>
        </p:txBody>
      </p:sp>
    </p:spTree>
    <p:custDataLst>
      <p:tags r:id="rId1"/>
    </p:custDataLst>
    <p:extLst>
      <p:ext uri="{BB962C8B-B14F-4D97-AF65-F5344CB8AC3E}">
        <p14:creationId xmlns:p14="http://schemas.microsoft.com/office/powerpoint/2010/main" val="3341949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3" name="Subtitle 2" hidden="1"/>
          <p:cNvSpPr>
            <a:spLocks noGrp="1"/>
          </p:cNvSpPr>
          <p:nvPr>
            <p:ph type="subTitle" idx="1"/>
            <p:custDataLst>
              <p:tags r:id="rId9"/>
            </p:custDataLst>
          </p:nvPr>
        </p:nvSpPr>
        <p:spPr>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96413"/>
            <a:ext cx="9329584" cy="3293209"/>
          </a:xfrm>
          <a:prstGeom prst="rect">
            <a:avLst/>
          </a:prstGeom>
          <a:noFill/>
        </p:spPr>
        <p:txBody>
          <a:bodyPr wrap="square" rtlCol="0">
            <a:spAutoFit/>
          </a:bodyPr>
          <a:lstStyle/>
          <a:p>
            <a:endParaRPr lang="en-US" sz="1400" dirty="0"/>
          </a:p>
          <a:p>
            <a:pPr marL="285750" indent="-285750">
              <a:buFont typeface="Wingdings" panose="05000000000000000000" pitchFamily="2" charset="2"/>
              <a:buChar char="v"/>
            </a:pPr>
            <a:r>
              <a:rPr lang="en-US" sz="1400" dirty="0"/>
              <a:t>GIT Infrastructure is not supported</a:t>
            </a:r>
            <a:r>
              <a:rPr lang="en-US" sz="1400" dirty="0">
                <a:solidFill>
                  <a:srgbClr val="00B050"/>
                </a:solidFill>
              </a:rPr>
              <a:t> </a:t>
            </a:r>
            <a:r>
              <a:rPr lang="en-US" sz="1400" dirty="0"/>
              <a:t>by Tooling Team yet. In future they will support.</a:t>
            </a:r>
          </a:p>
          <a:p>
            <a:pPr marL="285750" indent="-285750">
              <a:buFont typeface="Wingdings" panose="05000000000000000000" pitchFamily="2" charset="2"/>
              <a:buChar char="v"/>
            </a:pPr>
            <a:r>
              <a:rPr lang="en-US" sz="1400" dirty="0"/>
              <a:t>GIT Infrastructure support with Nissan and ECN teams</a:t>
            </a:r>
          </a:p>
          <a:p>
            <a:pPr marL="285750" indent="-285750">
              <a:buFont typeface="Wingdings" panose="05000000000000000000" pitchFamily="2" charset="2"/>
              <a:buChar char="v"/>
            </a:pPr>
            <a:r>
              <a:rPr lang="en-US" sz="1400" dirty="0"/>
              <a:t>A setup for delivery process to JLR with Planned CI. </a:t>
            </a:r>
          </a:p>
          <a:p>
            <a:pPr marL="285750" indent="-285750">
              <a:buFont typeface="Wingdings" panose="05000000000000000000" pitchFamily="2" charset="2"/>
              <a:buChar char="v"/>
            </a:pPr>
            <a:r>
              <a:rPr lang="en-US" sz="1400" dirty="0"/>
              <a:t>GIT setup is available in COB to support internal development activities</a:t>
            </a:r>
          </a:p>
          <a:p>
            <a:endParaRPr lang="en-US" sz="1400" dirty="0"/>
          </a:p>
          <a:p>
            <a:r>
              <a:rPr lang="en-US" sz="1400" dirty="0"/>
              <a:t>With the above Information's, Infrastructure available during the Data collection for this activity.  </a:t>
            </a:r>
          </a:p>
          <a:p>
            <a:endParaRPr lang="en-US" sz="1400" dirty="0"/>
          </a:p>
          <a:p>
            <a:r>
              <a:rPr lang="en-US" sz="1400" dirty="0"/>
              <a:t>We Would like to Handle the our GIT setup </a:t>
            </a:r>
          </a:p>
          <a:p>
            <a:r>
              <a:rPr lang="en-US" sz="1400" dirty="0"/>
              <a:t>1) As Separate setup for NGI</a:t>
            </a:r>
          </a:p>
          <a:p>
            <a:r>
              <a:rPr lang="en-US" sz="1400" dirty="0"/>
              <a:t>2) Full responsibility ( Setup , Administration and Release Management )</a:t>
            </a:r>
          </a:p>
          <a:p>
            <a:endParaRPr lang="en-US" dirty="0"/>
          </a:p>
          <a:p>
            <a:endParaRPr lang="en-US" dirty="0"/>
          </a:p>
          <a:p>
            <a:endParaRPr lang="en-US" dirty="0"/>
          </a:p>
        </p:txBody>
      </p:sp>
      <p:sp>
        <p:nvSpPr>
          <p:cNvPr id="2" name="Slide Number Placeholder 1"/>
          <p:cNvSpPr>
            <a:spLocks noGrp="1"/>
          </p:cNvSpPr>
          <p:nvPr>
            <p:ph type="sldNum" sz="quarter" idx="10"/>
          </p:nvPr>
        </p:nvSpPr>
        <p:spPr/>
        <p:txBody>
          <a:bodyPr/>
          <a:lstStyle/>
          <a:p>
            <a:fld id="{6484B373-53D2-4BD5-8FD0-23C6AE9C48BC}" type="slidenum">
              <a:rPr lang="en-US" smtClean="0"/>
              <a:pPr/>
              <a:t>5</a:t>
            </a:fld>
            <a:endParaRPr lang="en-US"/>
          </a:p>
        </p:txBody>
      </p:sp>
    </p:spTree>
    <p:custDataLst>
      <p:tags r:id="rId1"/>
    </p:custDataLst>
    <p:extLst>
      <p:ext uri="{BB962C8B-B14F-4D97-AF65-F5344CB8AC3E}">
        <p14:creationId xmlns:p14="http://schemas.microsoft.com/office/powerpoint/2010/main" val="160032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6</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12" name="TextBox 11"/>
          <p:cNvSpPr txBox="1"/>
          <p:nvPr>
            <p:custDataLst>
              <p:tags r:id="rId10"/>
            </p:custDataLst>
          </p:nvPr>
        </p:nvSpPr>
        <p:spPr>
          <a:xfrm>
            <a:off x="266700" y="776748"/>
            <a:ext cx="10702925" cy="4862870"/>
          </a:xfrm>
          <a:prstGeom prst="rect">
            <a:avLst/>
          </a:prstGeom>
          <a:noFill/>
        </p:spPr>
        <p:txBody>
          <a:bodyPr wrap="square" rtlCol="0">
            <a:spAutoFit/>
          </a:bodyPr>
          <a:lstStyle/>
          <a:p>
            <a:r>
              <a:rPr lang="en-US" sz="1600" b="1" dirty="0" err="1"/>
              <a:t>GitLab</a:t>
            </a:r>
            <a:endParaRPr lang="en-US" sz="1600" b="1" dirty="0"/>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software, is a web-based </a:t>
            </a:r>
            <a:r>
              <a:rPr lang="en-US" sz="1400" dirty="0" err="1"/>
              <a:t>Git</a:t>
            </a:r>
            <a:r>
              <a:rPr lang="en-US" sz="1400" dirty="0"/>
              <a:t> repository manager</a:t>
            </a:r>
          </a:p>
          <a:p>
            <a:pPr marL="285750" indent="-285750">
              <a:buFont typeface="Wingdings" panose="05000000000000000000" pitchFamily="2" charset="2"/>
              <a:buChar char="ü"/>
            </a:pPr>
            <a:r>
              <a:rPr lang="en-US" sz="1400" dirty="0"/>
              <a:t>Provides access control and several collaboration features such as bug tracking, feature requests, task management, and wikis </a:t>
            </a:r>
          </a:p>
          <a:p>
            <a:pPr marL="285750" indent="-285750">
              <a:buFont typeface="Wingdings" panose="05000000000000000000" pitchFamily="2" charset="2"/>
              <a:buChar char="ü"/>
            </a:pPr>
            <a:r>
              <a:rPr lang="en-US" sz="1400" dirty="0"/>
              <a:t>product was split:</a:t>
            </a:r>
          </a:p>
          <a:p>
            <a:r>
              <a:rPr lang="en-US" sz="1400" dirty="0"/>
              <a:t>	</a:t>
            </a:r>
            <a:r>
              <a:rPr lang="en-US" sz="1400" dirty="0" err="1"/>
              <a:t>GitLab</a:t>
            </a:r>
            <a:r>
              <a:rPr lang="en-US" sz="1400" dirty="0"/>
              <a:t> CE: Community Edition</a:t>
            </a:r>
          </a:p>
          <a:p>
            <a:r>
              <a:rPr lang="en-US" sz="1400" dirty="0"/>
              <a:t>	</a:t>
            </a:r>
            <a:r>
              <a:rPr lang="en-US" sz="1400" dirty="0" err="1"/>
              <a:t>GitLab</a:t>
            </a:r>
            <a:r>
              <a:rPr lang="en-US" sz="1400" dirty="0"/>
              <a:t> EE: Enterprise Edition</a:t>
            </a:r>
          </a:p>
          <a:p>
            <a:pPr marL="285750" indent="-285750">
              <a:buFont typeface="Wingdings" panose="05000000000000000000" pitchFamily="2" charset="2"/>
              <a:buChar char="ü"/>
            </a:pPr>
            <a:r>
              <a:rPr lang="en-US" sz="1400" dirty="0"/>
              <a:t>collaborative development environment (CDE)</a:t>
            </a:r>
          </a:p>
          <a:p>
            <a:endParaRPr lang="en-US" sz="1400" dirty="0"/>
          </a:p>
          <a:p>
            <a:r>
              <a:rPr lang="en-US" sz="1400" b="1" dirty="0"/>
              <a:t>source code repository</a:t>
            </a:r>
          </a:p>
          <a:p>
            <a:pPr marL="285750" indent="-285750">
              <a:buFont typeface="Wingdings" panose="05000000000000000000" pitchFamily="2" charset="2"/>
              <a:buChar char="§"/>
            </a:pPr>
            <a:r>
              <a:rPr lang="en-US" sz="1400" dirty="0"/>
              <a:t>file archive and web hosting facility where a large amount of source code, for SW or for web pages, is kept, either publicly or privately. </a:t>
            </a:r>
          </a:p>
          <a:p>
            <a:pPr marL="285750" indent="-285750">
              <a:buFont typeface="Wingdings" panose="05000000000000000000" pitchFamily="2" charset="2"/>
              <a:buChar char="§"/>
            </a:pPr>
            <a:r>
              <a:rPr lang="en-US" sz="1400" dirty="0"/>
              <a:t>often used by open-source projects </a:t>
            </a:r>
          </a:p>
          <a:p>
            <a:pPr marL="285750" indent="-285750">
              <a:buFont typeface="Wingdings" panose="05000000000000000000" pitchFamily="2" charset="2"/>
              <a:buChar char="§"/>
            </a:pPr>
            <a:r>
              <a:rPr lang="en-US" sz="1400" dirty="0"/>
              <a:t>multi-developer projects to handle various versions. </a:t>
            </a:r>
          </a:p>
          <a:p>
            <a:pPr marL="285750" indent="-285750">
              <a:buFont typeface="Wingdings" panose="05000000000000000000" pitchFamily="2" charset="2"/>
              <a:buChar char="§"/>
            </a:pPr>
            <a:r>
              <a:rPr lang="en-US" sz="1400" dirty="0"/>
              <a:t>developers submit patches of code in an organized fashion. </a:t>
            </a:r>
          </a:p>
          <a:p>
            <a:pPr marL="285750" indent="-285750">
              <a:buFont typeface="Wingdings" panose="05000000000000000000" pitchFamily="2" charset="2"/>
              <a:buChar char="§"/>
            </a:pPr>
            <a:r>
              <a:rPr lang="en-US" sz="1400" dirty="0"/>
              <a:t>Often these web sites support version control, bug tracking, release management, mailing lists, and wiki-based documentation.</a:t>
            </a:r>
          </a:p>
          <a:p>
            <a:r>
              <a:rPr lang="en-US" sz="1400" dirty="0"/>
              <a:t> </a:t>
            </a:r>
          </a:p>
          <a:p>
            <a:r>
              <a:rPr lang="en-US" sz="1400" b="1" dirty="0"/>
              <a:t>collaborative development environment</a:t>
            </a:r>
            <a:r>
              <a:rPr lang="en-US" sz="1400" dirty="0"/>
              <a:t> (CDE)</a:t>
            </a:r>
          </a:p>
          <a:p>
            <a:pPr marL="285750" indent="-285750">
              <a:buFont typeface="Wingdings" panose="05000000000000000000" pitchFamily="2" charset="2"/>
              <a:buChar char="§"/>
            </a:pPr>
            <a:r>
              <a:rPr lang="en-US" sz="1400" dirty="0"/>
              <a:t>online meeting space where a software development project's stakeholders </a:t>
            </a:r>
          </a:p>
          <a:p>
            <a:pPr marL="285750" indent="-285750">
              <a:buFont typeface="Wingdings" panose="05000000000000000000" pitchFamily="2" charset="2"/>
              <a:buChar char="§"/>
            </a:pPr>
            <a:r>
              <a:rPr lang="en-US" sz="1400" dirty="0"/>
              <a:t>can work together, no matter what </a:t>
            </a:r>
            <a:r>
              <a:rPr lang="en-US" sz="1400" dirty="0" err="1"/>
              <a:t>timezone</a:t>
            </a:r>
            <a:r>
              <a:rPr lang="en-US" sz="1400" dirty="0"/>
              <a:t> or region they are in,</a:t>
            </a:r>
          </a:p>
          <a:p>
            <a:pPr marL="285750" indent="-285750">
              <a:buFont typeface="Wingdings" panose="05000000000000000000" pitchFamily="2" charset="2"/>
              <a:buChar char="§"/>
            </a:pPr>
            <a:r>
              <a:rPr lang="en-US" sz="1400" dirty="0"/>
              <a:t>to discuss, document, and produce project deliverables. </a:t>
            </a:r>
          </a:p>
          <a:p>
            <a:endParaRPr lang="en-US" sz="1400" dirty="0"/>
          </a:p>
        </p:txBody>
      </p:sp>
    </p:spTree>
    <p:custDataLst>
      <p:tags r:id="rId1"/>
    </p:custDataLst>
    <p:extLst>
      <p:ext uri="{BB962C8B-B14F-4D97-AF65-F5344CB8AC3E}">
        <p14:creationId xmlns:p14="http://schemas.microsoft.com/office/powerpoint/2010/main" val="417222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34"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7</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39" name="TextBox 38"/>
          <p:cNvSpPr txBox="1"/>
          <p:nvPr>
            <p:custDataLst>
              <p:tags r:id="rId10"/>
            </p:custDataLst>
          </p:nvPr>
        </p:nvSpPr>
        <p:spPr>
          <a:xfrm>
            <a:off x="172065" y="619196"/>
            <a:ext cx="3218834" cy="369332"/>
          </a:xfrm>
          <a:prstGeom prst="rect">
            <a:avLst/>
          </a:prstGeom>
          <a:noFill/>
        </p:spPr>
        <p:txBody>
          <a:bodyPr wrap="square" rtlCol="0">
            <a:spAutoFit/>
          </a:bodyPr>
          <a:lstStyle/>
          <a:p>
            <a:r>
              <a:rPr lang="en-US" dirty="0">
                <a:solidFill>
                  <a:srgbClr val="00B050"/>
                </a:solidFill>
              </a:rPr>
              <a:t>GIT – Bosch Setup Proposal</a:t>
            </a:r>
          </a:p>
        </p:txBody>
      </p:sp>
      <p:grpSp>
        <p:nvGrpSpPr>
          <p:cNvPr id="2" name="Group 1"/>
          <p:cNvGrpSpPr/>
          <p:nvPr/>
        </p:nvGrpSpPr>
        <p:grpSpPr>
          <a:xfrm>
            <a:off x="457200" y="594967"/>
            <a:ext cx="6983940" cy="4931991"/>
            <a:chOff x="2425530" y="619196"/>
            <a:chExt cx="6983940" cy="4931991"/>
          </a:xfrm>
        </p:grpSpPr>
        <p:sp>
          <p:nvSpPr>
            <p:cNvPr id="12" name="Rounded Rectangle 11"/>
            <p:cNvSpPr/>
            <p:nvPr>
              <p:custDataLst>
                <p:tags r:id="rId16"/>
              </p:custDataLst>
            </p:nvPr>
          </p:nvSpPr>
          <p:spPr>
            <a:xfrm>
              <a:off x="4886632" y="1472880"/>
              <a:ext cx="4522838" cy="35002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custDataLst>
                <p:tags r:id="rId17"/>
              </p:custDataLst>
            </p:nvPr>
          </p:nvPicPr>
          <p:blipFill>
            <a:blip r:embed="rId35" cstate="print">
              <a:extLst>
                <a:ext uri="{28A0092B-C50C-407E-A947-70E740481C1C}">
                  <a14:useLocalDpi xmlns:a14="http://schemas.microsoft.com/office/drawing/2010/main" val="0"/>
                </a:ext>
              </a:extLst>
            </a:blip>
            <a:stretch>
              <a:fillRect/>
            </a:stretch>
          </p:blipFill>
          <p:spPr>
            <a:xfrm>
              <a:off x="7210065" y="3776480"/>
              <a:ext cx="1146607" cy="722167"/>
            </a:xfrm>
            <a:prstGeom prst="rect">
              <a:avLst/>
            </a:prstGeom>
          </p:spPr>
        </p:pic>
        <p:pic>
          <p:nvPicPr>
            <p:cNvPr id="19" name="Picture 18"/>
            <p:cNvPicPr>
              <a:picLocks noChangeAspect="1"/>
            </p:cNvPicPr>
            <p:nvPr>
              <p:custDataLst>
                <p:tags r:id="rId18"/>
              </p:custDataLst>
            </p:nvPr>
          </p:nvPicPr>
          <p:blipFill>
            <a:blip r:embed="rId36"/>
            <a:stretch>
              <a:fillRect/>
            </a:stretch>
          </p:blipFill>
          <p:spPr>
            <a:xfrm>
              <a:off x="6905829" y="1564367"/>
              <a:ext cx="1628571" cy="1428571"/>
            </a:xfrm>
            <a:prstGeom prst="rect">
              <a:avLst/>
            </a:prstGeom>
          </p:spPr>
        </p:pic>
        <p:pic>
          <p:nvPicPr>
            <p:cNvPr id="20" name="Picture 19"/>
            <p:cNvPicPr>
              <a:picLocks noChangeAspect="1"/>
            </p:cNvPicPr>
            <p:nvPr>
              <p:custDataLst>
                <p:tags r:id="rId19"/>
              </p:custDataLst>
            </p:nvPr>
          </p:nvPicPr>
          <p:blipFill>
            <a:blip r:embed="rId37">
              <a:extLst>
                <a:ext uri="{28A0092B-C50C-407E-A947-70E740481C1C}">
                  <a14:useLocalDpi xmlns:a14="http://schemas.microsoft.com/office/drawing/2010/main" val="0"/>
                </a:ext>
              </a:extLst>
            </a:blip>
            <a:stretch>
              <a:fillRect/>
            </a:stretch>
          </p:blipFill>
          <p:spPr>
            <a:xfrm>
              <a:off x="5019887" y="2648132"/>
              <a:ext cx="1333500" cy="856838"/>
            </a:xfrm>
            <a:prstGeom prst="rect">
              <a:avLst/>
            </a:prstGeom>
          </p:spPr>
        </p:pic>
        <p:pic>
          <p:nvPicPr>
            <p:cNvPr id="21" name="Picture 20"/>
            <p:cNvPicPr>
              <a:picLocks noChangeAspect="1"/>
            </p:cNvPicPr>
            <p:nvPr>
              <p:custDataLst>
                <p:tags r:id="rId20"/>
              </p:custDataLst>
            </p:nvPr>
          </p:nvPicPr>
          <p:blipFill>
            <a:blip r:embed="rId38">
              <a:extLst>
                <a:ext uri="{28A0092B-C50C-407E-A947-70E740481C1C}">
                  <a14:useLocalDpi xmlns:a14="http://schemas.microsoft.com/office/drawing/2010/main" val="0"/>
                </a:ext>
              </a:extLst>
            </a:blip>
            <a:stretch>
              <a:fillRect/>
            </a:stretch>
          </p:blipFill>
          <p:spPr>
            <a:xfrm>
              <a:off x="2425530" y="2307688"/>
              <a:ext cx="1868130" cy="2039010"/>
            </a:xfrm>
            <a:prstGeom prst="rect">
              <a:avLst/>
            </a:prstGeom>
          </p:spPr>
        </p:pic>
        <p:sp>
          <p:nvSpPr>
            <p:cNvPr id="23" name="Up-Down Arrow 22"/>
            <p:cNvSpPr/>
            <p:nvPr>
              <p:custDataLst>
                <p:tags r:id="rId21"/>
              </p:custDataLst>
            </p:nvPr>
          </p:nvSpPr>
          <p:spPr>
            <a:xfrm rot="18313373">
              <a:off x="6564700" y="3243977"/>
              <a:ext cx="353297" cy="1049573"/>
            </a:xfrm>
            <a:prstGeom prst="upDownArrow">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Turn Arrow 26"/>
            <p:cNvSpPr/>
            <p:nvPr>
              <p:custDataLst>
                <p:tags r:id="rId22"/>
              </p:custDataLst>
            </p:nvPr>
          </p:nvSpPr>
          <p:spPr>
            <a:xfrm>
              <a:off x="3564081" y="1021997"/>
              <a:ext cx="4529147" cy="801878"/>
            </a:xfrm>
            <a:prstGeom prst="uturnArrow">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U-Turn Arrow 27"/>
            <p:cNvSpPr/>
            <p:nvPr>
              <p:custDataLst>
                <p:tags r:id="rId23"/>
              </p:custDataLst>
            </p:nvPr>
          </p:nvSpPr>
          <p:spPr>
            <a:xfrm rot="10800000">
              <a:off x="3390900" y="4749309"/>
              <a:ext cx="4529147" cy="801878"/>
            </a:xfrm>
            <a:prstGeom prst="uturnArrow">
              <a:avLst>
                <a:gd name="adj1" fmla="val 22935"/>
                <a:gd name="adj2" fmla="val 25000"/>
                <a:gd name="adj3" fmla="val 25000"/>
                <a:gd name="adj4" fmla="val 43750"/>
                <a:gd name="adj5" fmla="val 75000"/>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wn Arrow 28"/>
            <p:cNvSpPr/>
            <p:nvPr>
              <p:custDataLst>
                <p:tags r:id="rId24"/>
              </p:custDataLst>
            </p:nvPr>
          </p:nvSpPr>
          <p:spPr>
            <a:xfrm>
              <a:off x="7554191" y="2968501"/>
              <a:ext cx="346829" cy="636182"/>
            </a:xfrm>
            <a:prstGeom prst="down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custDataLst>
                <p:tags r:id="rId25"/>
              </p:custDataLst>
            </p:nvPr>
          </p:nvSpPr>
          <p:spPr>
            <a:xfrm>
              <a:off x="5126820" y="619196"/>
              <a:ext cx="1377889" cy="246221"/>
            </a:xfrm>
            <a:prstGeom prst="rect">
              <a:avLst/>
            </a:prstGeom>
            <a:noFill/>
          </p:spPr>
          <p:txBody>
            <a:bodyPr wrap="square" rtlCol="0">
              <a:spAutoFit/>
            </a:bodyPr>
            <a:lstStyle/>
            <a:p>
              <a:r>
                <a:rPr lang="en-US" sz="1000" dirty="0">
                  <a:solidFill>
                    <a:srgbClr val="7030A0"/>
                  </a:solidFill>
                </a:rPr>
                <a:t>Push = Release* </a:t>
              </a:r>
            </a:p>
          </p:txBody>
        </p:sp>
        <p:sp>
          <p:nvSpPr>
            <p:cNvPr id="31" name="TextBox 30"/>
            <p:cNvSpPr txBox="1"/>
            <p:nvPr>
              <p:custDataLst>
                <p:tags r:id="rId26"/>
              </p:custDataLst>
            </p:nvPr>
          </p:nvSpPr>
          <p:spPr>
            <a:xfrm>
              <a:off x="4903018" y="5027854"/>
              <a:ext cx="1299199" cy="246221"/>
            </a:xfrm>
            <a:prstGeom prst="rect">
              <a:avLst/>
            </a:prstGeom>
            <a:noFill/>
          </p:spPr>
          <p:txBody>
            <a:bodyPr wrap="square" rtlCol="0">
              <a:spAutoFit/>
            </a:bodyPr>
            <a:lstStyle/>
            <a:p>
              <a:r>
                <a:rPr lang="en-US" sz="1000" dirty="0">
                  <a:solidFill>
                    <a:srgbClr val="7030A0"/>
                  </a:solidFill>
                </a:rPr>
                <a:t>Pull  = Rebase * </a:t>
              </a:r>
            </a:p>
          </p:txBody>
        </p:sp>
        <p:sp>
          <p:nvSpPr>
            <p:cNvPr id="32" name="Right Arrow 31"/>
            <p:cNvSpPr/>
            <p:nvPr>
              <p:custDataLst>
                <p:tags r:id="rId27"/>
              </p:custDataLst>
            </p:nvPr>
          </p:nvSpPr>
          <p:spPr>
            <a:xfrm>
              <a:off x="4269381" y="2908138"/>
              <a:ext cx="778504" cy="343256"/>
            </a:xfrm>
            <a:prstGeom prst="rightArrow">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custDataLst>
                <p:tags r:id="rId28"/>
              </p:custDataLst>
            </p:nvPr>
          </p:nvSpPr>
          <p:spPr>
            <a:xfrm>
              <a:off x="5142065" y="2489982"/>
              <a:ext cx="821104" cy="261610"/>
            </a:xfrm>
            <a:prstGeom prst="rect">
              <a:avLst/>
            </a:prstGeom>
          </p:spPr>
          <p:txBody>
            <a:bodyPr wrap="square">
              <a:spAutoFit/>
            </a:bodyPr>
            <a:lstStyle/>
            <a:p>
              <a:r>
                <a:rPr lang="en-US" sz="1100" dirty="0">
                  <a:solidFill>
                    <a:srgbClr val="7030A0"/>
                  </a:solidFill>
                </a:rPr>
                <a:t>ACL</a:t>
              </a:r>
            </a:p>
          </p:txBody>
        </p:sp>
        <p:sp>
          <p:nvSpPr>
            <p:cNvPr id="34" name="Rectangle 33"/>
            <p:cNvSpPr/>
            <p:nvPr>
              <p:custDataLst>
                <p:tags r:id="rId29"/>
              </p:custDataLst>
            </p:nvPr>
          </p:nvSpPr>
          <p:spPr>
            <a:xfrm>
              <a:off x="8463803" y="2278305"/>
              <a:ext cx="821104" cy="261610"/>
            </a:xfrm>
            <a:prstGeom prst="rect">
              <a:avLst/>
            </a:prstGeom>
          </p:spPr>
          <p:txBody>
            <a:bodyPr wrap="square">
              <a:spAutoFit/>
            </a:bodyPr>
            <a:lstStyle/>
            <a:p>
              <a:r>
                <a:rPr lang="en-US" sz="1100" dirty="0">
                  <a:solidFill>
                    <a:srgbClr val="7030A0"/>
                  </a:solidFill>
                </a:rPr>
                <a:t>Review</a:t>
              </a:r>
            </a:p>
          </p:txBody>
        </p:sp>
        <p:sp>
          <p:nvSpPr>
            <p:cNvPr id="35" name="Rectangle 34"/>
            <p:cNvSpPr/>
            <p:nvPr>
              <p:custDataLst>
                <p:tags r:id="rId30"/>
              </p:custDataLst>
            </p:nvPr>
          </p:nvSpPr>
          <p:spPr>
            <a:xfrm>
              <a:off x="7955802" y="3375563"/>
              <a:ext cx="945667" cy="261610"/>
            </a:xfrm>
            <a:prstGeom prst="rect">
              <a:avLst/>
            </a:prstGeom>
          </p:spPr>
          <p:txBody>
            <a:bodyPr wrap="square">
              <a:spAutoFit/>
            </a:bodyPr>
            <a:lstStyle/>
            <a:p>
              <a:r>
                <a:rPr lang="en-US" sz="1100" dirty="0">
                  <a:solidFill>
                    <a:srgbClr val="7030A0"/>
                  </a:solidFill>
                </a:rPr>
                <a:t>Repository</a:t>
              </a:r>
            </a:p>
          </p:txBody>
        </p:sp>
        <p:sp>
          <p:nvSpPr>
            <p:cNvPr id="36" name="TextBox 35"/>
            <p:cNvSpPr txBox="1"/>
            <p:nvPr>
              <p:custDataLst>
                <p:tags r:id="rId31"/>
              </p:custDataLst>
            </p:nvPr>
          </p:nvSpPr>
          <p:spPr>
            <a:xfrm>
              <a:off x="5045210" y="1809157"/>
              <a:ext cx="1377889" cy="307777"/>
            </a:xfrm>
            <a:prstGeom prst="rect">
              <a:avLst/>
            </a:prstGeom>
            <a:noFill/>
          </p:spPr>
          <p:txBody>
            <a:bodyPr wrap="square" rtlCol="0">
              <a:spAutoFit/>
            </a:bodyPr>
            <a:lstStyle/>
            <a:p>
              <a:r>
                <a:rPr lang="en-US" sz="1400" b="1" dirty="0">
                  <a:solidFill>
                    <a:srgbClr val="7030A0"/>
                  </a:solidFill>
                </a:rPr>
                <a:t>GIT Server</a:t>
              </a:r>
            </a:p>
          </p:txBody>
        </p:sp>
        <p:pic>
          <p:nvPicPr>
            <p:cNvPr id="41" name="Picture 40"/>
            <p:cNvPicPr>
              <a:picLocks noChangeAspect="1"/>
            </p:cNvPicPr>
            <p:nvPr>
              <p:custDataLst>
                <p:tags r:id="rId32"/>
              </p:custDataLst>
            </p:nvPr>
          </p:nvPicPr>
          <p:blipFill>
            <a:blip r:embed="rId39" cstate="print">
              <a:extLst>
                <a:ext uri="{28A0092B-C50C-407E-A947-70E740481C1C}">
                  <a14:useLocalDpi xmlns:a14="http://schemas.microsoft.com/office/drawing/2010/main" val="0"/>
                </a:ext>
              </a:extLst>
            </a:blip>
            <a:stretch>
              <a:fillRect/>
            </a:stretch>
          </p:blipFill>
          <p:spPr>
            <a:xfrm>
              <a:off x="3796963" y="4171496"/>
              <a:ext cx="629061" cy="396201"/>
            </a:xfrm>
            <a:prstGeom prst="rect">
              <a:avLst/>
            </a:prstGeom>
          </p:spPr>
        </p:pic>
      </p:grpSp>
      <p:pic>
        <p:nvPicPr>
          <p:cNvPr id="14" name="Picture 13"/>
          <p:cNvPicPr>
            <a:picLocks noChangeAspect="1"/>
          </p:cNvPicPr>
          <p:nvPr>
            <p:custDataLst>
              <p:tags r:id="rId11"/>
            </p:custDataLst>
          </p:nvPr>
        </p:nvPicPr>
        <p:blipFill>
          <a:blip r:embed="rId40">
            <a:extLst>
              <a:ext uri="{28A0092B-C50C-407E-A947-70E740481C1C}">
                <a14:useLocalDpi xmlns:a14="http://schemas.microsoft.com/office/drawing/2010/main" val="0"/>
              </a:ext>
            </a:extLst>
          </a:blip>
          <a:stretch>
            <a:fillRect/>
          </a:stretch>
        </p:blipFill>
        <p:spPr>
          <a:xfrm>
            <a:off x="8932016" y="3135426"/>
            <a:ext cx="1513773" cy="1316303"/>
          </a:xfrm>
          <a:prstGeom prst="rect">
            <a:avLst/>
          </a:prstGeom>
        </p:spPr>
      </p:pic>
      <p:sp>
        <p:nvSpPr>
          <p:cNvPr id="15" name="Right Arrow 14"/>
          <p:cNvSpPr/>
          <p:nvPr>
            <p:custDataLst>
              <p:tags r:id="rId12"/>
            </p:custDataLst>
          </p:nvPr>
        </p:nvSpPr>
        <p:spPr>
          <a:xfrm>
            <a:off x="6794485" y="3620198"/>
            <a:ext cx="1917290" cy="346760"/>
          </a:xfrm>
          <a:prstGeom prst="rightArrow">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custDataLst>
              <p:tags r:id="rId13"/>
            </p:custDataLst>
          </p:nvPr>
        </p:nvSpPr>
        <p:spPr>
          <a:xfrm>
            <a:off x="7686345" y="4040703"/>
            <a:ext cx="945667" cy="261610"/>
          </a:xfrm>
          <a:prstGeom prst="rect">
            <a:avLst/>
          </a:prstGeom>
        </p:spPr>
        <p:txBody>
          <a:bodyPr wrap="square">
            <a:spAutoFit/>
          </a:bodyPr>
          <a:lstStyle/>
          <a:p>
            <a:r>
              <a:rPr lang="en-US" sz="1100" dirty="0">
                <a:solidFill>
                  <a:srgbClr val="7030A0"/>
                </a:solidFill>
              </a:rPr>
              <a:t>Upload</a:t>
            </a:r>
          </a:p>
        </p:txBody>
      </p:sp>
      <p:sp>
        <p:nvSpPr>
          <p:cNvPr id="38" name="Rectangle 37"/>
          <p:cNvSpPr/>
          <p:nvPr>
            <p:custDataLst>
              <p:tags r:id="rId14"/>
            </p:custDataLst>
          </p:nvPr>
        </p:nvSpPr>
        <p:spPr>
          <a:xfrm>
            <a:off x="9972955" y="4543468"/>
            <a:ext cx="945667" cy="261610"/>
          </a:xfrm>
          <a:prstGeom prst="rect">
            <a:avLst/>
          </a:prstGeom>
        </p:spPr>
        <p:txBody>
          <a:bodyPr wrap="square">
            <a:spAutoFit/>
          </a:bodyPr>
          <a:lstStyle/>
          <a:p>
            <a:r>
              <a:rPr lang="en-US" sz="1100" dirty="0">
                <a:solidFill>
                  <a:srgbClr val="7030A0"/>
                </a:solidFill>
              </a:rPr>
              <a:t>Baseline</a:t>
            </a:r>
          </a:p>
        </p:txBody>
      </p:sp>
      <p:sp>
        <p:nvSpPr>
          <p:cNvPr id="40" name="Rectangle 39"/>
          <p:cNvSpPr/>
          <p:nvPr>
            <p:custDataLst>
              <p:tags r:id="rId15"/>
            </p:custDataLst>
          </p:nvPr>
        </p:nvSpPr>
        <p:spPr>
          <a:xfrm>
            <a:off x="6149474" y="4425623"/>
            <a:ext cx="945667" cy="261610"/>
          </a:xfrm>
          <a:prstGeom prst="rect">
            <a:avLst/>
          </a:prstGeom>
        </p:spPr>
        <p:txBody>
          <a:bodyPr wrap="square">
            <a:spAutoFit/>
          </a:bodyPr>
          <a:lstStyle/>
          <a:p>
            <a:r>
              <a:rPr lang="en-US" sz="1100" dirty="0">
                <a:solidFill>
                  <a:srgbClr val="7030A0"/>
                </a:solidFill>
              </a:rPr>
              <a:t>Tag</a:t>
            </a:r>
          </a:p>
        </p:txBody>
      </p:sp>
    </p:spTree>
    <p:custDataLst>
      <p:tags r:id="rId1"/>
    </p:custDataLst>
    <p:extLst>
      <p:ext uri="{BB962C8B-B14F-4D97-AF65-F5344CB8AC3E}">
        <p14:creationId xmlns:p14="http://schemas.microsoft.com/office/powerpoint/2010/main" val="278398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dirty="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33"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8</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30" name="TextBox 29"/>
          <p:cNvSpPr txBox="1"/>
          <p:nvPr>
            <p:custDataLst>
              <p:tags r:id="rId10"/>
            </p:custDataLst>
          </p:nvPr>
        </p:nvSpPr>
        <p:spPr>
          <a:xfrm>
            <a:off x="2357498" y="579000"/>
            <a:ext cx="1377889" cy="246221"/>
          </a:xfrm>
          <a:prstGeom prst="rect">
            <a:avLst/>
          </a:prstGeom>
          <a:noFill/>
        </p:spPr>
        <p:txBody>
          <a:bodyPr wrap="square" rtlCol="0">
            <a:spAutoFit/>
          </a:bodyPr>
          <a:lstStyle/>
          <a:p>
            <a:r>
              <a:rPr lang="en-US" sz="1000" dirty="0">
                <a:solidFill>
                  <a:srgbClr val="7030A0"/>
                </a:solidFill>
              </a:rPr>
              <a:t>Push = Release* </a:t>
            </a:r>
          </a:p>
        </p:txBody>
      </p:sp>
      <p:sp>
        <p:nvSpPr>
          <p:cNvPr id="12" name="Rounded Rectangle 11"/>
          <p:cNvSpPr/>
          <p:nvPr>
            <p:custDataLst>
              <p:tags r:id="rId11"/>
            </p:custDataLst>
          </p:nvPr>
        </p:nvSpPr>
        <p:spPr>
          <a:xfrm>
            <a:off x="2461102" y="1292347"/>
            <a:ext cx="4522838" cy="35002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custDataLst>
              <p:tags r:id="rId12"/>
            </p:custDataLst>
          </p:nvPr>
        </p:nvPicPr>
        <p:blipFill>
          <a:blip r:embed="rId34" cstate="print">
            <a:extLst>
              <a:ext uri="{28A0092B-C50C-407E-A947-70E740481C1C}">
                <a14:useLocalDpi xmlns:a14="http://schemas.microsoft.com/office/drawing/2010/main" val="0"/>
              </a:ext>
            </a:extLst>
          </a:blip>
          <a:stretch>
            <a:fillRect/>
          </a:stretch>
        </p:blipFill>
        <p:spPr>
          <a:xfrm>
            <a:off x="4784535" y="3595947"/>
            <a:ext cx="1146607" cy="722167"/>
          </a:xfrm>
          <a:prstGeom prst="rect">
            <a:avLst/>
          </a:prstGeom>
        </p:spPr>
      </p:pic>
      <p:pic>
        <p:nvPicPr>
          <p:cNvPr id="19" name="Picture 18"/>
          <p:cNvPicPr>
            <a:picLocks noChangeAspect="1"/>
          </p:cNvPicPr>
          <p:nvPr>
            <p:custDataLst>
              <p:tags r:id="rId13"/>
            </p:custDataLst>
          </p:nvPr>
        </p:nvPicPr>
        <p:blipFill>
          <a:blip r:embed="rId35"/>
          <a:stretch>
            <a:fillRect/>
          </a:stretch>
        </p:blipFill>
        <p:spPr>
          <a:xfrm>
            <a:off x="4480299" y="1383834"/>
            <a:ext cx="1628571" cy="1428571"/>
          </a:xfrm>
          <a:prstGeom prst="rect">
            <a:avLst/>
          </a:prstGeom>
        </p:spPr>
      </p:pic>
      <p:pic>
        <p:nvPicPr>
          <p:cNvPr id="20" name="Picture 19"/>
          <p:cNvPicPr>
            <a:picLocks noChangeAspect="1"/>
          </p:cNvPicPr>
          <p:nvPr>
            <p:custDataLst>
              <p:tags r:id="rId14"/>
            </p:custDataLst>
          </p:nvPr>
        </p:nvPicPr>
        <p:blipFill>
          <a:blip r:embed="rId36">
            <a:extLst>
              <a:ext uri="{28A0092B-C50C-407E-A947-70E740481C1C}">
                <a14:useLocalDpi xmlns:a14="http://schemas.microsoft.com/office/drawing/2010/main" val="0"/>
              </a:ext>
            </a:extLst>
          </a:blip>
          <a:stretch>
            <a:fillRect/>
          </a:stretch>
        </p:blipFill>
        <p:spPr>
          <a:xfrm>
            <a:off x="2739873" y="2430660"/>
            <a:ext cx="1333500" cy="856838"/>
          </a:xfrm>
          <a:prstGeom prst="rect">
            <a:avLst/>
          </a:prstGeom>
        </p:spPr>
      </p:pic>
      <p:pic>
        <p:nvPicPr>
          <p:cNvPr id="21" name="Picture 20"/>
          <p:cNvPicPr>
            <a:picLocks noChangeAspect="1"/>
          </p:cNvPicPr>
          <p:nvPr>
            <p:custDataLst>
              <p:tags r:id="rId15"/>
            </p:custDataLst>
          </p:nvPr>
        </p:nvPicPr>
        <p:blipFill>
          <a:blip r:embed="rId37">
            <a:extLst>
              <a:ext uri="{28A0092B-C50C-407E-A947-70E740481C1C}">
                <a14:useLocalDpi xmlns:a14="http://schemas.microsoft.com/office/drawing/2010/main" val="0"/>
              </a:ext>
            </a:extLst>
          </a:blip>
          <a:stretch>
            <a:fillRect/>
          </a:stretch>
        </p:blipFill>
        <p:spPr>
          <a:xfrm>
            <a:off x="0" y="2127155"/>
            <a:ext cx="1868130" cy="2039010"/>
          </a:xfrm>
          <a:prstGeom prst="rect">
            <a:avLst/>
          </a:prstGeom>
        </p:spPr>
      </p:pic>
      <p:sp>
        <p:nvSpPr>
          <p:cNvPr id="23" name="Up-Down Arrow 22"/>
          <p:cNvSpPr/>
          <p:nvPr>
            <p:custDataLst>
              <p:tags r:id="rId16"/>
            </p:custDataLst>
          </p:nvPr>
        </p:nvSpPr>
        <p:spPr>
          <a:xfrm rot="18313373">
            <a:off x="4014913" y="2991073"/>
            <a:ext cx="353297" cy="1049573"/>
          </a:xfrm>
          <a:prstGeom prst="upDownArrow">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Turn Arrow 26"/>
          <p:cNvSpPr/>
          <p:nvPr>
            <p:custDataLst>
              <p:tags r:id="rId17"/>
            </p:custDataLst>
          </p:nvPr>
        </p:nvSpPr>
        <p:spPr>
          <a:xfrm>
            <a:off x="1138551" y="841464"/>
            <a:ext cx="4529147" cy="801878"/>
          </a:xfrm>
          <a:prstGeom prst="uturnArrow">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U-Turn Arrow 27"/>
          <p:cNvSpPr/>
          <p:nvPr>
            <p:custDataLst>
              <p:tags r:id="rId18"/>
            </p:custDataLst>
          </p:nvPr>
        </p:nvSpPr>
        <p:spPr>
          <a:xfrm rot="10800000">
            <a:off x="965370" y="4568776"/>
            <a:ext cx="4529147" cy="801878"/>
          </a:xfrm>
          <a:prstGeom prst="uturnArrow">
            <a:avLst>
              <a:gd name="adj1" fmla="val 22935"/>
              <a:gd name="adj2" fmla="val 25000"/>
              <a:gd name="adj3" fmla="val 25000"/>
              <a:gd name="adj4" fmla="val 43750"/>
              <a:gd name="adj5" fmla="val 75000"/>
            </a:avLst>
          </a:prstGeom>
          <a:solidFill>
            <a:schemeClr val="bg1"/>
          </a:solidFill>
          <a:ln w="31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Down Arrow 28"/>
          <p:cNvSpPr/>
          <p:nvPr>
            <p:custDataLst>
              <p:tags r:id="rId19"/>
            </p:custDataLst>
          </p:nvPr>
        </p:nvSpPr>
        <p:spPr>
          <a:xfrm>
            <a:off x="5128661" y="2787968"/>
            <a:ext cx="346829" cy="636182"/>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custDataLst>
              <p:tags r:id="rId20"/>
            </p:custDataLst>
          </p:nvPr>
        </p:nvSpPr>
        <p:spPr>
          <a:xfrm>
            <a:off x="2477488" y="4847321"/>
            <a:ext cx="1299199" cy="246221"/>
          </a:xfrm>
          <a:prstGeom prst="rect">
            <a:avLst/>
          </a:prstGeom>
          <a:noFill/>
        </p:spPr>
        <p:txBody>
          <a:bodyPr wrap="square" rtlCol="0">
            <a:spAutoFit/>
          </a:bodyPr>
          <a:lstStyle/>
          <a:p>
            <a:r>
              <a:rPr lang="en-US" sz="1000" dirty="0">
                <a:solidFill>
                  <a:srgbClr val="7030A0"/>
                </a:solidFill>
              </a:rPr>
              <a:t>Pull  = Rebase * </a:t>
            </a:r>
          </a:p>
        </p:txBody>
      </p:sp>
      <p:sp>
        <p:nvSpPr>
          <p:cNvPr id="32" name="Right Arrow 31"/>
          <p:cNvSpPr/>
          <p:nvPr>
            <p:custDataLst>
              <p:tags r:id="rId21"/>
            </p:custDataLst>
          </p:nvPr>
        </p:nvSpPr>
        <p:spPr>
          <a:xfrm>
            <a:off x="1616608" y="2760658"/>
            <a:ext cx="1069093" cy="343256"/>
          </a:xfrm>
          <a:prstGeom prst="rightArrow">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custDataLst>
              <p:tags r:id="rId22"/>
            </p:custDataLst>
          </p:nvPr>
        </p:nvSpPr>
        <p:spPr>
          <a:xfrm>
            <a:off x="2980348" y="3380757"/>
            <a:ext cx="821104" cy="261610"/>
          </a:xfrm>
          <a:prstGeom prst="rect">
            <a:avLst/>
          </a:prstGeom>
        </p:spPr>
        <p:txBody>
          <a:bodyPr wrap="square">
            <a:spAutoFit/>
          </a:bodyPr>
          <a:lstStyle/>
          <a:p>
            <a:r>
              <a:rPr lang="en-US" sz="1100" dirty="0">
                <a:solidFill>
                  <a:srgbClr val="7030A0"/>
                </a:solidFill>
              </a:rPr>
              <a:t>ACL</a:t>
            </a:r>
          </a:p>
        </p:txBody>
      </p:sp>
      <p:sp>
        <p:nvSpPr>
          <p:cNvPr id="34" name="Rectangle 33"/>
          <p:cNvSpPr/>
          <p:nvPr>
            <p:custDataLst>
              <p:tags r:id="rId23"/>
            </p:custDataLst>
          </p:nvPr>
        </p:nvSpPr>
        <p:spPr>
          <a:xfrm>
            <a:off x="6038273" y="2097772"/>
            <a:ext cx="821104" cy="430887"/>
          </a:xfrm>
          <a:prstGeom prst="rect">
            <a:avLst/>
          </a:prstGeom>
        </p:spPr>
        <p:txBody>
          <a:bodyPr wrap="square">
            <a:spAutoFit/>
          </a:bodyPr>
          <a:lstStyle/>
          <a:p>
            <a:r>
              <a:rPr lang="en-US" sz="1100">
                <a:solidFill>
                  <a:srgbClr val="7030A0"/>
                </a:solidFill>
              </a:rPr>
              <a:t>Review more</a:t>
            </a:r>
            <a:endParaRPr lang="en-US" sz="1100" dirty="0">
              <a:solidFill>
                <a:srgbClr val="7030A0"/>
              </a:solidFill>
            </a:endParaRPr>
          </a:p>
        </p:txBody>
      </p:sp>
      <p:sp>
        <p:nvSpPr>
          <p:cNvPr id="35" name="Rectangle 34"/>
          <p:cNvSpPr/>
          <p:nvPr>
            <p:custDataLst>
              <p:tags r:id="rId24"/>
            </p:custDataLst>
          </p:nvPr>
        </p:nvSpPr>
        <p:spPr>
          <a:xfrm>
            <a:off x="5751381" y="4181835"/>
            <a:ext cx="945667" cy="261610"/>
          </a:xfrm>
          <a:prstGeom prst="rect">
            <a:avLst/>
          </a:prstGeom>
        </p:spPr>
        <p:txBody>
          <a:bodyPr wrap="square">
            <a:spAutoFit/>
          </a:bodyPr>
          <a:lstStyle/>
          <a:p>
            <a:r>
              <a:rPr lang="en-US" sz="1100" dirty="0">
                <a:solidFill>
                  <a:srgbClr val="7030A0"/>
                </a:solidFill>
              </a:rPr>
              <a:t>Repository</a:t>
            </a:r>
          </a:p>
        </p:txBody>
      </p:sp>
      <p:sp>
        <p:nvSpPr>
          <p:cNvPr id="36" name="TextBox 35"/>
          <p:cNvSpPr txBox="1"/>
          <p:nvPr>
            <p:custDataLst>
              <p:tags r:id="rId25"/>
            </p:custDataLst>
          </p:nvPr>
        </p:nvSpPr>
        <p:spPr>
          <a:xfrm>
            <a:off x="2619680" y="1628624"/>
            <a:ext cx="1377889" cy="307777"/>
          </a:xfrm>
          <a:prstGeom prst="rect">
            <a:avLst/>
          </a:prstGeom>
          <a:noFill/>
        </p:spPr>
        <p:txBody>
          <a:bodyPr wrap="square" rtlCol="0">
            <a:spAutoFit/>
          </a:bodyPr>
          <a:lstStyle/>
          <a:p>
            <a:r>
              <a:rPr lang="en-US" sz="1400" b="1" dirty="0">
                <a:solidFill>
                  <a:srgbClr val="7030A0"/>
                </a:solidFill>
              </a:rPr>
              <a:t>GIT Server</a:t>
            </a:r>
          </a:p>
        </p:txBody>
      </p:sp>
      <p:pic>
        <p:nvPicPr>
          <p:cNvPr id="13" name="Picture 12"/>
          <p:cNvPicPr>
            <a:picLocks noChangeAspect="1"/>
          </p:cNvPicPr>
          <p:nvPr>
            <p:custDataLst>
              <p:tags r:id="rId26"/>
            </p:custDataLst>
          </p:nvPr>
        </p:nvPicPr>
        <p:blipFill>
          <a:blip r:embed="rId38">
            <a:extLst>
              <a:ext uri="{28A0092B-C50C-407E-A947-70E740481C1C}">
                <a14:useLocalDpi xmlns:a14="http://schemas.microsoft.com/office/drawing/2010/main" val="0"/>
              </a:ext>
            </a:extLst>
          </a:blip>
          <a:stretch>
            <a:fillRect/>
          </a:stretch>
        </p:blipFill>
        <p:spPr>
          <a:xfrm>
            <a:off x="8456010" y="1869695"/>
            <a:ext cx="1682632" cy="1512239"/>
          </a:xfrm>
          <a:prstGeom prst="rect">
            <a:avLst/>
          </a:prstGeom>
        </p:spPr>
      </p:pic>
      <p:sp>
        <p:nvSpPr>
          <p:cNvPr id="22" name="Bent-Up Arrow 21"/>
          <p:cNvSpPr/>
          <p:nvPr>
            <p:custDataLst>
              <p:tags r:id="rId27"/>
            </p:custDataLst>
          </p:nvPr>
        </p:nvSpPr>
        <p:spPr>
          <a:xfrm>
            <a:off x="6448825" y="3395625"/>
            <a:ext cx="2977695" cy="731520"/>
          </a:xfrm>
          <a:prstGeom prst="bentUpArrow">
            <a:avLst>
              <a:gd name="adj1" fmla="val 23580"/>
              <a:gd name="adj2" fmla="val 25000"/>
              <a:gd name="adj3" fmla="val 25000"/>
            </a:avLst>
          </a:prstGeom>
          <a:solidFill>
            <a:srgbClr val="92D050"/>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custDataLst>
              <p:tags r:id="rId28"/>
            </p:custDataLst>
          </p:nvPr>
        </p:nvSpPr>
        <p:spPr>
          <a:xfrm rot="20646957">
            <a:off x="6326477" y="3103923"/>
            <a:ext cx="2127946" cy="255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custDataLst>
              <p:tags r:id="rId29"/>
            </p:custDataLst>
          </p:nvPr>
        </p:nvSpPr>
        <p:spPr>
          <a:xfrm>
            <a:off x="7066756" y="4213666"/>
            <a:ext cx="1299199" cy="246221"/>
          </a:xfrm>
          <a:prstGeom prst="rect">
            <a:avLst/>
          </a:prstGeom>
          <a:noFill/>
        </p:spPr>
        <p:txBody>
          <a:bodyPr wrap="square" rtlCol="0">
            <a:spAutoFit/>
          </a:bodyPr>
          <a:lstStyle/>
          <a:p>
            <a:r>
              <a:rPr lang="en-US" sz="1000" dirty="0">
                <a:solidFill>
                  <a:srgbClr val="7030A0"/>
                </a:solidFill>
              </a:rPr>
              <a:t>Push</a:t>
            </a:r>
          </a:p>
        </p:txBody>
      </p:sp>
      <p:sp>
        <p:nvSpPr>
          <p:cNvPr id="39" name="TextBox 38"/>
          <p:cNvSpPr txBox="1"/>
          <p:nvPr>
            <p:custDataLst>
              <p:tags r:id="rId30"/>
            </p:custDataLst>
          </p:nvPr>
        </p:nvSpPr>
        <p:spPr>
          <a:xfrm>
            <a:off x="7088977" y="2754978"/>
            <a:ext cx="1299199" cy="246221"/>
          </a:xfrm>
          <a:prstGeom prst="rect">
            <a:avLst/>
          </a:prstGeom>
          <a:noFill/>
        </p:spPr>
        <p:txBody>
          <a:bodyPr wrap="square" rtlCol="0">
            <a:spAutoFit/>
          </a:bodyPr>
          <a:lstStyle/>
          <a:p>
            <a:r>
              <a:rPr lang="en-US" sz="1000" dirty="0">
                <a:solidFill>
                  <a:srgbClr val="7030A0"/>
                </a:solidFill>
              </a:rPr>
              <a:t>Pull</a:t>
            </a:r>
          </a:p>
        </p:txBody>
      </p:sp>
      <p:sp>
        <p:nvSpPr>
          <p:cNvPr id="40" name="TextBox 39"/>
          <p:cNvSpPr txBox="1"/>
          <p:nvPr>
            <p:custDataLst>
              <p:tags r:id="rId31"/>
            </p:custDataLst>
          </p:nvPr>
        </p:nvSpPr>
        <p:spPr>
          <a:xfrm>
            <a:off x="7398327" y="825221"/>
            <a:ext cx="2431473" cy="646331"/>
          </a:xfrm>
          <a:prstGeom prst="rect">
            <a:avLst/>
          </a:prstGeom>
          <a:noFill/>
        </p:spPr>
        <p:txBody>
          <a:bodyPr wrap="square" rtlCol="0">
            <a:spAutoFit/>
          </a:bodyPr>
          <a:lstStyle/>
          <a:p>
            <a:r>
              <a:rPr lang="en-US" dirty="0">
                <a:solidFill>
                  <a:srgbClr val="00B050"/>
                </a:solidFill>
              </a:rPr>
              <a:t>GIT – Bosch, JLR Setup</a:t>
            </a:r>
          </a:p>
        </p:txBody>
      </p:sp>
    </p:spTree>
    <p:custDataLst>
      <p:tags r:id="rId1"/>
    </p:custDataLst>
    <p:extLst>
      <p:ext uri="{BB962C8B-B14F-4D97-AF65-F5344CB8AC3E}">
        <p14:creationId xmlns:p14="http://schemas.microsoft.com/office/powerpoint/2010/main" val="396085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6403975"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a:solidFill>
                  <a:srgbClr val="707070"/>
                </a:solidFill>
              </a:rPr>
              <a:t>Internal  | RBEI/ECA | 6/17/2016 | ©  Robert Bosch Engineering and Business Solutions Private Limited 2016. All rights reserved, also regarding any disposal, exploitation, reproduction, editing, distribution, as well as in the event of applications for industrial property rights.</a:t>
            </a: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57150" rIns="0" bIns="0" rtlCol="0" anchor="ctr">
            <a:noAutofit/>
          </a:bodyPr>
          <a:lstStyle/>
          <a:p>
            <a:pPr>
              <a:lnSpc>
                <a:spcPct val="111000"/>
              </a:lnSpc>
            </a:pPr>
            <a:r>
              <a:rPr lang="en-US" b="1">
                <a:solidFill>
                  <a:srgbClr val="FFFFFF"/>
                </a:solidFill>
              </a:rPr>
              <a:t>GIT Proposal</a:t>
            </a: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5"/>
            </p:custDataLst>
          </p:nvPr>
        </p:nvSpPr>
        <p:spPr>
          <a:xfrm>
            <a:off x="8915400" y="205143"/>
            <a:ext cx="1828800" cy="12311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US" sz="800">
                <a:solidFill>
                  <a:srgbClr val="FFFFFF"/>
                </a:solidFill>
              </a:rPr>
              <a:t> </a:t>
            </a: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US"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US" sz="700">
              <a:solidFill>
                <a:srgbClr val="000000"/>
              </a:solidFill>
            </a:endParaRPr>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spcAft>
                <a:spcPct val="0"/>
              </a:spcAft>
            </a:pPr>
            <a:endParaRPr lang="en-US" sz="1300">
              <a:solidFill>
                <a:srgbClr val="000000"/>
              </a:solidFill>
            </a:endParaRPr>
          </a:p>
        </p:txBody>
      </p:sp>
      <p:sp>
        <p:nvSpPr>
          <p:cNvPr id="11" name="Slide Number Placeholder 10"/>
          <p:cNvSpPr>
            <a:spLocks noGrp="1"/>
          </p:cNvSpPr>
          <p:nvPr>
            <p:ph type="sldNum" sz="quarter" idx="10"/>
          </p:nvPr>
        </p:nvSpPr>
        <p:spPr/>
        <p:txBody>
          <a:bodyPr/>
          <a:lstStyle/>
          <a:p>
            <a:fld id="{6484B373-53D2-4BD5-8FD0-23C6AE9C48BC}" type="slidenum">
              <a:rPr lang="en-US" smtClean="0"/>
              <a:pPr/>
              <a:t>9</a:t>
            </a:fld>
            <a:endParaRPr lang="en-US"/>
          </a:p>
        </p:txBody>
      </p:sp>
      <p:sp>
        <p:nvSpPr>
          <p:cNvPr id="3" name="Subtitle 2" hidden="1"/>
          <p:cNvSpPr>
            <a:spLocks noGrp="1"/>
          </p:cNvSpPr>
          <p:nvPr>
            <p:ph type="subTitle" idx="1"/>
            <p:custDataLst>
              <p:tags r:id="rId9"/>
            </p:custDataLst>
          </p:nvPr>
        </p:nvSpPr>
        <p:spPr>
          <a:xfrm>
            <a:off x="533400" y="3200400"/>
            <a:ext cx="10207625" cy="1676400"/>
          </a:xfrm>
          <a:effectLst/>
          <a:extLst>
            <a:ext uri="{53640926-AAD7-44D8-BBD7-CCE9431645EC}">
              <a14:shadowObscured xmlns:a14="http://schemas.microsoft.com/office/drawing/2010/main"/>
            </a:ext>
          </a:extLst>
        </p:spPr>
        <p:txBody>
          <a:bodyPr wrap="square" lIns="0" tIns="63500" rIns="0" bIns="0" anchor="t">
            <a:noAutofit/>
          </a:bodyPr>
          <a:lstStyle/>
          <a:p>
            <a:endParaRPr lang="en-US"/>
          </a:p>
        </p:txBody>
      </p:sp>
      <p:sp>
        <p:nvSpPr>
          <p:cNvPr id="2" name="TextBox 1"/>
          <p:cNvSpPr txBox="1"/>
          <p:nvPr>
            <p:custDataLst>
              <p:tags r:id="rId10"/>
            </p:custDataLst>
          </p:nvPr>
        </p:nvSpPr>
        <p:spPr>
          <a:xfrm>
            <a:off x="266700" y="840313"/>
            <a:ext cx="9191932" cy="4247317"/>
          </a:xfrm>
          <a:prstGeom prst="rect">
            <a:avLst/>
          </a:prstGeom>
          <a:noFill/>
        </p:spPr>
        <p:txBody>
          <a:bodyPr wrap="square" rtlCol="0">
            <a:spAutoFit/>
          </a:bodyPr>
          <a:lstStyle/>
          <a:p>
            <a:r>
              <a:rPr lang="en-US" dirty="0"/>
              <a:t>Infrastructure</a:t>
            </a:r>
          </a:p>
          <a:p>
            <a:endParaRPr lang="en-US" sz="1400" dirty="0"/>
          </a:p>
          <a:p>
            <a:r>
              <a:rPr lang="en-US" sz="1400" dirty="0"/>
              <a:t>~ 10 people in Linux Modules</a:t>
            </a:r>
          </a:p>
          <a:p>
            <a:endParaRPr lang="en-US" sz="1400" dirty="0"/>
          </a:p>
          <a:p>
            <a:r>
              <a:rPr lang="en-US" sz="1400" dirty="0"/>
              <a:t>Current Plan: GIT Server at COB,HI Developers can access the COB server ( considering the advantages of GIT, as network is only needed only during “pull” and “push” ).</a:t>
            </a:r>
          </a:p>
          <a:p>
            <a:endParaRPr lang="en-US" sz="1400" dirty="0"/>
          </a:p>
          <a:p>
            <a:r>
              <a:rPr lang="en-US" sz="1400" dirty="0"/>
              <a:t>Changes with Other suppliers : GIT Mirror at HI can be Planned together with complete NGI Movement</a:t>
            </a:r>
          </a:p>
          <a:p>
            <a:endParaRPr lang="en-US" sz="1400" dirty="0"/>
          </a:p>
          <a:p>
            <a:r>
              <a:rPr lang="en-US" sz="1400" dirty="0"/>
              <a:t>Minimum Requirement</a:t>
            </a:r>
          </a:p>
          <a:p>
            <a:r>
              <a:rPr lang="en-US" sz="1400" dirty="0"/>
              <a:t>RAM – 16GB </a:t>
            </a:r>
          </a:p>
          <a:p>
            <a:r>
              <a:rPr lang="en-US" sz="1400" dirty="0"/>
              <a:t>CPU – 8 core </a:t>
            </a:r>
          </a:p>
          <a:p>
            <a:r>
              <a:rPr lang="en-US" sz="1400" dirty="0"/>
              <a:t>Storage – 1 TB</a:t>
            </a:r>
          </a:p>
          <a:p>
            <a:endParaRPr lang="en-US" sz="1400" dirty="0"/>
          </a:p>
          <a:p>
            <a:r>
              <a:rPr lang="en-US" sz="1400" dirty="0"/>
              <a:t>Based on repository size. we  can attach hard disk additionally, In case we need space.</a:t>
            </a:r>
          </a:p>
          <a:p>
            <a:endParaRPr lang="en-US" sz="1400" dirty="0"/>
          </a:p>
          <a:p>
            <a:endParaRPr lang="en-US" sz="1400" dirty="0"/>
          </a:p>
          <a:p>
            <a:endParaRPr lang="en-US" sz="1400" dirty="0"/>
          </a:p>
          <a:p>
            <a:r>
              <a:rPr lang="en-US" sz="1400" dirty="0"/>
              <a:t> </a:t>
            </a:r>
          </a:p>
        </p:txBody>
      </p:sp>
    </p:spTree>
    <p:custDataLst>
      <p:tags r:id="rId1"/>
    </p:custDataLst>
    <p:extLst>
      <p:ext uri="{BB962C8B-B14F-4D97-AF65-F5344CB8AC3E}">
        <p14:creationId xmlns:p14="http://schemas.microsoft.com/office/powerpoint/2010/main" val="3629615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CUSTOMERVERSION" val="9"/>
  <p:tag name="ML_1" val="RBEI_COB"/>
  <p:tag name="ML_2" val="Bosch2.mcr"/>
  <p:tag name="ML_LAYOUT_RESOURCE" val="BOSCH16_9_01.MCR"/>
  <p:tag name="FIELD.DATE.CONTENT" val="6/17/2016"/>
  <p:tag name="FIELD.DATE.VALUE" val="6/17/2016 | "/>
  <p:tag name="FIELD.DATE.SUFFIX.CONTENT" val=" | "/>
  <p:tag name="FIELD.CONF.SUFFIX.CONTENT" val=" | "/>
  <p:tag name="FIELD.REM_ABL.SUFFIX.CONTENT" val=" | "/>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CONTENT" val="RBEI/ECA"/>
  <p:tag name="FIELD.DPT.VALUE" val="RBEI/ECA | "/>
  <p:tag name="FIELD.DPT.SUFFIX.CONTENT" val=" | "/>
  <p:tag name="FIELD.BGROUP.COMBOINDEX" val="0"/>
  <p:tag name="FIELDS.INITIALIZED" val="1"/>
  <p:tag name="FIELD.DATE.COMBOINDEX" val="-2"/>
  <p:tag name="FIELD.CONF.CONTENT" val="Internal "/>
  <p:tag name="FIELD.CONF.VALUE" val="Internal  | "/>
  <p:tag name="FIELD.CONF.COMBOINDEX" val="1"/>
  <p:tag name="FIELD.REM_ABL.COMBOINDEX" val="-2"/>
  <p:tag name="FIELD.CHAPTER.CONTENT" val="GIT Proposal"/>
  <p:tag name="FIELD.CHAPTER.VALUE" val="GIT Proposal"/>
  <p:tag name="FIELD.CHAPTER.COMBOINDEX" val="-2"/>
  <p:tag name="FIELD.REM_ANL.COMBOINDEX" val="-2"/>
  <p:tag name="FIELD.DPT.COMBOINDEX" val="-2"/>
  <p:tag name="CONFIG" val="config01.xml"/>
  <p:tag name="CFG.VERSION" val="0"/>
  <p:tag name="CFG.LAYOUTID" val="Bosch Layout 16:9 old grey style)"/>
  <p:tag name="CFG.LAYOUTRES" val="BOSCH16_9_01"/>
  <p:tag name="CFG.LAYOUT" val="config01.xml"/>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1;White;White;White;-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1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1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1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OnTitle"/>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2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1;White;-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1;White;White;White;-1;-2"/>
</p:tagLst>
</file>

<file path=ppt/tags/tag14.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2"/>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4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4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4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3"/>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5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15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15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15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15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16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6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17.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BoschBitmapHolder"/>
  <p:tag name="SHAPECLASSFILE" val="PPTFootCol.png"/>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BoschBitmap"/>
  <p:tag name="SHAPECLASSFILE" val="BOCOL.png"/>
  <p:tag name="SHAPECLASSPROTECTIONTYPE" val="15"/>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2OnTitle"/>
  <p:tag name="SHAPECLASSFILE" val="PPTFOOTCOL.emf"/>
  <p:tag name="SHAPECLASSPROTECTIONTYPE" val="15"/>
</p:tagLst>
</file>

<file path=ppt/tags/tag2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 name="FIELD.CHAPTER.CONTENT" val="GIT Proposal - Linux Modules"/>
  <p:tag name="FIELD.CHAPTER.VALUE" val="GIT Proposal - Linux Modules"/>
  <p:tag name="FIELD.CHAPTER.COMBOINDEX" val="-2"/>
  <p:tag name="FIELD.REM_ANL.COMBOINDEX" val="-2"/>
  <p:tag name="FIELD.DPT.COMBOINDEX" val="-2"/>
</p:tagLst>
</file>

<file path=ppt/tags/tag2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3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4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5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5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5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5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7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7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FIELD.CHAPTER.CONTENT" val="GIT Proposal"/>
  <p:tag name="FIELD.CHAPTER.VALUE" val="GIT Proposal"/>
  <p:tag name="FIELD.REM_ANL.CONTENT" val=" "/>
  <p:tag name="FIELD.REM_ANL.VALUE" val=" "/>
  <p:tag name="FIELD.DPT.CONTENT" val="RBEI/ECA"/>
  <p:tag name="FIELD.DPT.VALUE" val="RBEI/ECA | "/>
  <p:tag name="FIELDS.INITIALIZED" val="1"/>
  <p:tag name="ML_1" val="RBEI_COB"/>
  <p:tag name="ML_2" val="Bosch2.mcr"/>
  <p:tag name="ML_LAYOUT_RESOURCE" val="BOSCH16_9_01.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8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
  <p:tag name="COLORSETGROUPCLASSNAME" val="ColorSetGroup1"/>
  <p:tag name="FONTSETGROUPCLASSNAME" val="FontSetGroup1"/>
  <p:tag name="SHAPECLASSFILE" val="BEQIK_FR.png"/>
  <p:tag name="MLI" val="1"/>
  <p:tag name="SHAPECLASSNAME" val="MASKBeQik"/>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1644</Words>
  <Application>Microsoft Office PowerPoint</Application>
  <PresentationFormat>Custom</PresentationFormat>
  <Paragraphs>236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Bosch Office Sans</vt:lpstr>
      <vt:lpstr>Tahoma</vt:lpstr>
      <vt:lpstr>Wingdings</vt: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Thangharaj J M (RBEI/ECA36)</dc:creator>
  <cp:lastModifiedBy>Karthik Seenuvasan</cp:lastModifiedBy>
  <cp:revision>144</cp:revision>
  <dcterms:created xsi:type="dcterms:W3CDTF">2016-06-17T06:17:50Z</dcterms:created>
  <dcterms:modified xsi:type="dcterms:W3CDTF">2021-01-27T11:20:48Z</dcterms:modified>
</cp:coreProperties>
</file>