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5" r:id="rId8"/>
    <p:sldId id="266" r:id="rId9"/>
    <p:sldId id="259" r:id="rId10"/>
    <p:sldId id="263" r:id="rId11"/>
  </p:sldIdLst>
  <p:sldSz cx="10969625" cy="6172200"/>
  <p:notesSz cx="6858000" cy="9144000"/>
  <p:custDataLst>
    <p:tags r:id="rId12"/>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A5DF691-870F-48DB-B040-65F674D2E619}">
          <p14:sldIdLst>
            <p14:sldId id="256"/>
            <p14:sldId id="257"/>
            <p14:sldId id="258"/>
            <p14:sldId id="260"/>
            <p14:sldId id="262"/>
            <p14:sldId id="264"/>
            <p14:sldId id="265"/>
            <p14:sldId id="266"/>
            <p14:sldId id="259"/>
            <p14:sldId id="263"/>
          </p14:sldIdLst>
        </p14:section>
      </p14:sectionLst>
    </p:ext>
    <p:ext uri="{EFAFB233-063F-42B5-8137-9DF3F51BA10A}">
      <p15:sldGuideLst xmlns:p15="http://schemas.microsoft.com/office/powerpoint/2012/main">
        <p15:guide id="1" orient="horz" pos="1664" userDrawn="1">
          <p15:clr>
            <a:srgbClr val="A4A3A4"/>
          </p15:clr>
        </p15:guide>
        <p15:guide id="2" orient="horz" pos="3504" userDrawn="1">
          <p15:clr>
            <a:srgbClr val="A4A3A4"/>
          </p15:clr>
        </p15:guide>
        <p15:guide id="3" orient="horz" pos="3080" userDrawn="1">
          <p15:clr>
            <a:srgbClr val="A4A3A4"/>
          </p15:clr>
        </p15:guide>
        <p15:guide id="4" orient="horz" pos="336" userDrawn="1">
          <p15:clr>
            <a:srgbClr val="A4A3A4"/>
          </p15:clr>
        </p15:guide>
        <p15:guide id="5" orient="horz" pos="680" userDrawn="1">
          <p15:clr>
            <a:srgbClr val="A4A3A4"/>
          </p15:clr>
        </p15:guide>
        <p15:guide id="6" orient="horz" pos="1744" userDrawn="1">
          <p15:clr>
            <a:srgbClr val="A4A3A4"/>
          </p15:clr>
        </p15:guide>
        <p15:guide id="7" pos="6768" userDrawn="1">
          <p15:clr>
            <a:srgbClr val="A4A3A4"/>
          </p15:clr>
        </p15:guide>
        <p15:guide id="8" pos="328" userDrawn="1">
          <p15:clr>
            <a:srgbClr val="A4A3A4"/>
          </p15:clr>
        </p15:guide>
        <p15:guide id="9" pos="3504" userDrawn="1">
          <p15:clr>
            <a:srgbClr val="A4A3A4"/>
          </p15:clr>
        </p15:guide>
        <p15:guide id="10" pos="36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36" y="72"/>
      </p:cViewPr>
      <p:guideLst>
        <p:guide orient="horz" pos="1664"/>
        <p:guide orient="horz" pos="3504"/>
        <p:guide orient="horz" pos="3080"/>
        <p:guide orient="horz" pos="336"/>
        <p:guide orient="horz" pos="680"/>
        <p:guide orient="horz" pos="1744"/>
        <p:guide pos="6768"/>
        <p:guide pos="328"/>
        <p:guide pos="3504"/>
        <p:guide pos="36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2.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image" Target="../media/image1.png"/><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6484B373-53D2-4BD5-8FD0-23C6AE9C48BC}" type="slidenum">
              <a:rPr lang="en-US" smtClean="0"/>
              <a:t>‹#›</a:t>
            </a:fld>
            <a:endParaRPr lang="en-US"/>
          </a:p>
        </p:txBody>
      </p:sp>
      <p:sp>
        <p:nvSpPr>
          <p:cNvPr id="7" name="Rectangle 2"/>
          <p:cNvSpPr>
            <a:spLocks noGrp="1" noChangeArrowheads="1"/>
          </p:cNvSpPr>
          <p:nvPr>
            <p:ph type="title"/>
            <p:custDataLst>
              <p:tags r:id="rId1"/>
            </p:custDataLst>
          </p:nvPr>
        </p:nvSpPr>
        <p:spPr bwMode="auto">
          <a:xfrm>
            <a:off x="685602" y="533401"/>
            <a:ext cx="9402536"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en-US" smtClean="0"/>
              <a:t>Click to edit Master title style</a:t>
            </a:r>
            <a:endParaRPr lang="de-DE" dirty="0" smtClean="0"/>
          </a:p>
        </p:txBody>
      </p:sp>
    </p:spTree>
    <p:extLst>
      <p:ext uri="{BB962C8B-B14F-4D97-AF65-F5344CB8AC3E}">
        <p14:creationId xmlns:p14="http://schemas.microsoft.com/office/powerpoint/2010/main" val="35637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Textplatzhalt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oliennummernplatzhalter 3"/>
          <p:cNvSpPr>
            <a:spLocks noGrp="1"/>
          </p:cNvSpPr>
          <p:nvPr>
            <p:ph type="sldNum" sz="quarter" idx="10"/>
          </p:nvPr>
        </p:nvSpPr>
        <p:spPr/>
        <p:txBody>
          <a:bodyPr/>
          <a:lstStyle/>
          <a:p>
            <a:fld id="{6484B373-53D2-4BD5-8FD0-23C6AE9C48BC}" type="slidenum">
              <a:rPr lang="en-US" smtClean="0"/>
              <a:t>‹#›</a:t>
            </a:fld>
            <a:endParaRPr lang="en-US"/>
          </a:p>
        </p:txBody>
      </p:sp>
    </p:spTree>
    <p:extLst>
      <p:ext uri="{BB962C8B-B14F-4D97-AF65-F5344CB8AC3E}">
        <p14:creationId xmlns:p14="http://schemas.microsoft.com/office/powerpoint/2010/main" val="419553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603" y="533401"/>
            <a:ext cx="4895612" cy="533400"/>
          </a:xfrm>
        </p:spPr>
        <p:txBody>
          <a:bodyPr/>
          <a:lstStyle/>
          <a:p>
            <a:r>
              <a:rPr lang="en-US" smtClean="0"/>
              <a:t>Click to edit Master title style</a:t>
            </a:r>
            <a:endParaRPr lang="de-DE"/>
          </a:p>
        </p:txBody>
      </p:sp>
      <p:sp>
        <p:nvSpPr>
          <p:cNvPr id="3" name="Slide Number Placeholder 2"/>
          <p:cNvSpPr>
            <a:spLocks noGrp="1"/>
          </p:cNvSpPr>
          <p:nvPr>
            <p:ph type="sldNum" sz="quarter" idx="10"/>
          </p:nvPr>
        </p:nvSpPr>
        <p:spPr/>
        <p:txBody>
          <a:bodyPr/>
          <a:lstStyle/>
          <a:p>
            <a:fld id="{6484B373-53D2-4BD5-8FD0-23C6AE9C48BC}" type="slidenum">
              <a:rPr lang="en-US" smtClean="0"/>
              <a:t>‹#›</a:t>
            </a:fld>
            <a:endParaRPr lang="en-US"/>
          </a:p>
        </p:txBody>
      </p:sp>
      <p:sp>
        <p:nvSpPr>
          <p:cNvPr id="4" name="Textplatzhalter 2"/>
          <p:cNvSpPr>
            <a:spLocks noGrp="1"/>
          </p:cNvSpPr>
          <p:nvPr>
            <p:ph type="body" idx="1"/>
          </p:nvPr>
        </p:nvSpPr>
        <p:spPr>
          <a:xfrm>
            <a:off x="685603" y="1066801"/>
            <a:ext cx="4891766"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2"/>
          <p:cNvSpPr>
            <a:spLocks noGrp="1"/>
          </p:cNvSpPr>
          <p:nvPr>
            <p:ph type="body" idx="11"/>
          </p:nvPr>
        </p:nvSpPr>
        <p:spPr>
          <a:xfrm>
            <a:off x="5762479" y="1065600"/>
            <a:ext cx="4891766"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72083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533400" y="533400"/>
            <a:ext cx="10207625" cy="5334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2700" rIns="0" bIns="0" anchor="t">
            <a:noAutofit/>
          </a:bodyPr>
          <a:lstStyle>
            <a:lvl1pPr algn="l">
              <a:lnSpc>
                <a:spcPct val="111000"/>
              </a:lnSpc>
              <a:spcBef>
                <a:spcPts val="0"/>
              </a:spcBef>
              <a:spcAft>
                <a:spcPts val="0"/>
              </a:spcAft>
              <a:buFontTx/>
              <a:buNone/>
              <a:defRPr sz="2700" b="0" i="0" u="none" spc="0">
                <a:solidFill>
                  <a:srgbClr val="000000"/>
                </a:solidFill>
                <a:latin typeface="Bosch Office Sans" panose="020B0604020202020204" pitchFamily="34" charset="0"/>
              </a:defRPr>
            </a:lvl1pPr>
          </a:lstStyle>
          <a:p>
            <a:r>
              <a:rPr lang="en-US" smtClean="0"/>
              <a:t>Click to edit Master title style</a:t>
            </a:r>
            <a:endParaRPr lang="en-US"/>
          </a:p>
        </p:txBody>
      </p:sp>
      <p:sp>
        <p:nvSpPr>
          <p:cNvPr id="3" name="Subtitle 2" hidden="1"/>
          <p:cNvSpPr>
            <a:spLocks noGrp="1"/>
          </p:cNvSpPr>
          <p:nvPr>
            <p:ph type="subTitle" idx="1"/>
            <p:custDataLst>
              <p:tags r:id="rId2"/>
            </p:custDataLst>
          </p:nvPr>
        </p:nvSpPr>
        <p:spPr>
          <a:xfrm>
            <a:off x="533400" y="3200399"/>
            <a:ext cx="10207625" cy="16764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63500" rIns="0" bIns="0" anchor="t">
            <a:noAutofit/>
          </a:bodyPr>
          <a:lstStyle>
            <a:lvl1pPr marL="285750" indent="-285750" algn="l">
              <a:lnSpc>
                <a:spcPct val="111000"/>
              </a:lnSpc>
              <a:spcBef>
                <a:spcPts val="0"/>
              </a:spcBef>
              <a:spcAft>
                <a:spcPts val="0"/>
              </a:spcAft>
              <a:buClr>
                <a:srgbClr val="425C8F"/>
              </a:buClr>
              <a:buSzPct val="65000"/>
              <a:buFont typeface="Wingdings" panose="05000000000000000000" pitchFamily="2" charset="2"/>
              <a:buChar char="è"/>
              <a:defRPr sz="1800" b="0" i="0" u="none" spc="0">
                <a:solidFill>
                  <a:srgbClr val="000000"/>
                </a:solidFill>
                <a:latin typeface="Bosch Office Sans"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sz="quarter" idx="10"/>
            <p:custDataLst>
              <p:tags r:id="rId3"/>
            </p:custDataLst>
          </p:nvPr>
        </p:nvSpPr>
        <p:spPr>
          <a:xfrm>
            <a:off x="76200" y="5851525"/>
            <a:ext cx="381000" cy="1905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a:lnSpc>
                <a:spcPct val="111000"/>
              </a:lnSpc>
              <a:spcBef>
                <a:spcPts val="0"/>
              </a:spcBef>
              <a:spcAft>
                <a:spcPts val="0"/>
              </a:spcAft>
              <a:defRPr sz="1500" spc="0">
                <a:solidFill>
                  <a:srgbClr val="707070"/>
                </a:solidFill>
              </a:defRPr>
            </a:lvl1pPr>
          </a:lstStyle>
          <a:p>
            <a:fld id="{6484B373-53D2-4BD5-8FD0-23C6AE9C48BC}" type="slidenum">
              <a:rPr lang="en-US" smtClean="0"/>
              <a:pPr/>
              <a:t>‹#›</a:t>
            </a:fld>
            <a:endParaRPr lang="en-US"/>
          </a:p>
        </p:txBody>
      </p:sp>
      <p:sp>
        <p:nvSpPr>
          <p:cNvPr id="9" name="Rectangle 8"/>
          <p:cNvSpPr/>
          <p:nvPr userDrawn="1">
            <p:custDataLst>
              <p:tags r:id="rId4"/>
            </p:custDataLst>
          </p:nvPr>
        </p:nvSpPr>
        <p:spPr>
          <a:xfrm>
            <a:off x="0" y="0"/>
            <a:ext cx="109728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endParaRPr lang="en-US" spc="0">
              <a:solidFill>
                <a:srgbClr val="003264"/>
              </a:solidFill>
            </a:endParaRPr>
          </a:p>
        </p:txBody>
      </p:sp>
      <p:sp>
        <p:nvSpPr>
          <p:cNvPr id="8" name="Rectangle 7" hidden="1"/>
          <p:cNvSpPr/>
          <p:nvPr userDrawn="1">
            <p:custDataLst>
              <p:tags r:id="rId5"/>
            </p:custDataLst>
          </p:nvPr>
        </p:nvSpPr>
        <p:spPr>
          <a:xfrm>
            <a:off x="0" y="0"/>
            <a:ext cx="2159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endParaRPr lang="en-US" spc="0">
              <a:solidFill>
                <a:srgbClr val="003264"/>
              </a:solidFill>
            </a:endParaRPr>
          </a:p>
        </p:txBody>
      </p:sp>
      <p:sp>
        <p:nvSpPr>
          <p:cNvPr id="7" name="Rectangle 6" hidden="1"/>
          <p:cNvSpPr/>
          <p:nvPr userDrawn="1">
            <p:custDataLst>
              <p:tags r:id="rId6"/>
            </p:custDataLst>
          </p:nvPr>
        </p:nvSpPr>
        <p:spPr>
          <a:xfrm>
            <a:off x="0" y="0"/>
            <a:ext cx="66929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endParaRPr lang="en-US" spc="0">
              <a:solidFill>
                <a:srgbClr val="003264"/>
              </a:solidFill>
            </a:endParaRPr>
          </a:p>
        </p:txBody>
      </p:sp>
      <p:cxnSp>
        <p:nvCxnSpPr>
          <p:cNvPr id="6" name="Straight Connector 5"/>
          <p:cNvCxnSpPr/>
          <p:nvPr userDrawn="1">
            <p:custDataLst>
              <p:tags r:id="rId7"/>
            </p:custDataLst>
          </p:nvPr>
        </p:nvCxnSpPr>
        <p:spPr>
          <a:xfrm>
            <a:off x="0" y="533400"/>
            <a:ext cx="10972800" cy="0"/>
          </a:xfrm>
          <a:prstGeom prst="line">
            <a:avLst/>
          </a:prstGeom>
          <a:ln>
            <a:solidFill>
              <a:srgbClr val="003264"/>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custDataLst>
              <p:tags r:id="rId8"/>
            </p:custDataLst>
          </p:nvPr>
        </p:nvCxnSpPr>
        <p:spPr>
          <a:xfrm>
            <a:off x="0" y="5562600"/>
            <a:ext cx="10972800" cy="0"/>
          </a:xfrm>
          <a:prstGeom prst="line">
            <a:avLst/>
          </a:prstGeom>
          <a:ln>
            <a:solidFill>
              <a:srgbClr val="DDDDE7"/>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13">
            <a:extLst>
              <a:ext uri="{28A0092B-C50C-407E-A947-70E740481C1C}">
                <a14:useLocalDpi xmlns:a14="http://schemas.microsoft.com/office/drawing/2010/main" val="0"/>
              </a:ext>
            </a:extLst>
          </a:blip>
          <a:stretch>
            <a:fillRect/>
          </a:stretch>
        </p:blipFill>
        <p:spPr>
          <a:xfrm>
            <a:off x="0" y="5741670"/>
            <a:ext cx="1403350" cy="251460"/>
          </a:xfrm>
          <a:prstGeom prst="rect">
            <a:avLst/>
          </a:prstGeom>
        </p:spPr>
      </p:pic>
      <p:pic>
        <p:nvPicPr>
          <p:cNvPr id="11" name="Picture 10"/>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a:xfrm>
            <a:off x="8915400" y="5651500"/>
            <a:ext cx="1828800" cy="406400"/>
          </a:xfrm>
          <a:prstGeom prst="rect">
            <a:avLst/>
          </a:prstGeom>
        </p:spPr>
      </p:pic>
      <p:pic>
        <p:nvPicPr>
          <p:cNvPr id="12" name="Picture 11"/>
          <p:cNvPicPr>
            <a:picLocks/>
          </p:cNvPicPr>
          <p:nvPr userDrawn="1"/>
        </p:nvPicPr>
        <p:blipFill>
          <a:blip r:embed="rId15"/>
          <a:stretch>
            <a:fillRect/>
          </a:stretch>
        </p:blipFill>
        <p:spPr>
          <a:xfrm>
            <a:off x="0" y="5562600"/>
            <a:ext cx="10972800" cy="609600"/>
          </a:xfrm>
          <a:prstGeom prst="rect">
            <a:avLst/>
          </a:prstGeom>
        </p:spPr>
      </p:pic>
      <p:pic>
        <p:nvPicPr>
          <p:cNvPr id="13" name="Picture 12"/>
          <p:cNvPicPr>
            <a:picLocks/>
          </p:cNvPicPr>
          <p:nvPr userDrawn="1">
            <p:custDataLst>
              <p:tags r:id="rId9"/>
            </p:custDataLst>
          </p:nvPr>
        </p:nvPicPr>
        <p:blipFill>
          <a:blip r:embed="rId15"/>
          <a:stretch>
            <a:fillRect/>
          </a:stretch>
        </p:blipFill>
        <p:spPr>
          <a:xfrm>
            <a:off x="0" y="5562600"/>
            <a:ext cx="10972800" cy="6096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4" name="Picture 13"/>
          <p:cNvPicPr>
            <a:picLocks/>
          </p:cNvPicPr>
          <p:nvPr userDrawn="1">
            <p:custDataLst>
              <p:tags r:id="rId10"/>
            </p:custDataLst>
          </p:nvPr>
        </p:nvPicPr>
        <p:blipFill>
          <a:blip r:embed="rId14" cstate="print">
            <a:extLst>
              <a:ext uri="{28A0092B-C50C-407E-A947-70E740481C1C}">
                <a14:useLocalDpi xmlns:a14="http://schemas.microsoft.com/office/drawing/2010/main" val="0"/>
              </a:ext>
            </a:extLst>
          </a:blip>
          <a:stretch>
            <a:fillRect/>
          </a:stretch>
        </p:blipFill>
        <p:spPr>
          <a:xfrm>
            <a:off x="8915400" y="5651500"/>
            <a:ext cx="1828800" cy="4064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5" name="Picture 14"/>
          <p:cNvPicPr>
            <a:picLocks/>
          </p:cNvPicPr>
          <p:nvPr userDrawn="1">
            <p:custDataLst>
              <p:tags r:id="rId11"/>
            </p:custDataLst>
          </p:nvPr>
        </p:nvPicPr>
        <p:blipFill>
          <a:blip r:embed="rId13">
            <a:extLst>
              <a:ext uri="{28A0092B-C50C-407E-A947-70E740481C1C}">
                <a14:useLocalDpi xmlns:a14="http://schemas.microsoft.com/office/drawing/2010/main" val="0"/>
              </a:ext>
            </a:extLst>
          </a:blip>
          <a:stretch>
            <a:fillRect/>
          </a:stretch>
        </p:blipFill>
        <p:spPr>
          <a:xfrm>
            <a:off x="0" y="5741670"/>
            <a:ext cx="1403350" cy="25146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71000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theme" Target="../theme/theme1.xml"/><Relationship Id="rId10"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6"/>
            </p:custDataLst>
          </p:nvPr>
        </p:nvPicPr>
        <p:blipFill>
          <a:blip r:embed="rId13"/>
          <a:srcRect/>
          <a:stretch>
            <a:fillRect/>
          </a:stretch>
        </p:blipFill>
        <p:spPr bwMode="auto">
          <a:xfrm>
            <a:off x="0" y="5562601"/>
            <a:ext cx="10969625" cy="609600"/>
          </a:xfrm>
          <a:prstGeom prst="rect">
            <a:avLst/>
          </a:prstGeom>
          <a:solidFill>
            <a:srgbClr val="003264"/>
          </a:solidFill>
          <a:ln w="0">
            <a:noFill/>
            <a:miter lim="800000"/>
            <a:headEnd/>
            <a:tailEnd/>
          </a:ln>
        </p:spPr>
      </p:pic>
      <p:sp>
        <p:nvSpPr>
          <p:cNvPr id="1033" name="Rectangle 9"/>
          <p:cNvSpPr>
            <a:spLocks noChangeArrowheads="1"/>
          </p:cNvSpPr>
          <p:nvPr>
            <p:custDataLst>
              <p:tags r:id="rId7"/>
            </p:custDataLst>
          </p:nvPr>
        </p:nvSpPr>
        <p:spPr bwMode="auto">
          <a:xfrm>
            <a:off x="0" y="1"/>
            <a:ext cx="10969625" cy="533400"/>
          </a:xfrm>
          <a:prstGeom prst="rect">
            <a:avLst/>
          </a:prstGeom>
          <a:solidFill>
            <a:srgbClr val="003264"/>
          </a:solidFill>
          <a:ln w="0">
            <a:noFill/>
            <a:miter lim="800000"/>
            <a:headEnd/>
            <a:tailEnd/>
          </a:ln>
          <a:effectLst/>
        </p:spPr>
        <p:txBody>
          <a:bodyPr wrap="none" lIns="0" tIns="0" rIns="0" bIns="0" anchor="ctr"/>
          <a:lstStyle/>
          <a:p>
            <a:pPr algn="ctr">
              <a:defRPr/>
            </a:pPr>
            <a:endParaRPr lang="de-DE" sz="1619">
              <a:solidFill>
                <a:srgbClr val="153B63"/>
              </a:solidFill>
              <a:latin typeface="Bosch Office Sans"/>
            </a:endParaRPr>
          </a:p>
        </p:txBody>
      </p:sp>
      <p:sp>
        <p:nvSpPr>
          <p:cNvPr id="1032" name="Line 8"/>
          <p:cNvSpPr>
            <a:spLocks noChangeShapeType="1"/>
          </p:cNvSpPr>
          <p:nvPr>
            <p:custDataLst>
              <p:tags r:id="rId8"/>
            </p:custDataLst>
          </p:nvPr>
        </p:nvSpPr>
        <p:spPr bwMode="auto">
          <a:xfrm>
            <a:off x="0" y="533400"/>
            <a:ext cx="10969625" cy="0"/>
          </a:xfrm>
          <a:prstGeom prst="line">
            <a:avLst/>
          </a:prstGeom>
          <a:noFill/>
          <a:ln w="9017">
            <a:solidFill>
              <a:srgbClr val="153B63"/>
            </a:solidFill>
            <a:round/>
            <a:headEnd/>
            <a:tailEnd/>
          </a:ln>
          <a:effectLst/>
        </p:spPr>
        <p:txBody>
          <a:bodyPr wrap="none" anchor="ctr"/>
          <a:lstStyle/>
          <a:p>
            <a:pPr>
              <a:defRPr/>
            </a:pPr>
            <a:endParaRPr lang="de-DE" sz="1619">
              <a:latin typeface="Bosch Office Sans"/>
            </a:endParaRPr>
          </a:p>
        </p:txBody>
      </p:sp>
      <p:sp>
        <p:nvSpPr>
          <p:cNvPr id="1031" name="Line 7"/>
          <p:cNvSpPr>
            <a:spLocks noChangeShapeType="1"/>
          </p:cNvSpPr>
          <p:nvPr>
            <p:custDataLst>
              <p:tags r:id="rId9"/>
            </p:custDataLst>
          </p:nvPr>
        </p:nvSpPr>
        <p:spPr bwMode="auto">
          <a:xfrm>
            <a:off x="0" y="5562600"/>
            <a:ext cx="10969625" cy="0"/>
          </a:xfrm>
          <a:prstGeom prst="line">
            <a:avLst/>
          </a:prstGeom>
          <a:noFill/>
          <a:ln w="9017">
            <a:solidFill>
              <a:srgbClr val="DDDDE7"/>
            </a:solidFill>
            <a:round/>
            <a:headEnd/>
            <a:tailEnd/>
          </a:ln>
          <a:effectLst/>
        </p:spPr>
        <p:txBody>
          <a:bodyPr wrap="none" anchor="ctr"/>
          <a:lstStyle/>
          <a:p>
            <a:pPr>
              <a:defRPr/>
            </a:pPr>
            <a:endParaRPr lang="de-DE" sz="1619">
              <a:latin typeface="Bosch Office Sans"/>
            </a:endParaRPr>
          </a:p>
        </p:txBody>
      </p:sp>
      <p:sp>
        <p:nvSpPr>
          <p:cNvPr id="1030" name="Rectangle 2"/>
          <p:cNvSpPr>
            <a:spLocks noGrp="1" noChangeArrowheads="1"/>
          </p:cNvSpPr>
          <p:nvPr>
            <p:ph type="title"/>
            <p:custDataLst>
              <p:tags r:id="rId10"/>
            </p:custDataLst>
          </p:nvPr>
        </p:nvSpPr>
        <p:spPr bwMode="auto">
          <a:xfrm>
            <a:off x="685602" y="533401"/>
            <a:ext cx="9402536"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
        <p:nvSpPr>
          <p:cNvPr id="2" name="Rectangle 3"/>
          <p:cNvSpPr>
            <a:spLocks noGrp="1" noChangeArrowheads="1"/>
          </p:cNvSpPr>
          <p:nvPr>
            <p:ph type="body" idx="1"/>
            <p:custDataLst>
              <p:tags r:id="rId11"/>
            </p:custDataLst>
          </p:nvPr>
        </p:nvSpPr>
        <p:spPr bwMode="auto">
          <a:xfrm>
            <a:off x="685602" y="1066801"/>
            <a:ext cx="9402536"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p>
        </p:txBody>
      </p:sp>
      <p:sp>
        <p:nvSpPr>
          <p:cNvPr id="3" name="Rectangle 6"/>
          <p:cNvSpPr>
            <a:spLocks noGrp="1" noChangeArrowheads="1"/>
          </p:cNvSpPr>
          <p:nvPr>
            <p:ph type="sldNum" sz="quarter" idx="4"/>
            <p:custDataLst>
              <p:tags r:id="rId12"/>
            </p:custDataLst>
          </p:nvPr>
        </p:nvSpPr>
        <p:spPr bwMode="auto">
          <a:xfrm>
            <a:off x="97943" y="5851525"/>
            <a:ext cx="489716"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defRPr sz="1350">
                <a:solidFill>
                  <a:srgbClr val="707070"/>
                </a:solidFill>
                <a:latin typeface="Bosch Office Sans"/>
              </a:defRPr>
            </a:lvl1pPr>
          </a:lstStyle>
          <a:p>
            <a:fld id="{6484B373-53D2-4BD5-8FD0-23C6AE9C48BC}" type="slidenum">
              <a:rPr lang="en-US" smtClean="0"/>
              <a:t>‹#›</a:t>
            </a:fld>
            <a:endParaRPr lang="en-US"/>
          </a:p>
        </p:txBody>
      </p:sp>
    </p:spTree>
    <p:extLst>
      <p:ext uri="{BB962C8B-B14F-4D97-AF65-F5344CB8AC3E}">
        <p14:creationId xmlns:p14="http://schemas.microsoft.com/office/powerpoint/2010/main" val="14187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1" fontAlgn="base" hangingPunct="1">
        <a:lnSpc>
          <a:spcPct val="111000"/>
        </a:lnSpc>
        <a:spcBef>
          <a:spcPct val="0"/>
        </a:spcBef>
        <a:spcAft>
          <a:spcPct val="0"/>
        </a:spcAft>
        <a:defRPr sz="2429">
          <a:solidFill>
            <a:srgbClr val="000000"/>
          </a:solidFill>
          <a:latin typeface="+mj-lt"/>
          <a:ea typeface="+mj-ea"/>
          <a:cs typeface="+mj-cs"/>
        </a:defRPr>
      </a:lvl1pPr>
      <a:lvl2pPr algn="l" rtl="0" eaLnBrk="1" fontAlgn="base" hangingPunct="1">
        <a:lnSpc>
          <a:spcPct val="111000"/>
        </a:lnSpc>
        <a:spcBef>
          <a:spcPct val="0"/>
        </a:spcBef>
        <a:spcAft>
          <a:spcPct val="0"/>
        </a:spcAft>
        <a:defRPr sz="2429">
          <a:solidFill>
            <a:srgbClr val="000000"/>
          </a:solidFill>
          <a:latin typeface="Bosch Office Sans"/>
        </a:defRPr>
      </a:lvl2pPr>
      <a:lvl3pPr algn="l" rtl="0" eaLnBrk="1" fontAlgn="base" hangingPunct="1">
        <a:lnSpc>
          <a:spcPct val="111000"/>
        </a:lnSpc>
        <a:spcBef>
          <a:spcPct val="0"/>
        </a:spcBef>
        <a:spcAft>
          <a:spcPct val="0"/>
        </a:spcAft>
        <a:defRPr sz="2429">
          <a:solidFill>
            <a:srgbClr val="000000"/>
          </a:solidFill>
          <a:latin typeface="Bosch Office Sans"/>
        </a:defRPr>
      </a:lvl3pPr>
      <a:lvl4pPr algn="l" rtl="0" eaLnBrk="1" fontAlgn="base" hangingPunct="1">
        <a:lnSpc>
          <a:spcPct val="111000"/>
        </a:lnSpc>
        <a:spcBef>
          <a:spcPct val="0"/>
        </a:spcBef>
        <a:spcAft>
          <a:spcPct val="0"/>
        </a:spcAft>
        <a:defRPr sz="2429">
          <a:solidFill>
            <a:srgbClr val="000000"/>
          </a:solidFill>
          <a:latin typeface="Bosch Office Sans"/>
        </a:defRPr>
      </a:lvl4pPr>
      <a:lvl5pPr algn="l" rtl="0" eaLnBrk="1" fontAlgn="base" hangingPunct="1">
        <a:lnSpc>
          <a:spcPct val="111000"/>
        </a:lnSpc>
        <a:spcBef>
          <a:spcPct val="0"/>
        </a:spcBef>
        <a:spcAft>
          <a:spcPct val="0"/>
        </a:spcAft>
        <a:defRPr sz="2429">
          <a:solidFill>
            <a:srgbClr val="000000"/>
          </a:solidFill>
          <a:latin typeface="Bosch Office Sans"/>
        </a:defRPr>
      </a:lvl5pPr>
      <a:lvl6pPr marL="411339" algn="l" rtl="0" eaLnBrk="1" fontAlgn="base" hangingPunct="1">
        <a:lnSpc>
          <a:spcPct val="111000"/>
        </a:lnSpc>
        <a:spcBef>
          <a:spcPct val="0"/>
        </a:spcBef>
        <a:spcAft>
          <a:spcPct val="0"/>
        </a:spcAft>
        <a:defRPr sz="2429">
          <a:solidFill>
            <a:srgbClr val="000000"/>
          </a:solidFill>
          <a:latin typeface="Bosch Office Sans"/>
        </a:defRPr>
      </a:lvl6pPr>
      <a:lvl7pPr marL="822678" algn="l" rtl="0" eaLnBrk="1" fontAlgn="base" hangingPunct="1">
        <a:lnSpc>
          <a:spcPct val="111000"/>
        </a:lnSpc>
        <a:spcBef>
          <a:spcPct val="0"/>
        </a:spcBef>
        <a:spcAft>
          <a:spcPct val="0"/>
        </a:spcAft>
        <a:defRPr sz="2429">
          <a:solidFill>
            <a:srgbClr val="000000"/>
          </a:solidFill>
          <a:latin typeface="Bosch Office Sans"/>
        </a:defRPr>
      </a:lvl7pPr>
      <a:lvl8pPr marL="1234017" algn="l" rtl="0" eaLnBrk="1" fontAlgn="base" hangingPunct="1">
        <a:lnSpc>
          <a:spcPct val="111000"/>
        </a:lnSpc>
        <a:spcBef>
          <a:spcPct val="0"/>
        </a:spcBef>
        <a:spcAft>
          <a:spcPct val="0"/>
        </a:spcAft>
        <a:defRPr sz="2429">
          <a:solidFill>
            <a:srgbClr val="000000"/>
          </a:solidFill>
          <a:latin typeface="Bosch Office Sans"/>
        </a:defRPr>
      </a:lvl8pPr>
      <a:lvl9pPr marL="1645355" algn="l" rtl="0" eaLnBrk="1" fontAlgn="base" hangingPunct="1">
        <a:lnSpc>
          <a:spcPct val="111000"/>
        </a:lnSpc>
        <a:spcBef>
          <a:spcPct val="0"/>
        </a:spcBef>
        <a:spcAft>
          <a:spcPct val="0"/>
        </a:spcAft>
        <a:defRPr sz="2429">
          <a:solidFill>
            <a:srgbClr val="000000"/>
          </a:solidFill>
          <a:latin typeface="Bosch Office Sans"/>
        </a:defRPr>
      </a:lvl9pPr>
    </p:titleStyle>
    <p:bodyStyle>
      <a:lvl1pPr marL="274226" indent="-274226" algn="l" rtl="0" eaLnBrk="1" fontAlgn="base" hangingPunct="1">
        <a:lnSpc>
          <a:spcPct val="111000"/>
        </a:lnSpc>
        <a:spcBef>
          <a:spcPct val="0"/>
        </a:spcBef>
        <a:spcAft>
          <a:spcPct val="0"/>
        </a:spcAft>
        <a:buClr>
          <a:srgbClr val="425C8F"/>
        </a:buClr>
        <a:buSzPct val="65000"/>
        <a:buFont typeface="Wingdings" pitchFamily="2" charset="2"/>
        <a:buChar char="è"/>
        <a:defRPr sz="1619">
          <a:solidFill>
            <a:schemeClr val="tx1"/>
          </a:solidFill>
          <a:latin typeface="+mn-lt"/>
          <a:ea typeface="+mn-ea"/>
          <a:cs typeface="+mn-cs"/>
        </a:defRPr>
      </a:lvl1pPr>
      <a:lvl2pPr marL="548452"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2pPr>
      <a:lvl3pPr marL="822678"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3pPr>
      <a:lvl4pPr marL="1096903"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4pPr>
      <a:lvl5pPr marL="1371128"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5pPr>
      <a:lvl6pPr marL="1645355"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1920660"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195966"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2471271"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822678" rtl="0" eaLnBrk="1" latinLnBrk="0" hangingPunct="1">
        <a:defRPr sz="1619" kern="1200">
          <a:solidFill>
            <a:schemeClr val="tx1"/>
          </a:solidFill>
          <a:latin typeface="+mn-lt"/>
          <a:ea typeface="+mn-ea"/>
          <a:cs typeface="+mn-cs"/>
        </a:defRPr>
      </a:lvl1pPr>
      <a:lvl2pPr marL="411339" algn="l" defTabSz="822678" rtl="0" eaLnBrk="1" latinLnBrk="0" hangingPunct="1">
        <a:defRPr sz="1619" kern="1200">
          <a:solidFill>
            <a:schemeClr val="tx1"/>
          </a:solidFill>
          <a:latin typeface="+mn-lt"/>
          <a:ea typeface="+mn-ea"/>
          <a:cs typeface="+mn-cs"/>
        </a:defRPr>
      </a:lvl2pPr>
      <a:lvl3pPr marL="822678" algn="l" defTabSz="822678" rtl="0" eaLnBrk="1" latinLnBrk="0" hangingPunct="1">
        <a:defRPr sz="1619" kern="1200">
          <a:solidFill>
            <a:schemeClr val="tx1"/>
          </a:solidFill>
          <a:latin typeface="+mn-lt"/>
          <a:ea typeface="+mn-ea"/>
          <a:cs typeface="+mn-cs"/>
        </a:defRPr>
      </a:lvl3pPr>
      <a:lvl4pPr marL="1234017" algn="l" defTabSz="822678" rtl="0" eaLnBrk="1" latinLnBrk="0" hangingPunct="1">
        <a:defRPr sz="1619" kern="1200">
          <a:solidFill>
            <a:schemeClr val="tx1"/>
          </a:solidFill>
          <a:latin typeface="+mn-lt"/>
          <a:ea typeface="+mn-ea"/>
          <a:cs typeface="+mn-cs"/>
        </a:defRPr>
      </a:lvl4pPr>
      <a:lvl5pPr marL="1645355" algn="l" defTabSz="822678" rtl="0" eaLnBrk="1" latinLnBrk="0" hangingPunct="1">
        <a:defRPr sz="1619" kern="1200">
          <a:solidFill>
            <a:schemeClr val="tx1"/>
          </a:solidFill>
          <a:latin typeface="+mn-lt"/>
          <a:ea typeface="+mn-ea"/>
          <a:cs typeface="+mn-cs"/>
        </a:defRPr>
      </a:lvl5pPr>
      <a:lvl6pPr marL="2056694" algn="l" defTabSz="822678" rtl="0" eaLnBrk="1" latinLnBrk="0" hangingPunct="1">
        <a:defRPr sz="1619" kern="1200">
          <a:solidFill>
            <a:schemeClr val="tx1"/>
          </a:solidFill>
          <a:latin typeface="+mn-lt"/>
          <a:ea typeface="+mn-ea"/>
          <a:cs typeface="+mn-cs"/>
        </a:defRPr>
      </a:lvl6pPr>
      <a:lvl7pPr marL="2468033" algn="l" defTabSz="822678" rtl="0" eaLnBrk="1" latinLnBrk="0" hangingPunct="1">
        <a:defRPr sz="1619" kern="1200">
          <a:solidFill>
            <a:schemeClr val="tx1"/>
          </a:solidFill>
          <a:latin typeface="+mn-lt"/>
          <a:ea typeface="+mn-ea"/>
          <a:cs typeface="+mn-cs"/>
        </a:defRPr>
      </a:lvl7pPr>
      <a:lvl8pPr marL="2879371" algn="l" defTabSz="822678" rtl="0" eaLnBrk="1" latinLnBrk="0" hangingPunct="1">
        <a:defRPr sz="1619" kern="1200">
          <a:solidFill>
            <a:schemeClr val="tx1"/>
          </a:solidFill>
          <a:latin typeface="+mn-lt"/>
          <a:ea typeface="+mn-ea"/>
          <a:cs typeface="+mn-cs"/>
        </a:defRPr>
      </a:lvl8pPr>
      <a:lvl9pPr marL="3290709" algn="l" defTabSz="822678"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4.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10.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4.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slideLayout" Target="../slideLayouts/slideLayout4.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s>
</file>

<file path=ppt/slides/_rels/slide2.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4.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4.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3.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4.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hyperlink" Target="https://inside-docupedia.bosch.com/confluence/display/gen3generic/Using+git" TargetMode="Externa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4.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4.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5.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4.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4.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6.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4.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slideLayout" Target="../slideLayouts/slideLayout4.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s/_rels/slide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tags" Target="../tags/tag98.xml"/><Relationship Id="rId26" Type="http://schemas.openxmlformats.org/officeDocument/2006/relationships/tags" Target="../tags/tag106.xml"/><Relationship Id="rId39" Type="http://schemas.openxmlformats.org/officeDocument/2006/relationships/image" Target="../media/image9.jpeg"/><Relationship Id="rId3" Type="http://schemas.openxmlformats.org/officeDocument/2006/relationships/tags" Target="../tags/tag83.xml"/><Relationship Id="rId21" Type="http://schemas.openxmlformats.org/officeDocument/2006/relationships/tags" Target="../tags/tag101.xml"/><Relationship Id="rId34" Type="http://schemas.openxmlformats.org/officeDocument/2006/relationships/image" Target="../media/image4.png"/><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33" Type="http://schemas.openxmlformats.org/officeDocument/2006/relationships/slideLayout" Target="../slideLayouts/slideLayout4.xml"/><Relationship Id="rId38" Type="http://schemas.openxmlformats.org/officeDocument/2006/relationships/image" Target="../media/image8.jpg"/><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tags" Target="../tags/tag100.xml"/><Relationship Id="rId29" Type="http://schemas.openxmlformats.org/officeDocument/2006/relationships/tags" Target="../tags/tag109.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24" Type="http://schemas.openxmlformats.org/officeDocument/2006/relationships/tags" Target="../tags/tag104.xml"/><Relationship Id="rId32" Type="http://schemas.openxmlformats.org/officeDocument/2006/relationships/tags" Target="../tags/tag112.xml"/><Relationship Id="rId37" Type="http://schemas.openxmlformats.org/officeDocument/2006/relationships/image" Target="../media/image7.jpg"/><Relationship Id="rId40" Type="http://schemas.openxmlformats.org/officeDocument/2006/relationships/image" Target="../media/image10.png"/><Relationship Id="rId5" Type="http://schemas.openxmlformats.org/officeDocument/2006/relationships/tags" Target="../tags/tag85.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tags" Target="../tags/tag108.xml"/><Relationship Id="rId36" Type="http://schemas.openxmlformats.org/officeDocument/2006/relationships/image" Target="../media/image6.png"/><Relationship Id="rId10" Type="http://schemas.openxmlformats.org/officeDocument/2006/relationships/tags" Target="../tags/tag90.xml"/><Relationship Id="rId19" Type="http://schemas.openxmlformats.org/officeDocument/2006/relationships/tags" Target="../tags/tag99.xml"/><Relationship Id="rId31" Type="http://schemas.openxmlformats.org/officeDocument/2006/relationships/tags" Target="../tags/tag111.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 Id="rId22" Type="http://schemas.openxmlformats.org/officeDocument/2006/relationships/tags" Target="../tags/tag102.xml"/><Relationship Id="rId27" Type="http://schemas.openxmlformats.org/officeDocument/2006/relationships/tags" Target="../tags/tag107.xml"/><Relationship Id="rId30" Type="http://schemas.openxmlformats.org/officeDocument/2006/relationships/tags" Target="../tags/tag110.xml"/><Relationship Id="rId35"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34" Type="http://schemas.openxmlformats.org/officeDocument/2006/relationships/image" Target="../media/image5.jpeg"/><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33" Type="http://schemas.openxmlformats.org/officeDocument/2006/relationships/image" Target="../media/image4.png"/><Relationship Id="rId38" Type="http://schemas.openxmlformats.org/officeDocument/2006/relationships/image" Target="../media/image11.png"/><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tags" Target="../tags/tag141.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32" Type="http://schemas.openxmlformats.org/officeDocument/2006/relationships/slideLayout" Target="../slideLayouts/slideLayout4.xml"/><Relationship Id="rId37" Type="http://schemas.openxmlformats.org/officeDocument/2006/relationships/image" Target="../media/image8.jpg"/><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36" Type="http://schemas.openxmlformats.org/officeDocument/2006/relationships/image" Target="../media/image7.jpg"/><Relationship Id="rId10" Type="http://schemas.openxmlformats.org/officeDocument/2006/relationships/tags" Target="../tags/tag122.xml"/><Relationship Id="rId19" Type="http://schemas.openxmlformats.org/officeDocument/2006/relationships/tags" Target="../tags/tag131.xml"/><Relationship Id="rId31" Type="http://schemas.openxmlformats.org/officeDocument/2006/relationships/tags" Target="../tags/tag143.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tags" Target="../tags/tag142.xml"/><Relationship Id="rId35"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4.pn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Layout" Target="../slideLayouts/slideLayout4.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dirty="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dirty="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dirty="0" smtClean="0">
                <a:solidFill>
                  <a:srgbClr val="FFFFFF"/>
                </a:solidFill>
              </a:rPr>
              <a:t>GIT Proposal - Linux Modules</a:t>
            </a:r>
            <a:endParaRPr lang="en-US" b="1" dirty="0">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266700" y="714990"/>
            <a:ext cx="9732706" cy="4862870"/>
          </a:xfrm>
          <a:prstGeom prst="rect">
            <a:avLst/>
          </a:prstGeom>
          <a:noFill/>
        </p:spPr>
        <p:txBody>
          <a:bodyPr wrap="square" rtlCol="0">
            <a:spAutoFit/>
          </a:bodyPr>
          <a:lstStyle/>
          <a:p>
            <a:r>
              <a:rPr lang="en-US" sz="1600" b="1" dirty="0" smtClean="0"/>
              <a:t>Current Scenario</a:t>
            </a:r>
          </a:p>
          <a:p>
            <a:endParaRPr lang="en-US" sz="1400" dirty="0"/>
          </a:p>
          <a:p>
            <a:r>
              <a:rPr lang="en-US" sz="1400" dirty="0" smtClean="0"/>
              <a:t>SCM Tool – ClearCase (Base), UCM ClearCase in JLR</a:t>
            </a:r>
          </a:p>
          <a:p>
            <a:r>
              <a:rPr lang="en-US" sz="1400" dirty="0" smtClean="0"/>
              <a:t>VOB - \</a:t>
            </a:r>
            <a:r>
              <a:rPr lang="en-US" sz="1400" dirty="0" err="1" smtClean="0"/>
              <a:t>ai_ngi</a:t>
            </a:r>
            <a:endParaRPr lang="en-US" sz="1400" dirty="0" smtClean="0"/>
          </a:p>
          <a:p>
            <a:endParaRPr lang="en-US" sz="1400" dirty="0"/>
          </a:p>
          <a:p>
            <a:r>
              <a:rPr lang="en-US" sz="1400" dirty="0" smtClean="0"/>
              <a:t>VOB Contents :</a:t>
            </a:r>
          </a:p>
          <a:p>
            <a:pPr marL="285750" indent="-285750">
              <a:buFont typeface="Wingdings" panose="05000000000000000000" pitchFamily="2" charset="2"/>
              <a:buChar char="§"/>
            </a:pPr>
            <a:r>
              <a:rPr lang="en-US" sz="1400" dirty="0" smtClean="0"/>
              <a:t>~ 80 % as Binaries (rpms, </a:t>
            </a:r>
            <a:r>
              <a:rPr lang="en-US" sz="1400" dirty="0" err="1" smtClean="0"/>
              <a:t>pof</a:t>
            </a:r>
            <a:r>
              <a:rPr lang="en-US" sz="1400" dirty="0" smtClean="0"/>
              <a:t> files)</a:t>
            </a:r>
          </a:p>
          <a:p>
            <a:pPr marL="285750" indent="-285750">
              <a:buFont typeface="Wingdings" panose="05000000000000000000" pitchFamily="2" charset="2"/>
              <a:buChar char="§"/>
            </a:pPr>
            <a:r>
              <a:rPr lang="en-US" sz="1400" dirty="0" smtClean="0"/>
              <a:t>~20 % as Source Code and Documents (Test reports , release notes, metrics)</a:t>
            </a:r>
          </a:p>
          <a:p>
            <a:endParaRPr lang="en-US" sz="1400" dirty="0" smtClean="0"/>
          </a:p>
          <a:p>
            <a:r>
              <a:rPr lang="en-US" sz="1400" dirty="0" smtClean="0"/>
              <a:t>Release Process To Integration:</a:t>
            </a:r>
          </a:p>
          <a:p>
            <a:pPr marL="742950" lvl="1" indent="-285750">
              <a:buFont typeface="Wingdings" panose="05000000000000000000" pitchFamily="2" charset="2"/>
              <a:buChar char="§"/>
            </a:pPr>
            <a:r>
              <a:rPr lang="en-US" sz="1400" dirty="0" smtClean="0"/>
              <a:t>Developers generate the rpms, check in , deliver the labels (ex : TV Card, </a:t>
            </a:r>
            <a:r>
              <a:rPr lang="en-US" sz="1400" dirty="0" err="1" smtClean="0"/>
              <a:t>Deadreckoning</a:t>
            </a:r>
            <a:r>
              <a:rPr lang="en-US" sz="1400" dirty="0" smtClean="0"/>
              <a:t>)</a:t>
            </a:r>
          </a:p>
          <a:p>
            <a:pPr marL="742950" lvl="1" indent="-285750">
              <a:buFont typeface="Wingdings" panose="05000000000000000000" pitchFamily="2" charset="2"/>
              <a:buChar char="§"/>
            </a:pPr>
            <a:r>
              <a:rPr lang="en-US" sz="1400" dirty="0" smtClean="0"/>
              <a:t>Source Code, Part numbers, configuration files and some parts as Libraries ( ex : Radio Card, CPLD)</a:t>
            </a:r>
          </a:p>
          <a:p>
            <a:pPr marL="742950" lvl="1" indent="-285750">
              <a:buFont typeface="Wingdings" panose="05000000000000000000" pitchFamily="2" charset="2"/>
              <a:buChar char="§"/>
            </a:pPr>
            <a:r>
              <a:rPr lang="en-US" sz="1400" dirty="0" smtClean="0"/>
              <a:t>V850 Bosch Internal Release Binaries ( VIC_V850)</a:t>
            </a:r>
          </a:p>
          <a:p>
            <a:endParaRPr lang="en-US" sz="1400" dirty="0" smtClean="0"/>
          </a:p>
          <a:p>
            <a:r>
              <a:rPr lang="en-US" sz="1400" dirty="0" smtClean="0"/>
              <a:t>Integration Process : </a:t>
            </a:r>
          </a:p>
          <a:p>
            <a:pPr marL="742950" lvl="1" indent="-285750">
              <a:buFont typeface="Wingdings" panose="05000000000000000000" pitchFamily="2" charset="2"/>
              <a:buChar char="§"/>
            </a:pPr>
            <a:r>
              <a:rPr lang="en-US" sz="1400" dirty="0" smtClean="0"/>
              <a:t>RPMs – Updating of Contents in Integration branch based on Developers label</a:t>
            </a:r>
          </a:p>
          <a:p>
            <a:pPr marL="742950" lvl="1" indent="-285750">
              <a:buFont typeface="Wingdings" panose="05000000000000000000" pitchFamily="2" charset="2"/>
              <a:buChar char="§"/>
            </a:pPr>
            <a:r>
              <a:rPr lang="en-US" sz="1400" dirty="0" smtClean="0"/>
              <a:t>Include the source contents, spec and configuration file changes and Generate RPMs in fedora (ex: Radio tuner card , CPLD)</a:t>
            </a:r>
          </a:p>
          <a:p>
            <a:pPr marL="742950" lvl="1" indent="-285750">
              <a:buFont typeface="Wingdings" panose="05000000000000000000" pitchFamily="2" charset="2"/>
              <a:buChar char="§"/>
            </a:pPr>
            <a:r>
              <a:rPr lang="en-US" sz="1400" dirty="0" smtClean="0"/>
              <a:t>Upload the generate contents in </a:t>
            </a:r>
            <a:r>
              <a:rPr lang="en-US" sz="1400" dirty="0" err="1" smtClean="0"/>
              <a:t>ai_ngi</a:t>
            </a:r>
            <a:r>
              <a:rPr lang="en-US" sz="1400" dirty="0" smtClean="0"/>
              <a:t> VOB, Binary server and UCM ClearCase (STC Delivery process )</a:t>
            </a:r>
          </a:p>
          <a:p>
            <a:pPr marL="742950" lvl="1" indent="-285750">
              <a:buFont typeface="Wingdings" panose="05000000000000000000" pitchFamily="2" charset="2"/>
              <a:buChar char="§"/>
            </a:pPr>
            <a:r>
              <a:rPr lang="en-US" sz="1400" dirty="0" smtClean="0"/>
              <a:t>Label in Bosch scope , Baseline in UCM ClearCase (STC Delivery process )</a:t>
            </a:r>
          </a:p>
          <a:p>
            <a:pPr marL="742950" lvl="1" indent="-285750">
              <a:buFont typeface="Wingdings" panose="05000000000000000000" pitchFamily="2" charset="2"/>
              <a:buChar char="§"/>
            </a:pPr>
            <a:r>
              <a:rPr lang="en-US" sz="1400" dirty="0" smtClean="0"/>
              <a:t>CM activity creation, linking to Baseline</a:t>
            </a:r>
            <a:r>
              <a:rPr lang="en-US" sz="1400" dirty="0"/>
              <a:t>	</a:t>
            </a:r>
            <a:endParaRPr lang="en-US" sz="1400" dirty="0" smtClean="0"/>
          </a:p>
          <a:p>
            <a:endParaRPr lang="en-US" sz="1400" dirty="0"/>
          </a:p>
        </p:txBody>
      </p:sp>
      <p:sp>
        <p:nvSpPr>
          <p:cNvPr id="13" name="Slide Number Placeholder 12"/>
          <p:cNvSpPr>
            <a:spLocks noGrp="1"/>
          </p:cNvSpPr>
          <p:nvPr>
            <p:ph type="sldNum" sz="quarter" idx="10"/>
          </p:nvPr>
        </p:nvSpPr>
        <p:spPr/>
        <p:txBody>
          <a:bodyPr/>
          <a:lstStyle/>
          <a:p>
            <a:fld id="{6484B373-53D2-4BD5-8FD0-23C6AE9C48BC}" type="slidenum">
              <a:rPr lang="en-US" smtClean="0"/>
              <a:pPr/>
              <a:t>1</a:t>
            </a:fld>
            <a:endParaRPr lang="en-US"/>
          </a:p>
        </p:txBody>
      </p:sp>
    </p:spTree>
    <p:custDataLst>
      <p:tags r:id="rId1"/>
    </p:custDataLst>
    <p:extLst>
      <p:ext uri="{BB962C8B-B14F-4D97-AF65-F5344CB8AC3E}">
        <p14:creationId xmlns:p14="http://schemas.microsoft.com/office/powerpoint/2010/main" val="4097435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GIT Proposal</a:t>
            </a:r>
            <a:endParaRPr lang="en-US"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10</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Rectangle 11"/>
          <p:cNvSpPr/>
          <p:nvPr>
            <p:custDataLst>
              <p:tags r:id="rId10"/>
            </p:custDataLst>
          </p:nvPr>
        </p:nvSpPr>
        <p:spPr>
          <a:xfrm>
            <a:off x="76200" y="768340"/>
            <a:ext cx="8261555" cy="369332"/>
          </a:xfrm>
          <a:prstGeom prst="rect">
            <a:avLst/>
          </a:prstGeom>
        </p:spPr>
        <p:txBody>
          <a:bodyPr wrap="square">
            <a:spAutoFit/>
          </a:bodyPr>
          <a:lstStyle/>
          <a:p>
            <a:r>
              <a:rPr lang="en-US" dirty="0"/>
              <a:t>Timeline – Implementation Plan ( Bosch Internal – Linux Modules</a:t>
            </a:r>
            <a:r>
              <a:rPr lang="en-US" dirty="0" smtClean="0"/>
              <a:t>)</a:t>
            </a:r>
            <a:endParaRPr lang="en-US" dirty="0"/>
          </a:p>
        </p:txBody>
      </p:sp>
      <p:graphicFrame>
        <p:nvGraphicFramePr>
          <p:cNvPr id="2" name="Table 1"/>
          <p:cNvGraphicFramePr>
            <a:graphicFrameLocks noGrp="1"/>
          </p:cNvGraphicFramePr>
          <p:nvPr>
            <p:custDataLst>
              <p:tags r:id="rId11"/>
            </p:custDataLst>
            <p:extLst>
              <p:ext uri="{D42A27DB-BD31-4B8C-83A1-F6EECF244321}">
                <p14:modId xmlns:p14="http://schemas.microsoft.com/office/powerpoint/2010/main" val="816681904"/>
              </p:ext>
            </p:extLst>
          </p:nvPr>
        </p:nvGraphicFramePr>
        <p:xfrm>
          <a:off x="403225" y="1722283"/>
          <a:ext cx="9402763" cy="2076661"/>
        </p:xfrm>
        <a:graphic>
          <a:graphicData uri="http://schemas.openxmlformats.org/drawingml/2006/table">
            <a:tbl>
              <a:tblPr>
                <a:tableStyleId>{5C22544A-7EE6-4342-B048-85BDC9FD1C3A}</a:tableStyleId>
              </a:tblPr>
              <a:tblGrid>
                <a:gridCol w="606630"/>
                <a:gridCol w="2982597"/>
                <a:gridCol w="1238536"/>
                <a:gridCol w="1175345"/>
                <a:gridCol w="3399655"/>
              </a:tblGrid>
              <a:tr h="304165">
                <a:tc>
                  <a:txBody>
                    <a:bodyPr/>
                    <a:lstStyle/>
                    <a:p>
                      <a:pPr algn="ctr" fontAlgn="b"/>
                      <a:r>
                        <a:rPr lang="en-US" sz="1000" u="none" strike="noStrike">
                          <a:effectLst/>
                        </a:rPr>
                        <a:t>Sl.No</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Activities</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Status</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Due Date</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Comments</a:t>
                      </a:r>
                      <a:endParaRPr lang="en-US" sz="1000" b="1" i="0" u="none" strike="noStrike">
                        <a:solidFill>
                          <a:srgbClr val="000000"/>
                        </a:solidFill>
                        <a:effectLst/>
                        <a:latin typeface="Tahoma" panose="020B0604030504040204" pitchFamily="34" charset="0"/>
                      </a:endParaRPr>
                    </a:p>
                  </a:txBody>
                  <a:tcPr marL="0" marR="0" marT="0" marB="0" anchor="b"/>
                </a:tc>
              </a:tr>
              <a:tr h="161136">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1</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Test Repository Setup</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15/07/2016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2</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SCM policy Documentation</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15/07/2016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3</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Machine Setup</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19/07/2016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4</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fr-FR" sz="1000" u="none" strike="noStrike">
                          <a:effectLst/>
                        </a:rPr>
                        <a:t>GIT – Installation, Maintenance (Admin activities) </a:t>
                      </a:r>
                      <a:endParaRPr lang="fr-FR"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22/07/2016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5</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Project Repository Creation, Branching, Tests</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22/07/2016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Release Process</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29/07/2016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7</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Training</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29/07/2016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8</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Release, Integration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14/08/2016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Added a week Buffer in Final to cover backlogs if any</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r" fontAlgn="b"/>
                      <a:r>
                        <a:rPr lang="en-US" sz="1000" u="none" strike="noStrike">
                          <a:effectLst/>
                        </a:rPr>
                        <a:t>9</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Jenkins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TBD</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r>
              <a:tr h="161136">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Tahoma" panose="020B0604030504040204" pitchFamily="34" charset="0"/>
                      </a:endParaRPr>
                    </a:p>
                  </a:txBody>
                  <a:tcPr marL="0" marR="0" marT="0" marB="0" anchor="b"/>
                </a:tc>
              </a:tr>
            </a:tbl>
          </a:graphicData>
        </a:graphic>
      </p:graphicFrame>
    </p:spTree>
    <p:custDataLst>
      <p:tags r:id="rId1"/>
    </p:custDataLst>
    <p:extLst>
      <p:ext uri="{BB962C8B-B14F-4D97-AF65-F5344CB8AC3E}">
        <p14:creationId xmlns:p14="http://schemas.microsoft.com/office/powerpoint/2010/main" val="2749208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a:solidFill>
                <a:srgbClr val="707070"/>
              </a:solidFill>
            </a:endParaRPr>
          </a:p>
        </p:txBody>
      </p:sp>
      <p:pic>
        <p:nvPicPr>
          <p:cNvPr id="8" name="Picture 7" hidden="1"/>
          <p:cNvPicPr>
            <a:picLocks/>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6"/>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7"/>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3" name="Subtitle 2" hidden="1"/>
          <p:cNvSpPr>
            <a:spLocks noGrp="1"/>
          </p:cNvSpPr>
          <p:nvPr>
            <p:ph type="subTitle" idx="1"/>
            <p:custDataLst>
              <p:tags r:id="rId8"/>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3" name="Slide Number Placeholder 12"/>
          <p:cNvSpPr>
            <a:spLocks noGrp="1"/>
          </p:cNvSpPr>
          <p:nvPr>
            <p:ph type="sldNum" sz="quarter" idx="10"/>
          </p:nvPr>
        </p:nvSpPr>
        <p:spPr/>
        <p:txBody>
          <a:bodyPr/>
          <a:lstStyle/>
          <a:p>
            <a:fld id="{6484B373-53D2-4BD5-8FD0-23C6AE9C48BC}" type="slidenum">
              <a:rPr lang="en-US" smtClean="0"/>
              <a:pPr/>
              <a:t>2</a:t>
            </a:fld>
            <a:endParaRPr lang="en-US"/>
          </a:p>
        </p:txBody>
      </p:sp>
      <p:sp>
        <p:nvSpPr>
          <p:cNvPr id="15" name="TextBox 14"/>
          <p:cNvSpPr txBox="1"/>
          <p:nvPr>
            <p:custDataLst>
              <p:tags r:id="rId9"/>
            </p:custDataLst>
          </p:nvPr>
        </p:nvSpPr>
        <p:spPr>
          <a:xfrm>
            <a:off x="191729" y="786581"/>
            <a:ext cx="10552472" cy="4585871"/>
          </a:xfrm>
          <a:prstGeom prst="rect">
            <a:avLst/>
          </a:prstGeom>
          <a:noFill/>
        </p:spPr>
        <p:txBody>
          <a:bodyPr wrap="square" rtlCol="0">
            <a:spAutoFit/>
          </a:bodyPr>
          <a:lstStyle/>
          <a:p>
            <a:r>
              <a:rPr lang="en-US" sz="1600" b="1" dirty="0" smtClean="0"/>
              <a:t>Points Considered </a:t>
            </a:r>
          </a:p>
          <a:p>
            <a:endParaRPr lang="en-US" sz="1600" b="1" dirty="0" smtClean="0"/>
          </a:p>
          <a:p>
            <a:pPr marL="742950" lvl="1" indent="-285750">
              <a:buFont typeface="Wingdings" panose="05000000000000000000" pitchFamily="2" charset="2"/>
              <a:buChar char="Ø"/>
            </a:pPr>
            <a:r>
              <a:rPr lang="en-US" sz="1400" dirty="0" smtClean="0"/>
              <a:t>JLR NGI - SCM tool changes to GIT </a:t>
            </a:r>
          </a:p>
          <a:p>
            <a:pPr marL="742950" lvl="1" indent="-285750">
              <a:buFont typeface="Wingdings" panose="05000000000000000000" pitchFamily="2" charset="2"/>
              <a:buChar char="Ø"/>
            </a:pPr>
            <a:r>
              <a:rPr lang="en-US" sz="1400" dirty="0" smtClean="0"/>
              <a:t>Same Release, Integration procedure mentioned in Slide 1</a:t>
            </a:r>
          </a:p>
          <a:p>
            <a:pPr marL="742950" lvl="1" indent="-285750">
              <a:buFont typeface="Wingdings" panose="05000000000000000000" pitchFamily="2" charset="2"/>
              <a:buChar char="Ø"/>
            </a:pPr>
            <a:r>
              <a:rPr lang="en-US" sz="1400" dirty="0" smtClean="0"/>
              <a:t>RTC (Bosch) has restriction to store Binary in RTC Repository which affects our ~80 of delivery contents</a:t>
            </a:r>
          </a:p>
          <a:p>
            <a:pPr marL="742950" lvl="1" indent="-285750">
              <a:buFont typeface="Wingdings" panose="05000000000000000000" pitchFamily="2" charset="2"/>
              <a:buChar char="Ø"/>
            </a:pPr>
            <a:r>
              <a:rPr lang="en-US" sz="1400" dirty="0" smtClean="0"/>
              <a:t>Artifactory usage become Mandatory and SCM Policy needs to defined accordingly</a:t>
            </a:r>
          </a:p>
          <a:p>
            <a:pPr marL="742950" lvl="1" indent="-285750">
              <a:buFont typeface="Wingdings" panose="05000000000000000000" pitchFamily="2" charset="2"/>
              <a:buChar char="Ø"/>
            </a:pPr>
            <a:r>
              <a:rPr lang="en-US" sz="1400" dirty="0" smtClean="0"/>
              <a:t>CM also planned to go for GIT as SCM, GIT Plugins for RTC to have ALM (Tracking, work items) </a:t>
            </a:r>
          </a:p>
          <a:p>
            <a:r>
              <a:rPr lang="en-US" sz="1400" dirty="0" smtClean="0"/>
              <a:t>	</a:t>
            </a:r>
          </a:p>
          <a:p>
            <a:r>
              <a:rPr lang="en-US" sz="1600" b="1" dirty="0" smtClean="0"/>
              <a:t>GIT - SCM in JLR NGI</a:t>
            </a:r>
          </a:p>
          <a:p>
            <a:endParaRPr lang="en-US" sz="1600" b="1" dirty="0" smtClean="0"/>
          </a:p>
          <a:p>
            <a:pPr marL="742950" lvl="1" indent="-285750">
              <a:buFont typeface="Wingdings" panose="05000000000000000000" pitchFamily="2" charset="2"/>
              <a:buChar char="ü"/>
            </a:pPr>
            <a:r>
              <a:rPr lang="en-US" sz="1400" dirty="0" smtClean="0"/>
              <a:t>Existing structure can remain same as in ClearCase now.</a:t>
            </a:r>
          </a:p>
          <a:p>
            <a:pPr marL="742950" lvl="1" indent="-285750">
              <a:buFont typeface="Wingdings" panose="05000000000000000000" pitchFamily="2" charset="2"/>
              <a:buChar char="ü"/>
            </a:pPr>
            <a:r>
              <a:rPr lang="en-US" sz="1400" dirty="0" smtClean="0"/>
              <a:t>Same SCM tool as other suppliers</a:t>
            </a:r>
          </a:p>
          <a:p>
            <a:pPr marL="742950" lvl="1" indent="-285750">
              <a:buFont typeface="Wingdings" panose="05000000000000000000" pitchFamily="2" charset="2"/>
              <a:buChar char="ü"/>
            </a:pPr>
            <a:r>
              <a:rPr lang="en-US" sz="1400" dirty="0" smtClean="0"/>
              <a:t>Eases the SCM, Delivery process with less tools similar to other suppliers. Ex: Artifactory. No need for new SCM policy definition for NGI alone </a:t>
            </a:r>
          </a:p>
          <a:p>
            <a:pPr marL="742950" lvl="1" indent="-285750">
              <a:buFont typeface="Wingdings" panose="05000000000000000000" pitchFamily="2" charset="2"/>
              <a:buChar char="ü"/>
            </a:pPr>
            <a:r>
              <a:rPr lang="en-US" sz="1400" dirty="0" smtClean="0"/>
              <a:t>Reduce the duplication of Delivery process ( internal for Bosch , another to STC) </a:t>
            </a:r>
          </a:p>
          <a:p>
            <a:pPr marL="742950" lvl="1" indent="-285750">
              <a:buFont typeface="Wingdings" panose="05000000000000000000" pitchFamily="2" charset="2"/>
              <a:buChar char="ü"/>
            </a:pPr>
            <a:r>
              <a:rPr lang="en-US" sz="1400" dirty="0" smtClean="0"/>
              <a:t>No effort for script adaptation to use Artifactory ( Binary Upload and download )</a:t>
            </a:r>
          </a:p>
          <a:p>
            <a:pPr marL="742950" lvl="1" indent="-285750">
              <a:buFont typeface="Wingdings" panose="05000000000000000000" pitchFamily="2" charset="2"/>
              <a:buChar char="ü"/>
            </a:pPr>
            <a:r>
              <a:rPr lang="en-US" sz="1400" dirty="0" smtClean="0"/>
              <a:t>Easy CI Implementation together with STC (CI2.0)</a:t>
            </a:r>
          </a:p>
          <a:p>
            <a:pPr marL="742950" lvl="1" indent="-285750">
              <a:buFont typeface="Wingdings" panose="05000000000000000000" pitchFamily="2" charset="2"/>
              <a:buChar char="ü"/>
            </a:pPr>
            <a:r>
              <a:rPr lang="en-US" sz="1400" dirty="0" smtClean="0"/>
              <a:t>Upload and download time reduction </a:t>
            </a:r>
          </a:p>
          <a:p>
            <a:endParaRPr lang="en-US" sz="1400" dirty="0"/>
          </a:p>
          <a:p>
            <a:endParaRPr lang="en-US" dirty="0" smtClean="0"/>
          </a:p>
        </p:txBody>
      </p:sp>
      <p:sp>
        <p:nvSpPr>
          <p:cNvPr id="16" name="TextBox 15"/>
          <p:cNvSpPr txBox="1">
            <a:spLocks/>
          </p:cNvSpPr>
          <p:nvPr>
            <p:custDataLst>
              <p:tags r:id="rId10"/>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dirty="0" smtClean="0">
                <a:solidFill>
                  <a:srgbClr val="FFFFFF"/>
                </a:solidFill>
              </a:rPr>
              <a:t>GIT Proposal - Linux Modules</a:t>
            </a:r>
            <a:endParaRPr lang="en-US" b="1" dirty="0">
              <a:solidFill>
                <a:srgbClr val="FFFFFF"/>
              </a:solidFill>
            </a:endParaRPr>
          </a:p>
        </p:txBody>
      </p:sp>
    </p:spTree>
    <p:custDataLst>
      <p:tags r:id="rId1"/>
    </p:custDataLst>
    <p:extLst>
      <p:ext uri="{BB962C8B-B14F-4D97-AF65-F5344CB8AC3E}">
        <p14:creationId xmlns:p14="http://schemas.microsoft.com/office/powerpoint/2010/main" val="810865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a:solidFill>
                <a:srgbClr val="707070"/>
              </a:solidFill>
            </a:endParaRPr>
          </a:p>
        </p:txBody>
      </p:sp>
      <p:pic>
        <p:nvPicPr>
          <p:cNvPr id="8" name="Picture 7" hidden="1"/>
          <p:cNvPicPr>
            <a:picLocks/>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6"/>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7"/>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3</a:t>
            </a:fld>
            <a:endParaRPr lang="en-US"/>
          </a:p>
        </p:txBody>
      </p:sp>
      <p:sp>
        <p:nvSpPr>
          <p:cNvPr id="3" name="Subtitle 2" hidden="1"/>
          <p:cNvSpPr>
            <a:spLocks noGrp="1"/>
          </p:cNvSpPr>
          <p:nvPr>
            <p:ph type="subTitle" idx="1"/>
            <p:custDataLst>
              <p:tags r:id="rId8"/>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5" name="TextBox 14"/>
          <p:cNvSpPr txBox="1"/>
          <p:nvPr>
            <p:custDataLst>
              <p:tags r:id="rId9"/>
            </p:custDataLst>
          </p:nvPr>
        </p:nvSpPr>
        <p:spPr>
          <a:xfrm>
            <a:off x="353961" y="776129"/>
            <a:ext cx="9753600" cy="4401205"/>
          </a:xfrm>
          <a:prstGeom prst="rect">
            <a:avLst/>
          </a:prstGeom>
          <a:noFill/>
        </p:spPr>
        <p:txBody>
          <a:bodyPr wrap="square" rtlCol="0">
            <a:spAutoFit/>
          </a:bodyPr>
          <a:lstStyle/>
          <a:p>
            <a:r>
              <a:rPr lang="en-GB" sz="1600" b="1" dirty="0" smtClean="0"/>
              <a:t>Advantages </a:t>
            </a:r>
            <a:r>
              <a:rPr lang="en-GB" sz="1600" b="1" dirty="0"/>
              <a:t>:</a:t>
            </a:r>
          </a:p>
          <a:p>
            <a:endParaRPr lang="en-US" sz="1600" b="1" dirty="0" smtClean="0"/>
          </a:p>
          <a:p>
            <a:pPr marL="285750" indent="-285750">
              <a:buFont typeface="Wingdings" panose="05000000000000000000" pitchFamily="2" charset="2"/>
              <a:buChar char="§"/>
            </a:pPr>
            <a:r>
              <a:rPr lang="en-GB" sz="1400" dirty="0" smtClean="0"/>
              <a:t>Faster </a:t>
            </a:r>
            <a:r>
              <a:rPr lang="en-GB" sz="1400" dirty="0"/>
              <a:t>to </a:t>
            </a:r>
            <a:r>
              <a:rPr lang="en-GB" sz="1400" dirty="0" smtClean="0"/>
              <a:t>Synchronize</a:t>
            </a:r>
            <a:endParaRPr lang="en-US" sz="1400" b="1" dirty="0" smtClean="0"/>
          </a:p>
          <a:p>
            <a:pPr marL="285750" indent="-285750" defTabSz="640074">
              <a:buFont typeface="Wingdings" panose="05000000000000000000" pitchFamily="2" charset="2"/>
              <a:buChar char="§"/>
              <a:defRPr/>
            </a:pPr>
            <a:r>
              <a:rPr lang="en-GB" sz="1400" dirty="0" smtClean="0"/>
              <a:t>Open </a:t>
            </a:r>
            <a:r>
              <a:rPr lang="en-GB" sz="1400" dirty="0"/>
              <a:t>source, distributed with GPL license</a:t>
            </a:r>
          </a:p>
          <a:p>
            <a:pPr marL="285750" indent="-285750">
              <a:buFont typeface="Wingdings" panose="05000000000000000000" pitchFamily="2" charset="2"/>
              <a:buChar char="§"/>
            </a:pPr>
            <a:r>
              <a:rPr lang="en-GB" sz="1400" dirty="0"/>
              <a:t>GIT has a distributed </a:t>
            </a:r>
            <a:r>
              <a:rPr lang="en-GB" sz="1400" dirty="0" smtClean="0"/>
              <a:t>model (Every </a:t>
            </a:r>
            <a:r>
              <a:rPr lang="en-GB" sz="1400" dirty="0"/>
              <a:t>user has their own copy of code on </a:t>
            </a:r>
            <a:r>
              <a:rPr lang="en-GB" sz="1400" dirty="0" smtClean="0"/>
              <a:t>their </a:t>
            </a:r>
            <a:r>
              <a:rPr lang="en-GB" sz="1400" dirty="0"/>
              <a:t>local, basically like their own </a:t>
            </a:r>
            <a:r>
              <a:rPr lang="en-GB" sz="1400" dirty="0" smtClean="0"/>
              <a:t>branch)</a:t>
            </a:r>
            <a:endParaRPr lang="en-GB" sz="1400" dirty="0"/>
          </a:p>
          <a:p>
            <a:pPr marL="285750" indent="-285750">
              <a:buFont typeface="Wingdings" panose="05000000000000000000" pitchFamily="2" charset="2"/>
              <a:buChar char="§"/>
            </a:pPr>
            <a:r>
              <a:rPr lang="en-GB" sz="1400" dirty="0"/>
              <a:t>Feature rich and excellent for large </a:t>
            </a:r>
            <a:r>
              <a:rPr lang="en-GB" sz="1400" dirty="0" smtClean="0"/>
              <a:t>projects.</a:t>
            </a:r>
          </a:p>
          <a:p>
            <a:pPr marL="285750" indent="-285750">
              <a:buFont typeface="Wingdings" panose="05000000000000000000" pitchFamily="2" charset="2"/>
              <a:buChar char="§"/>
            </a:pPr>
            <a:r>
              <a:rPr lang="en-GB" sz="1400" dirty="0" smtClean="0"/>
              <a:t>Merging </a:t>
            </a:r>
            <a:r>
              <a:rPr lang="en-GB" sz="1400" dirty="0"/>
              <a:t>and Branching in GIT is what makes GIT differs from rest of the SCM tools</a:t>
            </a:r>
          </a:p>
          <a:p>
            <a:pPr marL="285750" indent="-285750">
              <a:buFont typeface="Wingdings" panose="05000000000000000000" pitchFamily="2" charset="2"/>
              <a:buChar char="§"/>
            </a:pPr>
            <a:r>
              <a:rPr lang="en-GB" sz="1400" dirty="0"/>
              <a:t>But though GIT is accessed with the remote server, performance of the sync is very fast (20 Gb). </a:t>
            </a:r>
            <a:r>
              <a:rPr lang="en-GB" sz="1400" dirty="0" smtClean="0"/>
              <a:t>Even </a:t>
            </a:r>
            <a:r>
              <a:rPr lang="en-GB" sz="1400" dirty="0"/>
              <a:t>it is faster when accessed with the mobile broad </a:t>
            </a:r>
            <a:r>
              <a:rPr lang="en-GB" sz="1400" dirty="0" smtClean="0"/>
              <a:t>band</a:t>
            </a:r>
          </a:p>
          <a:p>
            <a:pPr marL="285750" indent="-285750">
              <a:buFont typeface="Wingdings" panose="05000000000000000000" pitchFamily="2" charset="2"/>
              <a:buChar char="§"/>
            </a:pPr>
            <a:endParaRPr lang="en-GB" sz="1400" dirty="0"/>
          </a:p>
          <a:p>
            <a:r>
              <a:rPr lang="en-GB" sz="1600" b="1" dirty="0" smtClean="0"/>
              <a:t>Disadvantages :</a:t>
            </a:r>
          </a:p>
          <a:p>
            <a:endParaRPr lang="en-GB" sz="1400" dirty="0" smtClean="0"/>
          </a:p>
          <a:p>
            <a:pPr marL="285750" indent="-285750">
              <a:buFont typeface="Wingdings" panose="05000000000000000000" pitchFamily="2" charset="2"/>
              <a:buChar char="§"/>
            </a:pPr>
            <a:r>
              <a:rPr lang="en-GB" sz="1400" dirty="0" smtClean="0"/>
              <a:t>Mostly CLI, </a:t>
            </a:r>
            <a:r>
              <a:rPr lang="en-GB" sz="1400" dirty="0" err="1" smtClean="0"/>
              <a:t>atleast</a:t>
            </a:r>
            <a:r>
              <a:rPr lang="en-GB" sz="1400" dirty="0" smtClean="0"/>
              <a:t> 15 basic commands should be remembered</a:t>
            </a:r>
          </a:p>
          <a:p>
            <a:pPr marL="285750" indent="-285750">
              <a:buFont typeface="Wingdings" panose="05000000000000000000" pitchFamily="2" charset="2"/>
              <a:buChar char="§"/>
            </a:pPr>
            <a:r>
              <a:rPr lang="en-GB" sz="1400" dirty="0" smtClean="0"/>
              <a:t>Difficult to read the history, Graphical view similar to Version tree is not available. </a:t>
            </a:r>
            <a:r>
              <a:rPr lang="en-GB" sz="1400" dirty="0" err="1" smtClean="0"/>
              <a:t>GitK</a:t>
            </a:r>
            <a:r>
              <a:rPr lang="en-GB" sz="1400" dirty="0" smtClean="0"/>
              <a:t> can be used, but not same as version tree </a:t>
            </a:r>
            <a:endParaRPr lang="en-GB" sz="1400" dirty="0"/>
          </a:p>
          <a:p>
            <a:endParaRPr lang="en-US" b="1" dirty="0" smtClean="0"/>
          </a:p>
          <a:p>
            <a:r>
              <a:rPr lang="en-US" sz="1600" b="1" dirty="0" smtClean="0"/>
              <a:t>Open Points :</a:t>
            </a:r>
          </a:p>
          <a:p>
            <a:r>
              <a:rPr lang="en-US" sz="1600" b="1" dirty="0"/>
              <a:t>	</a:t>
            </a:r>
            <a:r>
              <a:rPr lang="en-US" sz="1400" dirty="0" smtClean="0"/>
              <a:t>Detailed SCM policy Definition</a:t>
            </a:r>
          </a:p>
          <a:p>
            <a:r>
              <a:rPr lang="en-US" sz="1400" dirty="0"/>
              <a:t>	</a:t>
            </a:r>
            <a:r>
              <a:rPr lang="en-US" sz="1400" dirty="0" smtClean="0"/>
              <a:t>Repository setup need to defined.</a:t>
            </a:r>
            <a:endParaRPr lang="en-US" dirty="0"/>
          </a:p>
        </p:txBody>
      </p:sp>
      <p:sp>
        <p:nvSpPr>
          <p:cNvPr id="17" name="TextBox 16"/>
          <p:cNvSpPr txBox="1">
            <a:spLocks/>
          </p:cNvSpPr>
          <p:nvPr>
            <p:custDataLst>
              <p:tags r:id="rId10"/>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dirty="0" smtClean="0">
                <a:solidFill>
                  <a:srgbClr val="FFFFFF"/>
                </a:solidFill>
              </a:rPr>
              <a:t>GIT Proposal - Linux Modules</a:t>
            </a:r>
            <a:endParaRPr lang="en-US" b="1" dirty="0">
              <a:solidFill>
                <a:srgbClr val="FFFFFF"/>
              </a:solidFill>
            </a:endParaRPr>
          </a:p>
        </p:txBody>
      </p:sp>
    </p:spTree>
    <p:custDataLst>
      <p:tags r:id="rId1"/>
    </p:custDataLst>
    <p:extLst>
      <p:ext uri="{BB962C8B-B14F-4D97-AF65-F5344CB8AC3E}">
        <p14:creationId xmlns:p14="http://schemas.microsoft.com/office/powerpoint/2010/main" val="3279786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GIT Proposal</a:t>
            </a:r>
            <a:endParaRPr lang="en-US"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4</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533399" y="865240"/>
            <a:ext cx="9416845" cy="3785652"/>
          </a:xfrm>
          <a:prstGeom prst="rect">
            <a:avLst/>
          </a:prstGeom>
          <a:noFill/>
        </p:spPr>
        <p:txBody>
          <a:bodyPr wrap="square" rtlCol="0">
            <a:spAutoFit/>
          </a:bodyPr>
          <a:lstStyle/>
          <a:p>
            <a:r>
              <a:rPr lang="en-US" dirty="0" smtClean="0"/>
              <a:t>Release Process</a:t>
            </a:r>
          </a:p>
          <a:p>
            <a:endParaRPr lang="en-US" dirty="0"/>
          </a:p>
          <a:p>
            <a:r>
              <a:rPr lang="en-US" sz="1400" dirty="0"/>
              <a:t>The </a:t>
            </a:r>
            <a:r>
              <a:rPr lang="en-US" sz="1400" dirty="0" smtClean="0"/>
              <a:t>GIT software </a:t>
            </a:r>
            <a:r>
              <a:rPr lang="en-US" sz="1400" dirty="0"/>
              <a:t>delivery process foresees that the developer provides the modifications into a branch in an integrated (final) form. </a:t>
            </a:r>
            <a:endParaRPr lang="en-US" sz="1400" dirty="0" smtClean="0"/>
          </a:p>
          <a:p>
            <a:r>
              <a:rPr lang="en-US" sz="1400" dirty="0" smtClean="0"/>
              <a:t>Developer are </a:t>
            </a:r>
            <a:r>
              <a:rPr lang="en-US" sz="1400" dirty="0"/>
              <a:t>doing an important part of merging against other deliveries former being done less efficient by the integrators as they do naturally not have the full background of this particular modification</a:t>
            </a:r>
            <a:r>
              <a:rPr lang="en-US" sz="1400" dirty="0" smtClean="0"/>
              <a:t>.</a:t>
            </a:r>
          </a:p>
          <a:p>
            <a:endParaRPr lang="en-US" sz="1400" dirty="0" smtClean="0"/>
          </a:p>
          <a:p>
            <a:r>
              <a:rPr lang="en-US" sz="1400" dirty="0" smtClean="0"/>
              <a:t>ECN flow can be found in docupedia link, But with the release process in NGI Project may not be as similar to this</a:t>
            </a:r>
          </a:p>
          <a:p>
            <a:endParaRPr lang="en-US" sz="1400" dirty="0"/>
          </a:p>
          <a:p>
            <a:r>
              <a:rPr lang="en-US" sz="1400" dirty="0">
                <a:hlinkClick r:id="rId13"/>
              </a:rPr>
              <a:t>https://inside-docupedia.bosch.com/confluence/display/gen3generic/Using+git</a:t>
            </a:r>
            <a:endParaRPr lang="en-US" sz="1400" dirty="0"/>
          </a:p>
          <a:p>
            <a:endParaRPr lang="en-US" sz="1400" dirty="0" smtClean="0"/>
          </a:p>
          <a:p>
            <a:endParaRPr lang="en-US" sz="1400" dirty="0"/>
          </a:p>
          <a:p>
            <a:endParaRPr lang="en-US" sz="1400" dirty="0" smtClean="0"/>
          </a:p>
          <a:p>
            <a:endParaRPr lang="en-US" sz="1400" dirty="0" smtClean="0"/>
          </a:p>
          <a:p>
            <a:endParaRPr lang="en-US" dirty="0"/>
          </a:p>
          <a:p>
            <a:endParaRPr lang="en-US" dirty="0"/>
          </a:p>
        </p:txBody>
      </p:sp>
    </p:spTree>
    <p:custDataLst>
      <p:tags r:id="rId1"/>
    </p:custDataLst>
    <p:extLst>
      <p:ext uri="{BB962C8B-B14F-4D97-AF65-F5344CB8AC3E}">
        <p14:creationId xmlns:p14="http://schemas.microsoft.com/office/powerpoint/2010/main" val="3341949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GIT Proposal</a:t>
            </a:r>
            <a:endParaRPr lang="en-US"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3" name="Subtitle 2" hidden="1"/>
          <p:cNvSpPr>
            <a:spLocks noGrp="1"/>
          </p:cNvSpPr>
          <p:nvPr>
            <p:ph type="subTitle" idx="1"/>
            <p:custDataLst>
              <p:tags r:id="rId9"/>
            </p:custDataLst>
          </p:nvPr>
        </p:nvSpPr>
        <p:spPr>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266700" y="796413"/>
            <a:ext cx="9329584" cy="3293209"/>
          </a:xfrm>
          <a:prstGeom prst="rect">
            <a:avLst/>
          </a:prstGeom>
          <a:noFill/>
        </p:spPr>
        <p:txBody>
          <a:bodyPr wrap="square" rtlCol="0">
            <a:spAutoFit/>
          </a:bodyPr>
          <a:lstStyle/>
          <a:p>
            <a:endParaRPr lang="en-US" sz="1400" dirty="0" smtClean="0"/>
          </a:p>
          <a:p>
            <a:pPr marL="285750" indent="-285750">
              <a:buFont typeface="Wingdings" panose="05000000000000000000" pitchFamily="2" charset="2"/>
              <a:buChar char="v"/>
            </a:pPr>
            <a:r>
              <a:rPr lang="en-US" sz="1400" dirty="0" smtClean="0"/>
              <a:t>GIT Infrastructure </a:t>
            </a:r>
            <a:r>
              <a:rPr lang="en-US" sz="1400" dirty="0"/>
              <a:t>is not supported</a:t>
            </a:r>
            <a:r>
              <a:rPr lang="en-US" sz="1400" dirty="0" smtClean="0">
                <a:solidFill>
                  <a:srgbClr val="00B050"/>
                </a:solidFill>
              </a:rPr>
              <a:t> </a:t>
            </a:r>
            <a:r>
              <a:rPr lang="en-US" sz="1400" dirty="0"/>
              <a:t>by </a:t>
            </a:r>
            <a:r>
              <a:rPr lang="en-US" sz="1400" dirty="0" smtClean="0"/>
              <a:t>Tooling Team yet. In future they will support.</a:t>
            </a:r>
          </a:p>
          <a:p>
            <a:pPr marL="285750" indent="-285750">
              <a:buFont typeface="Wingdings" panose="05000000000000000000" pitchFamily="2" charset="2"/>
              <a:buChar char="v"/>
            </a:pPr>
            <a:r>
              <a:rPr lang="en-US" sz="1400" dirty="0" smtClean="0"/>
              <a:t>GIT Infrastructure support with Nissan and ECN teams</a:t>
            </a:r>
          </a:p>
          <a:p>
            <a:pPr marL="285750" indent="-285750">
              <a:buFont typeface="Wingdings" panose="05000000000000000000" pitchFamily="2" charset="2"/>
              <a:buChar char="v"/>
            </a:pPr>
            <a:r>
              <a:rPr lang="en-US" sz="1400" dirty="0" smtClean="0"/>
              <a:t>A setup for delivery process to JLR with Planned CI. </a:t>
            </a:r>
          </a:p>
          <a:p>
            <a:pPr marL="285750" indent="-285750">
              <a:buFont typeface="Wingdings" panose="05000000000000000000" pitchFamily="2" charset="2"/>
              <a:buChar char="v"/>
            </a:pPr>
            <a:r>
              <a:rPr lang="en-US" sz="1400" dirty="0" smtClean="0"/>
              <a:t>GIT setup is available in COB to support internal development activities</a:t>
            </a:r>
          </a:p>
          <a:p>
            <a:endParaRPr lang="en-US" sz="1400" dirty="0"/>
          </a:p>
          <a:p>
            <a:r>
              <a:rPr lang="en-US" sz="1400" dirty="0" smtClean="0"/>
              <a:t>With the above Information's, Infrastructure available during the Data collection for this activity.  </a:t>
            </a:r>
          </a:p>
          <a:p>
            <a:endParaRPr lang="en-US" sz="1400" dirty="0"/>
          </a:p>
          <a:p>
            <a:r>
              <a:rPr lang="en-US" sz="1400" dirty="0" smtClean="0"/>
              <a:t>We Would like to Handle the our GIT setup </a:t>
            </a:r>
          </a:p>
          <a:p>
            <a:r>
              <a:rPr lang="en-US" sz="1400" dirty="0" smtClean="0"/>
              <a:t>1) As </a:t>
            </a:r>
            <a:r>
              <a:rPr lang="en-US" sz="1400" dirty="0"/>
              <a:t>S</a:t>
            </a:r>
            <a:r>
              <a:rPr lang="en-US" sz="1400" dirty="0" smtClean="0"/>
              <a:t>eparate setup for NGI</a:t>
            </a:r>
          </a:p>
          <a:p>
            <a:r>
              <a:rPr lang="en-US" sz="1400" dirty="0" smtClean="0"/>
              <a:t>2) Full responsibility ( Setup , Administration and Release Management )</a:t>
            </a:r>
          </a:p>
          <a:p>
            <a:endParaRPr lang="en-US" dirty="0" smtClean="0"/>
          </a:p>
          <a:p>
            <a:endParaRPr lang="en-US" dirty="0"/>
          </a:p>
          <a:p>
            <a:endParaRPr lang="en-US" dirty="0"/>
          </a:p>
        </p:txBody>
      </p:sp>
      <p:sp>
        <p:nvSpPr>
          <p:cNvPr id="2" name="Slide Number Placeholder 1"/>
          <p:cNvSpPr>
            <a:spLocks noGrp="1"/>
          </p:cNvSpPr>
          <p:nvPr>
            <p:ph type="sldNum" sz="quarter" idx="10"/>
          </p:nvPr>
        </p:nvSpPr>
        <p:spPr/>
        <p:txBody>
          <a:bodyPr/>
          <a:lstStyle/>
          <a:p>
            <a:fld id="{6484B373-53D2-4BD5-8FD0-23C6AE9C48BC}" type="slidenum">
              <a:rPr lang="en-US" smtClean="0"/>
              <a:pPr/>
              <a:t>5</a:t>
            </a:fld>
            <a:endParaRPr lang="en-US"/>
          </a:p>
        </p:txBody>
      </p:sp>
    </p:spTree>
    <p:custDataLst>
      <p:tags r:id="rId1"/>
    </p:custDataLst>
    <p:extLst>
      <p:ext uri="{BB962C8B-B14F-4D97-AF65-F5344CB8AC3E}">
        <p14:creationId xmlns:p14="http://schemas.microsoft.com/office/powerpoint/2010/main" val="1600325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GIT Proposal</a:t>
            </a:r>
            <a:endParaRPr lang="en-US"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6</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266700" y="776748"/>
            <a:ext cx="10702925" cy="4862870"/>
          </a:xfrm>
          <a:prstGeom prst="rect">
            <a:avLst/>
          </a:prstGeom>
          <a:noFill/>
        </p:spPr>
        <p:txBody>
          <a:bodyPr wrap="square" rtlCol="0">
            <a:spAutoFit/>
          </a:bodyPr>
          <a:lstStyle/>
          <a:p>
            <a:r>
              <a:rPr lang="en-US" sz="1600" b="1" dirty="0" err="1" smtClean="0"/>
              <a:t>GitLab</a:t>
            </a:r>
            <a:endParaRPr lang="en-US" sz="1600" b="1" dirty="0" smtClean="0"/>
          </a:p>
          <a:p>
            <a:pPr marL="285750" indent="-285750">
              <a:buFont typeface="Wingdings" panose="05000000000000000000" pitchFamily="2" charset="2"/>
              <a:buChar char="ü"/>
            </a:pPr>
            <a:endParaRPr lang="en-US" sz="1400" dirty="0" smtClean="0"/>
          </a:p>
          <a:p>
            <a:pPr marL="285750" indent="-285750">
              <a:buFont typeface="Wingdings" panose="05000000000000000000" pitchFamily="2" charset="2"/>
              <a:buChar char="ü"/>
            </a:pPr>
            <a:r>
              <a:rPr lang="en-US" sz="1400" dirty="0" smtClean="0"/>
              <a:t>software</a:t>
            </a:r>
            <a:r>
              <a:rPr lang="en-US" sz="1400" dirty="0"/>
              <a:t>, is a web-based </a:t>
            </a:r>
            <a:r>
              <a:rPr lang="en-US" sz="1400" dirty="0" err="1" smtClean="0"/>
              <a:t>Git</a:t>
            </a:r>
            <a:r>
              <a:rPr lang="en-US" sz="1400" dirty="0" smtClean="0"/>
              <a:t> </a:t>
            </a:r>
            <a:r>
              <a:rPr lang="en-US" sz="1400" dirty="0"/>
              <a:t>repository </a:t>
            </a:r>
            <a:r>
              <a:rPr lang="en-US" sz="1400" dirty="0" smtClean="0"/>
              <a:t>manager</a:t>
            </a:r>
          </a:p>
          <a:p>
            <a:pPr marL="285750" indent="-285750">
              <a:buFont typeface="Wingdings" panose="05000000000000000000" pitchFamily="2" charset="2"/>
              <a:buChar char="ü"/>
            </a:pPr>
            <a:r>
              <a:rPr lang="en-US" sz="1400" dirty="0" smtClean="0"/>
              <a:t>Provides </a:t>
            </a:r>
            <a:r>
              <a:rPr lang="en-US" sz="1400" dirty="0"/>
              <a:t>access control and several collaboration features such as bug tracking, feature requests, task management, and wikis </a:t>
            </a:r>
            <a:endParaRPr lang="en-US" sz="1400" dirty="0" smtClean="0"/>
          </a:p>
          <a:p>
            <a:pPr marL="285750" indent="-285750">
              <a:buFont typeface="Wingdings" panose="05000000000000000000" pitchFamily="2" charset="2"/>
              <a:buChar char="ü"/>
            </a:pPr>
            <a:r>
              <a:rPr lang="en-US" sz="1400" dirty="0" smtClean="0"/>
              <a:t>product </a:t>
            </a:r>
            <a:r>
              <a:rPr lang="en-US" sz="1400" dirty="0"/>
              <a:t>was split:</a:t>
            </a:r>
            <a:endParaRPr lang="en-US" sz="1400" dirty="0" smtClean="0"/>
          </a:p>
          <a:p>
            <a:r>
              <a:rPr lang="en-US" sz="1400" dirty="0" smtClean="0"/>
              <a:t>	</a:t>
            </a:r>
            <a:r>
              <a:rPr lang="en-US" sz="1400" dirty="0" err="1" smtClean="0"/>
              <a:t>GitLab</a:t>
            </a:r>
            <a:r>
              <a:rPr lang="en-US" sz="1400" dirty="0" smtClean="0"/>
              <a:t> </a:t>
            </a:r>
            <a:r>
              <a:rPr lang="en-US" sz="1400" dirty="0"/>
              <a:t>CE: Community Edition</a:t>
            </a:r>
          </a:p>
          <a:p>
            <a:r>
              <a:rPr lang="en-US" sz="1400" dirty="0" smtClean="0"/>
              <a:t>	</a:t>
            </a:r>
            <a:r>
              <a:rPr lang="en-US" sz="1400" dirty="0" err="1" smtClean="0"/>
              <a:t>GitLab</a:t>
            </a:r>
            <a:r>
              <a:rPr lang="en-US" sz="1400" dirty="0" smtClean="0"/>
              <a:t> </a:t>
            </a:r>
            <a:r>
              <a:rPr lang="en-US" sz="1400" dirty="0"/>
              <a:t>EE: Enterprise Edition</a:t>
            </a:r>
          </a:p>
          <a:p>
            <a:pPr marL="285750" indent="-285750">
              <a:buFont typeface="Wingdings" panose="05000000000000000000" pitchFamily="2" charset="2"/>
              <a:buChar char="ü"/>
            </a:pPr>
            <a:r>
              <a:rPr lang="en-US" sz="1400" dirty="0" smtClean="0"/>
              <a:t>collaborative </a:t>
            </a:r>
            <a:r>
              <a:rPr lang="en-US" sz="1400" dirty="0"/>
              <a:t>development environment (CDE)</a:t>
            </a:r>
          </a:p>
          <a:p>
            <a:endParaRPr lang="en-US" sz="1400" dirty="0" smtClean="0"/>
          </a:p>
          <a:p>
            <a:r>
              <a:rPr lang="en-US" sz="1400" b="1" dirty="0" smtClean="0"/>
              <a:t>source </a:t>
            </a:r>
            <a:r>
              <a:rPr lang="en-US" sz="1400" b="1" dirty="0"/>
              <a:t>code </a:t>
            </a:r>
            <a:r>
              <a:rPr lang="en-US" sz="1400" b="1" dirty="0" smtClean="0"/>
              <a:t>repository</a:t>
            </a:r>
          </a:p>
          <a:p>
            <a:pPr marL="285750" indent="-285750">
              <a:buFont typeface="Wingdings" panose="05000000000000000000" pitchFamily="2" charset="2"/>
              <a:buChar char="§"/>
            </a:pPr>
            <a:r>
              <a:rPr lang="en-US" sz="1400" dirty="0"/>
              <a:t>file archive and web hosting facility where a large amount of source code, for SW or for web pages, is kept, either publicly or privately. </a:t>
            </a:r>
          </a:p>
          <a:p>
            <a:pPr marL="285750" indent="-285750">
              <a:buFont typeface="Wingdings" panose="05000000000000000000" pitchFamily="2" charset="2"/>
              <a:buChar char="§"/>
            </a:pPr>
            <a:r>
              <a:rPr lang="en-US" sz="1400" dirty="0"/>
              <a:t>often used by open-source projects </a:t>
            </a:r>
          </a:p>
          <a:p>
            <a:pPr marL="285750" indent="-285750">
              <a:buFont typeface="Wingdings" panose="05000000000000000000" pitchFamily="2" charset="2"/>
              <a:buChar char="§"/>
            </a:pPr>
            <a:r>
              <a:rPr lang="en-US" sz="1400" dirty="0" smtClean="0"/>
              <a:t>multi-developer </a:t>
            </a:r>
            <a:r>
              <a:rPr lang="en-US" sz="1400" dirty="0"/>
              <a:t>projects to handle various versions. </a:t>
            </a:r>
            <a:endParaRPr lang="en-US" sz="1400" dirty="0" smtClean="0"/>
          </a:p>
          <a:p>
            <a:pPr marL="285750" indent="-285750">
              <a:buFont typeface="Wingdings" panose="05000000000000000000" pitchFamily="2" charset="2"/>
              <a:buChar char="§"/>
            </a:pPr>
            <a:r>
              <a:rPr lang="en-US" sz="1400" dirty="0" smtClean="0"/>
              <a:t>developers </a:t>
            </a:r>
            <a:r>
              <a:rPr lang="en-US" sz="1400" dirty="0"/>
              <a:t>submit patches of code in an organized fashion. </a:t>
            </a:r>
            <a:endParaRPr lang="en-US" sz="1400" dirty="0" smtClean="0"/>
          </a:p>
          <a:p>
            <a:pPr marL="285750" indent="-285750">
              <a:buFont typeface="Wingdings" panose="05000000000000000000" pitchFamily="2" charset="2"/>
              <a:buChar char="§"/>
            </a:pPr>
            <a:r>
              <a:rPr lang="en-US" sz="1400" dirty="0" smtClean="0"/>
              <a:t>Often </a:t>
            </a:r>
            <a:r>
              <a:rPr lang="en-US" sz="1400" dirty="0"/>
              <a:t>these web sites support version control, bug tracking, release management, mailing lists, and wiki-based documentation.</a:t>
            </a:r>
          </a:p>
          <a:p>
            <a:r>
              <a:rPr lang="en-US" sz="1400" dirty="0"/>
              <a:t> </a:t>
            </a:r>
          </a:p>
          <a:p>
            <a:r>
              <a:rPr lang="en-US" sz="1400" b="1" dirty="0" smtClean="0"/>
              <a:t>collaborative </a:t>
            </a:r>
            <a:r>
              <a:rPr lang="en-US" sz="1400" b="1" dirty="0"/>
              <a:t>development environment</a:t>
            </a:r>
            <a:r>
              <a:rPr lang="en-US" sz="1400" dirty="0"/>
              <a:t> (CDE</a:t>
            </a:r>
            <a:r>
              <a:rPr lang="en-US" sz="1400" dirty="0" smtClean="0"/>
              <a:t>)</a:t>
            </a:r>
          </a:p>
          <a:p>
            <a:pPr marL="285750" indent="-285750">
              <a:buFont typeface="Wingdings" panose="05000000000000000000" pitchFamily="2" charset="2"/>
              <a:buChar char="§"/>
            </a:pPr>
            <a:r>
              <a:rPr lang="en-US" sz="1400" dirty="0" smtClean="0"/>
              <a:t>online </a:t>
            </a:r>
            <a:r>
              <a:rPr lang="en-US" sz="1400" dirty="0"/>
              <a:t>meeting space where a </a:t>
            </a:r>
            <a:r>
              <a:rPr lang="en-US" sz="1400" dirty="0" smtClean="0"/>
              <a:t>software </a:t>
            </a:r>
            <a:r>
              <a:rPr lang="en-US" sz="1400" dirty="0"/>
              <a:t>development project's stakeholders </a:t>
            </a:r>
            <a:endParaRPr lang="en-US" sz="1400" dirty="0" smtClean="0"/>
          </a:p>
          <a:p>
            <a:pPr marL="285750" indent="-285750">
              <a:buFont typeface="Wingdings" panose="05000000000000000000" pitchFamily="2" charset="2"/>
              <a:buChar char="§"/>
            </a:pPr>
            <a:r>
              <a:rPr lang="en-US" sz="1400" dirty="0" smtClean="0"/>
              <a:t>can </a:t>
            </a:r>
            <a:r>
              <a:rPr lang="en-US" sz="1400" dirty="0"/>
              <a:t>work together, no matter what </a:t>
            </a:r>
            <a:r>
              <a:rPr lang="en-US" sz="1400" dirty="0" err="1"/>
              <a:t>timezone</a:t>
            </a:r>
            <a:r>
              <a:rPr lang="en-US" sz="1400" dirty="0"/>
              <a:t> or region they are in</a:t>
            </a:r>
            <a:r>
              <a:rPr lang="en-US" sz="1400" dirty="0" smtClean="0"/>
              <a:t>,</a:t>
            </a:r>
          </a:p>
          <a:p>
            <a:pPr marL="285750" indent="-285750">
              <a:buFont typeface="Wingdings" panose="05000000000000000000" pitchFamily="2" charset="2"/>
              <a:buChar char="§"/>
            </a:pPr>
            <a:r>
              <a:rPr lang="en-US" sz="1400" dirty="0" smtClean="0"/>
              <a:t>to </a:t>
            </a:r>
            <a:r>
              <a:rPr lang="en-US" sz="1400" dirty="0"/>
              <a:t>discuss, document, and produce project deliverables. </a:t>
            </a:r>
            <a:endParaRPr lang="en-US" sz="1400" dirty="0" smtClean="0"/>
          </a:p>
          <a:p>
            <a:endParaRPr lang="en-US" sz="1400" dirty="0"/>
          </a:p>
        </p:txBody>
      </p:sp>
    </p:spTree>
    <p:custDataLst>
      <p:tags r:id="rId1"/>
    </p:custDataLst>
    <p:extLst>
      <p:ext uri="{BB962C8B-B14F-4D97-AF65-F5344CB8AC3E}">
        <p14:creationId xmlns:p14="http://schemas.microsoft.com/office/powerpoint/2010/main" val="417222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dirty="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dirty="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GIT Proposal</a:t>
            </a:r>
            <a:endParaRPr lang="en-US" b="1">
              <a:solidFill>
                <a:srgbClr val="FFFFFF"/>
              </a:solidFill>
            </a:endParaRPr>
          </a:p>
        </p:txBody>
      </p:sp>
      <p:pic>
        <p:nvPicPr>
          <p:cNvPr id="8" name="Picture 7" hidden="1"/>
          <p:cNvPicPr>
            <a:picLocks/>
          </p:cNvPicPr>
          <p:nvPr>
            <p:custDataLst>
              <p:tags r:id="rId4"/>
            </p:custDataLst>
          </p:nvPr>
        </p:nvPicPr>
        <p:blipFill>
          <a:blip r:embed="rId34"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7</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39" name="TextBox 38"/>
          <p:cNvSpPr txBox="1"/>
          <p:nvPr>
            <p:custDataLst>
              <p:tags r:id="rId10"/>
            </p:custDataLst>
          </p:nvPr>
        </p:nvSpPr>
        <p:spPr>
          <a:xfrm>
            <a:off x="172065" y="619196"/>
            <a:ext cx="3218834" cy="369332"/>
          </a:xfrm>
          <a:prstGeom prst="rect">
            <a:avLst/>
          </a:prstGeom>
          <a:noFill/>
        </p:spPr>
        <p:txBody>
          <a:bodyPr wrap="square" rtlCol="0">
            <a:spAutoFit/>
          </a:bodyPr>
          <a:lstStyle/>
          <a:p>
            <a:r>
              <a:rPr lang="en-US" dirty="0" smtClean="0">
                <a:solidFill>
                  <a:srgbClr val="00B050"/>
                </a:solidFill>
              </a:rPr>
              <a:t>GIT – Bosch Setup Proposal</a:t>
            </a:r>
            <a:endParaRPr lang="en-US" dirty="0">
              <a:solidFill>
                <a:srgbClr val="00B050"/>
              </a:solidFill>
            </a:endParaRPr>
          </a:p>
        </p:txBody>
      </p:sp>
      <p:grpSp>
        <p:nvGrpSpPr>
          <p:cNvPr id="2" name="Group 1"/>
          <p:cNvGrpSpPr/>
          <p:nvPr/>
        </p:nvGrpSpPr>
        <p:grpSpPr>
          <a:xfrm>
            <a:off x="457200" y="594967"/>
            <a:ext cx="6983940" cy="4931991"/>
            <a:chOff x="2425530" y="619196"/>
            <a:chExt cx="6983940" cy="4931991"/>
          </a:xfrm>
        </p:grpSpPr>
        <p:sp>
          <p:nvSpPr>
            <p:cNvPr id="12" name="Rounded Rectangle 11"/>
            <p:cNvSpPr/>
            <p:nvPr>
              <p:custDataLst>
                <p:tags r:id="rId16"/>
              </p:custDataLst>
            </p:nvPr>
          </p:nvSpPr>
          <p:spPr>
            <a:xfrm>
              <a:off x="4886632" y="1472880"/>
              <a:ext cx="4522838" cy="35002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custDataLst>
                <p:tags r:id="rId17"/>
              </p:custDataLst>
            </p:nvPr>
          </p:nvPicPr>
          <p:blipFill>
            <a:blip r:embed="rId35" cstate="print">
              <a:extLst>
                <a:ext uri="{28A0092B-C50C-407E-A947-70E740481C1C}">
                  <a14:useLocalDpi xmlns:a14="http://schemas.microsoft.com/office/drawing/2010/main" val="0"/>
                </a:ext>
              </a:extLst>
            </a:blip>
            <a:stretch>
              <a:fillRect/>
            </a:stretch>
          </p:blipFill>
          <p:spPr>
            <a:xfrm>
              <a:off x="7210065" y="3776480"/>
              <a:ext cx="1146607" cy="722167"/>
            </a:xfrm>
            <a:prstGeom prst="rect">
              <a:avLst/>
            </a:prstGeom>
          </p:spPr>
        </p:pic>
        <p:pic>
          <p:nvPicPr>
            <p:cNvPr id="19" name="Picture 18"/>
            <p:cNvPicPr>
              <a:picLocks noChangeAspect="1"/>
            </p:cNvPicPr>
            <p:nvPr>
              <p:custDataLst>
                <p:tags r:id="rId18"/>
              </p:custDataLst>
            </p:nvPr>
          </p:nvPicPr>
          <p:blipFill>
            <a:blip r:embed="rId36"/>
            <a:stretch>
              <a:fillRect/>
            </a:stretch>
          </p:blipFill>
          <p:spPr>
            <a:xfrm>
              <a:off x="6905829" y="1564367"/>
              <a:ext cx="1628571" cy="1428571"/>
            </a:xfrm>
            <a:prstGeom prst="rect">
              <a:avLst/>
            </a:prstGeom>
          </p:spPr>
        </p:pic>
        <p:pic>
          <p:nvPicPr>
            <p:cNvPr id="20" name="Picture 19"/>
            <p:cNvPicPr>
              <a:picLocks noChangeAspect="1"/>
            </p:cNvPicPr>
            <p:nvPr>
              <p:custDataLst>
                <p:tags r:id="rId19"/>
              </p:custDataLst>
            </p:nvPr>
          </p:nvPicPr>
          <p:blipFill>
            <a:blip r:embed="rId37">
              <a:extLst>
                <a:ext uri="{28A0092B-C50C-407E-A947-70E740481C1C}">
                  <a14:useLocalDpi xmlns:a14="http://schemas.microsoft.com/office/drawing/2010/main" val="0"/>
                </a:ext>
              </a:extLst>
            </a:blip>
            <a:stretch>
              <a:fillRect/>
            </a:stretch>
          </p:blipFill>
          <p:spPr>
            <a:xfrm>
              <a:off x="5019887" y="2648132"/>
              <a:ext cx="1333500" cy="856838"/>
            </a:xfrm>
            <a:prstGeom prst="rect">
              <a:avLst/>
            </a:prstGeom>
          </p:spPr>
        </p:pic>
        <p:pic>
          <p:nvPicPr>
            <p:cNvPr id="21" name="Picture 20"/>
            <p:cNvPicPr>
              <a:picLocks noChangeAspect="1"/>
            </p:cNvPicPr>
            <p:nvPr>
              <p:custDataLst>
                <p:tags r:id="rId20"/>
              </p:custDataLst>
            </p:nvPr>
          </p:nvPicPr>
          <p:blipFill>
            <a:blip r:embed="rId38">
              <a:extLst>
                <a:ext uri="{28A0092B-C50C-407E-A947-70E740481C1C}">
                  <a14:useLocalDpi xmlns:a14="http://schemas.microsoft.com/office/drawing/2010/main" val="0"/>
                </a:ext>
              </a:extLst>
            </a:blip>
            <a:stretch>
              <a:fillRect/>
            </a:stretch>
          </p:blipFill>
          <p:spPr>
            <a:xfrm>
              <a:off x="2425530" y="2307688"/>
              <a:ext cx="1868130" cy="2039010"/>
            </a:xfrm>
            <a:prstGeom prst="rect">
              <a:avLst/>
            </a:prstGeom>
          </p:spPr>
        </p:pic>
        <p:sp>
          <p:nvSpPr>
            <p:cNvPr id="23" name="Up-Down Arrow 22"/>
            <p:cNvSpPr/>
            <p:nvPr>
              <p:custDataLst>
                <p:tags r:id="rId21"/>
              </p:custDataLst>
            </p:nvPr>
          </p:nvSpPr>
          <p:spPr>
            <a:xfrm rot="18313373">
              <a:off x="6564700" y="3243977"/>
              <a:ext cx="353297" cy="1049573"/>
            </a:xfrm>
            <a:prstGeom prst="upDownArrow">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Turn Arrow 26"/>
            <p:cNvSpPr/>
            <p:nvPr>
              <p:custDataLst>
                <p:tags r:id="rId22"/>
              </p:custDataLst>
            </p:nvPr>
          </p:nvSpPr>
          <p:spPr>
            <a:xfrm>
              <a:off x="3564081" y="1021997"/>
              <a:ext cx="4529147" cy="801878"/>
            </a:xfrm>
            <a:prstGeom prst="uturnArrow">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U-Turn Arrow 27"/>
            <p:cNvSpPr/>
            <p:nvPr>
              <p:custDataLst>
                <p:tags r:id="rId23"/>
              </p:custDataLst>
            </p:nvPr>
          </p:nvSpPr>
          <p:spPr>
            <a:xfrm rot="10800000">
              <a:off x="3390900" y="4749309"/>
              <a:ext cx="4529147" cy="801878"/>
            </a:xfrm>
            <a:prstGeom prst="uturnArrow">
              <a:avLst>
                <a:gd name="adj1" fmla="val 22935"/>
                <a:gd name="adj2" fmla="val 25000"/>
                <a:gd name="adj3" fmla="val 25000"/>
                <a:gd name="adj4" fmla="val 43750"/>
                <a:gd name="adj5" fmla="val 75000"/>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Down Arrow 28"/>
            <p:cNvSpPr/>
            <p:nvPr>
              <p:custDataLst>
                <p:tags r:id="rId24"/>
              </p:custDataLst>
            </p:nvPr>
          </p:nvSpPr>
          <p:spPr>
            <a:xfrm>
              <a:off x="7554191" y="2968501"/>
              <a:ext cx="346829" cy="636182"/>
            </a:xfrm>
            <a:prstGeom prst="down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custDataLst>
                <p:tags r:id="rId25"/>
              </p:custDataLst>
            </p:nvPr>
          </p:nvSpPr>
          <p:spPr>
            <a:xfrm>
              <a:off x="5126820" y="619196"/>
              <a:ext cx="1377889" cy="246221"/>
            </a:xfrm>
            <a:prstGeom prst="rect">
              <a:avLst/>
            </a:prstGeom>
            <a:noFill/>
          </p:spPr>
          <p:txBody>
            <a:bodyPr wrap="square" rtlCol="0">
              <a:spAutoFit/>
            </a:bodyPr>
            <a:lstStyle/>
            <a:p>
              <a:r>
                <a:rPr lang="en-US" sz="1000" dirty="0" smtClean="0">
                  <a:solidFill>
                    <a:srgbClr val="7030A0"/>
                  </a:solidFill>
                </a:rPr>
                <a:t>Push = Release* </a:t>
              </a:r>
              <a:endParaRPr lang="en-US" sz="1000" dirty="0">
                <a:solidFill>
                  <a:srgbClr val="7030A0"/>
                </a:solidFill>
              </a:endParaRPr>
            </a:p>
          </p:txBody>
        </p:sp>
        <p:sp>
          <p:nvSpPr>
            <p:cNvPr id="31" name="TextBox 30"/>
            <p:cNvSpPr txBox="1"/>
            <p:nvPr>
              <p:custDataLst>
                <p:tags r:id="rId26"/>
              </p:custDataLst>
            </p:nvPr>
          </p:nvSpPr>
          <p:spPr>
            <a:xfrm>
              <a:off x="4903018" y="5027854"/>
              <a:ext cx="1299199" cy="246221"/>
            </a:xfrm>
            <a:prstGeom prst="rect">
              <a:avLst/>
            </a:prstGeom>
            <a:noFill/>
          </p:spPr>
          <p:txBody>
            <a:bodyPr wrap="square" rtlCol="0">
              <a:spAutoFit/>
            </a:bodyPr>
            <a:lstStyle/>
            <a:p>
              <a:r>
                <a:rPr lang="en-US" sz="1000" dirty="0" smtClean="0">
                  <a:solidFill>
                    <a:srgbClr val="7030A0"/>
                  </a:solidFill>
                </a:rPr>
                <a:t>Pull  = Rebase * </a:t>
              </a:r>
              <a:endParaRPr lang="en-US" sz="1000" dirty="0">
                <a:solidFill>
                  <a:srgbClr val="7030A0"/>
                </a:solidFill>
              </a:endParaRPr>
            </a:p>
          </p:txBody>
        </p:sp>
        <p:sp>
          <p:nvSpPr>
            <p:cNvPr id="32" name="Right Arrow 31"/>
            <p:cNvSpPr/>
            <p:nvPr>
              <p:custDataLst>
                <p:tags r:id="rId27"/>
              </p:custDataLst>
            </p:nvPr>
          </p:nvSpPr>
          <p:spPr>
            <a:xfrm>
              <a:off x="4269381" y="2908138"/>
              <a:ext cx="778504" cy="343256"/>
            </a:xfrm>
            <a:prstGeom prst="rightArrow">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custDataLst>
                <p:tags r:id="rId28"/>
              </p:custDataLst>
            </p:nvPr>
          </p:nvSpPr>
          <p:spPr>
            <a:xfrm>
              <a:off x="5142065" y="2489982"/>
              <a:ext cx="821104" cy="261610"/>
            </a:xfrm>
            <a:prstGeom prst="rect">
              <a:avLst/>
            </a:prstGeom>
          </p:spPr>
          <p:txBody>
            <a:bodyPr wrap="square">
              <a:spAutoFit/>
            </a:bodyPr>
            <a:lstStyle/>
            <a:p>
              <a:r>
                <a:rPr lang="en-US" sz="1100" dirty="0" smtClean="0">
                  <a:solidFill>
                    <a:srgbClr val="7030A0"/>
                  </a:solidFill>
                </a:rPr>
                <a:t>ACL</a:t>
              </a:r>
              <a:endParaRPr lang="en-US" sz="1100" dirty="0">
                <a:solidFill>
                  <a:srgbClr val="7030A0"/>
                </a:solidFill>
              </a:endParaRPr>
            </a:p>
          </p:txBody>
        </p:sp>
        <p:sp>
          <p:nvSpPr>
            <p:cNvPr id="34" name="Rectangle 33"/>
            <p:cNvSpPr/>
            <p:nvPr>
              <p:custDataLst>
                <p:tags r:id="rId29"/>
              </p:custDataLst>
            </p:nvPr>
          </p:nvSpPr>
          <p:spPr>
            <a:xfrm>
              <a:off x="8463803" y="2278305"/>
              <a:ext cx="821104" cy="261610"/>
            </a:xfrm>
            <a:prstGeom prst="rect">
              <a:avLst/>
            </a:prstGeom>
          </p:spPr>
          <p:txBody>
            <a:bodyPr wrap="square">
              <a:spAutoFit/>
            </a:bodyPr>
            <a:lstStyle/>
            <a:p>
              <a:r>
                <a:rPr lang="en-US" sz="1100" dirty="0" smtClean="0">
                  <a:solidFill>
                    <a:srgbClr val="7030A0"/>
                  </a:solidFill>
                </a:rPr>
                <a:t>Review</a:t>
              </a:r>
              <a:endParaRPr lang="en-US" sz="1100" dirty="0">
                <a:solidFill>
                  <a:srgbClr val="7030A0"/>
                </a:solidFill>
              </a:endParaRPr>
            </a:p>
          </p:txBody>
        </p:sp>
        <p:sp>
          <p:nvSpPr>
            <p:cNvPr id="35" name="Rectangle 34"/>
            <p:cNvSpPr/>
            <p:nvPr>
              <p:custDataLst>
                <p:tags r:id="rId30"/>
              </p:custDataLst>
            </p:nvPr>
          </p:nvSpPr>
          <p:spPr>
            <a:xfrm>
              <a:off x="7955802" y="3375563"/>
              <a:ext cx="945667" cy="261610"/>
            </a:xfrm>
            <a:prstGeom prst="rect">
              <a:avLst/>
            </a:prstGeom>
          </p:spPr>
          <p:txBody>
            <a:bodyPr wrap="square">
              <a:spAutoFit/>
            </a:bodyPr>
            <a:lstStyle/>
            <a:p>
              <a:r>
                <a:rPr lang="en-US" sz="1100" dirty="0" smtClean="0">
                  <a:solidFill>
                    <a:srgbClr val="7030A0"/>
                  </a:solidFill>
                </a:rPr>
                <a:t>Repository</a:t>
              </a:r>
              <a:endParaRPr lang="en-US" sz="1100" dirty="0">
                <a:solidFill>
                  <a:srgbClr val="7030A0"/>
                </a:solidFill>
              </a:endParaRPr>
            </a:p>
          </p:txBody>
        </p:sp>
        <p:sp>
          <p:nvSpPr>
            <p:cNvPr id="36" name="TextBox 35"/>
            <p:cNvSpPr txBox="1"/>
            <p:nvPr>
              <p:custDataLst>
                <p:tags r:id="rId31"/>
              </p:custDataLst>
            </p:nvPr>
          </p:nvSpPr>
          <p:spPr>
            <a:xfrm>
              <a:off x="5045210" y="1809157"/>
              <a:ext cx="1377889" cy="307777"/>
            </a:xfrm>
            <a:prstGeom prst="rect">
              <a:avLst/>
            </a:prstGeom>
            <a:noFill/>
          </p:spPr>
          <p:txBody>
            <a:bodyPr wrap="square" rtlCol="0">
              <a:spAutoFit/>
            </a:bodyPr>
            <a:lstStyle/>
            <a:p>
              <a:r>
                <a:rPr lang="en-US" sz="1400" b="1" dirty="0" smtClean="0">
                  <a:solidFill>
                    <a:srgbClr val="7030A0"/>
                  </a:solidFill>
                </a:rPr>
                <a:t>GIT Server</a:t>
              </a:r>
              <a:endParaRPr lang="en-US" sz="1400" b="1" dirty="0">
                <a:solidFill>
                  <a:srgbClr val="7030A0"/>
                </a:solidFill>
              </a:endParaRPr>
            </a:p>
          </p:txBody>
        </p:sp>
        <p:pic>
          <p:nvPicPr>
            <p:cNvPr id="41" name="Picture 40"/>
            <p:cNvPicPr>
              <a:picLocks noChangeAspect="1"/>
            </p:cNvPicPr>
            <p:nvPr>
              <p:custDataLst>
                <p:tags r:id="rId32"/>
              </p:custDataLst>
            </p:nvPr>
          </p:nvPicPr>
          <p:blipFill>
            <a:blip r:embed="rId39" cstate="print">
              <a:extLst>
                <a:ext uri="{28A0092B-C50C-407E-A947-70E740481C1C}">
                  <a14:useLocalDpi xmlns:a14="http://schemas.microsoft.com/office/drawing/2010/main" val="0"/>
                </a:ext>
              </a:extLst>
            </a:blip>
            <a:stretch>
              <a:fillRect/>
            </a:stretch>
          </p:blipFill>
          <p:spPr>
            <a:xfrm>
              <a:off x="3796963" y="4171496"/>
              <a:ext cx="629061" cy="396201"/>
            </a:xfrm>
            <a:prstGeom prst="rect">
              <a:avLst/>
            </a:prstGeom>
          </p:spPr>
        </p:pic>
      </p:grpSp>
      <p:pic>
        <p:nvPicPr>
          <p:cNvPr id="14" name="Picture 13"/>
          <p:cNvPicPr>
            <a:picLocks noChangeAspect="1"/>
          </p:cNvPicPr>
          <p:nvPr>
            <p:custDataLst>
              <p:tags r:id="rId11"/>
            </p:custDataLst>
          </p:nvPr>
        </p:nvPicPr>
        <p:blipFill>
          <a:blip r:embed="rId40">
            <a:extLst>
              <a:ext uri="{28A0092B-C50C-407E-A947-70E740481C1C}">
                <a14:useLocalDpi xmlns:a14="http://schemas.microsoft.com/office/drawing/2010/main" val="0"/>
              </a:ext>
            </a:extLst>
          </a:blip>
          <a:stretch>
            <a:fillRect/>
          </a:stretch>
        </p:blipFill>
        <p:spPr>
          <a:xfrm>
            <a:off x="8932016" y="3135426"/>
            <a:ext cx="1513773" cy="1316303"/>
          </a:xfrm>
          <a:prstGeom prst="rect">
            <a:avLst/>
          </a:prstGeom>
        </p:spPr>
      </p:pic>
      <p:sp>
        <p:nvSpPr>
          <p:cNvPr id="15" name="Right Arrow 14"/>
          <p:cNvSpPr/>
          <p:nvPr>
            <p:custDataLst>
              <p:tags r:id="rId12"/>
            </p:custDataLst>
          </p:nvPr>
        </p:nvSpPr>
        <p:spPr>
          <a:xfrm>
            <a:off x="6794485" y="3620198"/>
            <a:ext cx="1917290" cy="346760"/>
          </a:xfrm>
          <a:prstGeom prst="rightArrow">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custDataLst>
              <p:tags r:id="rId13"/>
            </p:custDataLst>
          </p:nvPr>
        </p:nvSpPr>
        <p:spPr>
          <a:xfrm>
            <a:off x="7686345" y="4040703"/>
            <a:ext cx="945667" cy="261610"/>
          </a:xfrm>
          <a:prstGeom prst="rect">
            <a:avLst/>
          </a:prstGeom>
        </p:spPr>
        <p:txBody>
          <a:bodyPr wrap="square">
            <a:spAutoFit/>
          </a:bodyPr>
          <a:lstStyle/>
          <a:p>
            <a:r>
              <a:rPr lang="en-US" sz="1100" dirty="0" smtClean="0">
                <a:solidFill>
                  <a:srgbClr val="7030A0"/>
                </a:solidFill>
              </a:rPr>
              <a:t>Upload</a:t>
            </a:r>
          </a:p>
        </p:txBody>
      </p:sp>
      <p:sp>
        <p:nvSpPr>
          <p:cNvPr id="38" name="Rectangle 37"/>
          <p:cNvSpPr/>
          <p:nvPr>
            <p:custDataLst>
              <p:tags r:id="rId14"/>
            </p:custDataLst>
          </p:nvPr>
        </p:nvSpPr>
        <p:spPr>
          <a:xfrm>
            <a:off x="9972955" y="4543468"/>
            <a:ext cx="945667" cy="261610"/>
          </a:xfrm>
          <a:prstGeom prst="rect">
            <a:avLst/>
          </a:prstGeom>
        </p:spPr>
        <p:txBody>
          <a:bodyPr wrap="square">
            <a:spAutoFit/>
          </a:bodyPr>
          <a:lstStyle/>
          <a:p>
            <a:r>
              <a:rPr lang="en-US" sz="1100" dirty="0" smtClean="0">
                <a:solidFill>
                  <a:srgbClr val="7030A0"/>
                </a:solidFill>
              </a:rPr>
              <a:t>Baseline</a:t>
            </a:r>
          </a:p>
        </p:txBody>
      </p:sp>
      <p:sp>
        <p:nvSpPr>
          <p:cNvPr id="40" name="Rectangle 39"/>
          <p:cNvSpPr/>
          <p:nvPr>
            <p:custDataLst>
              <p:tags r:id="rId15"/>
            </p:custDataLst>
          </p:nvPr>
        </p:nvSpPr>
        <p:spPr>
          <a:xfrm>
            <a:off x="6149474" y="4425623"/>
            <a:ext cx="945667" cy="261610"/>
          </a:xfrm>
          <a:prstGeom prst="rect">
            <a:avLst/>
          </a:prstGeom>
        </p:spPr>
        <p:txBody>
          <a:bodyPr wrap="square">
            <a:spAutoFit/>
          </a:bodyPr>
          <a:lstStyle/>
          <a:p>
            <a:r>
              <a:rPr lang="en-US" sz="1100" dirty="0" smtClean="0">
                <a:solidFill>
                  <a:srgbClr val="7030A0"/>
                </a:solidFill>
              </a:rPr>
              <a:t>Tag</a:t>
            </a:r>
            <a:endParaRPr lang="en-US" sz="1100" dirty="0">
              <a:solidFill>
                <a:srgbClr val="7030A0"/>
              </a:solidFill>
            </a:endParaRPr>
          </a:p>
        </p:txBody>
      </p:sp>
    </p:spTree>
    <p:custDataLst>
      <p:tags r:id="rId1"/>
    </p:custDataLst>
    <p:extLst>
      <p:ext uri="{BB962C8B-B14F-4D97-AF65-F5344CB8AC3E}">
        <p14:creationId xmlns:p14="http://schemas.microsoft.com/office/powerpoint/2010/main" val="2783989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dirty="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dirty="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GIT Proposal</a:t>
            </a:r>
            <a:endParaRPr lang="en-US" b="1">
              <a:solidFill>
                <a:srgbClr val="FFFFFF"/>
              </a:solidFill>
            </a:endParaRPr>
          </a:p>
        </p:txBody>
      </p:sp>
      <p:pic>
        <p:nvPicPr>
          <p:cNvPr id="8" name="Picture 7" hidden="1"/>
          <p:cNvPicPr>
            <a:picLocks/>
          </p:cNvPicPr>
          <p:nvPr>
            <p:custDataLst>
              <p:tags r:id="rId4"/>
            </p:custDataLst>
          </p:nvPr>
        </p:nvPicPr>
        <p:blipFill>
          <a:blip r:embed="rId33"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8</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30" name="TextBox 29"/>
          <p:cNvSpPr txBox="1"/>
          <p:nvPr>
            <p:custDataLst>
              <p:tags r:id="rId10"/>
            </p:custDataLst>
          </p:nvPr>
        </p:nvSpPr>
        <p:spPr>
          <a:xfrm>
            <a:off x="2357498" y="579000"/>
            <a:ext cx="1377889" cy="246221"/>
          </a:xfrm>
          <a:prstGeom prst="rect">
            <a:avLst/>
          </a:prstGeom>
          <a:noFill/>
        </p:spPr>
        <p:txBody>
          <a:bodyPr wrap="square" rtlCol="0">
            <a:spAutoFit/>
          </a:bodyPr>
          <a:lstStyle/>
          <a:p>
            <a:r>
              <a:rPr lang="en-US" sz="1000" dirty="0" smtClean="0">
                <a:solidFill>
                  <a:srgbClr val="7030A0"/>
                </a:solidFill>
              </a:rPr>
              <a:t>Push = Release* </a:t>
            </a:r>
            <a:endParaRPr lang="en-US" sz="1000" dirty="0">
              <a:solidFill>
                <a:srgbClr val="7030A0"/>
              </a:solidFill>
            </a:endParaRPr>
          </a:p>
        </p:txBody>
      </p:sp>
      <p:sp>
        <p:nvSpPr>
          <p:cNvPr id="12" name="Rounded Rectangle 11"/>
          <p:cNvSpPr/>
          <p:nvPr>
            <p:custDataLst>
              <p:tags r:id="rId11"/>
            </p:custDataLst>
          </p:nvPr>
        </p:nvSpPr>
        <p:spPr>
          <a:xfrm>
            <a:off x="2461102" y="1292347"/>
            <a:ext cx="4522838" cy="35002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custDataLst>
              <p:tags r:id="rId12"/>
            </p:custDataLst>
          </p:nvPr>
        </p:nvPicPr>
        <p:blipFill>
          <a:blip r:embed="rId34" cstate="print">
            <a:extLst>
              <a:ext uri="{28A0092B-C50C-407E-A947-70E740481C1C}">
                <a14:useLocalDpi xmlns:a14="http://schemas.microsoft.com/office/drawing/2010/main" val="0"/>
              </a:ext>
            </a:extLst>
          </a:blip>
          <a:stretch>
            <a:fillRect/>
          </a:stretch>
        </p:blipFill>
        <p:spPr>
          <a:xfrm>
            <a:off x="4784535" y="3595947"/>
            <a:ext cx="1146607" cy="722167"/>
          </a:xfrm>
          <a:prstGeom prst="rect">
            <a:avLst/>
          </a:prstGeom>
        </p:spPr>
      </p:pic>
      <p:pic>
        <p:nvPicPr>
          <p:cNvPr id="19" name="Picture 18"/>
          <p:cNvPicPr>
            <a:picLocks noChangeAspect="1"/>
          </p:cNvPicPr>
          <p:nvPr>
            <p:custDataLst>
              <p:tags r:id="rId13"/>
            </p:custDataLst>
          </p:nvPr>
        </p:nvPicPr>
        <p:blipFill>
          <a:blip r:embed="rId35"/>
          <a:stretch>
            <a:fillRect/>
          </a:stretch>
        </p:blipFill>
        <p:spPr>
          <a:xfrm>
            <a:off x="4480299" y="1383834"/>
            <a:ext cx="1628571" cy="1428571"/>
          </a:xfrm>
          <a:prstGeom prst="rect">
            <a:avLst/>
          </a:prstGeom>
        </p:spPr>
      </p:pic>
      <p:pic>
        <p:nvPicPr>
          <p:cNvPr id="20" name="Picture 19"/>
          <p:cNvPicPr>
            <a:picLocks noChangeAspect="1"/>
          </p:cNvPicPr>
          <p:nvPr>
            <p:custDataLst>
              <p:tags r:id="rId14"/>
            </p:custDataLst>
          </p:nvPr>
        </p:nvPicPr>
        <p:blipFill>
          <a:blip r:embed="rId36">
            <a:extLst>
              <a:ext uri="{28A0092B-C50C-407E-A947-70E740481C1C}">
                <a14:useLocalDpi xmlns:a14="http://schemas.microsoft.com/office/drawing/2010/main" val="0"/>
              </a:ext>
            </a:extLst>
          </a:blip>
          <a:stretch>
            <a:fillRect/>
          </a:stretch>
        </p:blipFill>
        <p:spPr>
          <a:xfrm>
            <a:off x="2739873" y="2430660"/>
            <a:ext cx="1333500" cy="856838"/>
          </a:xfrm>
          <a:prstGeom prst="rect">
            <a:avLst/>
          </a:prstGeom>
        </p:spPr>
      </p:pic>
      <p:pic>
        <p:nvPicPr>
          <p:cNvPr id="21" name="Picture 20"/>
          <p:cNvPicPr>
            <a:picLocks noChangeAspect="1"/>
          </p:cNvPicPr>
          <p:nvPr>
            <p:custDataLst>
              <p:tags r:id="rId15"/>
            </p:custDataLst>
          </p:nvPr>
        </p:nvPicPr>
        <p:blipFill>
          <a:blip r:embed="rId37">
            <a:extLst>
              <a:ext uri="{28A0092B-C50C-407E-A947-70E740481C1C}">
                <a14:useLocalDpi xmlns:a14="http://schemas.microsoft.com/office/drawing/2010/main" val="0"/>
              </a:ext>
            </a:extLst>
          </a:blip>
          <a:stretch>
            <a:fillRect/>
          </a:stretch>
        </p:blipFill>
        <p:spPr>
          <a:xfrm>
            <a:off x="0" y="2127155"/>
            <a:ext cx="1868130" cy="2039010"/>
          </a:xfrm>
          <a:prstGeom prst="rect">
            <a:avLst/>
          </a:prstGeom>
        </p:spPr>
      </p:pic>
      <p:sp>
        <p:nvSpPr>
          <p:cNvPr id="23" name="Up-Down Arrow 22"/>
          <p:cNvSpPr/>
          <p:nvPr>
            <p:custDataLst>
              <p:tags r:id="rId16"/>
            </p:custDataLst>
          </p:nvPr>
        </p:nvSpPr>
        <p:spPr>
          <a:xfrm rot="18313373">
            <a:off x="4014913" y="2991073"/>
            <a:ext cx="353297" cy="1049573"/>
          </a:xfrm>
          <a:prstGeom prst="upDownArrow">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Turn Arrow 26"/>
          <p:cNvSpPr/>
          <p:nvPr>
            <p:custDataLst>
              <p:tags r:id="rId17"/>
            </p:custDataLst>
          </p:nvPr>
        </p:nvSpPr>
        <p:spPr>
          <a:xfrm>
            <a:off x="1138551" y="841464"/>
            <a:ext cx="4529147" cy="801878"/>
          </a:xfrm>
          <a:prstGeom prst="uturnArrow">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U-Turn Arrow 27"/>
          <p:cNvSpPr/>
          <p:nvPr>
            <p:custDataLst>
              <p:tags r:id="rId18"/>
            </p:custDataLst>
          </p:nvPr>
        </p:nvSpPr>
        <p:spPr>
          <a:xfrm rot="10800000">
            <a:off x="965370" y="4568776"/>
            <a:ext cx="4529147" cy="801878"/>
          </a:xfrm>
          <a:prstGeom prst="uturnArrow">
            <a:avLst>
              <a:gd name="adj1" fmla="val 22935"/>
              <a:gd name="adj2" fmla="val 25000"/>
              <a:gd name="adj3" fmla="val 25000"/>
              <a:gd name="adj4" fmla="val 43750"/>
              <a:gd name="adj5" fmla="val 75000"/>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Down Arrow 28"/>
          <p:cNvSpPr/>
          <p:nvPr>
            <p:custDataLst>
              <p:tags r:id="rId19"/>
            </p:custDataLst>
          </p:nvPr>
        </p:nvSpPr>
        <p:spPr>
          <a:xfrm>
            <a:off x="5128661" y="2787968"/>
            <a:ext cx="346829" cy="636182"/>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custDataLst>
              <p:tags r:id="rId20"/>
            </p:custDataLst>
          </p:nvPr>
        </p:nvSpPr>
        <p:spPr>
          <a:xfrm>
            <a:off x="2477488" y="4847321"/>
            <a:ext cx="1299199" cy="246221"/>
          </a:xfrm>
          <a:prstGeom prst="rect">
            <a:avLst/>
          </a:prstGeom>
          <a:noFill/>
        </p:spPr>
        <p:txBody>
          <a:bodyPr wrap="square" rtlCol="0">
            <a:spAutoFit/>
          </a:bodyPr>
          <a:lstStyle/>
          <a:p>
            <a:r>
              <a:rPr lang="en-US" sz="1000" dirty="0" smtClean="0">
                <a:solidFill>
                  <a:srgbClr val="7030A0"/>
                </a:solidFill>
              </a:rPr>
              <a:t>Pull  = Rebase * </a:t>
            </a:r>
            <a:endParaRPr lang="en-US" sz="1000" dirty="0">
              <a:solidFill>
                <a:srgbClr val="7030A0"/>
              </a:solidFill>
            </a:endParaRPr>
          </a:p>
        </p:txBody>
      </p:sp>
      <p:sp>
        <p:nvSpPr>
          <p:cNvPr id="32" name="Right Arrow 31"/>
          <p:cNvSpPr/>
          <p:nvPr>
            <p:custDataLst>
              <p:tags r:id="rId21"/>
            </p:custDataLst>
          </p:nvPr>
        </p:nvSpPr>
        <p:spPr>
          <a:xfrm>
            <a:off x="1616608" y="2760658"/>
            <a:ext cx="1069093" cy="343256"/>
          </a:xfrm>
          <a:prstGeom prst="rightArrow">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custDataLst>
              <p:tags r:id="rId22"/>
            </p:custDataLst>
          </p:nvPr>
        </p:nvSpPr>
        <p:spPr>
          <a:xfrm>
            <a:off x="2980348" y="3380757"/>
            <a:ext cx="821104" cy="261610"/>
          </a:xfrm>
          <a:prstGeom prst="rect">
            <a:avLst/>
          </a:prstGeom>
        </p:spPr>
        <p:txBody>
          <a:bodyPr wrap="square">
            <a:spAutoFit/>
          </a:bodyPr>
          <a:lstStyle/>
          <a:p>
            <a:r>
              <a:rPr lang="en-US" sz="1100" dirty="0" smtClean="0">
                <a:solidFill>
                  <a:srgbClr val="7030A0"/>
                </a:solidFill>
              </a:rPr>
              <a:t>ACL</a:t>
            </a:r>
            <a:endParaRPr lang="en-US" sz="1100" dirty="0">
              <a:solidFill>
                <a:srgbClr val="7030A0"/>
              </a:solidFill>
            </a:endParaRPr>
          </a:p>
        </p:txBody>
      </p:sp>
      <p:sp>
        <p:nvSpPr>
          <p:cNvPr id="34" name="Rectangle 33"/>
          <p:cNvSpPr/>
          <p:nvPr>
            <p:custDataLst>
              <p:tags r:id="rId23"/>
            </p:custDataLst>
          </p:nvPr>
        </p:nvSpPr>
        <p:spPr>
          <a:xfrm>
            <a:off x="6038273" y="2097772"/>
            <a:ext cx="821104" cy="261610"/>
          </a:xfrm>
          <a:prstGeom prst="rect">
            <a:avLst/>
          </a:prstGeom>
        </p:spPr>
        <p:txBody>
          <a:bodyPr wrap="square">
            <a:spAutoFit/>
          </a:bodyPr>
          <a:lstStyle/>
          <a:p>
            <a:r>
              <a:rPr lang="en-US" sz="1100" dirty="0" smtClean="0">
                <a:solidFill>
                  <a:srgbClr val="7030A0"/>
                </a:solidFill>
              </a:rPr>
              <a:t>Review</a:t>
            </a:r>
            <a:endParaRPr lang="en-US" sz="1100" dirty="0">
              <a:solidFill>
                <a:srgbClr val="7030A0"/>
              </a:solidFill>
            </a:endParaRPr>
          </a:p>
        </p:txBody>
      </p:sp>
      <p:sp>
        <p:nvSpPr>
          <p:cNvPr id="35" name="Rectangle 34"/>
          <p:cNvSpPr/>
          <p:nvPr>
            <p:custDataLst>
              <p:tags r:id="rId24"/>
            </p:custDataLst>
          </p:nvPr>
        </p:nvSpPr>
        <p:spPr>
          <a:xfrm>
            <a:off x="5751381" y="4181835"/>
            <a:ext cx="945667" cy="261610"/>
          </a:xfrm>
          <a:prstGeom prst="rect">
            <a:avLst/>
          </a:prstGeom>
        </p:spPr>
        <p:txBody>
          <a:bodyPr wrap="square">
            <a:spAutoFit/>
          </a:bodyPr>
          <a:lstStyle/>
          <a:p>
            <a:r>
              <a:rPr lang="en-US" sz="1100" dirty="0" smtClean="0">
                <a:solidFill>
                  <a:srgbClr val="7030A0"/>
                </a:solidFill>
              </a:rPr>
              <a:t>Repository</a:t>
            </a:r>
            <a:endParaRPr lang="en-US" sz="1100" dirty="0">
              <a:solidFill>
                <a:srgbClr val="7030A0"/>
              </a:solidFill>
            </a:endParaRPr>
          </a:p>
        </p:txBody>
      </p:sp>
      <p:sp>
        <p:nvSpPr>
          <p:cNvPr id="36" name="TextBox 35"/>
          <p:cNvSpPr txBox="1"/>
          <p:nvPr>
            <p:custDataLst>
              <p:tags r:id="rId25"/>
            </p:custDataLst>
          </p:nvPr>
        </p:nvSpPr>
        <p:spPr>
          <a:xfrm>
            <a:off x="2619680" y="1628624"/>
            <a:ext cx="1377889" cy="307777"/>
          </a:xfrm>
          <a:prstGeom prst="rect">
            <a:avLst/>
          </a:prstGeom>
          <a:noFill/>
        </p:spPr>
        <p:txBody>
          <a:bodyPr wrap="square" rtlCol="0">
            <a:spAutoFit/>
          </a:bodyPr>
          <a:lstStyle/>
          <a:p>
            <a:r>
              <a:rPr lang="en-US" sz="1400" b="1" dirty="0" smtClean="0">
                <a:solidFill>
                  <a:srgbClr val="7030A0"/>
                </a:solidFill>
              </a:rPr>
              <a:t>GIT Server</a:t>
            </a:r>
            <a:endParaRPr lang="en-US" sz="1400" b="1" dirty="0">
              <a:solidFill>
                <a:srgbClr val="7030A0"/>
              </a:solidFill>
            </a:endParaRPr>
          </a:p>
        </p:txBody>
      </p:sp>
      <p:pic>
        <p:nvPicPr>
          <p:cNvPr id="13" name="Picture 12"/>
          <p:cNvPicPr>
            <a:picLocks noChangeAspect="1"/>
          </p:cNvPicPr>
          <p:nvPr>
            <p:custDataLst>
              <p:tags r:id="rId26"/>
            </p:custDataLst>
          </p:nvPr>
        </p:nvPicPr>
        <p:blipFill>
          <a:blip r:embed="rId38">
            <a:extLst>
              <a:ext uri="{28A0092B-C50C-407E-A947-70E740481C1C}">
                <a14:useLocalDpi xmlns:a14="http://schemas.microsoft.com/office/drawing/2010/main" val="0"/>
              </a:ext>
            </a:extLst>
          </a:blip>
          <a:stretch>
            <a:fillRect/>
          </a:stretch>
        </p:blipFill>
        <p:spPr>
          <a:xfrm>
            <a:off x="8456010" y="1869695"/>
            <a:ext cx="1682632" cy="1512239"/>
          </a:xfrm>
          <a:prstGeom prst="rect">
            <a:avLst/>
          </a:prstGeom>
        </p:spPr>
      </p:pic>
      <p:sp>
        <p:nvSpPr>
          <p:cNvPr id="22" name="Bent-Up Arrow 21"/>
          <p:cNvSpPr/>
          <p:nvPr>
            <p:custDataLst>
              <p:tags r:id="rId27"/>
            </p:custDataLst>
          </p:nvPr>
        </p:nvSpPr>
        <p:spPr>
          <a:xfrm>
            <a:off x="6448825" y="3395625"/>
            <a:ext cx="2977695" cy="731520"/>
          </a:xfrm>
          <a:prstGeom prst="bentUpArrow">
            <a:avLst>
              <a:gd name="adj1" fmla="val 23580"/>
              <a:gd name="adj2" fmla="val 25000"/>
              <a:gd name="adj3" fmla="val 25000"/>
            </a:avLst>
          </a:prstGeom>
          <a:solidFill>
            <a:srgbClr val="92D05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custDataLst>
              <p:tags r:id="rId28"/>
            </p:custDataLst>
          </p:nvPr>
        </p:nvSpPr>
        <p:spPr>
          <a:xfrm rot="20646957">
            <a:off x="6326477" y="3103923"/>
            <a:ext cx="2127946" cy="255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custDataLst>
              <p:tags r:id="rId29"/>
            </p:custDataLst>
          </p:nvPr>
        </p:nvSpPr>
        <p:spPr>
          <a:xfrm>
            <a:off x="7066756" y="4213666"/>
            <a:ext cx="1299199" cy="246221"/>
          </a:xfrm>
          <a:prstGeom prst="rect">
            <a:avLst/>
          </a:prstGeom>
          <a:noFill/>
        </p:spPr>
        <p:txBody>
          <a:bodyPr wrap="square" rtlCol="0">
            <a:spAutoFit/>
          </a:bodyPr>
          <a:lstStyle/>
          <a:p>
            <a:r>
              <a:rPr lang="en-US" sz="1000" dirty="0" smtClean="0">
                <a:solidFill>
                  <a:srgbClr val="7030A0"/>
                </a:solidFill>
              </a:rPr>
              <a:t>Push</a:t>
            </a:r>
            <a:endParaRPr lang="en-US" sz="1000" dirty="0">
              <a:solidFill>
                <a:srgbClr val="7030A0"/>
              </a:solidFill>
            </a:endParaRPr>
          </a:p>
        </p:txBody>
      </p:sp>
      <p:sp>
        <p:nvSpPr>
          <p:cNvPr id="39" name="TextBox 38"/>
          <p:cNvSpPr txBox="1"/>
          <p:nvPr>
            <p:custDataLst>
              <p:tags r:id="rId30"/>
            </p:custDataLst>
          </p:nvPr>
        </p:nvSpPr>
        <p:spPr>
          <a:xfrm>
            <a:off x="7088977" y="2754978"/>
            <a:ext cx="1299199" cy="246221"/>
          </a:xfrm>
          <a:prstGeom prst="rect">
            <a:avLst/>
          </a:prstGeom>
          <a:noFill/>
        </p:spPr>
        <p:txBody>
          <a:bodyPr wrap="square" rtlCol="0">
            <a:spAutoFit/>
          </a:bodyPr>
          <a:lstStyle/>
          <a:p>
            <a:r>
              <a:rPr lang="en-US" sz="1000" dirty="0" smtClean="0">
                <a:solidFill>
                  <a:srgbClr val="7030A0"/>
                </a:solidFill>
              </a:rPr>
              <a:t>Pull</a:t>
            </a:r>
            <a:endParaRPr lang="en-US" sz="1000" dirty="0">
              <a:solidFill>
                <a:srgbClr val="7030A0"/>
              </a:solidFill>
            </a:endParaRPr>
          </a:p>
        </p:txBody>
      </p:sp>
      <p:sp>
        <p:nvSpPr>
          <p:cNvPr id="40" name="TextBox 39"/>
          <p:cNvSpPr txBox="1"/>
          <p:nvPr>
            <p:custDataLst>
              <p:tags r:id="rId31"/>
            </p:custDataLst>
          </p:nvPr>
        </p:nvSpPr>
        <p:spPr>
          <a:xfrm>
            <a:off x="7398327" y="825221"/>
            <a:ext cx="2431473" cy="646331"/>
          </a:xfrm>
          <a:prstGeom prst="rect">
            <a:avLst/>
          </a:prstGeom>
          <a:noFill/>
        </p:spPr>
        <p:txBody>
          <a:bodyPr wrap="square" rtlCol="0">
            <a:spAutoFit/>
          </a:bodyPr>
          <a:lstStyle/>
          <a:p>
            <a:r>
              <a:rPr lang="en-US" dirty="0" smtClean="0">
                <a:solidFill>
                  <a:srgbClr val="00B050"/>
                </a:solidFill>
              </a:rPr>
              <a:t>GIT – Bosch, JLR Setup</a:t>
            </a:r>
            <a:endParaRPr lang="en-US" dirty="0">
              <a:solidFill>
                <a:srgbClr val="00B050"/>
              </a:solidFill>
            </a:endParaRPr>
          </a:p>
        </p:txBody>
      </p:sp>
    </p:spTree>
    <p:custDataLst>
      <p:tags r:id="rId1"/>
    </p:custDataLst>
    <p:extLst>
      <p:ext uri="{BB962C8B-B14F-4D97-AF65-F5344CB8AC3E}">
        <p14:creationId xmlns:p14="http://schemas.microsoft.com/office/powerpoint/2010/main" val="3960856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endParaRPr lang="en-US"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GIT Proposal</a:t>
            </a:r>
            <a:endParaRPr lang="en-US"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9</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2" name="TextBox 1"/>
          <p:cNvSpPr txBox="1"/>
          <p:nvPr>
            <p:custDataLst>
              <p:tags r:id="rId10"/>
            </p:custDataLst>
          </p:nvPr>
        </p:nvSpPr>
        <p:spPr>
          <a:xfrm>
            <a:off x="266700" y="840313"/>
            <a:ext cx="9191932" cy="4247317"/>
          </a:xfrm>
          <a:prstGeom prst="rect">
            <a:avLst/>
          </a:prstGeom>
          <a:noFill/>
        </p:spPr>
        <p:txBody>
          <a:bodyPr wrap="square" rtlCol="0">
            <a:spAutoFit/>
          </a:bodyPr>
          <a:lstStyle/>
          <a:p>
            <a:r>
              <a:rPr lang="en-US" dirty="0" smtClean="0"/>
              <a:t>Infrastructure</a:t>
            </a:r>
          </a:p>
          <a:p>
            <a:endParaRPr lang="en-US" sz="1400" dirty="0" smtClean="0"/>
          </a:p>
          <a:p>
            <a:r>
              <a:rPr lang="en-US" sz="1400" dirty="0" smtClean="0"/>
              <a:t>~ 10 people in Linux Modules</a:t>
            </a:r>
          </a:p>
          <a:p>
            <a:endParaRPr lang="en-US" sz="1400" dirty="0"/>
          </a:p>
          <a:p>
            <a:r>
              <a:rPr lang="en-US" sz="1400" dirty="0"/>
              <a:t>Current Plan: GIT Server at COB,HI Developers can access the COB server ( considering the advantages of GIT, as network is only needed only during “pull” and “push” ).</a:t>
            </a:r>
          </a:p>
          <a:p>
            <a:endParaRPr lang="en-US" sz="1400" dirty="0" smtClean="0"/>
          </a:p>
          <a:p>
            <a:r>
              <a:rPr lang="en-US" sz="1400" dirty="0" smtClean="0"/>
              <a:t>Changes with Other suppliers : </a:t>
            </a:r>
            <a:r>
              <a:rPr lang="en-US" sz="1400" dirty="0"/>
              <a:t>GIT Mirror </a:t>
            </a:r>
            <a:r>
              <a:rPr lang="en-US" sz="1400" dirty="0" smtClean="0"/>
              <a:t>at HI can be Planned together with complete NGI Movement</a:t>
            </a:r>
          </a:p>
          <a:p>
            <a:endParaRPr lang="en-US" sz="1400" dirty="0" smtClean="0"/>
          </a:p>
          <a:p>
            <a:r>
              <a:rPr lang="en-US" sz="1400" dirty="0" smtClean="0"/>
              <a:t>Minimum Requirement</a:t>
            </a:r>
          </a:p>
          <a:p>
            <a:r>
              <a:rPr lang="en-US" sz="1400" dirty="0"/>
              <a:t>RAM – 16GB </a:t>
            </a:r>
          </a:p>
          <a:p>
            <a:r>
              <a:rPr lang="en-US" sz="1400" dirty="0"/>
              <a:t>CPU – 8 core </a:t>
            </a:r>
          </a:p>
          <a:p>
            <a:r>
              <a:rPr lang="en-US" sz="1400" dirty="0" smtClean="0"/>
              <a:t>Storage </a:t>
            </a:r>
            <a:r>
              <a:rPr lang="en-US" sz="1400" dirty="0"/>
              <a:t>– </a:t>
            </a:r>
            <a:r>
              <a:rPr lang="en-US" sz="1400" dirty="0" smtClean="0"/>
              <a:t>1 TB</a:t>
            </a:r>
          </a:p>
          <a:p>
            <a:endParaRPr lang="en-US" sz="1400" dirty="0"/>
          </a:p>
          <a:p>
            <a:r>
              <a:rPr lang="en-US" sz="1400" dirty="0" smtClean="0"/>
              <a:t>Based </a:t>
            </a:r>
            <a:r>
              <a:rPr lang="en-US" sz="1400" dirty="0"/>
              <a:t>on repository size. we  can attach hard disk additionally, In case we need space</a:t>
            </a:r>
            <a:r>
              <a:rPr lang="en-US" sz="1400" dirty="0" smtClean="0"/>
              <a:t>.</a:t>
            </a:r>
          </a:p>
          <a:p>
            <a:endParaRPr lang="en-US" sz="1400" dirty="0"/>
          </a:p>
          <a:p>
            <a:endParaRPr lang="en-US" sz="1400" dirty="0"/>
          </a:p>
          <a:p>
            <a:endParaRPr lang="en-US" sz="1400" dirty="0" smtClean="0"/>
          </a:p>
          <a:p>
            <a:r>
              <a:rPr lang="en-US" sz="1400" dirty="0" smtClean="0"/>
              <a:t> </a:t>
            </a:r>
            <a:endParaRPr lang="en-US" sz="1400" dirty="0"/>
          </a:p>
        </p:txBody>
      </p:sp>
    </p:spTree>
    <p:custDataLst>
      <p:tags r:id="rId1"/>
    </p:custDataLst>
    <p:extLst>
      <p:ext uri="{BB962C8B-B14F-4D97-AF65-F5344CB8AC3E}">
        <p14:creationId xmlns:p14="http://schemas.microsoft.com/office/powerpoint/2010/main" val="36296157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CUSTOMERVERSION" val="9"/>
  <p:tag name="ML_1" val="RBEI_COB"/>
  <p:tag name="ML_2" val="Bosch2.mcr"/>
  <p:tag name="ML_LAYOUT_RESOURCE" val="BOSCH16_9_01.MCR"/>
  <p:tag name="FIELD.DATE.CONTENT" val="6/17/2016"/>
  <p:tag name="FIELD.DATE.VALUE" val="6/17/2016 | "/>
  <p:tag name="FIELD.DATE.SUFFIX.CONTENT" val=" | "/>
  <p:tag name="FIELD.CONF.SUFFIX.CONTENT" val=" | "/>
  <p:tag name="FIELD.REM_ABL.SUFFIX.CONTENT" val=" | "/>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CONTENT" val="RBEI/ECA"/>
  <p:tag name="FIELD.DPT.VALUE" val="RBEI/ECA | "/>
  <p:tag name="FIELD.DPT.SUFFIX.CONTENT" val=" | "/>
  <p:tag name="FIELD.BGROUP.COMBOINDEX" val="0"/>
  <p:tag name="FIELDS.INITIALIZED" val="1"/>
  <p:tag name="FIELD.DATE.COMBOINDEX" val="-2"/>
  <p:tag name="FIELD.CONF.CONTENT" val="Internal "/>
  <p:tag name="FIELD.CONF.VALUE" val="Internal  | "/>
  <p:tag name="FIELD.CONF.COMBOINDEX" val="1"/>
  <p:tag name="FIELD.REM_ABL.COMBOINDEX" val="-2"/>
  <p:tag name="FIELD.CHAPTER.CONTENT" val="GIT Proposal"/>
  <p:tag name="FIELD.CHAPTER.VALUE" val="GIT Proposal"/>
  <p:tag name="FIELD.CHAPTER.COMBOINDEX" val="-2"/>
  <p:tag name="FIELD.REM_ANL.COMBOINDEX" val="-2"/>
  <p:tag name="FIELD.DPT.COMBOINDEX" val="-2"/>
  <p:tag name="CONFIG" val="config01.xml"/>
  <p:tag name="CFG.VERSION" val="0"/>
  <p:tag name="CFG.LAYOUTID" val="Bosch Layout 16:9 old grey style)"/>
  <p:tag name="CFG.LAYOUTRES" val="BOSCH16_9_01"/>
  <p:tag name="CFG.LAYOUT" val="config01.xml"/>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1;White;White;White;-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1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11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1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OnTitle"/>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2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1;White;White;White;-1;-2"/>
</p:tagLst>
</file>

<file path=ppt/tags/tag14.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2"/>
  <p:tag name="SHAPECLASSPROTECTIONTYPE" val="15"/>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4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14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4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5.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3"/>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5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5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5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5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15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5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6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6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6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17.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BoschBitmapHolder"/>
  <p:tag name="SHAPECLASSFILE" val="PPTFootCol.png"/>
  <p:tag name="SHAPECLASSPROTECTIONTYPE" val="15"/>
</p:tagLst>
</file>

<file path=ppt/tags/tag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BoschBitmap"/>
  <p:tag name="SHAPECLASSFILE" val="BOCOL.png"/>
  <p:tag name="SHAPECLASSPROTECTIONTYPE" val="15"/>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Logo2OnTitle"/>
  <p:tag name="SHAPECLASSFILE" val="PPTFOOTCOL.emf"/>
  <p:tag name="SHAPECLASSPROTECTIONTYPE" val="15"/>
</p:tagLst>
</file>

<file path=ppt/tags/tag2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NTENT" val="GIT Proposal - Linux Modules"/>
  <p:tag name="FIELD.CHAPTER.VALUE" val="GIT Proposal - Linux Modules"/>
  <p:tag name="FIELD.CHAPTER.COMBOINDEX" val="-2"/>
  <p:tag name="FIELD.REM_ANL.COMBOINDEX" val="-2"/>
  <p:tag name="FIELD.DPT.COMBOINDEX" val="-2"/>
</p:tagLst>
</file>

<file path=ppt/tags/tag2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3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4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4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4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5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5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5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5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5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6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6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7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7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7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7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7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8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1309</Words>
  <Application>Microsoft Office PowerPoint</Application>
  <PresentationFormat>Custom</PresentationFormat>
  <Paragraphs>236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Bosch Office Sans</vt:lpstr>
      <vt:lpstr>Tahoma</vt:lpstr>
      <vt:lpstr>Wingdings</vt: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Thangharaj J M (RBEI/ECA36)</dc:creator>
  <cp:lastModifiedBy>thj2kor</cp:lastModifiedBy>
  <cp:revision>143</cp:revision>
  <dcterms:created xsi:type="dcterms:W3CDTF">2016-06-17T06:17:50Z</dcterms:created>
  <dcterms:modified xsi:type="dcterms:W3CDTF">2016-07-11T10:25:28Z</dcterms:modified>
</cp:coreProperties>
</file>