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0" r:id="rId2"/>
    <p:sldId id="276" r:id="rId3"/>
    <p:sldId id="256"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88" r:id="rId22"/>
    <p:sldId id="278" r:id="rId23"/>
    <p:sldId id="289" r:id="rId24"/>
    <p:sldId id="279" r:id="rId25"/>
    <p:sldId id="280" r:id="rId26"/>
    <p:sldId id="281" r:id="rId27"/>
    <p:sldId id="282" r:id="rId28"/>
    <p:sldId id="283" r:id="rId29"/>
    <p:sldId id="284" r:id="rId30"/>
    <p:sldId id="285" r:id="rId31"/>
    <p:sldId id="286"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2E5F6-BB7E-49FA-B13D-6EA5B795B519}" type="datetimeFigureOut">
              <a:rPr lang="en-IN" smtClean="0"/>
              <a:t>10-12-2019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80B4D-429F-4758-9F22-70AD225FC543}" type="slidenum">
              <a:rPr lang="en-IN" smtClean="0"/>
              <a:t>‹#›</a:t>
            </a:fld>
            <a:endParaRPr lang="en-IN"/>
          </a:p>
        </p:txBody>
      </p:sp>
    </p:spTree>
    <p:extLst>
      <p:ext uri="{BB962C8B-B14F-4D97-AF65-F5344CB8AC3E}">
        <p14:creationId xmlns:p14="http://schemas.microsoft.com/office/powerpoint/2010/main" val="94799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AAF3-2920-41E6-94F6-E469ABC5D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7D7756-436A-4CE5-838E-B0E5B8BE1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1C64FB-0657-4DE5-98E6-A8275E77C9A5}"/>
              </a:ext>
            </a:extLst>
          </p:cNvPr>
          <p:cNvSpPr>
            <a:spLocks noGrp="1"/>
          </p:cNvSpPr>
          <p:nvPr>
            <p:ph type="dt" sz="half" idx="10"/>
          </p:nvPr>
        </p:nvSpPr>
        <p:spPr/>
        <p:txBody>
          <a:bodyPr/>
          <a:lstStyle/>
          <a:p>
            <a:fld id="{F680474E-D863-46A9-969A-1520E661171D}" type="datetime1">
              <a:rPr lang="en-IN" smtClean="0"/>
              <a:t>10-12-2019</a:t>
            </a:fld>
            <a:endParaRPr lang="en-IN"/>
          </a:p>
        </p:txBody>
      </p:sp>
      <p:sp>
        <p:nvSpPr>
          <p:cNvPr id="5" name="Footer Placeholder 4">
            <a:extLst>
              <a:ext uri="{FF2B5EF4-FFF2-40B4-BE49-F238E27FC236}">
                <a16:creationId xmlns:a16="http://schemas.microsoft.com/office/drawing/2014/main" id="{17E4CB74-F773-4E6E-93A8-7E81789F9A48}"/>
              </a:ext>
            </a:extLst>
          </p:cNvPr>
          <p:cNvSpPr>
            <a:spLocks noGrp="1"/>
          </p:cNvSpPr>
          <p:nvPr>
            <p:ph type="ftr" sz="quarter" idx="11"/>
          </p:nvPr>
        </p:nvSpPr>
        <p:spPr/>
        <p:txBody>
          <a:bodyPr/>
          <a:lstStyle/>
          <a:p>
            <a:r>
              <a:rPr lang="en-IN" smtClean="0"/>
              <a:t>Karthikeyan S</a:t>
            </a:r>
            <a:endParaRPr lang="en-IN"/>
          </a:p>
        </p:txBody>
      </p:sp>
      <p:sp>
        <p:nvSpPr>
          <p:cNvPr id="6" name="Slide Number Placeholder 5">
            <a:extLst>
              <a:ext uri="{FF2B5EF4-FFF2-40B4-BE49-F238E27FC236}">
                <a16:creationId xmlns:a16="http://schemas.microsoft.com/office/drawing/2014/main" id="{918F8376-C543-477E-9380-8723126702D5}"/>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354922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0DA3-E1E5-41E7-BD7F-66E0F5D030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D98869-78C7-433D-9133-31D1FE8D41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C494F-7638-4C54-A713-7C483C080D85}"/>
              </a:ext>
            </a:extLst>
          </p:cNvPr>
          <p:cNvSpPr>
            <a:spLocks noGrp="1"/>
          </p:cNvSpPr>
          <p:nvPr>
            <p:ph type="dt" sz="half" idx="10"/>
          </p:nvPr>
        </p:nvSpPr>
        <p:spPr/>
        <p:txBody>
          <a:bodyPr/>
          <a:lstStyle/>
          <a:p>
            <a:fld id="{09798136-AED3-44CC-AEB3-8A41F8E3D589}" type="datetime1">
              <a:rPr lang="en-IN" smtClean="0"/>
              <a:t>10-12-2019</a:t>
            </a:fld>
            <a:endParaRPr lang="en-IN"/>
          </a:p>
        </p:txBody>
      </p:sp>
      <p:sp>
        <p:nvSpPr>
          <p:cNvPr id="5" name="Footer Placeholder 4">
            <a:extLst>
              <a:ext uri="{FF2B5EF4-FFF2-40B4-BE49-F238E27FC236}">
                <a16:creationId xmlns:a16="http://schemas.microsoft.com/office/drawing/2014/main" id="{E7758DCF-593F-4ADE-B9BB-FAC6FF3E098F}"/>
              </a:ext>
            </a:extLst>
          </p:cNvPr>
          <p:cNvSpPr>
            <a:spLocks noGrp="1"/>
          </p:cNvSpPr>
          <p:nvPr>
            <p:ph type="ftr" sz="quarter" idx="11"/>
          </p:nvPr>
        </p:nvSpPr>
        <p:spPr/>
        <p:txBody>
          <a:bodyPr/>
          <a:lstStyle/>
          <a:p>
            <a:r>
              <a:rPr lang="en-IN" smtClean="0"/>
              <a:t>Karthikeyan S</a:t>
            </a:r>
            <a:endParaRPr lang="en-IN"/>
          </a:p>
        </p:txBody>
      </p:sp>
      <p:sp>
        <p:nvSpPr>
          <p:cNvPr id="6" name="Slide Number Placeholder 5">
            <a:extLst>
              <a:ext uri="{FF2B5EF4-FFF2-40B4-BE49-F238E27FC236}">
                <a16:creationId xmlns:a16="http://schemas.microsoft.com/office/drawing/2014/main" id="{390E25A2-BDB3-48AB-92E9-A6796B3833D1}"/>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115340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10D73-3C66-46CB-8910-423DBD7DB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0671C9-C8D5-4650-8C49-DFB7730087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A82DE-F9FE-4F16-A6FC-BCBAA8A8F3EA}"/>
              </a:ext>
            </a:extLst>
          </p:cNvPr>
          <p:cNvSpPr>
            <a:spLocks noGrp="1"/>
          </p:cNvSpPr>
          <p:nvPr>
            <p:ph type="dt" sz="half" idx="10"/>
          </p:nvPr>
        </p:nvSpPr>
        <p:spPr/>
        <p:txBody>
          <a:bodyPr/>
          <a:lstStyle/>
          <a:p>
            <a:fld id="{E27E2853-F8B2-41C5-BB67-40737DCCD075}" type="datetime1">
              <a:rPr lang="en-IN" smtClean="0"/>
              <a:t>10-12-2019</a:t>
            </a:fld>
            <a:endParaRPr lang="en-IN"/>
          </a:p>
        </p:txBody>
      </p:sp>
      <p:sp>
        <p:nvSpPr>
          <p:cNvPr id="5" name="Footer Placeholder 4">
            <a:extLst>
              <a:ext uri="{FF2B5EF4-FFF2-40B4-BE49-F238E27FC236}">
                <a16:creationId xmlns:a16="http://schemas.microsoft.com/office/drawing/2014/main" id="{CF90B576-2E00-46A9-8342-F9ABCDB5B365}"/>
              </a:ext>
            </a:extLst>
          </p:cNvPr>
          <p:cNvSpPr>
            <a:spLocks noGrp="1"/>
          </p:cNvSpPr>
          <p:nvPr>
            <p:ph type="ftr" sz="quarter" idx="11"/>
          </p:nvPr>
        </p:nvSpPr>
        <p:spPr/>
        <p:txBody>
          <a:bodyPr/>
          <a:lstStyle/>
          <a:p>
            <a:r>
              <a:rPr lang="en-IN" smtClean="0"/>
              <a:t>Karthikeyan S</a:t>
            </a:r>
            <a:endParaRPr lang="en-IN"/>
          </a:p>
        </p:txBody>
      </p:sp>
      <p:sp>
        <p:nvSpPr>
          <p:cNvPr id="6" name="Slide Number Placeholder 5">
            <a:extLst>
              <a:ext uri="{FF2B5EF4-FFF2-40B4-BE49-F238E27FC236}">
                <a16:creationId xmlns:a16="http://schemas.microsoft.com/office/drawing/2014/main" id="{6C1A4A3D-AF5A-48FB-BB08-02B7C0581C57}"/>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25868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D2C8-DE40-49AC-B2AA-B3806A1981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1CAFF3-076C-4AB1-ADC2-E951F26380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B12BC-4A80-45F0-B516-F14A9D2FC496}"/>
              </a:ext>
            </a:extLst>
          </p:cNvPr>
          <p:cNvSpPr>
            <a:spLocks noGrp="1"/>
          </p:cNvSpPr>
          <p:nvPr>
            <p:ph type="dt" sz="half" idx="10"/>
          </p:nvPr>
        </p:nvSpPr>
        <p:spPr/>
        <p:txBody>
          <a:bodyPr/>
          <a:lstStyle/>
          <a:p>
            <a:fld id="{A5C6CEDC-4CFF-45CE-9BAD-39D6731F8442}" type="datetime1">
              <a:rPr lang="en-IN" smtClean="0"/>
              <a:t>10-12-2019</a:t>
            </a:fld>
            <a:endParaRPr lang="en-IN"/>
          </a:p>
        </p:txBody>
      </p:sp>
      <p:sp>
        <p:nvSpPr>
          <p:cNvPr id="5" name="Footer Placeholder 4">
            <a:extLst>
              <a:ext uri="{FF2B5EF4-FFF2-40B4-BE49-F238E27FC236}">
                <a16:creationId xmlns:a16="http://schemas.microsoft.com/office/drawing/2014/main" id="{3FB5F6CC-FCFA-4A31-AF52-2A57E7A2151C}"/>
              </a:ext>
            </a:extLst>
          </p:cNvPr>
          <p:cNvSpPr>
            <a:spLocks noGrp="1"/>
          </p:cNvSpPr>
          <p:nvPr>
            <p:ph type="ftr" sz="quarter" idx="11"/>
          </p:nvPr>
        </p:nvSpPr>
        <p:spPr/>
        <p:txBody>
          <a:bodyPr/>
          <a:lstStyle/>
          <a:p>
            <a:r>
              <a:rPr lang="en-IN" smtClean="0"/>
              <a:t>Karthikeyan S</a:t>
            </a:r>
            <a:endParaRPr lang="en-IN"/>
          </a:p>
        </p:txBody>
      </p:sp>
      <p:sp>
        <p:nvSpPr>
          <p:cNvPr id="6" name="Slide Number Placeholder 5">
            <a:extLst>
              <a:ext uri="{FF2B5EF4-FFF2-40B4-BE49-F238E27FC236}">
                <a16:creationId xmlns:a16="http://schemas.microsoft.com/office/drawing/2014/main" id="{02C98B41-E6C5-40B6-9400-5A271F55F0A5}"/>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152231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9985-164F-4823-B65D-99D66CA7B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35A5F4-D643-4E46-BC19-BD65C3481E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EF278C-7E03-4D19-8C5A-22C15DA398BC}"/>
              </a:ext>
            </a:extLst>
          </p:cNvPr>
          <p:cNvSpPr>
            <a:spLocks noGrp="1"/>
          </p:cNvSpPr>
          <p:nvPr>
            <p:ph type="dt" sz="half" idx="10"/>
          </p:nvPr>
        </p:nvSpPr>
        <p:spPr/>
        <p:txBody>
          <a:bodyPr/>
          <a:lstStyle/>
          <a:p>
            <a:fld id="{D5E550C0-DD28-43B8-B5E2-5E3C9DCD93E1}" type="datetime1">
              <a:rPr lang="en-IN" smtClean="0"/>
              <a:t>10-12-2019</a:t>
            </a:fld>
            <a:endParaRPr lang="en-IN"/>
          </a:p>
        </p:txBody>
      </p:sp>
      <p:sp>
        <p:nvSpPr>
          <p:cNvPr id="5" name="Footer Placeholder 4">
            <a:extLst>
              <a:ext uri="{FF2B5EF4-FFF2-40B4-BE49-F238E27FC236}">
                <a16:creationId xmlns:a16="http://schemas.microsoft.com/office/drawing/2014/main" id="{D193710B-C230-4284-B306-C62D0BDADAB7}"/>
              </a:ext>
            </a:extLst>
          </p:cNvPr>
          <p:cNvSpPr>
            <a:spLocks noGrp="1"/>
          </p:cNvSpPr>
          <p:nvPr>
            <p:ph type="ftr" sz="quarter" idx="11"/>
          </p:nvPr>
        </p:nvSpPr>
        <p:spPr/>
        <p:txBody>
          <a:bodyPr/>
          <a:lstStyle/>
          <a:p>
            <a:r>
              <a:rPr lang="en-IN" smtClean="0"/>
              <a:t>Karthikeyan S</a:t>
            </a:r>
            <a:endParaRPr lang="en-IN"/>
          </a:p>
        </p:txBody>
      </p:sp>
      <p:sp>
        <p:nvSpPr>
          <p:cNvPr id="6" name="Slide Number Placeholder 5">
            <a:extLst>
              <a:ext uri="{FF2B5EF4-FFF2-40B4-BE49-F238E27FC236}">
                <a16:creationId xmlns:a16="http://schemas.microsoft.com/office/drawing/2014/main" id="{FACBF0E9-B93D-4EBE-A9BD-E3B0B89C349A}"/>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312741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0BEB-23AF-4A4E-BB7C-590C7A4D1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FC414E-4F71-48E8-8F62-348DFBC77A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4D6D14-76A5-4975-A574-EA3A6799E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2A9778-BC78-467A-94D8-D3F4D5D59319}"/>
              </a:ext>
            </a:extLst>
          </p:cNvPr>
          <p:cNvSpPr>
            <a:spLocks noGrp="1"/>
          </p:cNvSpPr>
          <p:nvPr>
            <p:ph type="dt" sz="half" idx="10"/>
          </p:nvPr>
        </p:nvSpPr>
        <p:spPr/>
        <p:txBody>
          <a:bodyPr/>
          <a:lstStyle/>
          <a:p>
            <a:fld id="{803FF68C-5BAD-4298-B2E9-32018CC88939}" type="datetime1">
              <a:rPr lang="en-IN" smtClean="0"/>
              <a:t>10-12-2019</a:t>
            </a:fld>
            <a:endParaRPr lang="en-IN"/>
          </a:p>
        </p:txBody>
      </p:sp>
      <p:sp>
        <p:nvSpPr>
          <p:cNvPr id="6" name="Footer Placeholder 5">
            <a:extLst>
              <a:ext uri="{FF2B5EF4-FFF2-40B4-BE49-F238E27FC236}">
                <a16:creationId xmlns:a16="http://schemas.microsoft.com/office/drawing/2014/main" id="{4D9026C6-9587-48E6-971F-8ECB66D52E7D}"/>
              </a:ext>
            </a:extLst>
          </p:cNvPr>
          <p:cNvSpPr>
            <a:spLocks noGrp="1"/>
          </p:cNvSpPr>
          <p:nvPr>
            <p:ph type="ftr" sz="quarter" idx="11"/>
          </p:nvPr>
        </p:nvSpPr>
        <p:spPr/>
        <p:txBody>
          <a:bodyPr/>
          <a:lstStyle/>
          <a:p>
            <a:r>
              <a:rPr lang="en-IN" smtClean="0"/>
              <a:t>Karthikeyan S</a:t>
            </a:r>
            <a:endParaRPr lang="en-IN"/>
          </a:p>
        </p:txBody>
      </p:sp>
      <p:sp>
        <p:nvSpPr>
          <p:cNvPr id="7" name="Slide Number Placeholder 6">
            <a:extLst>
              <a:ext uri="{FF2B5EF4-FFF2-40B4-BE49-F238E27FC236}">
                <a16:creationId xmlns:a16="http://schemas.microsoft.com/office/drawing/2014/main" id="{DE4E2315-D3A6-4911-8B2C-0C5119F9592D}"/>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171670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E78F-F2A9-45D4-BC70-DB853A9766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058136-0B0C-48D1-BA5C-D66E87649F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9C12C4-01DA-4BA4-B892-67354CD36F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C75760-FF4C-4143-98F0-2B69D7BC8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F7D1B8-D9DC-4B3D-8D5F-14AE2DFE1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2E84E6-A331-4DEF-9118-6C74016A0FC9}"/>
              </a:ext>
            </a:extLst>
          </p:cNvPr>
          <p:cNvSpPr>
            <a:spLocks noGrp="1"/>
          </p:cNvSpPr>
          <p:nvPr>
            <p:ph type="dt" sz="half" idx="10"/>
          </p:nvPr>
        </p:nvSpPr>
        <p:spPr/>
        <p:txBody>
          <a:bodyPr/>
          <a:lstStyle/>
          <a:p>
            <a:fld id="{54A21E0B-29C1-42B1-89E1-2BD4D20DFCAE}" type="datetime1">
              <a:rPr lang="en-IN" smtClean="0"/>
              <a:t>10-12-2019</a:t>
            </a:fld>
            <a:endParaRPr lang="en-IN"/>
          </a:p>
        </p:txBody>
      </p:sp>
      <p:sp>
        <p:nvSpPr>
          <p:cNvPr id="8" name="Footer Placeholder 7">
            <a:extLst>
              <a:ext uri="{FF2B5EF4-FFF2-40B4-BE49-F238E27FC236}">
                <a16:creationId xmlns:a16="http://schemas.microsoft.com/office/drawing/2014/main" id="{37EF7BD0-53F1-4FFE-840F-1D6D18B1F59A}"/>
              </a:ext>
            </a:extLst>
          </p:cNvPr>
          <p:cNvSpPr>
            <a:spLocks noGrp="1"/>
          </p:cNvSpPr>
          <p:nvPr>
            <p:ph type="ftr" sz="quarter" idx="11"/>
          </p:nvPr>
        </p:nvSpPr>
        <p:spPr/>
        <p:txBody>
          <a:bodyPr/>
          <a:lstStyle/>
          <a:p>
            <a:r>
              <a:rPr lang="en-IN" smtClean="0"/>
              <a:t>Karthikeyan S</a:t>
            </a:r>
            <a:endParaRPr lang="en-IN"/>
          </a:p>
        </p:txBody>
      </p:sp>
      <p:sp>
        <p:nvSpPr>
          <p:cNvPr id="9" name="Slide Number Placeholder 8">
            <a:extLst>
              <a:ext uri="{FF2B5EF4-FFF2-40B4-BE49-F238E27FC236}">
                <a16:creationId xmlns:a16="http://schemas.microsoft.com/office/drawing/2014/main" id="{8ECC5CB0-BBDE-4AA3-86D1-FF21DC4DC523}"/>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385319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61E-77D4-4C8D-91CE-F4C4B9DBA8D4}"/>
              </a:ext>
            </a:extLst>
          </p:cNvPr>
          <p:cNvSpPr>
            <a:spLocks noGrp="1"/>
          </p:cNvSpPr>
          <p:nvPr>
            <p:ph type="title"/>
          </p:nvPr>
        </p:nvSpPr>
        <p:spPr/>
        <p:txBody>
          <a:bodyPr/>
          <a:lstStyle>
            <a:lvl1pPr algn="just">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7B96DB29-EF5F-46A0-8FA2-F556306CC098}"/>
              </a:ext>
            </a:extLst>
          </p:cNvPr>
          <p:cNvSpPr>
            <a:spLocks noGrp="1"/>
          </p:cNvSpPr>
          <p:nvPr>
            <p:ph type="dt" sz="half" idx="10"/>
          </p:nvPr>
        </p:nvSpPr>
        <p:spPr/>
        <p:txBody>
          <a:bodyPr/>
          <a:lstStyle/>
          <a:p>
            <a:fld id="{3E666C08-B7B1-4555-92E9-ECC9F4D2C6BC}" type="datetime1">
              <a:rPr lang="en-IN" smtClean="0"/>
              <a:t>10-12-2019</a:t>
            </a:fld>
            <a:endParaRPr lang="en-IN"/>
          </a:p>
        </p:txBody>
      </p:sp>
      <p:sp>
        <p:nvSpPr>
          <p:cNvPr id="4" name="Footer Placeholder 3">
            <a:extLst>
              <a:ext uri="{FF2B5EF4-FFF2-40B4-BE49-F238E27FC236}">
                <a16:creationId xmlns:a16="http://schemas.microsoft.com/office/drawing/2014/main" id="{F5E2A854-866F-4A98-909A-F32926990169}"/>
              </a:ext>
            </a:extLst>
          </p:cNvPr>
          <p:cNvSpPr>
            <a:spLocks noGrp="1"/>
          </p:cNvSpPr>
          <p:nvPr>
            <p:ph type="ftr" sz="quarter" idx="11"/>
          </p:nvPr>
        </p:nvSpPr>
        <p:spPr/>
        <p:txBody>
          <a:bodyPr/>
          <a:lstStyle/>
          <a:p>
            <a:r>
              <a:rPr lang="en-IN" smtClean="0"/>
              <a:t>Karthikeyan S</a:t>
            </a:r>
            <a:endParaRPr lang="en-IN"/>
          </a:p>
        </p:txBody>
      </p:sp>
      <p:sp>
        <p:nvSpPr>
          <p:cNvPr id="5" name="Slide Number Placeholder 4">
            <a:extLst>
              <a:ext uri="{FF2B5EF4-FFF2-40B4-BE49-F238E27FC236}">
                <a16:creationId xmlns:a16="http://schemas.microsoft.com/office/drawing/2014/main" id="{4DD1248D-FD44-485E-987C-4A5E08D73B39}"/>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147304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4AAEE-0284-4DDC-9B84-371520AD9A13}"/>
              </a:ext>
            </a:extLst>
          </p:cNvPr>
          <p:cNvSpPr>
            <a:spLocks noGrp="1"/>
          </p:cNvSpPr>
          <p:nvPr>
            <p:ph type="dt" sz="half" idx="10"/>
          </p:nvPr>
        </p:nvSpPr>
        <p:spPr/>
        <p:txBody>
          <a:bodyPr/>
          <a:lstStyle/>
          <a:p>
            <a:fld id="{21BA27BA-3AEC-4FC1-9480-151C6168916A}" type="datetime1">
              <a:rPr lang="en-IN" smtClean="0"/>
              <a:t>10-12-2019</a:t>
            </a:fld>
            <a:endParaRPr lang="en-IN"/>
          </a:p>
        </p:txBody>
      </p:sp>
      <p:sp>
        <p:nvSpPr>
          <p:cNvPr id="3" name="Footer Placeholder 2">
            <a:extLst>
              <a:ext uri="{FF2B5EF4-FFF2-40B4-BE49-F238E27FC236}">
                <a16:creationId xmlns:a16="http://schemas.microsoft.com/office/drawing/2014/main" id="{E8E1EA0C-FAE4-47EE-BD5F-DB75E08F8E48}"/>
              </a:ext>
            </a:extLst>
          </p:cNvPr>
          <p:cNvSpPr>
            <a:spLocks noGrp="1"/>
          </p:cNvSpPr>
          <p:nvPr>
            <p:ph type="ftr" sz="quarter" idx="11"/>
          </p:nvPr>
        </p:nvSpPr>
        <p:spPr/>
        <p:txBody>
          <a:bodyPr/>
          <a:lstStyle/>
          <a:p>
            <a:r>
              <a:rPr lang="en-IN" smtClean="0"/>
              <a:t>Karthikeyan S</a:t>
            </a:r>
            <a:endParaRPr lang="en-IN"/>
          </a:p>
        </p:txBody>
      </p:sp>
      <p:sp>
        <p:nvSpPr>
          <p:cNvPr id="4" name="Slide Number Placeholder 3">
            <a:extLst>
              <a:ext uri="{FF2B5EF4-FFF2-40B4-BE49-F238E27FC236}">
                <a16:creationId xmlns:a16="http://schemas.microsoft.com/office/drawing/2014/main" id="{903D8419-0E9D-41AE-AB64-2FE1837AA3CF}"/>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78895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91E4-335A-4AF7-A866-7834F2C26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964512-5193-4459-8F44-50E6C47CB9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8F556D-D425-44B4-B4DF-087D9716D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03EC39-0AD4-4915-BB40-A89C4EB16B69}"/>
              </a:ext>
            </a:extLst>
          </p:cNvPr>
          <p:cNvSpPr>
            <a:spLocks noGrp="1"/>
          </p:cNvSpPr>
          <p:nvPr>
            <p:ph type="dt" sz="half" idx="10"/>
          </p:nvPr>
        </p:nvSpPr>
        <p:spPr/>
        <p:txBody>
          <a:bodyPr/>
          <a:lstStyle/>
          <a:p>
            <a:fld id="{502A70E7-E652-4AD4-8650-B1495187B34E}" type="datetime1">
              <a:rPr lang="en-IN" smtClean="0"/>
              <a:t>10-12-2019</a:t>
            </a:fld>
            <a:endParaRPr lang="en-IN"/>
          </a:p>
        </p:txBody>
      </p:sp>
      <p:sp>
        <p:nvSpPr>
          <p:cNvPr id="6" name="Footer Placeholder 5">
            <a:extLst>
              <a:ext uri="{FF2B5EF4-FFF2-40B4-BE49-F238E27FC236}">
                <a16:creationId xmlns:a16="http://schemas.microsoft.com/office/drawing/2014/main" id="{9E7AB7FA-2865-481D-8BDF-A4B24B6CF37A}"/>
              </a:ext>
            </a:extLst>
          </p:cNvPr>
          <p:cNvSpPr>
            <a:spLocks noGrp="1"/>
          </p:cNvSpPr>
          <p:nvPr>
            <p:ph type="ftr" sz="quarter" idx="11"/>
          </p:nvPr>
        </p:nvSpPr>
        <p:spPr/>
        <p:txBody>
          <a:bodyPr/>
          <a:lstStyle/>
          <a:p>
            <a:r>
              <a:rPr lang="en-IN" smtClean="0"/>
              <a:t>Karthikeyan S</a:t>
            </a:r>
            <a:endParaRPr lang="en-IN"/>
          </a:p>
        </p:txBody>
      </p:sp>
      <p:sp>
        <p:nvSpPr>
          <p:cNvPr id="7" name="Slide Number Placeholder 6">
            <a:extLst>
              <a:ext uri="{FF2B5EF4-FFF2-40B4-BE49-F238E27FC236}">
                <a16:creationId xmlns:a16="http://schemas.microsoft.com/office/drawing/2014/main" id="{5BB210A8-9A73-4D44-B2B0-081CA59CB4FC}"/>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189733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5F48-6655-491C-9D26-C53EA91E5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68B5EB-2C35-40C0-B86E-BEBD23709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A12FA-94FE-4B32-8EAA-226B9086C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324094-F552-4B2C-B495-6FED244A97B9}"/>
              </a:ext>
            </a:extLst>
          </p:cNvPr>
          <p:cNvSpPr>
            <a:spLocks noGrp="1"/>
          </p:cNvSpPr>
          <p:nvPr>
            <p:ph type="dt" sz="half" idx="10"/>
          </p:nvPr>
        </p:nvSpPr>
        <p:spPr/>
        <p:txBody>
          <a:bodyPr/>
          <a:lstStyle/>
          <a:p>
            <a:fld id="{DC197E66-9045-406A-B385-95D530CD2D5B}" type="datetime1">
              <a:rPr lang="en-IN" smtClean="0"/>
              <a:t>10-12-2019</a:t>
            </a:fld>
            <a:endParaRPr lang="en-IN"/>
          </a:p>
        </p:txBody>
      </p:sp>
      <p:sp>
        <p:nvSpPr>
          <p:cNvPr id="6" name="Footer Placeholder 5">
            <a:extLst>
              <a:ext uri="{FF2B5EF4-FFF2-40B4-BE49-F238E27FC236}">
                <a16:creationId xmlns:a16="http://schemas.microsoft.com/office/drawing/2014/main" id="{D862DEE7-C640-4B56-9A86-2E68CEAB181B}"/>
              </a:ext>
            </a:extLst>
          </p:cNvPr>
          <p:cNvSpPr>
            <a:spLocks noGrp="1"/>
          </p:cNvSpPr>
          <p:nvPr>
            <p:ph type="ftr" sz="quarter" idx="11"/>
          </p:nvPr>
        </p:nvSpPr>
        <p:spPr/>
        <p:txBody>
          <a:bodyPr/>
          <a:lstStyle/>
          <a:p>
            <a:r>
              <a:rPr lang="en-IN" smtClean="0"/>
              <a:t>Karthikeyan S</a:t>
            </a:r>
            <a:endParaRPr lang="en-IN"/>
          </a:p>
        </p:txBody>
      </p:sp>
      <p:sp>
        <p:nvSpPr>
          <p:cNvPr id="7" name="Slide Number Placeholder 6">
            <a:extLst>
              <a:ext uri="{FF2B5EF4-FFF2-40B4-BE49-F238E27FC236}">
                <a16:creationId xmlns:a16="http://schemas.microsoft.com/office/drawing/2014/main" id="{44326703-FADF-48D6-A6FB-E0EF22973762}"/>
              </a:ext>
            </a:extLst>
          </p:cNvPr>
          <p:cNvSpPr>
            <a:spLocks noGrp="1"/>
          </p:cNvSpPr>
          <p:nvPr>
            <p:ph type="sldNum" sz="quarter" idx="12"/>
          </p:nvPr>
        </p:nvSpPr>
        <p:spPr/>
        <p:txBody>
          <a:bodyPr/>
          <a:lstStyle/>
          <a:p>
            <a:fld id="{B76EB1E8-16D1-4AF3-88BE-C4FAD73F6949}" type="slidenum">
              <a:rPr lang="en-IN" smtClean="0"/>
              <a:t>‹#›</a:t>
            </a:fld>
            <a:endParaRPr lang="en-IN"/>
          </a:p>
        </p:txBody>
      </p:sp>
    </p:spTree>
    <p:extLst>
      <p:ext uri="{BB962C8B-B14F-4D97-AF65-F5344CB8AC3E}">
        <p14:creationId xmlns:p14="http://schemas.microsoft.com/office/powerpoint/2010/main" val="223325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6BC6D-A19D-482F-994F-44B79B3DE8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6C5D56-C63C-4DE3-88FA-E8A1AC9A2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A364A2FD-5162-42BE-9721-D4327C3CB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BC9CD-98F3-47C3-B773-57469B83E3F9}" type="datetime1">
              <a:rPr lang="en-IN" smtClean="0"/>
              <a:t>10-12-2019</a:t>
            </a:fld>
            <a:endParaRPr lang="en-IN"/>
          </a:p>
        </p:txBody>
      </p:sp>
      <p:sp>
        <p:nvSpPr>
          <p:cNvPr id="5" name="Footer Placeholder 4">
            <a:extLst>
              <a:ext uri="{FF2B5EF4-FFF2-40B4-BE49-F238E27FC236}">
                <a16:creationId xmlns:a16="http://schemas.microsoft.com/office/drawing/2014/main" id="{D32CFEEA-77AB-406B-A3E3-B51F9328A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Karthikeyan S</a:t>
            </a:r>
            <a:endParaRPr lang="en-IN"/>
          </a:p>
        </p:txBody>
      </p:sp>
      <p:sp>
        <p:nvSpPr>
          <p:cNvPr id="6" name="Slide Number Placeholder 5">
            <a:extLst>
              <a:ext uri="{FF2B5EF4-FFF2-40B4-BE49-F238E27FC236}">
                <a16:creationId xmlns:a16="http://schemas.microsoft.com/office/drawing/2014/main" id="{B4BDDD54-7E7D-4059-A416-357B2275C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EB1E8-16D1-4AF3-88BE-C4FAD73F6949}" type="slidenum">
              <a:rPr lang="en-IN" smtClean="0"/>
              <a:t>‹#›</a:t>
            </a:fld>
            <a:endParaRPr lang="en-IN"/>
          </a:p>
        </p:txBody>
      </p:sp>
    </p:spTree>
    <p:extLst>
      <p:ext uri="{BB962C8B-B14F-4D97-AF65-F5344CB8AC3E}">
        <p14:creationId xmlns:p14="http://schemas.microsoft.com/office/powerpoint/2010/main" val="891807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Session%207-Cloud%20deployment%20models.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24000" y="2178260"/>
            <a:ext cx="9144000" cy="953575"/>
          </a:xfrm>
        </p:spPr>
        <p:txBody>
          <a:bodyPr>
            <a:noAutofit/>
          </a:bodyPr>
          <a:lstStyle/>
          <a:p>
            <a:pPr algn="l">
              <a:lnSpc>
                <a:spcPct val="100000"/>
              </a:lnSpc>
            </a:pPr>
            <a:r>
              <a:rPr lang="en-IN" sz="2800" dirty="0" smtClean="0">
                <a:solidFill>
                  <a:srgbClr val="00B050"/>
                </a:solidFill>
                <a:latin typeface="Arial" panose="020B0604020202020204" pitchFamily="34" charset="0"/>
                <a:cs typeface="Arial" panose="020B0604020202020204" pitchFamily="34" charset="0"/>
              </a:rPr>
              <a:t>Course code	: </a:t>
            </a:r>
            <a:r>
              <a:rPr lang="en-IN" sz="2800" b="1" dirty="0" smtClean="0">
                <a:solidFill>
                  <a:srgbClr val="00B050"/>
                </a:solidFill>
                <a:latin typeface="Arial" panose="020B0604020202020204" pitchFamily="34" charset="0"/>
                <a:cs typeface="Arial" panose="020B0604020202020204" pitchFamily="34" charset="0"/>
              </a:rPr>
              <a:t>CSE4001</a:t>
            </a:r>
            <a:r>
              <a:rPr lang="en-IN" sz="2800" dirty="0" smtClean="0">
                <a:solidFill>
                  <a:srgbClr val="00B050"/>
                </a:solidFill>
                <a:latin typeface="Arial" panose="020B0604020202020204" pitchFamily="34" charset="0"/>
                <a:cs typeface="Arial" panose="020B0604020202020204" pitchFamily="34" charset="0"/>
              </a:rPr>
              <a:t/>
            </a:r>
            <a:br>
              <a:rPr lang="en-IN" sz="2800" dirty="0" smtClean="0">
                <a:solidFill>
                  <a:srgbClr val="00B050"/>
                </a:solidFill>
                <a:latin typeface="Arial" panose="020B0604020202020204" pitchFamily="34" charset="0"/>
                <a:cs typeface="Arial" panose="020B0604020202020204" pitchFamily="34" charset="0"/>
              </a:rPr>
            </a:br>
            <a:r>
              <a:rPr lang="en-IN" sz="2800" dirty="0" smtClean="0">
                <a:solidFill>
                  <a:srgbClr val="00B050"/>
                </a:solidFill>
                <a:latin typeface="Arial" panose="020B0604020202020204" pitchFamily="34" charset="0"/>
                <a:cs typeface="Arial" panose="020B0604020202020204" pitchFamily="34" charset="0"/>
              </a:rPr>
              <a:t>Course title		: Cloud Computing</a:t>
            </a:r>
            <a:r>
              <a:rPr lang="en-IN" sz="2800" b="1" dirty="0" smtClean="0">
                <a:solidFill>
                  <a:srgbClr val="00B050"/>
                </a:solidFill>
                <a:latin typeface="Arial" panose="020B0604020202020204" pitchFamily="34" charset="0"/>
                <a:cs typeface="Arial" panose="020B0604020202020204" pitchFamily="34" charset="0"/>
              </a:rPr>
              <a:t/>
            </a:r>
            <a:br>
              <a:rPr lang="en-IN" sz="2800" b="1" dirty="0" smtClean="0">
                <a:solidFill>
                  <a:srgbClr val="00B050"/>
                </a:solidFill>
                <a:latin typeface="Arial" panose="020B0604020202020204" pitchFamily="34" charset="0"/>
                <a:cs typeface="Arial" panose="020B0604020202020204" pitchFamily="34" charset="0"/>
              </a:rPr>
            </a:br>
            <a:r>
              <a:rPr lang="en-IN" sz="2800" dirty="0" smtClean="0">
                <a:solidFill>
                  <a:srgbClr val="00B050"/>
                </a:solidFill>
                <a:latin typeface="Arial" panose="020B0604020202020204" pitchFamily="34" charset="0"/>
                <a:cs typeface="Arial" panose="020B0604020202020204" pitchFamily="34" charset="0"/>
              </a:rPr>
              <a:t>Module		: </a:t>
            </a:r>
            <a:r>
              <a:rPr lang="en-IN" sz="2800" b="1" dirty="0" smtClean="0">
                <a:solidFill>
                  <a:srgbClr val="00B050"/>
                </a:solidFill>
                <a:latin typeface="Arial" panose="020B0604020202020204" pitchFamily="34" charset="0"/>
                <a:cs typeface="Arial" panose="020B0604020202020204" pitchFamily="34" charset="0"/>
              </a:rPr>
              <a:t>1</a:t>
            </a:r>
            <a:br>
              <a:rPr lang="en-IN" sz="2800" b="1" dirty="0" smtClean="0">
                <a:solidFill>
                  <a:srgbClr val="00B050"/>
                </a:solidFill>
                <a:latin typeface="Arial" panose="020B0604020202020204" pitchFamily="34" charset="0"/>
                <a:cs typeface="Arial" panose="020B0604020202020204" pitchFamily="34" charset="0"/>
              </a:rPr>
            </a:br>
            <a:r>
              <a:rPr lang="en-IN" sz="2800" dirty="0" smtClean="0">
                <a:solidFill>
                  <a:srgbClr val="00B050"/>
                </a:solidFill>
                <a:latin typeface="Arial" panose="020B0604020202020204" pitchFamily="34" charset="0"/>
                <a:cs typeface="Arial" panose="020B0604020202020204" pitchFamily="34" charset="0"/>
              </a:rPr>
              <a:t>Week                  : 2 			</a:t>
            </a:r>
            <a:br>
              <a:rPr lang="en-IN" sz="2800" dirty="0" smtClean="0">
                <a:solidFill>
                  <a:srgbClr val="00B050"/>
                </a:solidFill>
                <a:latin typeface="Arial" panose="020B0604020202020204" pitchFamily="34" charset="0"/>
                <a:cs typeface="Arial" panose="020B0604020202020204" pitchFamily="34" charset="0"/>
              </a:rPr>
            </a:br>
            <a:r>
              <a:rPr lang="en-IN" sz="2800" dirty="0" smtClean="0">
                <a:solidFill>
                  <a:srgbClr val="00B050"/>
                </a:solidFill>
                <a:latin typeface="Arial" panose="020B0604020202020204" pitchFamily="34" charset="0"/>
                <a:cs typeface="Arial" panose="020B0604020202020204" pitchFamily="34" charset="0"/>
              </a:rPr>
              <a:t>Session		: 4</a:t>
            </a:r>
            <a:endParaRPr lang="en-IN" sz="2800" b="1" dirty="0">
              <a:solidFill>
                <a:srgbClr val="00B050"/>
              </a:solidFill>
              <a:latin typeface="Arial" panose="020B0604020202020204" pitchFamily="34" charset="0"/>
              <a:cs typeface="Arial" panose="020B0604020202020204" pitchFamily="34" charset="0"/>
            </a:endParaRPr>
          </a:p>
        </p:txBody>
      </p:sp>
      <p:sp>
        <p:nvSpPr>
          <p:cNvPr id="6" name="Subtitle 2"/>
          <p:cNvSpPr>
            <a:spLocks noGrp="1"/>
          </p:cNvSpPr>
          <p:nvPr>
            <p:ph type="subTitle" idx="1"/>
          </p:nvPr>
        </p:nvSpPr>
        <p:spPr>
          <a:xfrm>
            <a:off x="1402183" y="3677818"/>
            <a:ext cx="9144000" cy="1655762"/>
          </a:xfrm>
        </p:spPr>
        <p:txBody>
          <a:bodyPr>
            <a:normAutofit/>
          </a:bodyPr>
          <a:lstStyle/>
          <a:p>
            <a:r>
              <a:rPr lang="en-US" sz="4000" b="1" dirty="0" smtClean="0">
                <a:solidFill>
                  <a:srgbClr val="0070C0"/>
                </a:solidFill>
                <a:latin typeface="Arial" panose="020B0604020202020204" pitchFamily="34" charset="0"/>
                <a:cs typeface="Arial" panose="020B0604020202020204" pitchFamily="34" charset="0"/>
              </a:rPr>
              <a:t> </a:t>
            </a:r>
            <a:endParaRPr lang="en-IN" sz="4000" b="1" dirty="0">
              <a:solidFill>
                <a:srgbClr val="0070C0"/>
              </a:solidFill>
              <a:latin typeface="Arial" panose="020B0604020202020204" pitchFamily="34" charset="0"/>
              <a:cs typeface="Arial" panose="020B0604020202020204" pitchFamily="34" charset="0"/>
            </a:endParaRPr>
          </a:p>
        </p:txBody>
      </p:sp>
      <p:pic>
        <p:nvPicPr>
          <p:cNvPr id="7" name="Picture 2" descr="Image result for vit ap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6183" y="275303"/>
            <a:ext cx="1324835" cy="6104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fld id="{A4C81A85-F4FA-4EB4-92F2-020681708405}" type="datetime1">
              <a:rPr lang="en-IN" smtClean="0">
                <a:latin typeface="Calibri (Body)"/>
              </a:rPr>
              <a:t>10-12-2019</a:t>
            </a:fld>
            <a:endParaRPr lang="en-IN" dirty="0">
              <a:latin typeface="Calibri (Body)"/>
            </a:endParaRPr>
          </a:p>
        </p:txBody>
      </p:sp>
      <p:sp>
        <p:nvSpPr>
          <p:cNvPr id="9" name="Footer Placeholder 8"/>
          <p:cNvSpPr>
            <a:spLocks noGrp="1"/>
          </p:cNvSpPr>
          <p:nvPr>
            <p:ph type="ftr" sz="quarter" idx="11"/>
          </p:nvPr>
        </p:nvSpPr>
        <p:spPr/>
        <p:txBody>
          <a:bodyPr/>
          <a:lstStyle/>
          <a:p>
            <a:r>
              <a:rPr lang="en-IN" smtClean="0">
                <a:latin typeface="Arial" panose="020B0604020202020204" pitchFamily="34" charset="0"/>
                <a:cs typeface="Arial" panose="020B0604020202020204" pitchFamily="34" charset="0"/>
              </a:rPr>
              <a:t>Karthikeyan S</a:t>
            </a:r>
            <a:endParaRPr lang="en-IN"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E02F8B39-E037-49D7-848F-F055834E3AA1}"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
        <p:nvSpPr>
          <p:cNvPr id="2" name="Rectangle 1"/>
          <p:cNvSpPr/>
          <p:nvPr/>
        </p:nvSpPr>
        <p:spPr>
          <a:xfrm>
            <a:off x="3118556" y="3591806"/>
            <a:ext cx="6976419" cy="523220"/>
          </a:xfrm>
          <a:prstGeom prst="rect">
            <a:avLst/>
          </a:prstGeom>
        </p:spPr>
        <p:txBody>
          <a:bodyPr wrap="square">
            <a:spAutoFit/>
          </a:bodyPr>
          <a:lstStyle/>
          <a:p>
            <a:r>
              <a:rPr lang="en-US" altLang="en-US" sz="2800" dirty="0">
                <a:solidFill>
                  <a:srgbClr val="C00000"/>
                </a:solidFill>
              </a:rPr>
              <a:t>Understanding Cloud Computing</a:t>
            </a:r>
            <a:endParaRPr lang="en-IN" sz="2800" dirty="0"/>
          </a:p>
        </p:txBody>
      </p:sp>
    </p:spTree>
    <p:extLst>
      <p:ext uri="{BB962C8B-B14F-4D97-AF65-F5344CB8AC3E}">
        <p14:creationId xmlns:p14="http://schemas.microsoft.com/office/powerpoint/2010/main" val="2039985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Definitions</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US" dirty="0"/>
              <a:t>A </a:t>
            </a:r>
            <a:r>
              <a:rPr lang="en-US" b="1" dirty="0"/>
              <a:t>Gartner report</a:t>
            </a:r>
            <a:r>
              <a:rPr lang="en-US" dirty="0"/>
              <a:t> listing cloud computing at the top of its strategic technology areas further reaffirmed its prominence as an industry trend by announcing its formal definition as:</a:t>
            </a:r>
          </a:p>
          <a:p>
            <a:endParaRPr lang="en-US" dirty="0"/>
          </a:p>
          <a:p>
            <a:pPr marL="0" indent="0">
              <a:buNone/>
            </a:pPr>
            <a:r>
              <a:rPr lang="en-US" i="1" dirty="0"/>
              <a:t>“...a style of computing in which scalable and elastic IT-enabled capabilities are delivered as a service to external customers using </a:t>
            </a:r>
            <a:r>
              <a:rPr lang="en-IN" i="1" dirty="0"/>
              <a:t>Internet technologies.”</a:t>
            </a: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890273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Definitions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US" b="1" dirty="0"/>
              <a:t>Forrester Research</a:t>
            </a:r>
            <a:r>
              <a:rPr lang="en-US" dirty="0"/>
              <a:t> provided its own definition of cloud computing as:</a:t>
            </a:r>
          </a:p>
          <a:p>
            <a:endParaRPr lang="en-US" dirty="0"/>
          </a:p>
          <a:p>
            <a:pPr marL="0" indent="0">
              <a:buNone/>
            </a:pPr>
            <a:r>
              <a:rPr lang="en-US" i="1" dirty="0"/>
              <a:t>“...a standardized IT capability (services, software, or infrastructure) delivered via Internet technologies in a pay-per-use, self-service way.”</a:t>
            </a:r>
          </a:p>
          <a:p>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874949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Definitions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a:xfrm>
            <a:off x="838200" y="1542161"/>
            <a:ext cx="10515600" cy="4351338"/>
          </a:xfrm>
        </p:spPr>
        <p:txBody>
          <a:bodyPr>
            <a:normAutofit/>
          </a:bodyPr>
          <a:lstStyle/>
          <a:p>
            <a:pPr algn="just"/>
            <a:r>
              <a:rPr lang="en-US" dirty="0"/>
              <a:t>The definition that received industry-wide acceptance was composed by the </a:t>
            </a:r>
            <a:r>
              <a:rPr lang="en-US" b="1" dirty="0"/>
              <a:t>National Institute of Standards and Technology (NIST)</a:t>
            </a:r>
            <a:r>
              <a:rPr lang="en-US" dirty="0"/>
              <a:t>.</a:t>
            </a:r>
          </a:p>
          <a:p>
            <a:pPr algn="just"/>
            <a:endParaRPr lang="en-US" dirty="0"/>
          </a:p>
          <a:p>
            <a:pPr marL="0" indent="0" algn="just">
              <a:buNone/>
            </a:pPr>
            <a:r>
              <a:rPr lang="en-US" i="1" dirty="0"/>
              <a:t>“Cloud computing is a model for enabling ubiquitous, convenient, on 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a:t>
            </a:r>
            <a:r>
              <a:rPr lang="en-IN" i="1" dirty="0"/>
              <a:t>four deployment models.”</a:t>
            </a: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322914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Definitions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US" b="1" dirty="0"/>
              <a:t>This book</a:t>
            </a:r>
            <a:r>
              <a:rPr lang="en-US" dirty="0"/>
              <a:t> provides a more concise definition:</a:t>
            </a:r>
          </a:p>
          <a:p>
            <a:endParaRPr lang="en-US" dirty="0"/>
          </a:p>
          <a:p>
            <a:pPr marL="0" indent="0">
              <a:buNone/>
            </a:pPr>
            <a:r>
              <a:rPr lang="en-US" i="1" dirty="0"/>
              <a:t>“Cloud computing is a specialized form of distributed computing that introduces utilization models for remotely provisioning scalable and </a:t>
            </a:r>
            <a:r>
              <a:rPr lang="en-IN" i="1" dirty="0"/>
              <a:t>measured resources.”</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900747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Business Drivers</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a:xfrm>
            <a:off x="765048" y="1505585"/>
            <a:ext cx="10515600" cy="4351338"/>
          </a:xfrm>
        </p:spPr>
        <p:txBody>
          <a:bodyPr>
            <a:normAutofit/>
          </a:bodyPr>
          <a:lstStyle/>
          <a:p>
            <a:r>
              <a:rPr lang="en-IN" dirty="0">
                <a:solidFill>
                  <a:srgbClr val="0033CC"/>
                </a:solidFill>
              </a:rPr>
              <a:t>Capacity planning</a:t>
            </a:r>
          </a:p>
          <a:p>
            <a:pPr lvl="1"/>
            <a:r>
              <a:rPr lang="en-US" dirty="0"/>
              <a:t>Capacity planning is the process of determining and </a:t>
            </a:r>
            <a:r>
              <a:rPr lang="en-US" dirty="0">
                <a:solidFill>
                  <a:srgbClr val="FF0000"/>
                </a:solidFill>
              </a:rPr>
              <a:t>fulfilling future demand</a:t>
            </a:r>
            <a:r>
              <a:rPr lang="en-US" dirty="0"/>
              <a:t>s of an organization’s IT resources, products, and services.</a:t>
            </a:r>
          </a:p>
          <a:p>
            <a:pPr lvl="1"/>
            <a:r>
              <a:rPr lang="en-US" dirty="0"/>
              <a:t>A discrepancy between the capacity of an IT resource and its demand can result in a system becoming either inefficient (</a:t>
            </a:r>
            <a:r>
              <a:rPr lang="en-US" dirty="0">
                <a:solidFill>
                  <a:srgbClr val="FF0000"/>
                </a:solidFill>
              </a:rPr>
              <a:t>over-provisioning) </a:t>
            </a:r>
            <a:r>
              <a:rPr lang="en-US" dirty="0"/>
              <a:t>or unable to fulfill user needs (</a:t>
            </a:r>
            <a:r>
              <a:rPr lang="en-US" dirty="0">
                <a:solidFill>
                  <a:srgbClr val="FF0000"/>
                </a:solidFill>
              </a:rPr>
              <a:t>under-provisioning). </a:t>
            </a:r>
            <a:endParaRPr lang="en-US" dirty="0" smtClean="0">
              <a:solidFill>
                <a:srgbClr val="FF0000"/>
              </a:solidFill>
            </a:endParaRPr>
          </a:p>
          <a:p>
            <a:pPr lvl="1"/>
            <a:r>
              <a:rPr lang="en-US" dirty="0" smtClean="0"/>
              <a:t>Capacity </a:t>
            </a:r>
            <a:r>
              <a:rPr lang="en-US" dirty="0"/>
              <a:t>planning is focused on minimizing this discrepancy to achieve predictable efficiency and performance.</a:t>
            </a:r>
          </a:p>
          <a:p>
            <a:pPr lvl="1"/>
            <a:r>
              <a:rPr lang="en-US" b="1" dirty="0"/>
              <a:t>Planning for capacity can be challenging because it requires estimating usage load fluctuations.</a:t>
            </a:r>
            <a:endParaRPr lang="en-IN" b="1"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2415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Business Drivers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IN" dirty="0">
                <a:solidFill>
                  <a:srgbClr val="0033CC"/>
                </a:solidFill>
              </a:rPr>
              <a:t>Cost Reduction</a:t>
            </a:r>
          </a:p>
          <a:p>
            <a:pPr lvl="1"/>
            <a:r>
              <a:rPr lang="en-US" dirty="0"/>
              <a:t>A direct alignment between </a:t>
            </a:r>
            <a:r>
              <a:rPr lang="en-US" dirty="0">
                <a:solidFill>
                  <a:srgbClr val="FF0000"/>
                </a:solidFill>
              </a:rPr>
              <a:t>IT costs and business performance </a:t>
            </a:r>
            <a:r>
              <a:rPr lang="en-US" dirty="0"/>
              <a:t>can be difficult to maintain. The growth of IT environments often corresponds to the assessment of their maximum usage requirements. </a:t>
            </a:r>
          </a:p>
          <a:p>
            <a:pPr lvl="1"/>
            <a:r>
              <a:rPr lang="en-US" dirty="0"/>
              <a:t>This can make the support of new and expanded business automations an ever increasing investment.</a:t>
            </a:r>
          </a:p>
          <a:p>
            <a:pPr lvl="1"/>
            <a:r>
              <a:rPr lang="en-US" dirty="0">
                <a:solidFill>
                  <a:srgbClr val="FF0000"/>
                </a:solidFill>
              </a:rPr>
              <a:t>Two costs need to be accounted </a:t>
            </a:r>
            <a:r>
              <a:rPr lang="en-US" dirty="0"/>
              <a:t>for</a:t>
            </a:r>
            <a:r>
              <a:rPr lang="en-US" dirty="0" smtClean="0"/>
              <a:t>:</a:t>
            </a:r>
          </a:p>
          <a:p>
            <a:pPr lvl="2"/>
            <a:r>
              <a:rPr lang="en-US" dirty="0" smtClean="0"/>
              <a:t> </a:t>
            </a:r>
            <a:r>
              <a:rPr lang="en-US" dirty="0"/>
              <a:t>the cost of acquiring new infrastructure, </a:t>
            </a:r>
            <a:endParaRPr lang="en-US" dirty="0" smtClean="0"/>
          </a:p>
          <a:p>
            <a:pPr lvl="2"/>
            <a:r>
              <a:rPr lang="en-US" dirty="0" smtClean="0"/>
              <a:t>the </a:t>
            </a:r>
            <a:r>
              <a:rPr lang="en-US" dirty="0"/>
              <a:t>cost of its ongoing ownership.</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712288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Business Drivers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IN" dirty="0">
                <a:solidFill>
                  <a:srgbClr val="0033CC"/>
                </a:solidFill>
              </a:rPr>
              <a:t>Organizational Agility</a:t>
            </a:r>
          </a:p>
          <a:p>
            <a:pPr lvl="1"/>
            <a:r>
              <a:rPr lang="en-US" dirty="0"/>
              <a:t>Organizational agility is the measure of an </a:t>
            </a:r>
            <a:r>
              <a:rPr lang="en-US" dirty="0">
                <a:solidFill>
                  <a:srgbClr val="FF0000"/>
                </a:solidFill>
              </a:rPr>
              <a:t>organization’s responsiveness</a:t>
            </a:r>
            <a:r>
              <a:rPr lang="en-US" dirty="0"/>
              <a:t> to change</a:t>
            </a:r>
            <a:r>
              <a:rPr lang="en-US" dirty="0" smtClean="0"/>
              <a:t>.</a:t>
            </a:r>
          </a:p>
          <a:p>
            <a:pPr lvl="1"/>
            <a:endParaRPr lang="en-US" dirty="0"/>
          </a:p>
          <a:p>
            <a:pPr lvl="1"/>
            <a:r>
              <a:rPr lang="en-US" dirty="0"/>
              <a:t>The IT department often needs to </a:t>
            </a:r>
            <a:r>
              <a:rPr lang="en-US" dirty="0">
                <a:solidFill>
                  <a:srgbClr val="FF0000"/>
                </a:solidFill>
              </a:rPr>
              <a:t>respond to business change by scaling its IT resources</a:t>
            </a:r>
            <a:r>
              <a:rPr lang="en-US" dirty="0"/>
              <a:t> beyond the scope of what was previously predicted or planned for.</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706186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Technology Innovations</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IN" dirty="0">
                <a:solidFill>
                  <a:srgbClr val="0033CC"/>
                </a:solidFill>
              </a:rPr>
              <a:t>Clustering</a:t>
            </a:r>
          </a:p>
          <a:p>
            <a:pPr lvl="1"/>
            <a:r>
              <a:rPr lang="en-US" dirty="0"/>
              <a:t>A cluster is a </a:t>
            </a:r>
            <a:r>
              <a:rPr lang="en-US" dirty="0">
                <a:solidFill>
                  <a:srgbClr val="FF0000"/>
                </a:solidFill>
              </a:rPr>
              <a:t>group of independent IT resources</a:t>
            </a:r>
            <a:r>
              <a:rPr lang="en-US" dirty="0"/>
              <a:t> that are interconnected and work as a single system.</a:t>
            </a:r>
          </a:p>
          <a:p>
            <a:pPr lvl="1"/>
            <a:r>
              <a:rPr lang="en-US" dirty="0"/>
              <a:t>A general prerequisite of hardware clustering is that its component systems have reasonably identical hardware and operating systems to provide similar performance levels when </a:t>
            </a:r>
            <a:r>
              <a:rPr lang="en-US" dirty="0">
                <a:solidFill>
                  <a:srgbClr val="FF0000"/>
                </a:solidFill>
              </a:rPr>
              <a:t>one failed component is to be replaced by another.</a:t>
            </a:r>
          </a:p>
          <a:p>
            <a:pPr lvl="1"/>
            <a:r>
              <a:rPr lang="en-US" dirty="0"/>
              <a:t>Component devices that form a cluster are kept in synchronization through dedicated, high-speed communication links.</a:t>
            </a:r>
          </a:p>
          <a:p>
            <a:pPr lvl="1"/>
            <a:r>
              <a:rPr lang="en-US" dirty="0"/>
              <a:t>The basic concept of built-in </a:t>
            </a:r>
            <a:r>
              <a:rPr lang="en-US" dirty="0">
                <a:solidFill>
                  <a:srgbClr val="FF0000"/>
                </a:solidFill>
              </a:rPr>
              <a:t>redundancy and failover</a:t>
            </a:r>
            <a:r>
              <a:rPr lang="en-US" dirty="0"/>
              <a:t> is core to cloud platforms.</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576290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Technology Innovations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fontScale="92500"/>
          </a:bodyPr>
          <a:lstStyle/>
          <a:p>
            <a:r>
              <a:rPr lang="en-IN" dirty="0">
                <a:solidFill>
                  <a:srgbClr val="0033CC"/>
                </a:solidFill>
              </a:rPr>
              <a:t>Grid Computing</a:t>
            </a:r>
          </a:p>
          <a:p>
            <a:pPr lvl="1"/>
            <a:r>
              <a:rPr lang="en-US" dirty="0"/>
              <a:t>A computing grid (or “computational grid”) provides a platform in which computing resources are organized into one or more logical pools. These pools are collectively coordinated to provide a high performance distributed grid, sometimes referred to as a “super virtual computer.”</a:t>
            </a:r>
          </a:p>
          <a:p>
            <a:pPr lvl="1"/>
            <a:r>
              <a:rPr lang="en-US" dirty="0"/>
              <a:t>Grid computing differs from clustering in that grid systems are much more loosely coupled and distributed. As a result, grid computing systems can involve computing resources that are heterogeneous and geographically dispersed, which is generally not possible with cluster computing-based systems.</a:t>
            </a:r>
          </a:p>
          <a:p>
            <a:pPr lvl="1"/>
            <a:r>
              <a:rPr lang="en-US" dirty="0"/>
              <a:t>The technological advancements achieved by grid computing projects have influenced various aspects of cloud computing platforms and mechanisms, specifically in relation to common feature-sets such as networked access, resource pooling, and scalability and resiliency.</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816504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Technology Innovations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IN" dirty="0">
                <a:solidFill>
                  <a:srgbClr val="0033CC"/>
                </a:solidFill>
              </a:rPr>
              <a:t>Virtualization</a:t>
            </a:r>
          </a:p>
          <a:p>
            <a:pPr lvl="1"/>
            <a:r>
              <a:rPr lang="en-US" dirty="0"/>
              <a:t>Virtualization represents a technology platform used for the </a:t>
            </a:r>
            <a:r>
              <a:rPr lang="en-US" dirty="0">
                <a:solidFill>
                  <a:srgbClr val="FF0000"/>
                </a:solidFill>
              </a:rPr>
              <a:t>creation of virtual instances of IT resources</a:t>
            </a:r>
            <a:r>
              <a:rPr lang="en-US" dirty="0"/>
              <a:t>. </a:t>
            </a:r>
            <a:endParaRPr lang="en-US" dirty="0" smtClean="0"/>
          </a:p>
          <a:p>
            <a:pPr lvl="1"/>
            <a:r>
              <a:rPr lang="en-US" dirty="0" smtClean="0"/>
              <a:t>A </a:t>
            </a:r>
            <a:r>
              <a:rPr lang="en-US" dirty="0"/>
              <a:t>layer of </a:t>
            </a:r>
            <a:r>
              <a:rPr lang="en-US" dirty="0">
                <a:solidFill>
                  <a:srgbClr val="FF0000"/>
                </a:solidFill>
              </a:rPr>
              <a:t>virtualization software allows physical IT resources to provide multiple virtual images of themselves</a:t>
            </a:r>
            <a:r>
              <a:rPr lang="en-US" dirty="0"/>
              <a:t> so that their underlying processing capabilities can be shared by multiple users.</a:t>
            </a:r>
          </a:p>
          <a:p>
            <a:pPr lvl="1"/>
            <a:r>
              <a:rPr lang="en-US" dirty="0"/>
              <a:t>Established virtualization technologies can be traced to several cloud characteristics and cloud computing mechanisms, having inspired many of their core features. As cloud computing evolved, a generation of modern </a:t>
            </a:r>
            <a:r>
              <a:rPr lang="en-US" dirty="0">
                <a:solidFill>
                  <a:srgbClr val="FF0000"/>
                </a:solidFill>
              </a:rPr>
              <a:t>virtualization technologies emerged to overcome the performance, reliability, and scalability limitations </a:t>
            </a:r>
            <a:r>
              <a:rPr lang="en-US" dirty="0"/>
              <a:t>of traditional virtualization platforms.</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555265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Last Week (Chapter 5)</a:t>
            </a:r>
            <a:endParaRPr lang="en-IN" dirty="0"/>
          </a:p>
        </p:txBody>
      </p:sp>
      <p:sp>
        <p:nvSpPr>
          <p:cNvPr id="3" name="Content Placeholder 2"/>
          <p:cNvSpPr>
            <a:spLocks noGrp="1"/>
          </p:cNvSpPr>
          <p:nvPr>
            <p:ph idx="1"/>
          </p:nvPr>
        </p:nvSpPr>
        <p:spPr/>
        <p:txBody>
          <a:bodyPr/>
          <a:lstStyle/>
          <a:p>
            <a:r>
              <a:rPr lang="en-IN" dirty="0" smtClean="0">
                <a:latin typeface="Adobe Devanagari" panose="02040503050201020203" pitchFamily="18" charset="0"/>
                <a:cs typeface="Adobe Devanagari" panose="02040503050201020203" pitchFamily="18" charset="0"/>
              </a:rPr>
              <a:t>Introduction to Cloud</a:t>
            </a:r>
          </a:p>
          <a:p>
            <a:r>
              <a:rPr lang="en-IN" dirty="0" smtClean="0">
                <a:latin typeface="Adobe Devanagari" panose="02040503050201020203" pitchFamily="18" charset="0"/>
                <a:cs typeface="Adobe Devanagari" panose="02040503050201020203" pitchFamily="18" charset="0"/>
              </a:rPr>
              <a:t>Cloud Importance</a:t>
            </a:r>
          </a:p>
          <a:p>
            <a:r>
              <a:rPr lang="en-IN" dirty="0" smtClean="0">
                <a:latin typeface="Adobe Devanagari" panose="02040503050201020203" pitchFamily="18" charset="0"/>
                <a:cs typeface="Adobe Devanagari" panose="02040503050201020203" pitchFamily="18" charset="0"/>
              </a:rPr>
              <a:t>Cloud Roles and </a:t>
            </a:r>
            <a:r>
              <a:rPr lang="en-IN" dirty="0">
                <a:latin typeface="Adobe Devanagari" panose="02040503050201020203" pitchFamily="18" charset="0"/>
                <a:cs typeface="Adobe Devanagari" panose="02040503050201020203" pitchFamily="18" charset="0"/>
              </a:rPr>
              <a:t>b</a:t>
            </a:r>
            <a:r>
              <a:rPr lang="en-IN" dirty="0" smtClean="0">
                <a:latin typeface="Adobe Devanagari" panose="02040503050201020203" pitchFamily="18" charset="0"/>
                <a:cs typeface="Adobe Devanagari" panose="02040503050201020203" pitchFamily="18" charset="0"/>
              </a:rPr>
              <a:t>oundaries</a:t>
            </a:r>
          </a:p>
          <a:p>
            <a:r>
              <a:rPr lang="en-IN" dirty="0" smtClean="0">
                <a:latin typeface="Adobe Devanagari" panose="02040503050201020203" pitchFamily="18" charset="0"/>
                <a:cs typeface="Adobe Devanagari" panose="02040503050201020203" pitchFamily="18" charset="0"/>
              </a:rPr>
              <a:t>Characteristics</a:t>
            </a:r>
          </a:p>
          <a:p>
            <a:r>
              <a:rPr lang="en-IN" dirty="0" smtClean="0">
                <a:latin typeface="Adobe Devanagari" panose="02040503050201020203" pitchFamily="18" charset="0"/>
                <a:cs typeface="Adobe Devanagari" panose="02040503050201020203" pitchFamily="18" charset="0"/>
              </a:rPr>
              <a:t>Service Models(IaaS, PaaS, SaaS)</a:t>
            </a:r>
          </a:p>
          <a:p>
            <a:r>
              <a:rPr lang="en-IN" dirty="0" smtClean="0">
                <a:latin typeface="Adobe Devanagari" panose="02040503050201020203" pitchFamily="18" charset="0"/>
                <a:cs typeface="Adobe Devanagari" panose="02040503050201020203" pitchFamily="18" charset="0"/>
              </a:rPr>
              <a:t>Deployment models(Private, public, hybrid, Community)</a:t>
            </a:r>
          </a:p>
          <a:p>
            <a:r>
              <a:rPr lang="en-IN" dirty="0" smtClean="0">
                <a:latin typeface="Adobe Devanagari" panose="02040503050201020203" pitchFamily="18" charset="0"/>
                <a:cs typeface="Adobe Devanagari" panose="02040503050201020203" pitchFamily="18" charset="0"/>
              </a:rPr>
              <a:t>Integration of IaaS+ PaaS &amp; IaaS+ PaaS+ SaaS</a:t>
            </a:r>
            <a:endParaRPr lang="en-IN" dirty="0">
              <a:latin typeface="Adobe Devanagari" panose="02040503050201020203" pitchFamily="18" charset="0"/>
              <a:cs typeface="Adobe Devanagari" panose="02040503050201020203" pitchFamily="18" charset="0"/>
            </a:endParaRPr>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5642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D5F9-B36C-40E3-9F44-019968D4577A}"/>
              </a:ext>
            </a:extLst>
          </p:cNvPr>
          <p:cNvSpPr>
            <a:spLocks noGrp="1"/>
          </p:cNvSpPr>
          <p:nvPr>
            <p:ph type="title"/>
          </p:nvPr>
        </p:nvSpPr>
        <p:spPr/>
        <p:txBody>
          <a:bodyPr/>
          <a:lstStyle/>
          <a:p>
            <a:r>
              <a:rPr lang="en-IN" dirty="0" smtClean="0">
                <a:solidFill>
                  <a:srgbClr val="C00000"/>
                </a:solidFill>
              </a:rPr>
              <a:t>Topic 2 : Basic </a:t>
            </a:r>
            <a:r>
              <a:rPr lang="en-IN" dirty="0">
                <a:solidFill>
                  <a:srgbClr val="C00000"/>
                </a:solidFill>
              </a:rPr>
              <a:t>Concepts and Terminology</a:t>
            </a:r>
          </a:p>
        </p:txBody>
      </p:sp>
      <p:sp>
        <p:nvSpPr>
          <p:cNvPr id="3" name="Content Placeholder 2">
            <a:extLst>
              <a:ext uri="{FF2B5EF4-FFF2-40B4-BE49-F238E27FC236}">
                <a16:creationId xmlns:a16="http://schemas.microsoft.com/office/drawing/2014/main" id="{6E393735-FB03-4F48-89CE-37CF0483D8C7}"/>
              </a:ext>
            </a:extLst>
          </p:cNvPr>
          <p:cNvSpPr>
            <a:spLocks noGrp="1"/>
          </p:cNvSpPr>
          <p:nvPr>
            <p:ph idx="1"/>
          </p:nvPr>
        </p:nvSpPr>
        <p:spPr/>
        <p:txBody>
          <a:bodyPr/>
          <a:lstStyle/>
          <a:p>
            <a:r>
              <a:rPr lang="en-IN" dirty="0"/>
              <a:t>Cloud</a:t>
            </a:r>
          </a:p>
          <a:p>
            <a:r>
              <a:rPr lang="en-IN" dirty="0"/>
              <a:t>IT Resource</a:t>
            </a:r>
          </a:p>
          <a:p>
            <a:r>
              <a:rPr lang="en-IN" dirty="0"/>
              <a:t>On-Premise</a:t>
            </a:r>
          </a:p>
          <a:p>
            <a:r>
              <a:rPr lang="en-US" dirty="0"/>
              <a:t>Cloud Consumers and Cloud Providers</a:t>
            </a:r>
          </a:p>
          <a:p>
            <a:r>
              <a:rPr lang="en-IN" dirty="0"/>
              <a:t>Scaling</a:t>
            </a:r>
          </a:p>
          <a:p>
            <a:r>
              <a:rPr lang="en-IN" dirty="0"/>
              <a:t>Cloud Service</a:t>
            </a:r>
          </a:p>
          <a:p>
            <a:r>
              <a:rPr lang="en-IN" dirty="0"/>
              <a:t>Cloud Service Consumer</a:t>
            </a:r>
          </a:p>
          <a:p>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259020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Concepts and Terminology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Cloud:</a:t>
            </a:r>
          </a:p>
          <a:p>
            <a:pPr>
              <a:buNone/>
            </a:pPr>
            <a:r>
              <a:rPr lang="en-IN" sz="2600" dirty="0"/>
              <a:t>    A cloud refers to a distinct IT environment that is designed for the purpose of remotely provisioning </a:t>
            </a:r>
            <a:r>
              <a:rPr lang="en-IN" sz="2600" b="1" dirty="0"/>
              <a:t>scalable and measured </a:t>
            </a:r>
            <a:r>
              <a:rPr lang="en-IN" sz="2600" dirty="0"/>
              <a:t>IT resources.</a:t>
            </a:r>
          </a:p>
          <a:p>
            <a:pPr>
              <a:buNone/>
            </a:pPr>
            <a:endParaRPr lang="en-IN" sz="2600" dirty="0"/>
          </a:p>
          <a:p>
            <a:pPr>
              <a:buNone/>
            </a:pPr>
            <a:endParaRPr lang="en-IN" sz="2600" dirty="0"/>
          </a:p>
          <a:p>
            <a:pPr>
              <a:buNone/>
            </a:pPr>
            <a:endParaRPr lang="en-IN" sz="2600" dirty="0"/>
          </a:p>
          <a:p>
            <a:pPr>
              <a:buNone/>
            </a:pPr>
            <a:endParaRPr lang="en-IN" sz="2600" dirty="0"/>
          </a:p>
          <a:p>
            <a:pPr>
              <a:buNone/>
            </a:pPr>
            <a:endParaRPr lang="en-IN" sz="2600" dirty="0"/>
          </a:p>
          <a:p>
            <a:r>
              <a:rPr lang="en-IN" sz="2600" dirty="0"/>
              <a:t>Cloud has finite boundary.</a:t>
            </a:r>
          </a:p>
          <a:p>
            <a:r>
              <a:rPr lang="en-IN" sz="2600" dirty="0"/>
              <a:t>A cloud typically </a:t>
            </a:r>
            <a:r>
              <a:rPr lang="en-IN" sz="2600" i="1" dirty="0"/>
              <a:t>privately owned </a:t>
            </a:r>
            <a:r>
              <a:rPr lang="en-IN" sz="2600" dirty="0"/>
              <a:t>and offers access to IT resources that is </a:t>
            </a:r>
            <a:r>
              <a:rPr lang="en-IN" sz="2600" i="1" dirty="0"/>
              <a:t>metered</a:t>
            </a:r>
            <a:r>
              <a:rPr lang="en-IN" sz="2600" dirty="0"/>
              <a:t>. </a:t>
            </a:r>
          </a:p>
          <a:p>
            <a:r>
              <a:rPr lang="en-IN" sz="2600" dirty="0"/>
              <a:t>It allows any protocols that allows remote access</a:t>
            </a:r>
          </a:p>
          <a:p>
            <a:pPr>
              <a:buNone/>
            </a:pPr>
            <a:endParaRPr lang="en-IN" dirty="0" smtClean="0"/>
          </a:p>
        </p:txBody>
      </p:sp>
      <p:pic>
        <p:nvPicPr>
          <p:cNvPr id="1026" name="Picture 2"/>
          <p:cNvPicPr>
            <a:picLocks noChangeAspect="1" noChangeArrowheads="1"/>
          </p:cNvPicPr>
          <p:nvPr/>
        </p:nvPicPr>
        <p:blipFill>
          <a:blip r:embed="rId2"/>
          <a:srcRect/>
          <a:stretch>
            <a:fillRect/>
          </a:stretch>
        </p:blipFill>
        <p:spPr bwMode="auto">
          <a:xfrm>
            <a:off x="3601387" y="2961509"/>
            <a:ext cx="4695825" cy="170497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582116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2. IT Resources-Physical/Virtual Artifacts</a:t>
            </a:r>
            <a:endParaRPr lang="en-IN" dirty="0"/>
          </a:p>
        </p:txBody>
      </p:sp>
      <p:sp>
        <p:nvSpPr>
          <p:cNvPr id="3" name="Content Placeholder 2"/>
          <p:cNvSpPr>
            <a:spLocks noGrp="1"/>
          </p:cNvSpPr>
          <p:nvPr>
            <p:ph idx="1"/>
          </p:nvPr>
        </p:nvSpPr>
        <p:spPr/>
        <p:txBody>
          <a:bodyPr/>
          <a:lstStyle/>
          <a:p>
            <a:pPr lvl="2">
              <a:lnSpc>
                <a:spcPct val="200000"/>
              </a:lnSpc>
            </a:pPr>
            <a:r>
              <a:rPr lang="en-IN" dirty="0" smtClean="0"/>
              <a:t>Physical Server</a:t>
            </a:r>
          </a:p>
          <a:p>
            <a:pPr lvl="2">
              <a:lnSpc>
                <a:spcPct val="200000"/>
              </a:lnSpc>
            </a:pPr>
            <a:r>
              <a:rPr lang="en-IN" dirty="0" smtClean="0"/>
              <a:t>Virtual Server</a:t>
            </a:r>
          </a:p>
          <a:p>
            <a:pPr lvl="2">
              <a:lnSpc>
                <a:spcPct val="200000"/>
              </a:lnSpc>
            </a:pPr>
            <a:r>
              <a:rPr lang="en-IN" dirty="0" smtClean="0"/>
              <a:t>Software Program</a:t>
            </a:r>
          </a:p>
          <a:p>
            <a:pPr lvl="2">
              <a:lnSpc>
                <a:spcPct val="200000"/>
              </a:lnSpc>
            </a:pPr>
            <a:r>
              <a:rPr lang="en-IN" dirty="0" smtClean="0"/>
              <a:t>Services</a:t>
            </a:r>
          </a:p>
          <a:p>
            <a:pPr lvl="2">
              <a:lnSpc>
                <a:spcPct val="200000"/>
              </a:lnSpc>
            </a:pPr>
            <a:r>
              <a:rPr lang="en-IN" dirty="0" smtClean="0"/>
              <a:t>Storage Devices</a:t>
            </a:r>
          </a:p>
          <a:p>
            <a:pPr lvl="2">
              <a:lnSpc>
                <a:spcPct val="200000"/>
              </a:lnSpc>
            </a:pPr>
            <a:r>
              <a:rPr lang="en-IN" dirty="0" smtClean="0"/>
              <a:t>Network Devices</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192292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 Resources</a:t>
            </a:r>
            <a:endParaRPr lang="en-US" dirty="0"/>
          </a:p>
        </p:txBody>
      </p:sp>
      <p:sp>
        <p:nvSpPr>
          <p:cNvPr id="3" name="Content Placeholder 2"/>
          <p:cNvSpPr>
            <a:spLocks noGrp="1"/>
          </p:cNvSpPr>
          <p:nvPr>
            <p:ph idx="1"/>
          </p:nvPr>
        </p:nvSpPr>
        <p:spPr/>
        <p:txBody>
          <a:bodyPr/>
          <a:lstStyle/>
          <a:p>
            <a:r>
              <a:rPr lang="en-IN" dirty="0" smtClean="0"/>
              <a:t> Physical or virtual resources</a:t>
            </a:r>
          </a:p>
          <a:p>
            <a:endParaRPr lang="en-IN"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2166911" y="2714620"/>
            <a:ext cx="7500990" cy="310515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729619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a:t>
            </a:r>
            <a:r>
              <a:rPr lang="en-IN" dirty="0"/>
              <a:t>O</a:t>
            </a:r>
            <a:r>
              <a:rPr lang="en-IN" dirty="0" smtClean="0"/>
              <a:t>n-premise</a:t>
            </a:r>
            <a:endParaRPr lang="en-IN" dirty="0"/>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IN" dirty="0" smtClean="0">
                <a:latin typeface="Adobe Devanagari" panose="02040503050201020203" pitchFamily="18" charset="0"/>
                <a:cs typeface="Adobe Devanagari" panose="02040503050201020203" pitchFamily="18" charset="0"/>
              </a:rPr>
              <a:t>The </a:t>
            </a:r>
            <a:r>
              <a:rPr lang="en-IN" dirty="0">
                <a:latin typeface="Adobe Devanagari" panose="02040503050201020203" pitchFamily="18" charset="0"/>
                <a:cs typeface="Adobe Devanagari" panose="02040503050201020203" pitchFamily="18" charset="0"/>
              </a:rPr>
              <a:t>term “</a:t>
            </a:r>
            <a:r>
              <a:rPr lang="en-IN" dirty="0" err="1">
                <a:latin typeface="Adobe Devanagari" panose="02040503050201020203" pitchFamily="18" charset="0"/>
                <a:cs typeface="Adobe Devanagari" panose="02040503050201020203" pitchFamily="18" charset="0"/>
              </a:rPr>
              <a:t>on-premise</a:t>
            </a:r>
            <a:r>
              <a:rPr lang="en-IN" dirty="0">
                <a:latin typeface="Adobe Devanagari" panose="02040503050201020203" pitchFamily="18" charset="0"/>
                <a:cs typeface="Adobe Devanagari" panose="02040503050201020203" pitchFamily="18" charset="0"/>
              </a:rPr>
              <a:t>” is another way of stating “on the premises of a</a:t>
            </a:r>
          </a:p>
          <a:p>
            <a:pPr marL="0" indent="0">
              <a:buNone/>
            </a:pPr>
            <a:r>
              <a:rPr lang="en-IN" dirty="0">
                <a:latin typeface="Adobe Devanagari" panose="02040503050201020203" pitchFamily="18" charset="0"/>
                <a:cs typeface="Adobe Devanagari" panose="02040503050201020203" pitchFamily="18" charset="0"/>
              </a:rPr>
              <a:t>controlled IT environment that is not </a:t>
            </a:r>
            <a:r>
              <a:rPr lang="en-IN" dirty="0" smtClean="0">
                <a:latin typeface="Adobe Devanagari" panose="02040503050201020203" pitchFamily="18" charset="0"/>
                <a:cs typeface="Adobe Devanagari" panose="02040503050201020203" pitchFamily="18" charset="0"/>
              </a:rPr>
              <a:t>cloud-based.</a:t>
            </a:r>
          </a:p>
          <a:p>
            <a:pPr marL="0" indent="0">
              <a:buNone/>
            </a:pPr>
            <a:r>
              <a:rPr lang="en-IN" b="1" dirty="0">
                <a:latin typeface="Adobe Devanagari" panose="02040503050201020203" pitchFamily="18" charset="0"/>
                <a:cs typeface="Adobe Devanagari" panose="02040503050201020203" pitchFamily="18" charset="0"/>
              </a:rPr>
              <a:t>Note the following key points:</a:t>
            </a:r>
          </a:p>
          <a:p>
            <a:pPr marL="0" indent="0">
              <a:buNone/>
            </a:pPr>
            <a:r>
              <a:rPr lang="en-IN" dirty="0">
                <a:latin typeface="Adobe Devanagari" panose="02040503050201020203" pitchFamily="18" charset="0"/>
                <a:cs typeface="Adobe Devanagari" panose="02040503050201020203" pitchFamily="18" charset="0"/>
              </a:rPr>
              <a:t>• An </a:t>
            </a:r>
            <a:r>
              <a:rPr lang="en-IN" dirty="0" err="1">
                <a:latin typeface="Adobe Devanagari" panose="02040503050201020203" pitchFamily="18" charset="0"/>
                <a:cs typeface="Adobe Devanagari" panose="02040503050201020203" pitchFamily="18" charset="0"/>
              </a:rPr>
              <a:t>on-premise</a:t>
            </a:r>
            <a:r>
              <a:rPr lang="en-IN" dirty="0">
                <a:latin typeface="Adobe Devanagari" panose="02040503050201020203" pitchFamily="18" charset="0"/>
                <a:cs typeface="Adobe Devanagari" panose="02040503050201020203" pitchFamily="18" charset="0"/>
              </a:rPr>
              <a:t> IT resource </a:t>
            </a:r>
            <a:r>
              <a:rPr lang="en-IN" dirty="0">
                <a:solidFill>
                  <a:srgbClr val="0033CC"/>
                </a:solidFill>
                <a:latin typeface="Adobe Devanagari" panose="02040503050201020203" pitchFamily="18" charset="0"/>
                <a:cs typeface="Adobe Devanagari" panose="02040503050201020203" pitchFamily="18" charset="0"/>
              </a:rPr>
              <a:t>can access and interact with a cloud-based IT </a:t>
            </a:r>
            <a:r>
              <a:rPr lang="en-IN" dirty="0">
                <a:latin typeface="Adobe Devanagari" panose="02040503050201020203" pitchFamily="18" charset="0"/>
                <a:cs typeface="Adobe Devanagari" panose="02040503050201020203" pitchFamily="18" charset="0"/>
              </a:rPr>
              <a:t>resource.</a:t>
            </a:r>
          </a:p>
          <a:p>
            <a:pPr marL="0" indent="0">
              <a:buNone/>
            </a:pPr>
            <a:r>
              <a:rPr lang="en-IN" dirty="0">
                <a:latin typeface="Adobe Devanagari" panose="02040503050201020203" pitchFamily="18" charset="0"/>
                <a:cs typeface="Adobe Devanagari" panose="02040503050201020203" pitchFamily="18" charset="0"/>
              </a:rPr>
              <a:t>• An </a:t>
            </a:r>
            <a:r>
              <a:rPr lang="en-IN" dirty="0" err="1">
                <a:latin typeface="Adobe Devanagari" panose="02040503050201020203" pitchFamily="18" charset="0"/>
                <a:cs typeface="Adobe Devanagari" panose="02040503050201020203" pitchFamily="18" charset="0"/>
              </a:rPr>
              <a:t>on-premise</a:t>
            </a:r>
            <a:r>
              <a:rPr lang="en-IN" dirty="0">
                <a:latin typeface="Adobe Devanagari" panose="02040503050201020203" pitchFamily="18" charset="0"/>
                <a:cs typeface="Adobe Devanagari" panose="02040503050201020203" pitchFamily="18" charset="0"/>
              </a:rPr>
              <a:t> IT resource </a:t>
            </a:r>
            <a:r>
              <a:rPr lang="en-IN" dirty="0">
                <a:solidFill>
                  <a:srgbClr val="0033CC"/>
                </a:solidFill>
                <a:latin typeface="Adobe Devanagari" panose="02040503050201020203" pitchFamily="18" charset="0"/>
                <a:cs typeface="Adobe Devanagari" panose="02040503050201020203" pitchFamily="18" charset="0"/>
              </a:rPr>
              <a:t>can be moved to a cloud</a:t>
            </a:r>
            <a:r>
              <a:rPr lang="en-IN" dirty="0">
                <a:latin typeface="Adobe Devanagari" panose="02040503050201020203" pitchFamily="18" charset="0"/>
                <a:cs typeface="Adobe Devanagari" panose="02040503050201020203" pitchFamily="18" charset="0"/>
              </a:rPr>
              <a:t>, thereby changing it to </a:t>
            </a:r>
            <a:r>
              <a:rPr lang="en-IN" dirty="0" smtClean="0">
                <a:latin typeface="Adobe Devanagari" panose="02040503050201020203" pitchFamily="18" charset="0"/>
                <a:cs typeface="Adobe Devanagari" panose="02040503050201020203" pitchFamily="18" charset="0"/>
              </a:rPr>
              <a:t>a cloud-based </a:t>
            </a:r>
            <a:r>
              <a:rPr lang="en-IN" dirty="0">
                <a:latin typeface="Adobe Devanagari" panose="02040503050201020203" pitchFamily="18" charset="0"/>
                <a:cs typeface="Adobe Devanagari" panose="02040503050201020203" pitchFamily="18" charset="0"/>
              </a:rPr>
              <a:t>IT resource.</a:t>
            </a:r>
          </a:p>
          <a:p>
            <a:pPr marL="0" indent="0">
              <a:buNone/>
            </a:pPr>
            <a:r>
              <a:rPr lang="en-IN" dirty="0">
                <a:latin typeface="Adobe Devanagari" panose="02040503050201020203" pitchFamily="18" charset="0"/>
                <a:cs typeface="Adobe Devanagari" panose="02040503050201020203" pitchFamily="18" charset="0"/>
              </a:rPr>
              <a:t>• </a:t>
            </a:r>
            <a:r>
              <a:rPr lang="en-IN" dirty="0">
                <a:solidFill>
                  <a:srgbClr val="0033CC"/>
                </a:solidFill>
                <a:latin typeface="Adobe Devanagari" panose="02040503050201020203" pitchFamily="18" charset="0"/>
                <a:cs typeface="Adobe Devanagari" panose="02040503050201020203" pitchFamily="18" charset="0"/>
              </a:rPr>
              <a:t>Redundant deployments </a:t>
            </a:r>
            <a:r>
              <a:rPr lang="en-IN" dirty="0">
                <a:latin typeface="Adobe Devanagari" panose="02040503050201020203" pitchFamily="18" charset="0"/>
                <a:cs typeface="Adobe Devanagari" panose="02040503050201020203" pitchFamily="18" charset="0"/>
              </a:rPr>
              <a:t>of an IT resource can exist in both </a:t>
            </a:r>
            <a:r>
              <a:rPr lang="en-IN" dirty="0" err="1">
                <a:latin typeface="Adobe Devanagari" panose="02040503050201020203" pitchFamily="18" charset="0"/>
                <a:cs typeface="Adobe Devanagari" panose="02040503050201020203" pitchFamily="18" charset="0"/>
              </a:rPr>
              <a:t>on-premise</a:t>
            </a:r>
            <a:r>
              <a:rPr lang="en-IN" dirty="0">
                <a:latin typeface="Adobe Devanagari" panose="02040503050201020203" pitchFamily="18" charset="0"/>
                <a:cs typeface="Adobe Devanagari" panose="02040503050201020203" pitchFamily="18" charset="0"/>
              </a:rPr>
              <a:t> and </a:t>
            </a:r>
            <a:r>
              <a:rPr lang="en-IN" dirty="0" smtClean="0">
                <a:latin typeface="Adobe Devanagari" panose="02040503050201020203" pitchFamily="18" charset="0"/>
                <a:cs typeface="Adobe Devanagari" panose="02040503050201020203" pitchFamily="18" charset="0"/>
              </a:rPr>
              <a:t>cloud based environments</a:t>
            </a:r>
            <a:r>
              <a:rPr lang="en-IN" dirty="0">
                <a:latin typeface="Adobe Devanagari" panose="02040503050201020203" pitchFamily="18" charset="0"/>
                <a:cs typeface="Adobe Devanagari" panose="02040503050201020203" pitchFamily="18" charset="0"/>
              </a:rPr>
              <a:t>.</a:t>
            </a:r>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630163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4.Cloud </a:t>
            </a:r>
            <a:r>
              <a:rPr lang="en-IN" b="1" dirty="0"/>
              <a:t>Consumers and Cloud Providers</a:t>
            </a:r>
            <a:endParaRPr lang="en-IN" dirty="0"/>
          </a:p>
        </p:txBody>
      </p:sp>
      <p:sp>
        <p:nvSpPr>
          <p:cNvPr id="3" name="Content Placeholder 2"/>
          <p:cNvSpPr>
            <a:spLocks noGrp="1"/>
          </p:cNvSpPr>
          <p:nvPr>
            <p:ph idx="1"/>
          </p:nvPr>
        </p:nvSpPr>
        <p:spPr/>
        <p:txBody>
          <a:bodyPr>
            <a:normAutofit fontScale="92500"/>
          </a:bodyPr>
          <a:lstStyle/>
          <a:p>
            <a:pPr>
              <a:lnSpc>
                <a:spcPct val="200000"/>
              </a:lnSpc>
            </a:pPr>
            <a:r>
              <a:rPr lang="en-IN" dirty="0"/>
              <a:t>The party that </a:t>
            </a:r>
            <a:r>
              <a:rPr lang="en-IN" dirty="0">
                <a:solidFill>
                  <a:srgbClr val="0033CC"/>
                </a:solidFill>
              </a:rPr>
              <a:t>provides</a:t>
            </a:r>
            <a:r>
              <a:rPr lang="en-IN" dirty="0"/>
              <a:t> cloud-based IT resources is the </a:t>
            </a:r>
            <a:r>
              <a:rPr lang="en-IN" i="1" dirty="0">
                <a:solidFill>
                  <a:srgbClr val="0033CC"/>
                </a:solidFill>
              </a:rPr>
              <a:t>cloud provider</a:t>
            </a:r>
            <a:r>
              <a:rPr lang="en-IN" dirty="0" smtClean="0">
                <a:solidFill>
                  <a:srgbClr val="0033CC"/>
                </a:solidFill>
              </a:rPr>
              <a:t>.</a:t>
            </a:r>
          </a:p>
          <a:p>
            <a:pPr>
              <a:lnSpc>
                <a:spcPct val="200000"/>
              </a:lnSpc>
            </a:pPr>
            <a:r>
              <a:rPr lang="en-IN" dirty="0" smtClean="0"/>
              <a:t> </a:t>
            </a:r>
            <a:r>
              <a:rPr lang="en-IN" dirty="0"/>
              <a:t>The party </a:t>
            </a:r>
            <a:r>
              <a:rPr lang="en-IN" dirty="0" smtClean="0"/>
              <a:t>that </a:t>
            </a:r>
            <a:r>
              <a:rPr lang="en-IN" dirty="0" smtClean="0">
                <a:solidFill>
                  <a:srgbClr val="0033CC"/>
                </a:solidFill>
              </a:rPr>
              <a:t>uses</a:t>
            </a:r>
            <a:r>
              <a:rPr lang="en-IN" dirty="0" smtClean="0"/>
              <a:t> </a:t>
            </a:r>
            <a:r>
              <a:rPr lang="en-IN" dirty="0"/>
              <a:t>cloud-based IT resources is the </a:t>
            </a:r>
            <a:r>
              <a:rPr lang="en-IN" i="1" dirty="0">
                <a:solidFill>
                  <a:srgbClr val="0033CC"/>
                </a:solidFill>
              </a:rPr>
              <a:t>cloud consumer</a:t>
            </a:r>
            <a:r>
              <a:rPr lang="en-IN" dirty="0" smtClean="0">
                <a:solidFill>
                  <a:srgbClr val="0033CC"/>
                </a:solidFill>
              </a:rPr>
              <a:t>.</a:t>
            </a:r>
          </a:p>
          <a:p>
            <a:pPr>
              <a:lnSpc>
                <a:spcPct val="200000"/>
              </a:lnSpc>
            </a:pPr>
            <a:r>
              <a:rPr lang="en-IN" dirty="0" smtClean="0"/>
              <a:t> </a:t>
            </a:r>
            <a:r>
              <a:rPr lang="en-IN" dirty="0"/>
              <a:t>These terms represent roles </a:t>
            </a:r>
            <a:r>
              <a:rPr lang="en-IN" dirty="0" smtClean="0"/>
              <a:t>usually assumed </a:t>
            </a:r>
            <a:r>
              <a:rPr lang="en-IN" dirty="0"/>
              <a:t>by organizations in relation to clouds and corresponding cloud </a:t>
            </a:r>
            <a:r>
              <a:rPr lang="en-IN" dirty="0" smtClean="0"/>
              <a:t>provisioning contracts</a:t>
            </a:r>
            <a:r>
              <a:rPr lang="en-IN" dirty="0"/>
              <a:t>.</a:t>
            </a:r>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850008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Scaling</a:t>
            </a:r>
            <a:endParaRPr lang="en-IN" dirty="0"/>
          </a:p>
        </p:txBody>
      </p:sp>
      <p:sp>
        <p:nvSpPr>
          <p:cNvPr id="3" name="Content Placeholder 2"/>
          <p:cNvSpPr>
            <a:spLocks noGrp="1"/>
          </p:cNvSpPr>
          <p:nvPr>
            <p:ph idx="1"/>
          </p:nvPr>
        </p:nvSpPr>
        <p:spPr/>
        <p:txBody>
          <a:bodyPr/>
          <a:lstStyle/>
          <a:p>
            <a:r>
              <a:rPr lang="en-IN" dirty="0">
                <a:latin typeface="Adobe Devanagari" panose="02040503050201020203" pitchFamily="18" charset="0"/>
                <a:cs typeface="Adobe Devanagari" panose="02040503050201020203" pitchFamily="18" charset="0"/>
              </a:rPr>
              <a:t>T</a:t>
            </a:r>
            <a:r>
              <a:rPr lang="en-IN" dirty="0" smtClean="0">
                <a:latin typeface="Adobe Devanagari" panose="02040503050201020203" pitchFamily="18" charset="0"/>
                <a:cs typeface="Adobe Devanagari" panose="02040503050201020203" pitchFamily="18" charset="0"/>
              </a:rPr>
              <a:t>he </a:t>
            </a:r>
            <a:r>
              <a:rPr lang="en-IN" dirty="0">
                <a:latin typeface="Adobe Devanagari" panose="02040503050201020203" pitchFamily="18" charset="0"/>
                <a:cs typeface="Adobe Devanagari" panose="02040503050201020203" pitchFamily="18" charset="0"/>
              </a:rPr>
              <a:t>ability of the IT resource </a:t>
            </a:r>
            <a:r>
              <a:rPr lang="en-IN" dirty="0" smtClean="0">
                <a:latin typeface="Adobe Devanagari" panose="02040503050201020203" pitchFamily="18" charset="0"/>
                <a:cs typeface="Adobe Devanagari" panose="02040503050201020203" pitchFamily="18" charset="0"/>
              </a:rPr>
              <a:t>to  handle </a:t>
            </a:r>
            <a:r>
              <a:rPr lang="en-IN" dirty="0">
                <a:latin typeface="Adobe Devanagari" panose="02040503050201020203" pitchFamily="18" charset="0"/>
                <a:cs typeface="Adobe Devanagari" panose="02040503050201020203" pitchFamily="18" charset="0"/>
              </a:rPr>
              <a:t>increased or decreased usage demands</a:t>
            </a:r>
            <a:r>
              <a:rPr lang="en-IN" dirty="0" smtClean="0">
                <a:latin typeface="Adobe Devanagari" panose="02040503050201020203" pitchFamily="18" charset="0"/>
                <a:cs typeface="Adobe Devanagari" panose="02040503050201020203" pitchFamily="18" charset="0"/>
              </a:rPr>
              <a:t>.</a:t>
            </a:r>
          </a:p>
          <a:p>
            <a:r>
              <a:rPr lang="en-IN" dirty="0">
                <a:latin typeface="Adobe Devanagari" panose="02040503050201020203" pitchFamily="18" charset="0"/>
                <a:cs typeface="Adobe Devanagari" panose="02040503050201020203" pitchFamily="18" charset="0"/>
              </a:rPr>
              <a:t>The following are types of scaling:</a:t>
            </a:r>
          </a:p>
          <a:p>
            <a:pPr marL="914400" lvl="2" indent="0">
              <a:lnSpc>
                <a:spcPct val="250000"/>
              </a:lnSpc>
              <a:buNone/>
            </a:pPr>
            <a:r>
              <a:rPr lang="en-IN" dirty="0">
                <a:latin typeface="Adobe Devanagari" panose="02040503050201020203" pitchFamily="18" charset="0"/>
                <a:cs typeface="Adobe Devanagari" panose="02040503050201020203" pitchFamily="18" charset="0"/>
              </a:rPr>
              <a:t>• </a:t>
            </a:r>
            <a:r>
              <a:rPr lang="en-IN" i="1" dirty="0">
                <a:solidFill>
                  <a:srgbClr val="0033CC"/>
                </a:solidFill>
                <a:latin typeface="Adobe Devanagari" panose="02040503050201020203" pitchFamily="18" charset="0"/>
                <a:cs typeface="Adobe Devanagari" panose="02040503050201020203" pitchFamily="18" charset="0"/>
              </a:rPr>
              <a:t>Horizontal Scaling </a:t>
            </a:r>
            <a:r>
              <a:rPr lang="en-IN" dirty="0">
                <a:latin typeface="Adobe Devanagari" panose="02040503050201020203" pitchFamily="18" charset="0"/>
                <a:cs typeface="Adobe Devanagari" panose="02040503050201020203" pitchFamily="18" charset="0"/>
              </a:rPr>
              <a:t>– scaling out and scaling in</a:t>
            </a:r>
          </a:p>
          <a:p>
            <a:pPr marL="914400" lvl="2" indent="0">
              <a:lnSpc>
                <a:spcPct val="250000"/>
              </a:lnSpc>
              <a:buNone/>
            </a:pPr>
            <a:r>
              <a:rPr lang="en-IN" dirty="0">
                <a:latin typeface="Adobe Devanagari" panose="02040503050201020203" pitchFamily="18" charset="0"/>
                <a:cs typeface="Adobe Devanagari" panose="02040503050201020203" pitchFamily="18" charset="0"/>
              </a:rPr>
              <a:t>• </a:t>
            </a:r>
            <a:r>
              <a:rPr lang="en-IN" i="1" dirty="0">
                <a:solidFill>
                  <a:srgbClr val="0033CC"/>
                </a:solidFill>
                <a:latin typeface="Adobe Devanagari" panose="02040503050201020203" pitchFamily="18" charset="0"/>
                <a:cs typeface="Adobe Devanagari" panose="02040503050201020203" pitchFamily="18" charset="0"/>
              </a:rPr>
              <a:t>Vertical Scaling </a:t>
            </a:r>
            <a:r>
              <a:rPr lang="en-IN" dirty="0">
                <a:latin typeface="Adobe Devanagari" panose="02040503050201020203" pitchFamily="18" charset="0"/>
                <a:cs typeface="Adobe Devanagari" panose="02040503050201020203" pitchFamily="18" charset="0"/>
              </a:rPr>
              <a:t>– scaling up and scaling down</a:t>
            </a:r>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4203626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456" y="170560"/>
            <a:ext cx="11241024" cy="6586855"/>
          </a:xfrm>
        </p:spPr>
        <p:txBody>
          <a:bodyPr/>
          <a:lstStyle/>
          <a:p>
            <a:r>
              <a:rPr lang="en-IN" dirty="0">
                <a:latin typeface="Adobe Devanagari" panose="02040503050201020203" pitchFamily="18" charset="0"/>
                <a:cs typeface="Adobe Devanagari" panose="02040503050201020203" pitchFamily="18" charset="0"/>
              </a:rPr>
              <a:t>The </a:t>
            </a:r>
            <a:r>
              <a:rPr lang="en-IN" dirty="0">
                <a:solidFill>
                  <a:srgbClr val="0033CC"/>
                </a:solidFill>
                <a:latin typeface="Adobe Devanagari" panose="02040503050201020203" pitchFamily="18" charset="0"/>
                <a:cs typeface="Adobe Devanagari" panose="02040503050201020203" pitchFamily="18" charset="0"/>
              </a:rPr>
              <a:t>allocating or releasing of IT resources </a:t>
            </a:r>
            <a:r>
              <a:rPr lang="en-IN" dirty="0">
                <a:latin typeface="Adobe Devanagari" panose="02040503050201020203" pitchFamily="18" charset="0"/>
                <a:cs typeface="Adobe Devanagari" panose="02040503050201020203" pitchFamily="18" charset="0"/>
              </a:rPr>
              <a:t>that are of the same type is referred to as </a:t>
            </a:r>
            <a:r>
              <a:rPr lang="en-IN" i="1" dirty="0" smtClean="0">
                <a:solidFill>
                  <a:srgbClr val="FF0000"/>
                </a:solidFill>
                <a:latin typeface="Adobe Devanagari" panose="02040503050201020203" pitchFamily="18" charset="0"/>
                <a:cs typeface="Adobe Devanagari" panose="02040503050201020203" pitchFamily="18" charset="0"/>
              </a:rPr>
              <a:t>horizontal  scaling </a:t>
            </a:r>
            <a:r>
              <a:rPr lang="en-IN" dirty="0">
                <a:latin typeface="Adobe Devanagari" panose="02040503050201020203" pitchFamily="18" charset="0"/>
                <a:cs typeface="Adobe Devanagari" panose="02040503050201020203" pitchFamily="18" charset="0"/>
              </a:rPr>
              <a:t>(Figure </a:t>
            </a:r>
            <a:r>
              <a:rPr lang="en-IN" dirty="0" smtClean="0">
                <a:latin typeface="Adobe Devanagari" panose="02040503050201020203" pitchFamily="18" charset="0"/>
                <a:cs typeface="Adobe Devanagari" panose="02040503050201020203" pitchFamily="18" charset="0"/>
              </a:rPr>
              <a:t>). </a:t>
            </a:r>
          </a:p>
          <a:p>
            <a:r>
              <a:rPr lang="en-IN" dirty="0" smtClean="0">
                <a:latin typeface="Adobe Devanagari" panose="02040503050201020203" pitchFamily="18" charset="0"/>
                <a:cs typeface="Adobe Devanagari" panose="02040503050201020203" pitchFamily="18" charset="0"/>
              </a:rPr>
              <a:t>The </a:t>
            </a:r>
            <a:r>
              <a:rPr lang="en-IN" dirty="0">
                <a:latin typeface="Adobe Devanagari" panose="02040503050201020203" pitchFamily="18" charset="0"/>
                <a:cs typeface="Adobe Devanagari" panose="02040503050201020203" pitchFamily="18" charset="0"/>
              </a:rPr>
              <a:t>horizontal </a:t>
            </a:r>
            <a:r>
              <a:rPr lang="en-IN" dirty="0">
                <a:solidFill>
                  <a:srgbClr val="0033CC"/>
                </a:solidFill>
                <a:latin typeface="Adobe Devanagari" panose="02040503050201020203" pitchFamily="18" charset="0"/>
                <a:cs typeface="Adobe Devanagari" panose="02040503050201020203" pitchFamily="18" charset="0"/>
              </a:rPr>
              <a:t>allocation of resources is referred to as </a:t>
            </a:r>
            <a:r>
              <a:rPr lang="en-IN" i="1" dirty="0" smtClean="0">
                <a:solidFill>
                  <a:srgbClr val="0033CC"/>
                </a:solidFill>
                <a:latin typeface="Adobe Devanagari" panose="02040503050201020203" pitchFamily="18" charset="0"/>
                <a:cs typeface="Adobe Devanagari" panose="02040503050201020203" pitchFamily="18" charset="0"/>
              </a:rPr>
              <a:t>scaling out </a:t>
            </a:r>
            <a:r>
              <a:rPr lang="en-IN" dirty="0">
                <a:latin typeface="Adobe Devanagari" panose="02040503050201020203" pitchFamily="18" charset="0"/>
                <a:cs typeface="Adobe Devanagari" panose="02040503050201020203" pitchFamily="18" charset="0"/>
              </a:rPr>
              <a:t>and the horizontal </a:t>
            </a:r>
            <a:r>
              <a:rPr lang="en-IN" dirty="0">
                <a:solidFill>
                  <a:srgbClr val="0033CC"/>
                </a:solidFill>
                <a:latin typeface="Adobe Devanagari" panose="02040503050201020203" pitchFamily="18" charset="0"/>
                <a:cs typeface="Adobe Devanagari" panose="02040503050201020203" pitchFamily="18" charset="0"/>
              </a:rPr>
              <a:t>releasing of resources is referred to as </a:t>
            </a:r>
            <a:r>
              <a:rPr lang="en-IN" i="1" dirty="0">
                <a:solidFill>
                  <a:srgbClr val="0033CC"/>
                </a:solidFill>
                <a:latin typeface="Adobe Devanagari" panose="02040503050201020203" pitchFamily="18" charset="0"/>
                <a:cs typeface="Adobe Devanagari" panose="02040503050201020203" pitchFamily="18" charset="0"/>
              </a:rPr>
              <a:t>scaling in</a:t>
            </a:r>
            <a:r>
              <a:rPr lang="en-IN" dirty="0">
                <a:solidFill>
                  <a:srgbClr val="0033CC"/>
                </a:solidFill>
                <a:latin typeface="Adobe Devanagari" panose="02040503050201020203" pitchFamily="18" charset="0"/>
                <a:cs typeface="Adobe Devanagari" panose="02040503050201020203" pitchFamily="18" charset="0"/>
              </a:rPr>
              <a:t>. </a:t>
            </a:r>
            <a:endParaRPr lang="en-IN" dirty="0" smtClean="0">
              <a:solidFill>
                <a:srgbClr val="0033CC"/>
              </a:solidFill>
              <a:latin typeface="Adobe Devanagari" panose="02040503050201020203" pitchFamily="18" charset="0"/>
              <a:cs typeface="Adobe Devanagari" panose="02040503050201020203" pitchFamily="18" charset="0"/>
            </a:endParaRPr>
          </a:p>
          <a:p>
            <a:r>
              <a:rPr lang="en-IN" dirty="0" smtClean="0">
                <a:latin typeface="Adobe Devanagari" panose="02040503050201020203" pitchFamily="18" charset="0"/>
                <a:cs typeface="Adobe Devanagari" panose="02040503050201020203" pitchFamily="18" charset="0"/>
              </a:rPr>
              <a:t>Horizontal scaling is </a:t>
            </a:r>
            <a:r>
              <a:rPr lang="en-IN" dirty="0">
                <a:latin typeface="Adobe Devanagari" panose="02040503050201020203" pitchFamily="18" charset="0"/>
                <a:cs typeface="Adobe Devanagari" panose="02040503050201020203" pitchFamily="18" charset="0"/>
              </a:rPr>
              <a:t>a common form of scaling within cloud environments.</a:t>
            </a:r>
          </a:p>
        </p:txBody>
      </p:sp>
      <p:pic>
        <p:nvPicPr>
          <p:cNvPr id="4" name="Picture 3"/>
          <p:cNvPicPr>
            <a:picLocks noChangeAspect="1"/>
          </p:cNvPicPr>
          <p:nvPr/>
        </p:nvPicPr>
        <p:blipFill>
          <a:blip r:embed="rId2"/>
          <a:stretch>
            <a:fillRect/>
          </a:stretch>
        </p:blipFill>
        <p:spPr>
          <a:xfrm>
            <a:off x="2819971" y="2684907"/>
            <a:ext cx="6296025" cy="3829050"/>
          </a:xfrm>
          <a:prstGeom prst="rect">
            <a:avLst/>
          </a:prstGeom>
        </p:spPr>
      </p:pic>
      <p:sp>
        <p:nvSpPr>
          <p:cNvPr id="2" name="Footer Placeholder 1"/>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486476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456" y="170560"/>
            <a:ext cx="11241024" cy="6586855"/>
          </a:xfrm>
        </p:spPr>
        <p:txBody>
          <a:bodyPr/>
          <a:lstStyle/>
          <a:p>
            <a:r>
              <a:rPr lang="en-IN" dirty="0">
                <a:latin typeface="Adobe Devanagari" panose="02040503050201020203" pitchFamily="18" charset="0"/>
                <a:cs typeface="Adobe Devanagari" panose="02040503050201020203" pitchFamily="18" charset="0"/>
              </a:rPr>
              <a:t>When an existing IT resource is </a:t>
            </a:r>
            <a:r>
              <a:rPr lang="en-IN" dirty="0">
                <a:solidFill>
                  <a:srgbClr val="0033CC"/>
                </a:solidFill>
                <a:latin typeface="Adobe Devanagari" panose="02040503050201020203" pitchFamily="18" charset="0"/>
                <a:cs typeface="Adobe Devanagari" panose="02040503050201020203" pitchFamily="18" charset="0"/>
              </a:rPr>
              <a:t>replaced by another with higher or lower capacity</a:t>
            </a:r>
            <a:r>
              <a:rPr lang="en-IN" dirty="0" smtClean="0">
                <a:solidFill>
                  <a:srgbClr val="0033CC"/>
                </a:solidFill>
                <a:latin typeface="Adobe Devanagari" panose="02040503050201020203" pitchFamily="18" charset="0"/>
                <a:cs typeface="Adobe Devanagari" panose="02040503050201020203" pitchFamily="18" charset="0"/>
              </a:rPr>
              <a:t>,</a:t>
            </a:r>
            <a:r>
              <a:rPr lang="en-IN" dirty="0" smtClean="0">
                <a:latin typeface="Adobe Devanagari" panose="02040503050201020203" pitchFamily="18" charset="0"/>
                <a:cs typeface="Adobe Devanagari" panose="02040503050201020203" pitchFamily="18" charset="0"/>
              </a:rPr>
              <a:t> </a:t>
            </a:r>
            <a:r>
              <a:rPr lang="en-IN" i="1" dirty="0" smtClean="0">
                <a:solidFill>
                  <a:srgbClr val="FF0000"/>
                </a:solidFill>
                <a:latin typeface="Adobe Devanagari" panose="02040503050201020203" pitchFamily="18" charset="0"/>
                <a:cs typeface="Adobe Devanagari" panose="02040503050201020203" pitchFamily="18" charset="0"/>
              </a:rPr>
              <a:t>vertical </a:t>
            </a:r>
            <a:r>
              <a:rPr lang="en-IN" i="1" dirty="0">
                <a:solidFill>
                  <a:srgbClr val="FF0000"/>
                </a:solidFill>
                <a:latin typeface="Adobe Devanagari" panose="02040503050201020203" pitchFamily="18" charset="0"/>
                <a:cs typeface="Adobe Devanagari" panose="02040503050201020203" pitchFamily="18" charset="0"/>
              </a:rPr>
              <a:t>scaling </a:t>
            </a:r>
            <a:r>
              <a:rPr lang="en-IN" dirty="0">
                <a:latin typeface="Adobe Devanagari" panose="02040503050201020203" pitchFamily="18" charset="0"/>
                <a:cs typeface="Adobe Devanagari" panose="02040503050201020203" pitchFamily="18" charset="0"/>
              </a:rPr>
              <a:t>is considered to have occurred (Figure 3.5</a:t>
            </a:r>
            <a:r>
              <a:rPr lang="en-IN" dirty="0" smtClean="0">
                <a:latin typeface="Adobe Devanagari" panose="02040503050201020203" pitchFamily="18" charset="0"/>
                <a:cs typeface="Adobe Devanagari" panose="02040503050201020203" pitchFamily="18" charset="0"/>
              </a:rPr>
              <a:t>).</a:t>
            </a:r>
          </a:p>
          <a:p>
            <a:r>
              <a:rPr lang="en-IN" dirty="0" smtClean="0">
                <a:latin typeface="Adobe Devanagari" panose="02040503050201020203" pitchFamily="18" charset="0"/>
                <a:cs typeface="Adobe Devanagari" panose="02040503050201020203" pitchFamily="18" charset="0"/>
              </a:rPr>
              <a:t> Specifically</a:t>
            </a:r>
            <a:r>
              <a:rPr lang="en-IN" dirty="0">
                <a:latin typeface="Adobe Devanagari" panose="02040503050201020203" pitchFamily="18" charset="0"/>
                <a:cs typeface="Adobe Devanagari" panose="02040503050201020203" pitchFamily="18" charset="0"/>
              </a:rPr>
              <a:t>, the </a:t>
            </a:r>
            <a:r>
              <a:rPr lang="en-IN" dirty="0">
                <a:solidFill>
                  <a:srgbClr val="0033CC"/>
                </a:solidFill>
                <a:latin typeface="Adobe Devanagari" panose="02040503050201020203" pitchFamily="18" charset="0"/>
                <a:cs typeface="Adobe Devanagari" panose="02040503050201020203" pitchFamily="18" charset="0"/>
              </a:rPr>
              <a:t>replacing </a:t>
            </a:r>
            <a:r>
              <a:rPr lang="en-IN" dirty="0" smtClean="0">
                <a:solidFill>
                  <a:srgbClr val="0033CC"/>
                </a:solidFill>
                <a:latin typeface="Adobe Devanagari" panose="02040503050201020203" pitchFamily="18" charset="0"/>
                <a:cs typeface="Adobe Devanagari" panose="02040503050201020203" pitchFamily="18" charset="0"/>
              </a:rPr>
              <a:t>of an </a:t>
            </a:r>
            <a:r>
              <a:rPr lang="en-IN" dirty="0">
                <a:solidFill>
                  <a:srgbClr val="0033CC"/>
                </a:solidFill>
                <a:latin typeface="Adobe Devanagari" panose="02040503050201020203" pitchFamily="18" charset="0"/>
                <a:cs typeface="Adobe Devanagari" panose="02040503050201020203" pitchFamily="18" charset="0"/>
              </a:rPr>
              <a:t>IT resource </a:t>
            </a:r>
            <a:r>
              <a:rPr lang="en-IN" dirty="0">
                <a:latin typeface="Adobe Devanagari" panose="02040503050201020203" pitchFamily="18" charset="0"/>
                <a:cs typeface="Adobe Devanagari" panose="02040503050201020203" pitchFamily="18" charset="0"/>
              </a:rPr>
              <a:t>with another that has a </a:t>
            </a:r>
            <a:r>
              <a:rPr lang="en-IN" dirty="0">
                <a:solidFill>
                  <a:srgbClr val="FF0000"/>
                </a:solidFill>
                <a:latin typeface="Adobe Devanagari" panose="02040503050201020203" pitchFamily="18" charset="0"/>
                <a:cs typeface="Adobe Devanagari" panose="02040503050201020203" pitchFamily="18" charset="0"/>
              </a:rPr>
              <a:t>higher capacity</a:t>
            </a:r>
            <a:r>
              <a:rPr lang="en-IN" dirty="0">
                <a:latin typeface="Adobe Devanagari" panose="02040503050201020203" pitchFamily="18" charset="0"/>
                <a:cs typeface="Adobe Devanagari" panose="02040503050201020203" pitchFamily="18" charset="0"/>
              </a:rPr>
              <a:t> is referred to as </a:t>
            </a:r>
            <a:r>
              <a:rPr lang="en-IN" i="1" dirty="0">
                <a:latin typeface="Adobe Devanagari" panose="02040503050201020203" pitchFamily="18" charset="0"/>
                <a:cs typeface="Adobe Devanagari" panose="02040503050201020203" pitchFamily="18" charset="0"/>
              </a:rPr>
              <a:t>scaling up </a:t>
            </a:r>
            <a:r>
              <a:rPr lang="en-IN" i="1" dirty="0" smtClean="0">
                <a:latin typeface="Adobe Devanagari" panose="02040503050201020203" pitchFamily="18" charset="0"/>
                <a:cs typeface="Adobe Devanagari" panose="02040503050201020203" pitchFamily="18" charset="0"/>
              </a:rPr>
              <a:t>.</a:t>
            </a:r>
          </a:p>
          <a:p>
            <a:r>
              <a:rPr lang="en-IN" dirty="0" smtClean="0">
                <a:latin typeface="Adobe Devanagari" panose="02040503050201020203" pitchFamily="18" charset="0"/>
                <a:cs typeface="Adobe Devanagari" panose="02040503050201020203" pitchFamily="18" charset="0"/>
              </a:rPr>
              <a:t>The </a:t>
            </a:r>
            <a:r>
              <a:rPr lang="en-IN" dirty="0">
                <a:solidFill>
                  <a:srgbClr val="0033CC"/>
                </a:solidFill>
                <a:latin typeface="Adobe Devanagari" panose="02040503050201020203" pitchFamily="18" charset="0"/>
                <a:cs typeface="Adobe Devanagari" panose="02040503050201020203" pitchFamily="18" charset="0"/>
              </a:rPr>
              <a:t>replacing an IT resource </a:t>
            </a:r>
            <a:r>
              <a:rPr lang="en-IN" dirty="0">
                <a:latin typeface="Adobe Devanagari" panose="02040503050201020203" pitchFamily="18" charset="0"/>
                <a:cs typeface="Adobe Devanagari" panose="02040503050201020203" pitchFamily="18" charset="0"/>
              </a:rPr>
              <a:t>with another that has a </a:t>
            </a:r>
            <a:r>
              <a:rPr lang="en-IN" dirty="0">
                <a:solidFill>
                  <a:srgbClr val="FF0000"/>
                </a:solidFill>
                <a:latin typeface="Adobe Devanagari" panose="02040503050201020203" pitchFamily="18" charset="0"/>
                <a:cs typeface="Adobe Devanagari" panose="02040503050201020203" pitchFamily="18" charset="0"/>
              </a:rPr>
              <a:t>lower capacity </a:t>
            </a:r>
            <a:r>
              <a:rPr lang="en-IN" dirty="0">
                <a:latin typeface="Adobe Devanagari" panose="02040503050201020203" pitchFamily="18" charset="0"/>
                <a:cs typeface="Adobe Devanagari" panose="02040503050201020203" pitchFamily="18" charset="0"/>
              </a:rPr>
              <a:t>is considered </a:t>
            </a:r>
            <a:r>
              <a:rPr lang="en-IN" i="1" dirty="0" smtClean="0">
                <a:latin typeface="Adobe Devanagari" panose="02040503050201020203" pitchFamily="18" charset="0"/>
                <a:cs typeface="Adobe Devanagari" panose="02040503050201020203" pitchFamily="18" charset="0"/>
              </a:rPr>
              <a:t>scaling  down</a:t>
            </a:r>
            <a:r>
              <a:rPr lang="en-IN" dirty="0">
                <a:latin typeface="Adobe Devanagari" panose="02040503050201020203" pitchFamily="18" charset="0"/>
                <a:cs typeface="Adobe Devanagari" panose="02040503050201020203" pitchFamily="18" charset="0"/>
              </a:rPr>
              <a:t>. </a:t>
            </a:r>
            <a:r>
              <a:rPr lang="en-IN" dirty="0" smtClean="0">
                <a:latin typeface="Adobe Devanagari" panose="02040503050201020203" pitchFamily="18" charset="0"/>
                <a:cs typeface="Adobe Devanagari" panose="02040503050201020203" pitchFamily="18" charset="0"/>
              </a:rPr>
              <a:t>  Vertical </a:t>
            </a:r>
            <a:r>
              <a:rPr lang="en-IN" dirty="0">
                <a:latin typeface="Adobe Devanagari" panose="02040503050201020203" pitchFamily="18" charset="0"/>
                <a:cs typeface="Adobe Devanagari" panose="02040503050201020203" pitchFamily="18" charset="0"/>
              </a:rPr>
              <a:t>scaling is less common in cloud environments due to the </a:t>
            </a:r>
            <a:r>
              <a:rPr lang="en-IN" dirty="0" smtClean="0">
                <a:latin typeface="Adobe Devanagari" panose="02040503050201020203" pitchFamily="18" charset="0"/>
                <a:cs typeface="Adobe Devanagari" panose="02040503050201020203" pitchFamily="18" charset="0"/>
              </a:rPr>
              <a:t>downtime required </a:t>
            </a:r>
            <a:r>
              <a:rPr lang="en-IN" dirty="0">
                <a:latin typeface="Adobe Devanagari" panose="02040503050201020203" pitchFamily="18" charset="0"/>
                <a:cs typeface="Adobe Devanagari" panose="02040503050201020203" pitchFamily="18" charset="0"/>
              </a:rPr>
              <a:t>while the replacement is taking place.</a:t>
            </a:r>
          </a:p>
        </p:txBody>
      </p:sp>
      <p:pic>
        <p:nvPicPr>
          <p:cNvPr id="2" name="Picture 1"/>
          <p:cNvPicPr>
            <a:picLocks noChangeAspect="1"/>
          </p:cNvPicPr>
          <p:nvPr/>
        </p:nvPicPr>
        <p:blipFill>
          <a:blip r:embed="rId2"/>
          <a:stretch>
            <a:fillRect/>
          </a:stretch>
        </p:blipFill>
        <p:spPr>
          <a:xfrm>
            <a:off x="2930080" y="3300031"/>
            <a:ext cx="6581775" cy="3019425"/>
          </a:xfrm>
          <a:prstGeom prst="rect">
            <a:avLst/>
          </a:prstGeom>
        </p:spPr>
      </p:pic>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464511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1197864"/>
            <a:ext cx="10328014" cy="4616609"/>
          </a:xfrm>
          <a:prstGeom prst="rect">
            <a:avLst/>
          </a:prstGeom>
        </p:spPr>
      </p:pic>
      <p:sp>
        <p:nvSpPr>
          <p:cNvPr id="3" name="Footer Placeholder 2"/>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030437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1BEC-4F08-4D5C-9E22-5F3156C765A0}"/>
              </a:ext>
            </a:extLst>
          </p:cNvPr>
          <p:cNvSpPr>
            <a:spLocks noGrp="1"/>
          </p:cNvSpPr>
          <p:nvPr>
            <p:ph type="ctrTitle"/>
          </p:nvPr>
        </p:nvSpPr>
        <p:spPr>
          <a:xfrm>
            <a:off x="1194816" y="401003"/>
            <a:ext cx="10171748" cy="614997"/>
          </a:xfrm>
        </p:spPr>
        <p:txBody>
          <a:bodyPr>
            <a:normAutofit fontScale="90000"/>
          </a:bodyPr>
          <a:lstStyle/>
          <a:p>
            <a:r>
              <a:rPr lang="en-US" altLang="en-US" dirty="0" smtClean="0">
                <a:solidFill>
                  <a:srgbClr val="C00000"/>
                </a:solidFill>
              </a:rPr>
              <a:t> Understanding </a:t>
            </a:r>
            <a:r>
              <a:rPr lang="en-US" altLang="en-US" dirty="0">
                <a:solidFill>
                  <a:srgbClr val="C00000"/>
                </a:solidFill>
              </a:rPr>
              <a:t>Cloud Computing</a:t>
            </a:r>
            <a:endParaRPr lang="en-IN" dirty="0">
              <a:solidFill>
                <a:srgbClr val="C00000"/>
              </a:solidFill>
            </a:endParaRPr>
          </a:p>
        </p:txBody>
      </p:sp>
      <p:sp>
        <p:nvSpPr>
          <p:cNvPr id="3" name="Subtitle 2">
            <a:extLst>
              <a:ext uri="{FF2B5EF4-FFF2-40B4-BE49-F238E27FC236}">
                <a16:creationId xmlns:a16="http://schemas.microsoft.com/office/drawing/2014/main" id="{572DF515-7AA3-4C8A-B84B-8EE84E2EDAD3}"/>
              </a:ext>
            </a:extLst>
          </p:cNvPr>
          <p:cNvSpPr>
            <a:spLocks noGrp="1"/>
          </p:cNvSpPr>
          <p:nvPr>
            <p:ph type="subTitle" idx="1"/>
          </p:nvPr>
        </p:nvSpPr>
        <p:spPr>
          <a:xfrm>
            <a:off x="1331976" y="1016000"/>
            <a:ext cx="9144000" cy="1655762"/>
          </a:xfrm>
        </p:spPr>
        <p:txBody>
          <a:bodyPr/>
          <a:lstStyle/>
          <a:p>
            <a:r>
              <a:rPr lang="en-IN" dirty="0" smtClean="0"/>
              <a:t>Chapter 3</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016" y="1481328"/>
            <a:ext cx="3567043" cy="500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955566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Services</a:t>
            </a:r>
            <a:endParaRPr lang="en-IN" dirty="0"/>
          </a:p>
        </p:txBody>
      </p:sp>
      <p:sp>
        <p:nvSpPr>
          <p:cNvPr id="3" name="Content Placeholder 2"/>
          <p:cNvSpPr>
            <a:spLocks noGrp="1"/>
          </p:cNvSpPr>
          <p:nvPr>
            <p:ph idx="1"/>
          </p:nvPr>
        </p:nvSpPr>
        <p:spPr>
          <a:xfrm>
            <a:off x="838200" y="1399032"/>
            <a:ext cx="10515600" cy="5285231"/>
          </a:xfrm>
        </p:spPr>
        <p:txBody>
          <a:bodyPr/>
          <a:lstStyle/>
          <a:p>
            <a:r>
              <a:rPr lang="en-IN" dirty="0">
                <a:latin typeface="Adobe Devanagari" panose="02040503050201020203" pitchFamily="18" charset="0"/>
                <a:cs typeface="Adobe Devanagari" panose="02040503050201020203" pitchFamily="18" charset="0"/>
              </a:rPr>
              <a:t>A </a:t>
            </a:r>
            <a:r>
              <a:rPr lang="en-IN" i="1" dirty="0">
                <a:solidFill>
                  <a:srgbClr val="0033CC"/>
                </a:solidFill>
                <a:latin typeface="Adobe Devanagari" panose="02040503050201020203" pitchFamily="18" charset="0"/>
                <a:cs typeface="Adobe Devanagari" panose="02040503050201020203" pitchFamily="18" charset="0"/>
              </a:rPr>
              <a:t>cloud service </a:t>
            </a:r>
            <a:r>
              <a:rPr lang="en-IN" dirty="0">
                <a:latin typeface="Adobe Devanagari" panose="02040503050201020203" pitchFamily="18" charset="0"/>
                <a:cs typeface="Adobe Devanagari" panose="02040503050201020203" pitchFamily="18" charset="0"/>
              </a:rPr>
              <a:t>is any IT resource that is made remotely accessible via a </a:t>
            </a:r>
            <a:r>
              <a:rPr lang="en-IN" dirty="0" smtClean="0">
                <a:latin typeface="Adobe Devanagari" panose="02040503050201020203" pitchFamily="18" charset="0"/>
                <a:cs typeface="Adobe Devanagari" panose="02040503050201020203" pitchFamily="18" charset="0"/>
              </a:rPr>
              <a:t>cloud. </a:t>
            </a:r>
          </a:p>
          <a:p>
            <a:r>
              <a:rPr lang="en-IN" dirty="0">
                <a:latin typeface="Adobe Devanagari" panose="02040503050201020203" pitchFamily="18" charset="0"/>
                <a:cs typeface="Adobe Devanagari" panose="02040503050201020203" pitchFamily="18" charset="0"/>
              </a:rPr>
              <a:t>In Figure 3.6, the yellow circle symbol is used to represent the cloud service as a </a:t>
            </a:r>
            <a:r>
              <a:rPr lang="en-IN" dirty="0" smtClean="0">
                <a:latin typeface="Adobe Devanagari" panose="02040503050201020203" pitchFamily="18" charset="0"/>
                <a:cs typeface="Adobe Devanagari" panose="02040503050201020203" pitchFamily="18" charset="0"/>
              </a:rPr>
              <a:t>simple Web-based </a:t>
            </a:r>
            <a:r>
              <a:rPr lang="en-IN" dirty="0">
                <a:latin typeface="Adobe Devanagari" panose="02040503050201020203" pitchFamily="18" charset="0"/>
                <a:cs typeface="Adobe Devanagari" panose="02040503050201020203" pitchFamily="18" charset="0"/>
              </a:rPr>
              <a:t>software </a:t>
            </a:r>
            <a:r>
              <a:rPr lang="en-IN" dirty="0" smtClean="0">
                <a:latin typeface="Adobe Devanagari" panose="02040503050201020203" pitchFamily="18" charset="0"/>
                <a:cs typeface="Adobe Devanagari" panose="02040503050201020203" pitchFamily="18" charset="0"/>
              </a:rPr>
              <a:t>program	</a:t>
            </a:r>
            <a:endParaRPr lang="en-IN" dirty="0">
              <a:latin typeface="Adobe Devanagari" panose="02040503050201020203" pitchFamily="18" charset="0"/>
              <a:cs typeface="Adobe Devanagari" panose="02040503050201020203" pitchFamily="18" charset="0"/>
            </a:endParaRPr>
          </a:p>
        </p:txBody>
      </p:sp>
      <p:pic>
        <p:nvPicPr>
          <p:cNvPr id="4" name="Picture 3"/>
          <p:cNvPicPr>
            <a:picLocks noChangeAspect="1"/>
          </p:cNvPicPr>
          <p:nvPr/>
        </p:nvPicPr>
        <p:blipFill>
          <a:blip r:embed="rId2"/>
          <a:stretch>
            <a:fillRect/>
          </a:stretch>
        </p:blipFill>
        <p:spPr>
          <a:xfrm>
            <a:off x="2006726" y="3693969"/>
            <a:ext cx="7722489" cy="3125230"/>
          </a:xfrm>
          <a:prstGeom prst="rect">
            <a:avLst/>
          </a:prstGeom>
        </p:spPr>
      </p:pic>
      <p:sp>
        <p:nvSpPr>
          <p:cNvPr id="5" name="Footer Placeholder 4"/>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351267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Cloud Service </a:t>
            </a:r>
            <a:r>
              <a:rPr lang="en-IN" b="1" dirty="0" smtClean="0"/>
              <a:t>Consumer 	</a:t>
            </a:r>
            <a:endParaRPr lang="en-IN" dirty="0"/>
          </a:p>
        </p:txBody>
      </p:sp>
      <p:sp>
        <p:nvSpPr>
          <p:cNvPr id="3" name="Content Placeholder 2"/>
          <p:cNvSpPr>
            <a:spLocks noGrp="1"/>
          </p:cNvSpPr>
          <p:nvPr>
            <p:ph idx="1"/>
          </p:nvPr>
        </p:nvSpPr>
        <p:spPr>
          <a:xfrm>
            <a:off x="838200" y="1825624"/>
            <a:ext cx="10515600" cy="4886071"/>
          </a:xfrm>
        </p:spPr>
        <p:txBody>
          <a:bodyPr/>
          <a:lstStyle/>
          <a:p>
            <a:r>
              <a:rPr lang="en-IN" dirty="0">
                <a:latin typeface="Adobe Devanagari" panose="02040503050201020203" pitchFamily="18" charset="0"/>
                <a:cs typeface="Adobe Devanagari" panose="02040503050201020203" pitchFamily="18" charset="0"/>
              </a:rPr>
              <a:t>The </a:t>
            </a:r>
            <a:r>
              <a:rPr lang="en-IN" i="1" dirty="0">
                <a:solidFill>
                  <a:srgbClr val="0033CC"/>
                </a:solidFill>
                <a:latin typeface="Adobe Devanagari" panose="02040503050201020203" pitchFamily="18" charset="0"/>
                <a:cs typeface="Adobe Devanagari" panose="02040503050201020203" pitchFamily="18" charset="0"/>
              </a:rPr>
              <a:t>cloud service consumer </a:t>
            </a:r>
            <a:r>
              <a:rPr lang="en-IN" dirty="0">
                <a:latin typeface="Adobe Devanagari" panose="02040503050201020203" pitchFamily="18" charset="0"/>
                <a:cs typeface="Adobe Devanagari" panose="02040503050201020203" pitchFamily="18" charset="0"/>
              </a:rPr>
              <a:t>is a temporary runtime role assumed by a software </a:t>
            </a:r>
            <a:r>
              <a:rPr lang="en-IN" dirty="0" smtClean="0">
                <a:latin typeface="Adobe Devanagari" panose="02040503050201020203" pitchFamily="18" charset="0"/>
                <a:cs typeface="Adobe Devanagari" panose="02040503050201020203" pitchFamily="18" charset="0"/>
              </a:rPr>
              <a:t>program when </a:t>
            </a:r>
            <a:r>
              <a:rPr lang="en-IN" dirty="0">
                <a:latin typeface="Adobe Devanagari" panose="02040503050201020203" pitchFamily="18" charset="0"/>
                <a:cs typeface="Adobe Devanagari" panose="02040503050201020203" pitchFamily="18" charset="0"/>
              </a:rPr>
              <a:t>it accesses a cloud service.</a:t>
            </a:r>
          </a:p>
        </p:txBody>
      </p:sp>
      <p:pic>
        <p:nvPicPr>
          <p:cNvPr id="4" name="Picture 3"/>
          <p:cNvPicPr>
            <a:picLocks noChangeAspect="1"/>
          </p:cNvPicPr>
          <p:nvPr/>
        </p:nvPicPr>
        <p:blipFill>
          <a:blip r:embed="rId2"/>
          <a:stretch>
            <a:fillRect/>
          </a:stretch>
        </p:blipFill>
        <p:spPr>
          <a:xfrm>
            <a:off x="2516124" y="2758249"/>
            <a:ext cx="7331964" cy="3732395"/>
          </a:xfrm>
          <a:prstGeom prst="rect">
            <a:avLst/>
          </a:prstGeom>
        </p:spPr>
      </p:pic>
      <p:sp>
        <p:nvSpPr>
          <p:cNvPr id="5" name="Footer Placeholder 4"/>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462383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Click here</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t>                           </a:t>
            </a:r>
            <a:r>
              <a:rPr lang="en-IN" dirty="0" smtClean="0">
                <a:hlinkClick r:id="rId2" action="ppaction://hlinkfile"/>
              </a:rPr>
              <a:t>Cloud Service Deployment Models</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927626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1D99-EB08-48D7-9AE9-269F562EB663}"/>
              </a:ext>
            </a:extLst>
          </p:cNvPr>
          <p:cNvSpPr>
            <a:spLocks noGrp="1"/>
          </p:cNvSpPr>
          <p:nvPr>
            <p:ph type="title"/>
          </p:nvPr>
        </p:nvSpPr>
        <p:spPr/>
        <p:txBody>
          <a:bodyPr/>
          <a:lstStyle/>
          <a:p>
            <a:r>
              <a:rPr lang="en-IN" dirty="0" smtClean="0">
                <a:solidFill>
                  <a:srgbClr val="C00000"/>
                </a:solidFill>
              </a:rPr>
              <a:t>Topics</a:t>
            </a:r>
            <a:endParaRPr lang="en-IN" dirty="0">
              <a:solidFill>
                <a:srgbClr val="C00000"/>
              </a:solidFill>
            </a:endParaRPr>
          </a:p>
        </p:txBody>
      </p:sp>
      <p:sp>
        <p:nvSpPr>
          <p:cNvPr id="3" name="Content Placeholder 2">
            <a:extLst>
              <a:ext uri="{FF2B5EF4-FFF2-40B4-BE49-F238E27FC236}">
                <a16:creationId xmlns:a16="http://schemas.microsoft.com/office/drawing/2014/main" id="{67D9B4A0-F843-40FE-9BCC-AE5349BA5C72}"/>
              </a:ext>
            </a:extLst>
          </p:cNvPr>
          <p:cNvSpPr>
            <a:spLocks noGrp="1"/>
          </p:cNvSpPr>
          <p:nvPr>
            <p:ph idx="1"/>
          </p:nvPr>
        </p:nvSpPr>
        <p:spPr/>
        <p:txBody>
          <a:bodyPr>
            <a:normAutofit/>
          </a:bodyPr>
          <a:lstStyle/>
          <a:p>
            <a:pPr>
              <a:lnSpc>
                <a:spcPct val="200000"/>
              </a:lnSpc>
            </a:pPr>
            <a:r>
              <a:rPr lang="en-IN" dirty="0">
                <a:latin typeface="Adobe Devanagari" panose="02040503050201020203" pitchFamily="18" charset="0"/>
                <a:cs typeface="Adobe Devanagari" panose="02040503050201020203" pitchFamily="18" charset="0"/>
              </a:rPr>
              <a:t>Cloud Origins and </a:t>
            </a:r>
            <a:r>
              <a:rPr lang="en-IN" dirty="0" smtClean="0">
                <a:latin typeface="Adobe Devanagari" panose="02040503050201020203" pitchFamily="18" charset="0"/>
                <a:cs typeface="Adobe Devanagari" panose="02040503050201020203" pitchFamily="18" charset="0"/>
              </a:rPr>
              <a:t>Influences </a:t>
            </a:r>
            <a:r>
              <a:rPr lang="en-IN" dirty="0" smtClean="0">
                <a:solidFill>
                  <a:srgbClr val="FF0000"/>
                </a:solidFill>
                <a:latin typeface="Adobe Devanagari" panose="02040503050201020203" pitchFamily="18" charset="0"/>
                <a:cs typeface="Adobe Devanagari" panose="02040503050201020203" pitchFamily="18" charset="0"/>
              </a:rPr>
              <a:t>pp.26-32</a:t>
            </a:r>
          </a:p>
          <a:p>
            <a:pPr>
              <a:lnSpc>
                <a:spcPct val="200000"/>
              </a:lnSpc>
            </a:pPr>
            <a:endParaRPr lang="en-IN" dirty="0">
              <a:solidFill>
                <a:srgbClr val="FF0000"/>
              </a:solidFill>
              <a:latin typeface="Adobe Devanagari" panose="02040503050201020203" pitchFamily="18" charset="0"/>
              <a:cs typeface="Adobe Devanagari" panose="02040503050201020203" pitchFamily="18" charset="0"/>
            </a:endParaRPr>
          </a:p>
          <a:p>
            <a:pPr marL="0" indent="0">
              <a:lnSpc>
                <a:spcPct val="200000"/>
              </a:lnSpc>
              <a:buNone/>
            </a:pPr>
            <a:endParaRPr lang="en-IN" dirty="0">
              <a:solidFill>
                <a:srgbClr val="FF0000"/>
              </a:solidFill>
              <a:latin typeface="Adobe Devanagari" panose="02040503050201020203" pitchFamily="18" charset="0"/>
              <a:cs typeface="Adobe Devanagari" panose="02040503050201020203" pitchFamily="18" charset="0"/>
            </a:endParaRPr>
          </a:p>
          <a:p>
            <a:pPr>
              <a:lnSpc>
                <a:spcPct val="200000"/>
              </a:lnSpc>
            </a:pPr>
            <a:r>
              <a:rPr lang="en-IN" dirty="0">
                <a:latin typeface="Adobe Devanagari" panose="02040503050201020203" pitchFamily="18" charset="0"/>
                <a:cs typeface="Adobe Devanagari" panose="02040503050201020203" pitchFamily="18" charset="0"/>
              </a:rPr>
              <a:t>Basic Concepts and </a:t>
            </a:r>
            <a:r>
              <a:rPr lang="en-IN" dirty="0" smtClean="0">
                <a:latin typeface="Adobe Devanagari" panose="02040503050201020203" pitchFamily="18" charset="0"/>
                <a:cs typeface="Adobe Devanagari" panose="02040503050201020203" pitchFamily="18" charset="0"/>
              </a:rPr>
              <a:t>Terminology </a:t>
            </a:r>
            <a:r>
              <a:rPr lang="en-IN" dirty="0" smtClean="0">
                <a:solidFill>
                  <a:srgbClr val="FF0000"/>
                </a:solidFill>
                <a:latin typeface="Adobe Devanagari" panose="02040503050201020203" pitchFamily="18" charset="0"/>
                <a:cs typeface="Adobe Devanagari" panose="02040503050201020203" pitchFamily="18" charset="0"/>
              </a:rPr>
              <a:t>pp.33-40</a:t>
            </a:r>
          </a:p>
          <a:p>
            <a:pPr>
              <a:lnSpc>
                <a:spcPct val="200000"/>
              </a:lnSpc>
            </a:pPr>
            <a:endParaRPr lang="en-IN" dirty="0">
              <a:solidFill>
                <a:srgbClr val="FF0000"/>
              </a:solidFill>
              <a:latin typeface="Adobe Devanagari" panose="02040503050201020203" pitchFamily="18" charset="0"/>
              <a:cs typeface="Adobe Devanagari" panose="02040503050201020203" pitchFamily="18" charset="0"/>
            </a:endParaRPr>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54114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D5F9-B36C-40E3-9F44-019968D4577A}"/>
              </a:ext>
            </a:extLst>
          </p:cNvPr>
          <p:cNvSpPr>
            <a:spLocks noGrp="1"/>
          </p:cNvSpPr>
          <p:nvPr>
            <p:ph type="title"/>
          </p:nvPr>
        </p:nvSpPr>
        <p:spPr/>
        <p:txBody>
          <a:bodyPr/>
          <a:lstStyle/>
          <a:p>
            <a:r>
              <a:rPr lang="en-IN" dirty="0" smtClean="0">
                <a:solidFill>
                  <a:srgbClr val="C00000"/>
                </a:solidFill>
              </a:rPr>
              <a:t>Topic 1. Cloud </a:t>
            </a:r>
            <a:r>
              <a:rPr lang="en-IN" dirty="0">
                <a:solidFill>
                  <a:srgbClr val="C00000"/>
                </a:solidFill>
              </a:rPr>
              <a:t>origins and influences</a:t>
            </a:r>
          </a:p>
        </p:txBody>
      </p:sp>
      <p:sp>
        <p:nvSpPr>
          <p:cNvPr id="3" name="Content Placeholder 2">
            <a:extLst>
              <a:ext uri="{FF2B5EF4-FFF2-40B4-BE49-F238E27FC236}">
                <a16:creationId xmlns:a16="http://schemas.microsoft.com/office/drawing/2014/main" id="{6E393735-FB03-4F48-89CE-37CF0483D8C7}"/>
              </a:ext>
            </a:extLst>
          </p:cNvPr>
          <p:cNvSpPr>
            <a:spLocks noGrp="1"/>
          </p:cNvSpPr>
          <p:nvPr>
            <p:ph idx="1"/>
          </p:nvPr>
        </p:nvSpPr>
        <p:spPr/>
        <p:txBody>
          <a:bodyPr>
            <a:normAutofit lnSpcReduction="10000"/>
          </a:bodyPr>
          <a:lstStyle/>
          <a:p>
            <a:r>
              <a:rPr lang="en-IN" dirty="0" smtClean="0">
                <a:latin typeface="Adobe Devanagari" panose="02040503050201020203" pitchFamily="18" charset="0"/>
                <a:cs typeface="Adobe Devanagari" panose="02040503050201020203" pitchFamily="18" charset="0"/>
              </a:rPr>
              <a:t>Cloud : A </a:t>
            </a:r>
            <a:r>
              <a:rPr lang="en-IN" dirty="0">
                <a:latin typeface="Adobe Devanagari" panose="02040503050201020203" pitchFamily="18" charset="0"/>
                <a:cs typeface="Adobe Devanagari" panose="02040503050201020203" pitchFamily="18" charset="0"/>
              </a:rPr>
              <a:t>brief history</a:t>
            </a:r>
          </a:p>
          <a:p>
            <a:r>
              <a:rPr lang="en-IN" dirty="0">
                <a:latin typeface="Adobe Devanagari" panose="02040503050201020203" pitchFamily="18" charset="0"/>
                <a:cs typeface="Adobe Devanagari" panose="02040503050201020203" pitchFamily="18" charset="0"/>
              </a:rPr>
              <a:t>Definitions</a:t>
            </a:r>
          </a:p>
          <a:p>
            <a:r>
              <a:rPr lang="en-IN" dirty="0">
                <a:latin typeface="Adobe Devanagari" panose="02040503050201020203" pitchFamily="18" charset="0"/>
                <a:cs typeface="Adobe Devanagari" panose="02040503050201020203" pitchFamily="18" charset="0"/>
              </a:rPr>
              <a:t>Business </a:t>
            </a:r>
            <a:r>
              <a:rPr lang="en-IN" dirty="0" smtClean="0">
                <a:latin typeface="Adobe Devanagari" panose="02040503050201020203" pitchFamily="18" charset="0"/>
                <a:cs typeface="Adobe Devanagari" panose="02040503050201020203" pitchFamily="18" charset="0"/>
              </a:rPr>
              <a:t>drivers</a:t>
            </a:r>
          </a:p>
          <a:p>
            <a:pPr lvl="1"/>
            <a:r>
              <a:rPr lang="en-IN" dirty="0" smtClean="0">
                <a:latin typeface="Adobe Devanagari" panose="02040503050201020203" pitchFamily="18" charset="0"/>
                <a:cs typeface="Adobe Devanagari" panose="02040503050201020203" pitchFamily="18" charset="0"/>
              </a:rPr>
              <a:t>Capacity Planning</a:t>
            </a:r>
          </a:p>
          <a:p>
            <a:pPr lvl="1"/>
            <a:r>
              <a:rPr lang="en-IN" dirty="0" smtClean="0">
                <a:latin typeface="Adobe Devanagari" panose="02040503050201020203" pitchFamily="18" charset="0"/>
                <a:cs typeface="Adobe Devanagari" panose="02040503050201020203" pitchFamily="18" charset="0"/>
              </a:rPr>
              <a:t>Cost Reductions</a:t>
            </a:r>
          </a:p>
          <a:p>
            <a:pPr lvl="1"/>
            <a:r>
              <a:rPr lang="en-IN" dirty="0">
                <a:latin typeface="Adobe Devanagari" panose="02040503050201020203" pitchFamily="18" charset="0"/>
                <a:cs typeface="Adobe Devanagari" panose="02040503050201020203" pitchFamily="18" charset="0"/>
              </a:rPr>
              <a:t>Organizational Agility</a:t>
            </a:r>
          </a:p>
          <a:p>
            <a:r>
              <a:rPr lang="en-IN" dirty="0" smtClean="0">
                <a:latin typeface="Adobe Devanagari" panose="02040503050201020203" pitchFamily="18" charset="0"/>
                <a:cs typeface="Adobe Devanagari" panose="02040503050201020203" pitchFamily="18" charset="0"/>
              </a:rPr>
              <a:t>Technical innovations</a:t>
            </a:r>
          </a:p>
          <a:p>
            <a:pPr lvl="1"/>
            <a:r>
              <a:rPr lang="en-IN" dirty="0" smtClean="0">
                <a:latin typeface="Adobe Devanagari" panose="02040503050201020203" pitchFamily="18" charset="0"/>
                <a:cs typeface="Adobe Devanagari" panose="02040503050201020203" pitchFamily="18" charset="0"/>
              </a:rPr>
              <a:t>Clustering</a:t>
            </a:r>
          </a:p>
          <a:p>
            <a:pPr lvl="1"/>
            <a:r>
              <a:rPr lang="en-IN" dirty="0" smtClean="0">
                <a:latin typeface="Adobe Devanagari" panose="02040503050201020203" pitchFamily="18" charset="0"/>
                <a:cs typeface="Adobe Devanagari" panose="02040503050201020203" pitchFamily="18" charset="0"/>
              </a:rPr>
              <a:t>Grid Computing</a:t>
            </a:r>
          </a:p>
          <a:p>
            <a:pPr lvl="1"/>
            <a:r>
              <a:rPr lang="en-IN" dirty="0" smtClean="0">
                <a:latin typeface="Adobe Devanagari" panose="02040503050201020203" pitchFamily="18" charset="0"/>
                <a:cs typeface="Adobe Devanagari" panose="02040503050201020203" pitchFamily="18" charset="0"/>
              </a:rPr>
              <a:t>Virtualization</a:t>
            </a:r>
            <a:endParaRPr lang="en-IN" dirty="0">
              <a:latin typeface="Adobe Devanagari" panose="02040503050201020203" pitchFamily="18" charset="0"/>
              <a:cs typeface="Adobe Devanagari" panose="02040503050201020203" pitchFamily="18" charset="0"/>
            </a:endParaRPr>
          </a:p>
          <a:p>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73172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A Brief History</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lstStyle/>
          <a:p>
            <a:r>
              <a:rPr lang="en-US" dirty="0"/>
              <a:t>The idea of computing in a “cloud” traces back to the origins of </a:t>
            </a:r>
            <a:r>
              <a:rPr lang="en-US" b="1" dirty="0"/>
              <a:t>utility computing</a:t>
            </a:r>
            <a:r>
              <a:rPr lang="en-US" dirty="0"/>
              <a:t>, a concept that computer scientist </a:t>
            </a:r>
            <a:r>
              <a:rPr lang="en-US" b="1" dirty="0"/>
              <a:t>John McCarthy</a:t>
            </a:r>
            <a:r>
              <a:rPr lang="en-US" dirty="0"/>
              <a:t> publicly proposed in 1961:</a:t>
            </a:r>
          </a:p>
          <a:p>
            <a:endParaRPr lang="en-US" dirty="0"/>
          </a:p>
          <a:p>
            <a:pPr marL="0" indent="0">
              <a:buNone/>
            </a:pPr>
            <a:r>
              <a:rPr lang="en-US" i="1" dirty="0"/>
              <a:t>“If computers of the kind I have advocated become the computers of the future, then computing may someday be organized as a public utility just as the telephone system is a public utility. ... The computer utility could become the basis of a new and important industry.”</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1319215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A Brief History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lstStyle/>
          <a:p>
            <a:r>
              <a:rPr lang="en-US" dirty="0"/>
              <a:t>In 1969, </a:t>
            </a:r>
            <a:r>
              <a:rPr lang="en-US" b="1" dirty="0"/>
              <a:t>Leonard Kleinrock</a:t>
            </a:r>
            <a:r>
              <a:rPr lang="en-US" dirty="0"/>
              <a:t>, a chief scientist of the Advanced Research Projects Agency Network or ARPANET project that seeded the Internet, stated:</a:t>
            </a:r>
          </a:p>
          <a:p>
            <a:pPr marL="0" indent="0">
              <a:buNone/>
            </a:pPr>
            <a:r>
              <a:rPr lang="en-US" i="1" dirty="0"/>
              <a:t>“As of now, computer networks are still in their infancy, but as they grow up and become sophisticated, we will probably see the spread of </a:t>
            </a:r>
            <a:r>
              <a:rPr lang="en-IN" i="1" dirty="0"/>
              <a:t>‘computer utilities’ ...”.</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2965576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A Brief History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fontScale="85000" lnSpcReduction="20000"/>
          </a:bodyPr>
          <a:lstStyle/>
          <a:p>
            <a:pPr algn="just"/>
            <a:r>
              <a:rPr lang="en-US" dirty="0"/>
              <a:t>The general public has been leveraging forms of </a:t>
            </a:r>
            <a:r>
              <a:rPr lang="en-US" b="1" dirty="0"/>
              <a:t>Internet-based computer utilities</a:t>
            </a:r>
            <a:r>
              <a:rPr lang="en-US" dirty="0"/>
              <a:t> since the </a:t>
            </a:r>
            <a:r>
              <a:rPr lang="en-US" dirty="0">
                <a:solidFill>
                  <a:srgbClr val="0033CC"/>
                </a:solidFill>
              </a:rPr>
              <a:t>mid-1990s</a:t>
            </a:r>
            <a:r>
              <a:rPr lang="en-US" dirty="0"/>
              <a:t> through various incarnations of search engines </a:t>
            </a:r>
            <a:r>
              <a:rPr lang="en-US" dirty="0">
                <a:solidFill>
                  <a:srgbClr val="0033CC"/>
                </a:solidFill>
              </a:rPr>
              <a:t>(Yahoo!, Google), e-mail services (Hotmail, Gmail), open publishing platforms (</a:t>
            </a:r>
            <a:r>
              <a:rPr lang="en-US" dirty="0" err="1">
                <a:solidFill>
                  <a:srgbClr val="0033CC"/>
                </a:solidFill>
              </a:rPr>
              <a:t>MySpace</a:t>
            </a:r>
            <a:r>
              <a:rPr lang="en-US" dirty="0">
                <a:solidFill>
                  <a:srgbClr val="0033CC"/>
                </a:solidFill>
              </a:rPr>
              <a:t>, Facebook, YouTube), </a:t>
            </a:r>
            <a:r>
              <a:rPr lang="en-US" dirty="0"/>
              <a:t>and other types of </a:t>
            </a:r>
            <a:r>
              <a:rPr lang="en-IN" dirty="0"/>
              <a:t>social media (Twitter, LinkedIn).</a:t>
            </a:r>
          </a:p>
          <a:p>
            <a:pPr algn="just"/>
            <a:r>
              <a:rPr lang="en-US" dirty="0"/>
              <a:t>In the </a:t>
            </a:r>
            <a:r>
              <a:rPr lang="en-US" dirty="0">
                <a:solidFill>
                  <a:srgbClr val="0033CC"/>
                </a:solidFill>
              </a:rPr>
              <a:t>late 1990s, Salesforce.com </a:t>
            </a:r>
            <a:r>
              <a:rPr lang="en-US" dirty="0"/>
              <a:t>pioneered the notion of bringing </a:t>
            </a:r>
            <a:r>
              <a:rPr lang="en-US" b="1" dirty="0"/>
              <a:t>remotely provisioned services</a:t>
            </a:r>
            <a:r>
              <a:rPr lang="en-US" dirty="0"/>
              <a:t> into the enterprise.</a:t>
            </a:r>
          </a:p>
          <a:p>
            <a:pPr algn="just"/>
            <a:r>
              <a:rPr lang="en-IN" dirty="0"/>
              <a:t>In </a:t>
            </a:r>
            <a:r>
              <a:rPr lang="en-IN" dirty="0">
                <a:solidFill>
                  <a:srgbClr val="0033CC"/>
                </a:solidFill>
              </a:rPr>
              <a:t>2002, Amazon.com </a:t>
            </a:r>
            <a:r>
              <a:rPr lang="en-US" dirty="0">
                <a:solidFill>
                  <a:srgbClr val="0033CC"/>
                </a:solidFill>
              </a:rPr>
              <a:t>launched the </a:t>
            </a:r>
            <a:r>
              <a:rPr lang="en-US" b="1" dirty="0">
                <a:solidFill>
                  <a:srgbClr val="0033CC"/>
                </a:solidFill>
              </a:rPr>
              <a:t>Amazon Web Services (AWS) platform</a:t>
            </a:r>
            <a:r>
              <a:rPr lang="en-US" dirty="0"/>
              <a:t>, a suite of </a:t>
            </a:r>
            <a:r>
              <a:rPr lang="en-US" b="1" dirty="0"/>
              <a:t>enterprise-oriented services</a:t>
            </a:r>
            <a:r>
              <a:rPr lang="en-US" dirty="0"/>
              <a:t> that provide remotely provisioned storage, computing resources, and business functionality.</a:t>
            </a:r>
          </a:p>
          <a:p>
            <a:pPr algn="just"/>
            <a:r>
              <a:rPr lang="en-US" dirty="0"/>
              <a:t>A slightly different evocation of the term “Network Cloud” or “Cloud” was introduced in the early 1990s throughout the networking industry. The networking industry still references the use of this term, and is considered an early adopter of the concepts that </a:t>
            </a:r>
            <a:r>
              <a:rPr lang="en-IN" dirty="0"/>
              <a:t>underlie utility computing.</a:t>
            </a:r>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78954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562C-1FCA-4614-87B5-481BF4BD8E1F}"/>
              </a:ext>
            </a:extLst>
          </p:cNvPr>
          <p:cNvSpPr>
            <a:spLocks noGrp="1"/>
          </p:cNvSpPr>
          <p:nvPr>
            <p:ph type="title"/>
          </p:nvPr>
        </p:nvSpPr>
        <p:spPr/>
        <p:txBody>
          <a:bodyPr>
            <a:normAutofit/>
          </a:bodyPr>
          <a:lstStyle/>
          <a:p>
            <a:r>
              <a:rPr lang="en-IN" sz="4000" dirty="0">
                <a:solidFill>
                  <a:srgbClr val="C00000"/>
                </a:solidFill>
              </a:rPr>
              <a:t>A Brief History (cont.)</a:t>
            </a:r>
          </a:p>
        </p:txBody>
      </p:sp>
      <p:sp>
        <p:nvSpPr>
          <p:cNvPr id="3" name="Content Placeholder 2">
            <a:extLst>
              <a:ext uri="{FF2B5EF4-FFF2-40B4-BE49-F238E27FC236}">
                <a16:creationId xmlns:a16="http://schemas.microsoft.com/office/drawing/2014/main" id="{891839A0-DB2B-4F62-A9FB-EACC0FDD63D7}"/>
              </a:ext>
            </a:extLst>
          </p:cNvPr>
          <p:cNvSpPr>
            <a:spLocks noGrp="1"/>
          </p:cNvSpPr>
          <p:nvPr>
            <p:ph idx="1"/>
          </p:nvPr>
        </p:nvSpPr>
        <p:spPr/>
        <p:txBody>
          <a:bodyPr>
            <a:normAutofit/>
          </a:bodyPr>
          <a:lstStyle/>
          <a:p>
            <a:r>
              <a:rPr lang="en-IN" dirty="0"/>
              <a:t>In </a:t>
            </a:r>
            <a:r>
              <a:rPr lang="en-IN" dirty="0">
                <a:solidFill>
                  <a:srgbClr val="0033CC"/>
                </a:solidFill>
              </a:rPr>
              <a:t>2006 </a:t>
            </a:r>
            <a:r>
              <a:rPr lang="en-IN" b="1" dirty="0">
                <a:solidFill>
                  <a:srgbClr val="0033CC"/>
                </a:solidFill>
              </a:rPr>
              <a:t>Amazon</a:t>
            </a:r>
            <a:r>
              <a:rPr lang="en-IN" dirty="0">
                <a:solidFill>
                  <a:srgbClr val="0033CC"/>
                </a:solidFill>
              </a:rPr>
              <a:t> launched its </a:t>
            </a:r>
            <a:r>
              <a:rPr lang="en-US" b="1" dirty="0">
                <a:solidFill>
                  <a:srgbClr val="0033CC"/>
                </a:solidFill>
              </a:rPr>
              <a:t>Elastic Compute Cloud (EC2)</a:t>
            </a:r>
            <a:r>
              <a:rPr lang="en-US" dirty="0">
                <a:solidFill>
                  <a:srgbClr val="0033CC"/>
                </a:solidFill>
              </a:rPr>
              <a:t> </a:t>
            </a:r>
            <a:r>
              <a:rPr lang="en-US" dirty="0"/>
              <a:t>services that enabled organizations to </a:t>
            </a:r>
            <a:r>
              <a:rPr lang="en-US" dirty="0">
                <a:solidFill>
                  <a:srgbClr val="0033CC"/>
                </a:solidFill>
              </a:rPr>
              <a:t>“lease” </a:t>
            </a:r>
            <a:r>
              <a:rPr lang="en-US" dirty="0"/>
              <a:t>computing capacity and processing power to run their enterprise applications. </a:t>
            </a:r>
            <a:endParaRPr lang="en-US" dirty="0" smtClean="0"/>
          </a:p>
          <a:p>
            <a:endParaRPr lang="en-US" dirty="0"/>
          </a:p>
          <a:p>
            <a:r>
              <a:rPr lang="en-US" b="1" dirty="0"/>
              <a:t>Google Apps</a:t>
            </a:r>
            <a:r>
              <a:rPr lang="en-US" dirty="0"/>
              <a:t> also began providing browser-based enterprise applications in the </a:t>
            </a:r>
            <a:r>
              <a:rPr lang="en-US" dirty="0">
                <a:solidFill>
                  <a:srgbClr val="0033CC"/>
                </a:solidFill>
              </a:rPr>
              <a:t>same year, </a:t>
            </a:r>
            <a:r>
              <a:rPr lang="en-US" dirty="0"/>
              <a:t>and three years later, the </a:t>
            </a:r>
            <a:r>
              <a:rPr lang="en-US" b="1" dirty="0"/>
              <a:t>Google App Engine</a:t>
            </a:r>
            <a:r>
              <a:rPr lang="en-US" dirty="0"/>
              <a:t> became another historic milestone.</a:t>
            </a:r>
            <a:endParaRPr lang="en-IN" dirty="0"/>
          </a:p>
        </p:txBody>
      </p:sp>
      <p:sp>
        <p:nvSpPr>
          <p:cNvPr id="4" name="Footer Placeholder 3"/>
          <p:cNvSpPr>
            <a:spLocks noGrp="1"/>
          </p:cNvSpPr>
          <p:nvPr>
            <p:ph type="ftr" sz="quarter" idx="11"/>
          </p:nvPr>
        </p:nvSpPr>
        <p:spPr/>
        <p:txBody>
          <a:bodyPr/>
          <a:lstStyle/>
          <a:p>
            <a:r>
              <a:rPr lang="en-IN" smtClean="0"/>
              <a:t>Karthikeyan S</a:t>
            </a:r>
            <a:endParaRPr lang="en-IN"/>
          </a:p>
        </p:txBody>
      </p:sp>
    </p:spTree>
    <p:extLst>
      <p:ext uri="{BB962C8B-B14F-4D97-AF65-F5344CB8AC3E}">
        <p14:creationId xmlns:p14="http://schemas.microsoft.com/office/powerpoint/2010/main" val="3068560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1784</Words>
  <Application>Microsoft Office PowerPoint</Application>
  <PresentationFormat>Widescreen</PresentationFormat>
  <Paragraphs>189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Adobe Devanagari</vt:lpstr>
      <vt:lpstr>Arial</vt:lpstr>
      <vt:lpstr>Calibri</vt:lpstr>
      <vt:lpstr>Calibri (Body)</vt:lpstr>
      <vt:lpstr>Calibri Light</vt:lpstr>
      <vt:lpstr>Times New Roman</vt:lpstr>
      <vt:lpstr>Office Theme</vt:lpstr>
      <vt:lpstr>Course code : CSE4001 Course title  : Cloud Computing Module  : 1 Week                  : 2     Session  : 4</vt:lpstr>
      <vt:lpstr>Last Week (Chapter 5)</vt:lpstr>
      <vt:lpstr> Understanding Cloud Computing</vt:lpstr>
      <vt:lpstr>Topics</vt:lpstr>
      <vt:lpstr>Topic 1. Cloud origins and influences</vt:lpstr>
      <vt:lpstr>A Brief History</vt:lpstr>
      <vt:lpstr>A Brief History (cont.)</vt:lpstr>
      <vt:lpstr>A Brief History (cont.)</vt:lpstr>
      <vt:lpstr>A Brief History (cont.)</vt:lpstr>
      <vt:lpstr>Definitions</vt:lpstr>
      <vt:lpstr>Definitions (cont.)</vt:lpstr>
      <vt:lpstr>Definitions (cont.)</vt:lpstr>
      <vt:lpstr>Definitions (cont.)</vt:lpstr>
      <vt:lpstr>Business Drivers</vt:lpstr>
      <vt:lpstr>Business Drivers (cont.)</vt:lpstr>
      <vt:lpstr>Business Drivers (cont.)</vt:lpstr>
      <vt:lpstr>Technology Innovations</vt:lpstr>
      <vt:lpstr>Technology Innovations (cont.)</vt:lpstr>
      <vt:lpstr>Technology Innovations (cont.)</vt:lpstr>
      <vt:lpstr>Topic 2 : Basic Concepts and Terminology</vt:lpstr>
      <vt:lpstr>Basic Concepts and Terminology</vt:lpstr>
      <vt:lpstr> 2. IT Resources-Physical/Virtual Artifacts</vt:lpstr>
      <vt:lpstr>IT Resources</vt:lpstr>
      <vt:lpstr>3. On-premise</vt:lpstr>
      <vt:lpstr>4.Cloud Consumers and Cloud Providers</vt:lpstr>
      <vt:lpstr>Scaling</vt:lpstr>
      <vt:lpstr>PowerPoint Presentation</vt:lpstr>
      <vt:lpstr>PowerPoint Presentation</vt:lpstr>
      <vt:lpstr>PowerPoint Presentation</vt:lpstr>
      <vt:lpstr>Cloud Services</vt:lpstr>
      <vt:lpstr>Cloud Service Consumer  </vt:lpstr>
      <vt:lpstr>Click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amogh katti</dc:creator>
  <cp:lastModifiedBy>Karthik Guru</cp:lastModifiedBy>
  <cp:revision>99</cp:revision>
  <dcterms:created xsi:type="dcterms:W3CDTF">2018-12-06T04:46:09Z</dcterms:created>
  <dcterms:modified xsi:type="dcterms:W3CDTF">2019-12-10T11:33:37Z</dcterms:modified>
</cp:coreProperties>
</file>