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5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21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716F9-1CCB-412E-807B-54E78A47C39C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0DDA-CF3D-48BA-A0B0-D24E17EB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6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2CB2-665F-4FC1-955F-C4E66A59581B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256F-582C-416F-85B9-489059D50FF6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9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E6E9-FAE5-4BDE-8ED5-C01C1EAE3CCB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671-CD8E-43E7-9654-8709343269E5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9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FA48-C645-4CBB-8446-3811B1BA5AE5}" type="datetime1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95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46D3-5D44-426C-B9C2-882FE35081BB}" type="datetime1">
              <a:rPr lang="en-IN" smtClean="0"/>
              <a:t>11-12-2019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1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97-7A66-4978-BFA3-F778AF6EAF75}" type="datetime1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2D0C-4367-49B8-922A-D230B3091B9F}" type="datetime1">
              <a:rPr lang="en-IN" smtClean="0"/>
              <a:t>11-12-2019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A6E-090C-489F-925C-AAAAB47E3D04}" type="datetime1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5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DA-0DF7-4C48-B991-6A0E8D28CE38}" type="datetime1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9EE1-7168-44B4-9ED2-E9B3D90157D2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9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2178260"/>
            <a:ext cx="9144000" cy="95357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code	: </a:t>
            </a:r>
            <a:r>
              <a:rPr lang="en-IN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CSE4001</a:t>
            </a:r>
            <a:r>
              <a:rPr lang="en-I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title		: </a:t>
            </a:r>
            <a:r>
              <a:rPr lang="en-IN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  <a:br>
              <a:rPr lang="en-IN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I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: </a:t>
            </a:r>
            <a:r>
              <a:rPr lang="en-IN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br>
              <a:rPr lang="en-I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	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02183" y="3677818"/>
            <a:ext cx="9144000" cy="16557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IN" sz="4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Goals &amp; Benefits </a:t>
            </a:r>
            <a:r>
              <a:rPr lang="en-IN" sz="4000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pp.40-43</a:t>
            </a:r>
          </a:p>
          <a:p>
            <a:pPr>
              <a:lnSpc>
                <a:spcPct val="200000"/>
              </a:lnSpc>
            </a:pPr>
            <a:r>
              <a:rPr lang="en-IN" sz="4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Risks &amp; Challenges </a:t>
            </a:r>
            <a:r>
              <a:rPr lang="en-IN" sz="4000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pp.45-48</a:t>
            </a:r>
          </a:p>
        </p:txBody>
      </p:sp>
      <p:pic>
        <p:nvPicPr>
          <p:cNvPr id="7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19D-A86E-4204-BDD6-05EC44868914}" type="datetime1">
              <a:rPr lang="en-IN" smtClean="0">
                <a:latin typeface="Calibri (Body)"/>
              </a:rPr>
              <a:t>11-12-2019</a:t>
            </a:fld>
            <a:endParaRPr lang="en-IN" dirty="0">
              <a:latin typeface="Calibri (Body)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Karthikeyan 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10</a:t>
            </a:fld>
            <a:endParaRPr lang="en-IN"/>
          </a:p>
        </p:txBody>
      </p:sp>
      <p:pic>
        <p:nvPicPr>
          <p:cNvPr id="8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606" y="211295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A cloud governance system is </a:t>
            </a:r>
            <a:r>
              <a:rPr lang="en-IN" dirty="0" smtClean="0"/>
              <a:t>established through </a:t>
            </a:r>
            <a:r>
              <a:rPr lang="en-IN" dirty="0"/>
              <a:t>SLAs, given the </a:t>
            </a:r>
            <a:r>
              <a:rPr lang="en-IN" dirty="0">
                <a:solidFill>
                  <a:srgbClr val="FF0000"/>
                </a:solidFill>
              </a:rPr>
              <a:t>“as-a-service” </a:t>
            </a:r>
            <a:r>
              <a:rPr lang="en-IN" dirty="0"/>
              <a:t>nature of cloud computing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A cloud </a:t>
            </a:r>
            <a:r>
              <a:rPr lang="en-IN" dirty="0" smtClean="0"/>
              <a:t>consumer  must </a:t>
            </a:r>
            <a:r>
              <a:rPr lang="en-IN" dirty="0">
                <a:solidFill>
                  <a:srgbClr val="FF0000"/>
                </a:solidFill>
              </a:rPr>
              <a:t>keep track </a:t>
            </a:r>
            <a:r>
              <a:rPr lang="en-IN" dirty="0"/>
              <a:t>of the actual service level being offered and the other </a:t>
            </a:r>
            <a:r>
              <a:rPr lang="en-IN" dirty="0" smtClean="0"/>
              <a:t>Warranties that are </a:t>
            </a:r>
            <a:r>
              <a:rPr lang="en-IN" dirty="0"/>
              <a:t>made by the cloud provider.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Note that different cloud delivery </a:t>
            </a:r>
            <a:r>
              <a:rPr lang="en-IN" dirty="0">
                <a:solidFill>
                  <a:srgbClr val="FF0000"/>
                </a:solidFill>
              </a:rPr>
              <a:t>models </a:t>
            </a:r>
            <a:r>
              <a:rPr lang="en-IN" dirty="0" smtClean="0">
                <a:solidFill>
                  <a:srgbClr val="FF0000"/>
                </a:solidFill>
              </a:rPr>
              <a:t>offers </a:t>
            </a:r>
            <a:r>
              <a:rPr lang="en-IN" dirty="0">
                <a:solidFill>
                  <a:srgbClr val="FF0000"/>
                </a:solidFill>
              </a:rPr>
              <a:t>varying degrees of </a:t>
            </a:r>
            <a:r>
              <a:rPr lang="en-IN" dirty="0"/>
              <a:t>operational </a:t>
            </a:r>
            <a:r>
              <a:rPr lang="en-IN" dirty="0" smtClean="0"/>
              <a:t>control granted </a:t>
            </a:r>
            <a:r>
              <a:rPr lang="en-IN" dirty="0"/>
              <a:t>to cloud </a:t>
            </a:r>
            <a:r>
              <a:rPr lang="en-IN" dirty="0" smtClean="0"/>
              <a:t>consumers.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</a:pP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2.Reduced Operational Governance Control</a:t>
            </a:r>
          </a:p>
        </p:txBody>
      </p:sp>
    </p:spTree>
    <p:extLst>
      <p:ext uri="{BB962C8B-B14F-4D97-AF65-F5344CB8AC3E}">
        <p14:creationId xmlns:p14="http://schemas.microsoft.com/office/powerpoint/2010/main" val="359788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03" y="309309"/>
            <a:ext cx="8746975" cy="62775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2" descr="Image result for vit ap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50" y="417487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0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3.Limited </a:t>
            </a:r>
            <a:r>
              <a:rPr lang="en-IN" sz="28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Portability Between Cloud Providers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12</a:t>
            </a:fld>
            <a:endParaRPr lang="en-IN"/>
          </a:p>
        </p:txBody>
      </p:sp>
      <p:pic>
        <p:nvPicPr>
          <p:cNvPr id="8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50" y="417487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Due to a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established industry standards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within the cloud computing industry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public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clouds are commonly proprietary to various extents. For cloud consumers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that have </a:t>
            </a:r>
            <a:r>
              <a:rPr lang="en-I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custom-built solutions with dependencies on these proprietary environments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can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challenging to move from one cloud provider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 another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Portability is a measure used to determine the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moving cloud consumer </a:t>
            </a:r>
            <a:r>
              <a:rPr lang="en-I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resources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data between </a:t>
            </a:r>
            <a:r>
              <a:rPr lang="en-I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clouds.</a:t>
            </a:r>
            <a:endParaRPr lang="en-I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60871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Portability Between Cloud Providers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13</a:t>
            </a:fld>
            <a:endParaRPr lang="en-IN"/>
          </a:p>
        </p:txBody>
      </p:sp>
      <p:pic>
        <p:nvPicPr>
          <p:cNvPr id="8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50" y="417487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180296"/>
            <a:ext cx="5885878" cy="55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200000"/>
              </a:lnSpc>
            </a:pPr>
            <a:r>
              <a:rPr lang="en-IN" sz="28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IN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Multi-Regional Compliance and Legal Issues</a:t>
            </a:r>
            <a:endParaRPr lang="en-IN" sz="2400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50" y="417487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Third-party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providers will frequently </a:t>
            </a:r>
            <a:r>
              <a:rPr lang="en-I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data </a:t>
            </a:r>
            <a:r>
              <a:rPr lang="en-I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affordable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geographical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locations. Cloud consumers will often </a:t>
            </a:r>
            <a:r>
              <a:rPr lang="en-I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be aware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location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their IT resources and data </a:t>
            </a:r>
            <a:r>
              <a:rPr lang="en-I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hosted by public </a:t>
            </a:r>
            <a:r>
              <a:rPr lang="en-I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organizations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pose serious legal concerns pertaining to industry 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regulations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specify data privacy and storage policies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potential legal issue pertains to the accessibility and disclosure of data.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8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N" sz="32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session will give the knowledge about</a:t>
            </a:r>
          </a:p>
          <a:p>
            <a:pPr marL="996950" lvl="1" indent="-539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A3D8-E510-48DB-BE86-F4EC1862F1CA}" type="datetime1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11-12-2019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Karthikeyan 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1AD3-8200-41C9-B135-CD8425EA2F68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218539"/>
            <a:ext cx="7639812" cy="45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992" y="2440813"/>
            <a:ext cx="5334000" cy="1325563"/>
          </a:xfrm>
        </p:spPr>
        <p:txBody>
          <a:bodyPr/>
          <a:lstStyle/>
          <a:p>
            <a:r>
              <a:rPr lang="en-IN" dirty="0" smtClean="0"/>
              <a:t>Open  Quiz -1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5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_________ computing refers to applications and services that run on a distributed </a:t>
            </a:r>
            <a:r>
              <a:rPr lang="en-IN" dirty="0" smtClean="0"/>
              <a:t>network </a:t>
            </a:r>
            <a:r>
              <a:rPr lang="en-IN" dirty="0"/>
              <a:t>using virtualized resources.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1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 out the wrong statement</a:t>
            </a:r>
            <a:r>
              <a:rPr lang="en-IN" dirty="0" smtClean="0"/>
              <a:t>.</a:t>
            </a:r>
          </a:p>
          <a:p>
            <a:r>
              <a:rPr lang="en-IN" dirty="0"/>
              <a:t>a) The massive scale of cloud computing systems was enabled by the popularization of the Internet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Soft computing represents a real paradigm shift in the way in which systems are deployed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c) Cloud computing makes the long-held dream of utility computing possible with a pay-as-you-go, infinitely scalable, universally available system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d) All of the mentioned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________ as a utility is a dream that dates from the beginning of the computing industry itself.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a) Model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Computing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c) Software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d) All of the mentioned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2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IN" sz="32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session will give the knowledge about</a:t>
            </a:r>
          </a:p>
          <a:p>
            <a:pPr marL="996950" lvl="1" indent="-539750">
              <a:lnSpc>
                <a:spcPct val="2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Goals  &amp;  Benefits </a:t>
            </a:r>
          </a:p>
          <a:p>
            <a:pPr marL="996950" lvl="1" indent="-539750">
              <a:lnSpc>
                <a:spcPct val="2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Risk Factors associated with Cloud Environments</a:t>
            </a:r>
          </a:p>
          <a:p>
            <a:pPr marL="996950" lvl="1" indent="-539750">
              <a:lnSpc>
                <a:spcPct val="2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21BB-1C3A-4645-BBF4-9293B8084FF5}" type="datetime1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11-12-2019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Karthikeyan 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1AD3-8200-41C9-B135-CD8425EA2F68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Which of the following is essential concept related to Cloud?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a) Reliability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Productivity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c) Abstraction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d) All of the mentioned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4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 out the wrong statement.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a) All applications benefit from deployment in the cloud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With cloud computing, you can start very small and become big very fast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c) Cloud computing is revolutionary, even if the technology it is built on is evolutionary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d) None of the mentioned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0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Which of the following cloud concept is related to pooling and sharing of resources?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a) Polymorphism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Abstraction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c) Virtualization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d) None of the mentioned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66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________ has many of the characteristics of what is now being called cloud computing.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a) Internet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</a:t>
            </a:r>
            <a:r>
              <a:rPr lang="en-IN" dirty="0" err="1"/>
              <a:t>Softwares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c) Web Service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d) All of the mentioned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55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Q8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Which of the following can be identified as cloud?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a) Web Applications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Intranet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c) Hadoop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d) All of the mentioned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9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Cloud computing is an abstraction based on the notion of pooling physical resources and presenting them as a ________ resource.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a) real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virtual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c) cloud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d) none of the mentioned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48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Which of the following is Cloud Platform by Amazon?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a) Azure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AWS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c) Cloudera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d) All of the mentioned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1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Ubuntu enterprise cloud is used to create-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Google App Engine</a:t>
            </a:r>
            <a:r>
              <a:rPr lang="en-IN" dirty="0"/>
              <a:t> (often referred to as </a:t>
            </a:r>
            <a:r>
              <a:rPr lang="en-IN" b="1" dirty="0"/>
              <a:t>GAE</a:t>
            </a:r>
            <a:r>
              <a:rPr lang="en-IN" dirty="0"/>
              <a:t> or simply </a:t>
            </a:r>
            <a:r>
              <a:rPr lang="en-IN" b="1" dirty="0"/>
              <a:t>App Engine</a:t>
            </a:r>
            <a:r>
              <a:rPr lang="en-IN" dirty="0"/>
              <a:t>) is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Heroku</a:t>
            </a:r>
            <a:r>
              <a:rPr lang="en-IN" dirty="0"/>
              <a:t> was acquired </a:t>
            </a:r>
            <a:r>
              <a:rPr lang="en-IN" dirty="0" smtClean="0"/>
              <a:t>by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Which of the following is not cloud service provider </a:t>
            </a:r>
            <a:r>
              <a:rPr lang="en-IN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a.       Amazon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b.      Amazon EC2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c.       </a:t>
            </a:r>
            <a:r>
              <a:rPr lang="en-IN" b="1" dirty="0"/>
              <a:t>Hadoop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d.      GAE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e.      </a:t>
            </a:r>
            <a:r>
              <a:rPr lang="en-IN" dirty="0" smtClean="0"/>
              <a:t>Azure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 What is </a:t>
            </a:r>
            <a:r>
              <a:rPr lang="en-IN" dirty="0" err="1"/>
              <a:t>Caas</a:t>
            </a:r>
            <a:r>
              <a:rPr lang="en-IN" dirty="0"/>
              <a:t> ?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0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132270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b) </a:t>
            </a:r>
            <a:r>
              <a:rPr lang="en-IN" dirty="0" smtClean="0"/>
              <a:t>Cloud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b) Soft computing represents a real paradigm shift in the way in which systems are </a:t>
            </a:r>
            <a:r>
              <a:rPr lang="en-IN" dirty="0" smtClean="0"/>
              <a:t>deployed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b) </a:t>
            </a:r>
            <a:r>
              <a:rPr lang="en-IN" dirty="0" smtClean="0"/>
              <a:t>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c) </a:t>
            </a:r>
            <a:r>
              <a:rPr lang="en-IN" dirty="0" smtClean="0"/>
              <a:t>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a) All applications benefit from deployment in the </a:t>
            </a:r>
            <a:r>
              <a:rPr lang="en-IN" dirty="0" smtClean="0"/>
              <a:t>cloud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c) </a:t>
            </a:r>
            <a:r>
              <a:rPr lang="en-IN" dirty="0" smtClean="0"/>
              <a:t>Virtualization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a) </a:t>
            </a:r>
            <a:r>
              <a:rPr lang="en-IN" dirty="0" smtClean="0"/>
              <a:t>Internet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c) </a:t>
            </a:r>
            <a:r>
              <a:rPr lang="en-IN" dirty="0" smtClean="0"/>
              <a:t>Hadoop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b) </a:t>
            </a:r>
            <a:r>
              <a:rPr lang="en-IN" dirty="0" smtClean="0"/>
              <a:t>virtual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b) AWS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53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Ubuntu enterprise cloud is used to create- </a:t>
            </a:r>
            <a:r>
              <a:rPr lang="en-IN" dirty="0" smtClean="0">
                <a:solidFill>
                  <a:srgbClr val="0000FF"/>
                </a:solidFill>
              </a:rPr>
              <a:t>private cloud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Google App Engine</a:t>
            </a:r>
            <a:r>
              <a:rPr lang="en-IN" dirty="0"/>
              <a:t> (often referred to as </a:t>
            </a:r>
            <a:r>
              <a:rPr lang="en-IN" b="1" dirty="0"/>
              <a:t>GAE</a:t>
            </a:r>
            <a:r>
              <a:rPr lang="en-IN" dirty="0"/>
              <a:t> or simply </a:t>
            </a:r>
            <a:r>
              <a:rPr lang="en-IN" b="1" dirty="0"/>
              <a:t>App Engine</a:t>
            </a:r>
            <a:r>
              <a:rPr lang="en-IN" dirty="0"/>
              <a:t>) </a:t>
            </a:r>
            <a:r>
              <a:rPr lang="en-IN" dirty="0" smtClean="0"/>
              <a:t>is- </a:t>
            </a:r>
            <a:r>
              <a:rPr lang="en-IN" dirty="0" smtClean="0">
                <a:solidFill>
                  <a:srgbClr val="0000FF"/>
                </a:solidFill>
              </a:rPr>
              <a:t>PaaS</a:t>
            </a:r>
            <a:endParaRPr lang="en-IN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Heroku</a:t>
            </a:r>
            <a:r>
              <a:rPr lang="en-IN" dirty="0"/>
              <a:t> was acquired </a:t>
            </a:r>
            <a:r>
              <a:rPr lang="en-IN" dirty="0" smtClean="0"/>
              <a:t>by – Sa</a:t>
            </a:r>
            <a:r>
              <a:rPr lang="en-IN" dirty="0" smtClean="0">
                <a:solidFill>
                  <a:srgbClr val="0000FF"/>
                </a:solidFill>
              </a:rPr>
              <a:t>lesforce.com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Which of the following is not cloud service provider </a:t>
            </a:r>
            <a:r>
              <a:rPr lang="en-IN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a.       Amazon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b.      Amazon EC2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c.       </a:t>
            </a:r>
            <a:r>
              <a:rPr lang="en-IN" b="1" dirty="0">
                <a:solidFill>
                  <a:srgbClr val="0000FF"/>
                </a:solidFill>
              </a:rPr>
              <a:t>Hadoop</a:t>
            </a:r>
            <a:endParaRPr lang="en-IN" dirty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d.      GAE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e.      </a:t>
            </a:r>
            <a:r>
              <a:rPr lang="en-IN" dirty="0" smtClean="0"/>
              <a:t>Azure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 What is </a:t>
            </a:r>
            <a:r>
              <a:rPr lang="en-IN" dirty="0" err="1"/>
              <a:t>Caas</a:t>
            </a:r>
            <a:r>
              <a:rPr lang="en-IN" dirty="0"/>
              <a:t> </a:t>
            </a:r>
            <a:r>
              <a:rPr lang="en-IN" dirty="0" smtClean="0"/>
              <a:t>? – </a:t>
            </a:r>
            <a:r>
              <a:rPr lang="en-IN" dirty="0" smtClean="0">
                <a:solidFill>
                  <a:srgbClr val="0000FF"/>
                </a:solidFill>
              </a:rPr>
              <a:t>Communication as a Service</a:t>
            </a:r>
            <a:endParaRPr lang="en-IN" dirty="0">
              <a:solidFill>
                <a:srgbClr val="0000FF"/>
              </a:solidFill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3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275303"/>
            <a:ext cx="10515600" cy="13255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21BB-1C3A-4645-BBF4-9293B8084FF5}" type="datetime1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11-12-2019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Karthikeyan 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1AD3-8200-41C9-B135-CD8425EA2F68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929640" y="18303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The common benefits associated with adopting cloud computing are.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Reduced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Investments and Proportional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Increased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Increased Availability and Reliability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1416"/>
            <a:ext cx="9320784" cy="13255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N" sz="32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Investments and Proportional Costs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/>
            </a:r>
            <a:br>
              <a:rPr lang="en-IN" sz="3200" dirty="0">
                <a:solidFill>
                  <a:schemeClr val="accent1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endParaRPr lang="en-IN" sz="3200" b="1" u="sng" dirty="0">
              <a:solidFill>
                <a:schemeClr val="accent1">
                  <a:lumMod val="7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21BB-1C3A-4645-BBF4-9293B8084FF5}" type="datetime1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11-12-2019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Karthikeyan 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1AD3-8200-41C9-B135-CD8425EA2F68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46888" y="1311339"/>
            <a:ext cx="10863072" cy="448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Common measurable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cloud consumers include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On-demand access to 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pay-as-you-go computing resources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on a short-term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basis (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such as processors by the hour), and the ability to release these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resources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when they are no longer needed</a:t>
            </a:r>
            <a:r>
              <a:rPr lang="en-I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.(whatever u use, just pay)</a:t>
            </a:r>
            <a:endParaRPr lang="en-IN" sz="20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perception of having unlimited computing resources that are 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I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demand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thereby reducing the need to prepare for provisioning</a:t>
            </a:r>
            <a:r>
              <a:rPr lang="en-I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.(If its available, use it)</a:t>
            </a:r>
            <a:endParaRPr lang="en-IN" sz="20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ability to 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or remove IT resources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at a fine-grained level, such as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modifying available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storage disk space by single gigabyte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increments</a:t>
            </a:r>
            <a:r>
              <a:rPr lang="en-I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.(If u want to extend/shrink the resource, just do )</a:t>
            </a:r>
            <a:endParaRPr lang="en-IN" sz="20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000" dirty="0" smtClean="0"/>
              <a:t>Abstraction </a:t>
            </a:r>
            <a:r>
              <a:rPr lang="en-IN" sz="2000" dirty="0"/>
              <a:t>of the infrastructure </a:t>
            </a:r>
            <a:r>
              <a:rPr lang="en-IN" sz="2000" dirty="0" smtClean="0"/>
              <a:t>are </a:t>
            </a:r>
            <a:r>
              <a:rPr lang="en-IN" sz="2000" dirty="0"/>
              <a:t>not locked into </a:t>
            </a:r>
            <a:r>
              <a:rPr lang="en-IN" sz="2000" dirty="0" smtClean="0"/>
              <a:t>devices/locations so it can </a:t>
            </a:r>
            <a:r>
              <a:rPr lang="en-IN" sz="2000" dirty="0"/>
              <a:t>be easily moved if needed</a:t>
            </a:r>
            <a:r>
              <a:rPr lang="en-IN" sz="2000" b="1" dirty="0" smtClean="0">
                <a:solidFill>
                  <a:srgbClr val="0000FF"/>
                </a:solidFill>
              </a:rPr>
              <a:t>.(if u want migrate infra(</a:t>
            </a:r>
            <a:r>
              <a:rPr lang="en-IN" sz="2000" b="1" dirty="0" err="1" smtClean="0">
                <a:solidFill>
                  <a:srgbClr val="0000FF"/>
                </a:solidFill>
              </a:rPr>
              <a:t>vm</a:t>
            </a:r>
            <a:r>
              <a:rPr lang="en-IN" sz="2000" b="1" dirty="0" smtClean="0">
                <a:solidFill>
                  <a:srgbClr val="0000FF"/>
                </a:solidFill>
              </a:rPr>
              <a:t>), move it)</a:t>
            </a:r>
            <a:endParaRPr lang="en-IN" sz="20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275303"/>
            <a:ext cx="6906768" cy="13255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N" sz="32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00" y="184785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Clouds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can instantly and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dynamically allocate IT resources </a:t>
            </a:r>
            <a:r>
              <a:rPr lang="en-I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cloud </a:t>
            </a:r>
            <a:r>
              <a:rPr lang="en-I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consumers as on-demand basis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or via the cloud consumer’s direct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cloud’s ability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 scale IT resources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on-demand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21BB-1C3A-4645-BBF4-9293B8084FF5}" type="datetime1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11-12-2019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Karthikeyan 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1AD3-8200-41C9-B135-CD8425EA2F68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08432" y="1677099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87" y="3849624"/>
            <a:ext cx="6372225" cy="26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275303"/>
            <a:ext cx="9329928" cy="1325563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Availability and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00" y="184785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availability and reliability of IT resources are directly associated with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tangible business benefits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Outages limit the time an </a:t>
            </a:r>
            <a:r>
              <a:rPr lang="en-I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resource can be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for business</a:t>
            </a:r>
            <a:r>
              <a:rPr lang="en-I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 for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customers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thereby limiting its usage and revenue generating potential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21BB-1C3A-4645-BBF4-9293B8084FF5}" type="datetime1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11-12-2019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Karthikeyan 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1AD3-8200-41C9-B135-CD8425EA2F68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08432" y="1677099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and Challenges</a:t>
            </a:r>
            <a:endParaRPr lang="en-IN" sz="2800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Several of the most critical cloud computing challenges pertaining mostly to cloud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consumers that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 IT resources </a:t>
            </a:r>
            <a:r>
              <a:rPr lang="en-I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located in public clouds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here..</a:t>
            </a:r>
          </a:p>
          <a:p>
            <a:pPr lvl="1" algn="just">
              <a:lnSpc>
                <a:spcPct val="20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Increased Security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Vulnerabilities</a:t>
            </a:r>
          </a:p>
          <a:p>
            <a:pPr lvl="1" algn="just">
              <a:lnSpc>
                <a:spcPct val="20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Reduced Operational Governance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lvl="1" algn="just">
              <a:lnSpc>
                <a:spcPct val="20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Limited Portability Between Cloud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Providers</a:t>
            </a:r>
          </a:p>
          <a:p>
            <a:pPr lvl="1" algn="just">
              <a:lnSpc>
                <a:spcPct val="20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Multi-Regional Compliance and Legal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200000"/>
              </a:lnSpc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1.Increased Security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00" y="1521567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Moving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business data to the cloud means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that,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responsibility over data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 becomes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with the cloud provider.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remote usage of IT resources </a:t>
            </a:r>
            <a:r>
              <a:rPr lang="en-I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an </a:t>
            </a:r>
            <a:r>
              <a:rPr lang="en-I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 of trust boundaries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by the cloud consumer to include the external cloud.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 can be </a:t>
            </a:r>
            <a:r>
              <a:rPr lang="en-I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establish a security architecture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that spans such a trust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boundary without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introducing vulnerabilities, unless cloud consumers and cloud providers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happen to </a:t>
            </a:r>
            <a:r>
              <a:rPr lang="en-I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the same or compatible security frameworks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which is unlikely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 public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clouds.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2" y="211295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3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876" y="278517"/>
            <a:ext cx="7006988" cy="58438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15DB-E0BE-4D80-8414-6F6439A66CB3}" type="datetime1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Karthikeyan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2" descr="Image result for vit ap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2" y="211295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48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T PPT Template.pptx" id="{54091FC3-898D-497D-92ED-2AD4019B5909}" vid="{614E3B1B-8E84-45D1-BB2E-2BDD1EEBD4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 PPT Template</Template>
  <TotalTime>544</TotalTime>
  <Words>993</Words>
  <Application>Microsoft Office PowerPoint</Application>
  <PresentationFormat>Widescreen</PresentationFormat>
  <Paragraphs>205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Adobe Devanagari</vt:lpstr>
      <vt:lpstr>Arial</vt:lpstr>
      <vt:lpstr>Calibri</vt:lpstr>
      <vt:lpstr>Calibri (Body)</vt:lpstr>
      <vt:lpstr>Calibri Light</vt:lpstr>
      <vt:lpstr>Times New Roman</vt:lpstr>
      <vt:lpstr>Office Theme</vt:lpstr>
      <vt:lpstr>Course code : CSE4001 Course title  : Cloud Computing Module  : 1     Session  : 8</vt:lpstr>
      <vt:lpstr>Objectives</vt:lpstr>
      <vt:lpstr>Goals &amp; Benefits</vt:lpstr>
      <vt:lpstr> Reduced Investments and Proportional Costs </vt:lpstr>
      <vt:lpstr> Increased Scalability</vt:lpstr>
      <vt:lpstr>Increased Availability and Reliability</vt:lpstr>
      <vt:lpstr>Risks and Challenges</vt:lpstr>
      <vt:lpstr>1.Increased Security Vulnerabilities</vt:lpstr>
      <vt:lpstr>PowerPoint Presentation</vt:lpstr>
      <vt:lpstr>2.Reduced Operational Governance Control</vt:lpstr>
      <vt:lpstr>PowerPoint Presentation</vt:lpstr>
      <vt:lpstr>3.Limited Portability Between Cloud Providers</vt:lpstr>
      <vt:lpstr>Limited Portability Between Cloud Providers</vt:lpstr>
      <vt:lpstr>4. Multi-Regional Compliance and Legal Issues</vt:lpstr>
      <vt:lpstr>Summary</vt:lpstr>
      <vt:lpstr>Open  Quiz -1 </vt:lpstr>
      <vt:lpstr>Q1</vt:lpstr>
      <vt:lpstr>Q2.</vt:lpstr>
      <vt:lpstr>Q3</vt:lpstr>
      <vt:lpstr>Q4</vt:lpstr>
      <vt:lpstr>Q5</vt:lpstr>
      <vt:lpstr>Q6</vt:lpstr>
      <vt:lpstr>Q7</vt:lpstr>
      <vt:lpstr>Q8 </vt:lpstr>
      <vt:lpstr>Q9</vt:lpstr>
      <vt:lpstr>Q10</vt:lpstr>
      <vt:lpstr>Next</vt:lpstr>
      <vt:lpstr>ANSWERS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code : CSE1004 Course title  : Database Management System</dc:title>
  <dc:creator>gopikrishnan sundaram</dc:creator>
  <cp:lastModifiedBy>Karthik Guru</cp:lastModifiedBy>
  <cp:revision>88</cp:revision>
  <dcterms:created xsi:type="dcterms:W3CDTF">2019-11-30T05:18:24Z</dcterms:created>
  <dcterms:modified xsi:type="dcterms:W3CDTF">2019-12-11T09:34:59Z</dcterms:modified>
</cp:coreProperties>
</file>