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66" r:id="rId5"/>
    <p:sldId id="261" r:id="rId6"/>
    <p:sldId id="265" r:id="rId7"/>
    <p:sldId id="275" r:id="rId8"/>
    <p:sldId id="262" r:id="rId9"/>
    <p:sldId id="258" r:id="rId10"/>
    <p:sldId id="259" r:id="rId11"/>
    <p:sldId id="260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3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5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6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8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1C0361-C26A-46F9-961B-F049AC9133AC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3BFCAC-9BB1-40C9-91FF-D51A6BB35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Multitenant Technology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Karthikeyan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2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MT is More Complex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Multitenant application architecture is often significantly </a:t>
            </a:r>
            <a:r>
              <a:rPr lang="en-IN" dirty="0">
                <a:solidFill>
                  <a:srgbClr val="0000FF"/>
                </a:solidFill>
              </a:rPr>
              <a:t>more complex </a:t>
            </a:r>
            <a:r>
              <a:rPr lang="en-IN" dirty="0"/>
              <a:t>than that of single-tenant applications. </a:t>
            </a:r>
            <a:endParaRPr lang="en-IN" dirty="0" smtClean="0"/>
          </a:p>
          <a:p>
            <a:pPr algn="just">
              <a:lnSpc>
                <a:spcPct val="200000"/>
              </a:lnSpc>
            </a:pPr>
            <a:r>
              <a:rPr lang="en-IN" dirty="0" smtClean="0"/>
              <a:t>Multitenant </a:t>
            </a:r>
            <a:r>
              <a:rPr lang="en-IN" dirty="0"/>
              <a:t>applications need to </a:t>
            </a:r>
            <a:r>
              <a:rPr lang="en-IN" dirty="0">
                <a:solidFill>
                  <a:srgbClr val="0000FF"/>
                </a:solidFill>
              </a:rPr>
              <a:t>support</a:t>
            </a:r>
            <a:r>
              <a:rPr lang="en-IN" dirty="0"/>
              <a:t> the sharing of various artifacts by multiple users </a:t>
            </a:r>
            <a:r>
              <a:rPr lang="en-IN" dirty="0">
                <a:solidFill>
                  <a:srgbClr val="FF0000"/>
                </a:solidFill>
              </a:rPr>
              <a:t>(including portals, data schemas, middleware, and databases), </a:t>
            </a:r>
            <a:r>
              <a:rPr lang="en-IN" dirty="0"/>
              <a:t>while maintaining security levels that segregate individual tenant operational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2116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characteristics of multitenant applications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419350"/>
            <a:ext cx="11534775" cy="431482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•  Usage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Isolation </a:t>
            </a:r>
            <a:r>
              <a:rPr lang="en-IN" dirty="0">
                <a:latin typeface="Comic Sans MS" panose="030F0702030302020204" pitchFamily="66" charset="0"/>
              </a:rPr>
              <a:t>– The usage </a:t>
            </a:r>
            <a:r>
              <a:rPr lang="en-IN" dirty="0" smtClean="0">
                <a:latin typeface="Comic Sans MS" panose="030F0702030302020204" pitchFamily="66" charset="0"/>
              </a:rPr>
              <a:t>behaviour </a:t>
            </a:r>
            <a:r>
              <a:rPr lang="en-IN" dirty="0">
                <a:latin typeface="Comic Sans MS" panose="030F0702030302020204" pitchFamily="66" charset="0"/>
              </a:rPr>
              <a:t>of one tenant does not affect the application availability and performance of other tenants.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Data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Security </a:t>
            </a:r>
            <a:r>
              <a:rPr lang="en-IN" dirty="0">
                <a:latin typeface="Comic Sans MS" panose="030F0702030302020204" pitchFamily="66" charset="0"/>
              </a:rPr>
              <a:t>– Tenants cannot access data that belongs to other tenants.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Recovery </a:t>
            </a:r>
            <a:r>
              <a:rPr lang="en-IN" dirty="0">
                <a:latin typeface="Comic Sans MS" panose="030F0702030302020204" pitchFamily="66" charset="0"/>
              </a:rPr>
              <a:t>– Backup and restore procedures are separately executed for the data of each tenant.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Application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Upgrades </a:t>
            </a:r>
            <a:r>
              <a:rPr lang="en-IN" dirty="0">
                <a:latin typeface="Comic Sans MS" panose="030F0702030302020204" pitchFamily="66" charset="0"/>
              </a:rPr>
              <a:t>– Tenants are not negatively affected by the synchronous upgrading of shared software artifacts.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Scalability </a:t>
            </a:r>
            <a:r>
              <a:rPr lang="en-IN" dirty="0">
                <a:latin typeface="Comic Sans MS" panose="030F0702030302020204" pitchFamily="66" charset="0"/>
              </a:rPr>
              <a:t>– The application can scale to accommodate increases in usage by existing tenants and/or increases in the number of tenants.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Metered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Usage </a:t>
            </a:r>
            <a:r>
              <a:rPr lang="en-IN" dirty="0">
                <a:latin typeface="Comic Sans MS" panose="030F0702030302020204" pitchFamily="66" charset="0"/>
              </a:rPr>
              <a:t>– Tenants are charged only for the application processing and features that are actually consumed.</a:t>
            </a:r>
          </a:p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• 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Data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Tier Isolation </a:t>
            </a:r>
            <a:r>
              <a:rPr lang="en-IN" dirty="0">
                <a:latin typeface="Comic Sans MS" panose="030F0702030302020204" pitchFamily="66" charset="0"/>
              </a:rPr>
              <a:t>– Tenants can have individual databases, tables, and/or schemas isolated from other tenants. Alternatively, databases, tables, and/or schemas can be designed to be intentionally shared by tenants.</a:t>
            </a:r>
          </a:p>
        </p:txBody>
      </p:sp>
    </p:spTree>
    <p:extLst>
      <p:ext uri="{BB962C8B-B14F-4D97-AF65-F5344CB8AC3E}">
        <p14:creationId xmlns:p14="http://schemas.microsoft.com/office/powerpoint/2010/main" val="3941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1" y="360819"/>
            <a:ext cx="5486400" cy="59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Single-Tenant vs. Multi-Tenant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2666619"/>
            <a:ext cx="10687050" cy="3101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IN" dirty="0"/>
              <a:t>Single-tenancy is largely seen as the </a:t>
            </a:r>
            <a:r>
              <a:rPr lang="en-IN" dirty="0">
                <a:solidFill>
                  <a:srgbClr val="FF0000"/>
                </a:solidFill>
              </a:rPr>
              <a:t>"deluxe" </a:t>
            </a:r>
            <a:r>
              <a:rPr lang="en-IN" dirty="0"/>
              <a:t>option, in that a client operates in a solely dedicated environment. </a:t>
            </a:r>
            <a:endParaRPr lang="en-IN" dirty="0" smtClean="0"/>
          </a:p>
          <a:p>
            <a:pPr>
              <a:lnSpc>
                <a:spcPct val="250000"/>
              </a:lnSpc>
            </a:pPr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In </a:t>
            </a:r>
            <a:r>
              <a:rPr lang="en-IN" dirty="0"/>
              <a:t>a multi-tenant environment, each </a:t>
            </a:r>
            <a:r>
              <a:rPr lang="en-IN" dirty="0">
                <a:solidFill>
                  <a:srgbClr val="FF0000"/>
                </a:solidFill>
              </a:rPr>
              <a:t>customer shares the software application </a:t>
            </a:r>
            <a:r>
              <a:rPr lang="en-IN" dirty="0"/>
              <a:t>along with a single database, so multiple people from the same company can access the database. Still, even in multi-tenant, each tenant is isolated from other tenants.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5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 of Single-Tenant Hosting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2638044"/>
            <a:ext cx="11639550" cy="3877056"/>
          </a:xfrm>
        </p:spPr>
        <p:txBody>
          <a:bodyPr/>
          <a:lstStyle/>
          <a:p>
            <a:r>
              <a:rPr lang="en-IN" dirty="0"/>
              <a:t>Single-tenant hosting gives clients more control because there is no sharing of </a:t>
            </a:r>
            <a:r>
              <a:rPr lang="en-IN" dirty="0" smtClean="0"/>
              <a:t>resources.</a:t>
            </a:r>
            <a:r>
              <a:rPr lang="en-IN" dirty="0"/>
              <a:t> This manifests in a number of ways</a:t>
            </a:r>
            <a:r>
              <a:rPr lang="en-IN" dirty="0" smtClean="0"/>
              <a:t>:</a:t>
            </a:r>
          </a:p>
          <a:p>
            <a:r>
              <a:rPr lang="en-IN" b="1" dirty="0"/>
              <a:t>Gre</a:t>
            </a:r>
            <a:r>
              <a:rPr lang="en-IN" b="1" dirty="0">
                <a:solidFill>
                  <a:srgbClr val="FF0000"/>
                </a:solidFill>
              </a:rPr>
              <a:t>ater customization:</a:t>
            </a:r>
            <a:r>
              <a:rPr lang="en-IN" dirty="0"/>
              <a:t> Since they have only client, single tenants can customize the software for their needs, whereas multi-tenant tends to be one-size-fits-all.</a:t>
            </a:r>
          </a:p>
          <a:p>
            <a:r>
              <a:rPr lang="en-IN" b="1" dirty="0">
                <a:solidFill>
                  <a:srgbClr val="FF0000"/>
                </a:solidFill>
              </a:rPr>
              <a:t>Greater isolation from security risks: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You control the environment and (hopefully) what goes in and out of it.</a:t>
            </a:r>
          </a:p>
          <a:p>
            <a:r>
              <a:rPr lang="en-IN" b="1" dirty="0">
                <a:solidFill>
                  <a:srgbClr val="FF0000"/>
                </a:solidFill>
              </a:rPr>
              <a:t>Faster recovery: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Restoring one client is faster and easier than many.</a:t>
            </a:r>
          </a:p>
          <a:p>
            <a:r>
              <a:rPr lang="en-IN" b="1" dirty="0"/>
              <a:t>B</a:t>
            </a:r>
            <a:r>
              <a:rPr lang="en-IN" b="1" dirty="0">
                <a:solidFill>
                  <a:srgbClr val="FF0000"/>
                </a:solidFill>
              </a:rPr>
              <a:t>etter control:</a:t>
            </a:r>
            <a:r>
              <a:rPr lang="en-IN" dirty="0"/>
              <a:t> Single-tenant can be choosier about accepting software changes and updates and decide what add-ons they want to use.</a:t>
            </a:r>
          </a:p>
          <a:p>
            <a:r>
              <a:rPr lang="en-IN" b="1" dirty="0">
                <a:solidFill>
                  <a:srgbClr val="FF0000"/>
                </a:solidFill>
              </a:rPr>
              <a:t>Avoiding “noisy </a:t>
            </a:r>
            <a:r>
              <a:rPr lang="en-IN" b="1" dirty="0" err="1">
                <a:solidFill>
                  <a:srgbClr val="FF0000"/>
                </a:solidFill>
              </a:rPr>
              <a:t>neighbor</a:t>
            </a:r>
            <a:r>
              <a:rPr lang="en-IN" b="1" dirty="0">
                <a:solidFill>
                  <a:srgbClr val="FF0000"/>
                </a:solidFill>
              </a:rPr>
              <a:t>” syndrome:</a:t>
            </a:r>
            <a:r>
              <a:rPr lang="en-IN" dirty="0"/>
              <a:t> Since you are sharing resources in multi-tenant scenarios, someone else who is really heavily using the system might slow you down.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Single-Tenant Hosting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2695194"/>
            <a:ext cx="10696575" cy="4029456"/>
          </a:xfrm>
        </p:spPr>
        <p:txBody>
          <a:bodyPr/>
          <a:lstStyle/>
          <a:p>
            <a:r>
              <a:rPr lang="en-IN" dirty="0"/>
              <a:t>Though some companies prefer it, there are downsides to single-tenancy.</a:t>
            </a:r>
          </a:p>
          <a:p>
            <a:r>
              <a:rPr lang="en-IN" b="1" dirty="0">
                <a:solidFill>
                  <a:srgbClr val="FF0000"/>
                </a:solidFill>
              </a:rPr>
              <a:t>Cost: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There is </a:t>
            </a:r>
            <a:r>
              <a:rPr lang="en-IN" dirty="0">
                <a:solidFill>
                  <a:srgbClr val="0000FF"/>
                </a:solidFill>
              </a:rPr>
              <a:t>no cost sharing f</a:t>
            </a:r>
            <a:r>
              <a:rPr lang="en-IN" dirty="0"/>
              <a:t>or things like balancing, services, system monitoring, and deployment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Client responsibility: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Clients are responsible for software </a:t>
            </a:r>
            <a:r>
              <a:rPr lang="en-IN" dirty="0">
                <a:solidFill>
                  <a:srgbClr val="0000FF"/>
                </a:solidFill>
              </a:rPr>
              <a:t>updates, patches, backup, restore, and disaster </a:t>
            </a:r>
            <a:r>
              <a:rPr lang="en-IN" dirty="0"/>
              <a:t>recovery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Less efficient:</a:t>
            </a:r>
            <a:r>
              <a:rPr lang="en-IN" dirty="0"/>
              <a:t> Single-tenant systems can be </a:t>
            </a:r>
            <a:r>
              <a:rPr lang="en-IN" dirty="0">
                <a:solidFill>
                  <a:srgbClr val="0000FF"/>
                </a:solidFill>
              </a:rPr>
              <a:t>less efficient if they don’t run at full capacity </a:t>
            </a:r>
            <a:r>
              <a:rPr lang="en-IN" dirty="0"/>
              <a:t>or if they are over-provisioned.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9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 of Multi-Tenant Hosting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2638044"/>
            <a:ext cx="10934700" cy="4029456"/>
          </a:xfrm>
        </p:spPr>
        <p:txBody>
          <a:bodyPr/>
          <a:lstStyle/>
          <a:p>
            <a:r>
              <a:rPr lang="en-IN" dirty="0"/>
              <a:t>The chief advantage of multi-tenant hosting is that it is less expensive</a:t>
            </a:r>
            <a:r>
              <a:rPr lang="en-IN" dirty="0" smtClean="0"/>
              <a:t>.</a:t>
            </a:r>
          </a:p>
          <a:p>
            <a:r>
              <a:rPr lang="en-IN" dirty="0"/>
              <a:t>The resource pooling greatly reduces the cost since you only pay for what you need. And since multi-tenant is part of a SaaS provider, you are not paying for on-premises hardware. 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>
                <a:solidFill>
                  <a:srgbClr val="FF0000"/>
                </a:solidFill>
              </a:rPr>
              <a:t>Simplified hosting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smtClean="0"/>
              <a:t>It’s </a:t>
            </a:r>
            <a:r>
              <a:rPr lang="en-IN" dirty="0" smtClean="0">
                <a:solidFill>
                  <a:srgbClr val="0000FF"/>
                </a:solidFill>
              </a:rPr>
              <a:t>not your </a:t>
            </a:r>
            <a:r>
              <a:rPr lang="en-IN" dirty="0">
                <a:solidFill>
                  <a:srgbClr val="0000FF"/>
                </a:solidFill>
              </a:rPr>
              <a:t>hardware to manage </a:t>
            </a:r>
            <a:r>
              <a:rPr lang="en-IN" dirty="0"/>
              <a:t>any more, reducing a lot of time and expense.</a:t>
            </a:r>
          </a:p>
          <a:p>
            <a:r>
              <a:rPr lang="en-IN" b="1" dirty="0">
                <a:solidFill>
                  <a:srgbClr val="FF0000"/>
                </a:solidFill>
              </a:rPr>
              <a:t>Better protection of </a:t>
            </a:r>
            <a:r>
              <a:rPr lang="en-IN" b="1" dirty="0" smtClean="0">
                <a:solidFill>
                  <a:srgbClr val="FF0000"/>
                </a:solidFill>
              </a:rPr>
              <a:t>systems</a:t>
            </a:r>
            <a:r>
              <a:rPr lang="en-IN" b="1" dirty="0"/>
              <a:t>:</a:t>
            </a:r>
            <a:r>
              <a:rPr lang="en-IN" dirty="0"/>
              <a:t> With </a:t>
            </a:r>
            <a:r>
              <a:rPr lang="en-IN" dirty="0">
                <a:solidFill>
                  <a:srgbClr val="0000FF"/>
                </a:solidFill>
              </a:rPr>
              <a:t>less interaction with the outside world, </a:t>
            </a:r>
            <a:r>
              <a:rPr lang="en-IN" dirty="0"/>
              <a:t>exposure to malicious software is reduced.</a:t>
            </a:r>
          </a:p>
          <a:p>
            <a:r>
              <a:rPr lang="en-IN" b="1" dirty="0"/>
              <a:t>Upgrad</a:t>
            </a:r>
            <a:r>
              <a:rPr lang="en-IN" b="1" dirty="0">
                <a:solidFill>
                  <a:srgbClr val="FF0000"/>
                </a:solidFill>
              </a:rPr>
              <a:t>ing software is no longer your problem</a:t>
            </a:r>
            <a:r>
              <a:rPr lang="en-IN" b="1" dirty="0"/>
              <a:t>:</a:t>
            </a:r>
            <a:r>
              <a:rPr lang="en-IN" dirty="0"/>
              <a:t> You always get the </a:t>
            </a:r>
            <a:r>
              <a:rPr lang="en-IN" dirty="0">
                <a:solidFill>
                  <a:srgbClr val="0000FF"/>
                </a:solidFill>
              </a:rPr>
              <a:t>latest version of software pushed</a:t>
            </a:r>
            <a:r>
              <a:rPr lang="en-IN" dirty="0"/>
              <a:t> out to you by the provider.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Multi-Tenant Hosting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38044"/>
            <a:ext cx="10696574" cy="38294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They have their own security risks: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For starters, you </a:t>
            </a:r>
            <a:r>
              <a:rPr lang="en-IN" dirty="0">
                <a:solidFill>
                  <a:srgbClr val="0000FF"/>
                </a:solidFill>
              </a:rPr>
              <a:t>need strict authentication and access controls </a:t>
            </a:r>
            <a:r>
              <a:rPr lang="en-IN" dirty="0"/>
              <a:t>to make sure the right people get access. Second, </a:t>
            </a:r>
            <a:r>
              <a:rPr lang="en-IN" dirty="0">
                <a:solidFill>
                  <a:srgbClr val="0000FF"/>
                </a:solidFill>
              </a:rPr>
              <a:t>data corruption </a:t>
            </a:r>
            <a:r>
              <a:rPr lang="en-IN" dirty="0"/>
              <a:t>could possibly spread from one user to all, though precautions guard against this.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Downtime: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>
                <a:solidFill>
                  <a:srgbClr val="0000FF"/>
                </a:solidFill>
              </a:rPr>
              <a:t>Outages can be nationwide, </a:t>
            </a:r>
            <a:r>
              <a:rPr lang="en-IN" dirty="0"/>
              <a:t>and often make the news when they happen. SaaS providers tend to build enough redundancy into the system to minimize this.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Noise </a:t>
            </a:r>
            <a:r>
              <a:rPr lang="en-IN" b="1" dirty="0" err="1">
                <a:solidFill>
                  <a:srgbClr val="FF0000"/>
                </a:solidFill>
              </a:rPr>
              <a:t>neighbors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As mentioned earlier, someone else on </a:t>
            </a:r>
            <a:r>
              <a:rPr lang="en-IN" dirty="0">
                <a:solidFill>
                  <a:srgbClr val="0000FF"/>
                </a:solidFill>
              </a:rPr>
              <a:t>your CPU might be consuming cycles </a:t>
            </a:r>
            <a:r>
              <a:rPr lang="en-IN" dirty="0"/>
              <a:t>and slowing you down. Capacity is supposed to be elastic and expand as needed but that’s not always the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2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There are three ways to architect your database in a multi-tenant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single, shared database schema</a:t>
            </a:r>
          </a:p>
          <a:p>
            <a:endParaRPr lang="en-IN" dirty="0" smtClean="0"/>
          </a:p>
          <a:p>
            <a:r>
              <a:rPr lang="en-IN" b="1" dirty="0"/>
              <a:t>Single database, multiple schemas</a:t>
            </a:r>
          </a:p>
          <a:p>
            <a:endParaRPr lang="en-IN" dirty="0" smtClean="0"/>
          </a:p>
          <a:p>
            <a:r>
              <a:rPr lang="en-IN" b="1" dirty="0"/>
              <a:t>Multiple databases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2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Most of the example conform to these three ways to structure a multi-tenant application: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2638044"/>
            <a:ext cx="11839575" cy="3962781"/>
          </a:xfrm>
        </p:spPr>
        <p:txBody>
          <a:bodyPr/>
          <a:lstStyle/>
          <a:p>
            <a:r>
              <a:rPr lang="en-IN" b="1" dirty="0">
                <a:solidFill>
                  <a:srgbClr val="0000FF"/>
                </a:solidFill>
              </a:rPr>
              <a:t>URL-based SaaS.</a:t>
            </a:r>
            <a:r>
              <a:rPr lang="en-IN" dirty="0">
                <a:solidFill>
                  <a:srgbClr val="0000FF"/>
                </a:solidFill>
              </a:rPr>
              <a:t> </a:t>
            </a:r>
            <a:r>
              <a:rPr lang="en-IN" dirty="0"/>
              <a:t>This is the easiest one to do since it uses a single domain and database. </a:t>
            </a:r>
            <a:r>
              <a:rPr lang="en-IN" dirty="0">
                <a:solidFill>
                  <a:srgbClr val="FF0000"/>
                </a:solidFill>
              </a:rPr>
              <a:t>You would have specific URLs, </a:t>
            </a:r>
            <a:r>
              <a:rPr lang="en-IN" dirty="0"/>
              <a:t>like </a:t>
            </a:r>
            <a:r>
              <a:rPr lang="en-IN" dirty="0" smtClean="0">
                <a:solidFill>
                  <a:srgbClr val="FF0000"/>
                </a:solidFill>
              </a:rPr>
              <a:t>subdomain1.maindomain.com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subdomain2.maindomain.com, etc. Data management and security is handled at the application level. Some SaaS operates this way, especially those </a:t>
            </a:r>
            <a:r>
              <a:rPr lang="en-IN" dirty="0">
                <a:solidFill>
                  <a:srgbClr val="FF0000"/>
                </a:solidFill>
              </a:rPr>
              <a:t>that put a Web app interface between the user and the database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b="1" dirty="0">
                <a:solidFill>
                  <a:srgbClr val="0000FF"/>
                </a:solidFill>
              </a:rPr>
              <a:t>Multi-tenant SaaS.</a:t>
            </a:r>
            <a:r>
              <a:rPr lang="en-IN" dirty="0"/>
              <a:t> This is </a:t>
            </a:r>
            <a:r>
              <a:rPr lang="en-IN" dirty="0">
                <a:solidFill>
                  <a:srgbClr val="FF0000"/>
                </a:solidFill>
              </a:rPr>
              <a:t>more complex because of multiple databases and/or schemas, and restrictions are done </a:t>
            </a:r>
            <a:r>
              <a:rPr lang="en-IN" dirty="0"/>
              <a:t>at the database level. This is how many SaaS apps operate and often allow more direct interaction with the database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>
                <a:solidFill>
                  <a:srgbClr val="0000FF"/>
                </a:solidFill>
              </a:rPr>
              <a:t>Virtualization-based SaaS, </a:t>
            </a:r>
            <a:r>
              <a:rPr lang="en-IN" b="1" dirty="0"/>
              <a:t>like containers.</a:t>
            </a:r>
            <a:r>
              <a:rPr lang="en-IN" dirty="0"/>
              <a:t> This is the </a:t>
            </a:r>
            <a:r>
              <a:rPr lang="en-IN" dirty="0">
                <a:solidFill>
                  <a:srgbClr val="FF0000"/>
                </a:solidFill>
              </a:rPr>
              <a:t>most complex setup because there is so much interaction between the containers as well as the apps and databases</a:t>
            </a:r>
            <a:r>
              <a:rPr lang="en-IN" dirty="0"/>
              <a:t>. That’s why there is so much emphasis on orchestrators like Docker and Kubernetes.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blogs.bmc.com/wp-content/uploads/2018/06/GettyImages-533208865-700x4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725033"/>
            <a:ext cx="9882585" cy="56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Multitenancy vs.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2638044"/>
            <a:ext cx="11449049" cy="310198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Multitenancy is sometimes mistaken for virtualization because the concept of multiple tenants is similar to the concept of virtualized instances.</a:t>
            </a:r>
          </a:p>
          <a:p>
            <a:pPr algn="just"/>
            <a:r>
              <a:rPr lang="en-IN" dirty="0"/>
              <a:t>The differences lie in what is multiplied within a physical server acting as a host</a:t>
            </a:r>
            <a:r>
              <a:rPr lang="en-IN" dirty="0" smtClean="0"/>
              <a:t>:</a:t>
            </a:r>
          </a:p>
          <a:p>
            <a:pPr algn="just"/>
            <a:r>
              <a:rPr lang="en-IN" dirty="0" smtClean="0">
                <a:solidFill>
                  <a:srgbClr val="0000FF"/>
                </a:solidFill>
              </a:rPr>
              <a:t>With </a:t>
            </a:r>
            <a:r>
              <a:rPr lang="en-IN" dirty="0">
                <a:solidFill>
                  <a:srgbClr val="0000FF"/>
                </a:solidFill>
              </a:rPr>
              <a:t>virtualization: 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smtClean="0"/>
              <a:t>Multiple </a:t>
            </a:r>
            <a:r>
              <a:rPr lang="en-IN" dirty="0"/>
              <a:t>virtual </a:t>
            </a:r>
            <a:r>
              <a:rPr lang="en-IN" dirty="0">
                <a:solidFill>
                  <a:srgbClr val="0000FF"/>
                </a:solidFill>
              </a:rPr>
              <a:t>copies of the server environment</a:t>
            </a:r>
            <a:r>
              <a:rPr lang="en-IN" dirty="0"/>
              <a:t> can be hosted by a single physical server. Each copy can be provided to different users, can be configured independently, and can contain its own operating systems and applications.</a:t>
            </a:r>
          </a:p>
          <a:p>
            <a:pPr algn="just"/>
            <a:r>
              <a:rPr lang="en-IN" dirty="0" smtClean="0">
                <a:solidFill>
                  <a:srgbClr val="0000FF"/>
                </a:solidFill>
              </a:rPr>
              <a:t>With </a:t>
            </a:r>
            <a:r>
              <a:rPr lang="en-IN" dirty="0">
                <a:solidFill>
                  <a:srgbClr val="0000FF"/>
                </a:solidFill>
              </a:rPr>
              <a:t>multitenancy: 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smtClean="0"/>
              <a:t>A </a:t>
            </a:r>
            <a:r>
              <a:rPr lang="en-IN" dirty="0"/>
              <a:t>physical or </a:t>
            </a:r>
            <a:r>
              <a:rPr lang="en-IN" dirty="0">
                <a:solidFill>
                  <a:srgbClr val="0000FF"/>
                </a:solidFill>
              </a:rPr>
              <a:t>virtual server hosting an application</a:t>
            </a:r>
            <a:r>
              <a:rPr lang="en-IN" dirty="0"/>
              <a:t> is designed to allow usage by multiple different users</a:t>
            </a:r>
            <a:r>
              <a:rPr lang="en-IN" dirty="0">
                <a:solidFill>
                  <a:srgbClr val="0000FF"/>
                </a:solidFill>
              </a:rPr>
              <a:t>. Each user feels </a:t>
            </a:r>
            <a:r>
              <a:rPr lang="en-IN" dirty="0"/>
              <a:t>as though they have exclusive usage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78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2266569"/>
            <a:ext cx="11001375" cy="328650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N" sz="2000" dirty="0" smtClean="0"/>
              <a:t>The </a:t>
            </a:r>
            <a:r>
              <a:rPr lang="en-IN" sz="2000" dirty="0"/>
              <a:t>multitenant application design was created to </a:t>
            </a:r>
            <a:r>
              <a:rPr lang="en-IN" sz="2000" dirty="0">
                <a:solidFill>
                  <a:srgbClr val="FF0000"/>
                </a:solidFill>
              </a:rPr>
              <a:t>enable multiple users (tenants) to access the same application logic simultaneously.</a:t>
            </a:r>
            <a:r>
              <a:rPr lang="en-IN" sz="2000" dirty="0"/>
              <a:t> </a:t>
            </a:r>
            <a:endParaRPr lang="en-IN" sz="2000" dirty="0" smtClean="0"/>
          </a:p>
          <a:p>
            <a:pPr algn="just">
              <a:lnSpc>
                <a:spcPct val="200000"/>
              </a:lnSpc>
            </a:pPr>
            <a:r>
              <a:rPr lang="en-IN" sz="2000" dirty="0"/>
              <a:t>M</a:t>
            </a:r>
            <a:r>
              <a:rPr lang="en-IN" sz="2000" dirty="0" smtClean="0"/>
              <a:t>ultitenancy</a:t>
            </a:r>
            <a:r>
              <a:rPr lang="en-IN" sz="2000" dirty="0"/>
              <a:t>, is a software architecture in which </a:t>
            </a:r>
            <a:r>
              <a:rPr lang="en-IN" sz="2000" dirty="0">
                <a:solidFill>
                  <a:srgbClr val="FF0000"/>
                </a:solidFill>
              </a:rPr>
              <a:t>multiple single instances of software run on a single physical server. </a:t>
            </a:r>
            <a:r>
              <a:rPr lang="en-IN" sz="2000" dirty="0"/>
              <a:t>The server then serves multiple tenants.</a:t>
            </a:r>
            <a:endParaRPr lang="en-IN" sz="2000" dirty="0" smtClean="0"/>
          </a:p>
          <a:p>
            <a:pPr algn="just">
              <a:lnSpc>
                <a:spcPct val="200000"/>
              </a:lnSpc>
            </a:pPr>
            <a:r>
              <a:rPr lang="en-IN" sz="2000" dirty="0" smtClean="0"/>
              <a:t>Each </a:t>
            </a:r>
            <a:r>
              <a:rPr lang="en-IN" sz="2000" dirty="0"/>
              <a:t>tenant has its own view of the application that it uses, administers, and customizes as a dedicated instance of the software while remaining unaware of other tenants that are using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71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“Tenants” </a:t>
            </a:r>
            <a:r>
              <a:rPr lang="en-IN" dirty="0">
                <a:latin typeface="Comic Sans MS" panose="030F0702030302020204" pitchFamily="66" charset="0"/>
              </a:rPr>
              <a:t>is a term for a group of users or software applications that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all share access to the hardware through the underlying software. </a:t>
            </a:r>
            <a:endParaRPr lang="en-IN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This is the opposite of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single-tenancy</a:t>
            </a:r>
            <a:r>
              <a:rPr lang="en-IN" dirty="0">
                <a:latin typeface="Comic Sans MS" panose="030F0702030302020204" pitchFamily="66" charset="0"/>
              </a:rPr>
              <a:t>, in which the server runs one instance of the operating system and one application. This one application could be something simple like </a:t>
            </a:r>
            <a:r>
              <a:rPr lang="en-IN" dirty="0">
                <a:solidFill>
                  <a:srgbClr val="0000FF"/>
                </a:solidFill>
                <a:latin typeface="Comic Sans MS" panose="030F0702030302020204" pitchFamily="66" charset="0"/>
              </a:rPr>
              <a:t>file and print apps, complex like Web or application servers, or mission-critical, such as a database.</a:t>
            </a:r>
            <a:endParaRPr lang="en-I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11" y="212217"/>
            <a:ext cx="7729728" cy="118872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 descr="Image result for example for multi tenant techn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11" y="1504337"/>
            <a:ext cx="6755558" cy="508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tenant vs. single-ten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18" y="190501"/>
            <a:ext cx="7992532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ingle-Tenant Vs Multi-Tenan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72" y="323850"/>
            <a:ext cx="9103654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In the modern era, 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multitenancy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 is part and parcel with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software-as-a-service model 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like </a:t>
            </a:r>
            <a:r>
              <a:rPr lang="en-IN" b="1" dirty="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Salesforce, Office 365, </a:t>
            </a:r>
            <a:r>
              <a:rPr lang="en-IN" b="1" dirty="0" err="1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Zoho</a:t>
            </a:r>
            <a:r>
              <a:rPr lang="en-IN" b="1" dirty="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, Box, </a:t>
            </a:r>
            <a:r>
              <a:rPr lang="en-IN" b="1" dirty="0" err="1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Zendesk</a:t>
            </a:r>
            <a:r>
              <a:rPr lang="en-IN" b="1" dirty="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, Slack, 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and many more applications on demand. </a:t>
            </a:r>
            <a:endParaRPr lang="en-IN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r>
              <a:rPr lang="en-IN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As 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mentioned above, cloud providers do offer 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multitenancy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, in a technique of shared use of computing resources.</a:t>
            </a:r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Tenants can individually customize features of the application, such as: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638044"/>
            <a:ext cx="10763250" cy="37627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Multitenant applications ensure that tenants do not have access to data and configuration information that is not their own. 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Tenants </a:t>
            </a:r>
            <a:r>
              <a:rPr lang="en-IN" dirty="0"/>
              <a:t>can individually customize features of the application, such as</a:t>
            </a:r>
            <a:r>
              <a:rPr lang="en-IN" dirty="0" smtClean="0"/>
              <a:t>:</a:t>
            </a:r>
          </a:p>
          <a:p>
            <a:r>
              <a:rPr lang="en-IN" dirty="0" smtClean="0"/>
              <a:t>• </a:t>
            </a:r>
            <a:r>
              <a:rPr lang="en-IN" dirty="0" smtClean="0">
                <a:solidFill>
                  <a:srgbClr val="FF0000"/>
                </a:solidFill>
              </a:rPr>
              <a:t>User </a:t>
            </a:r>
            <a:r>
              <a:rPr lang="en-IN" dirty="0">
                <a:solidFill>
                  <a:srgbClr val="FF0000"/>
                </a:solidFill>
              </a:rPr>
              <a:t>Interface </a:t>
            </a:r>
            <a:r>
              <a:rPr lang="en-IN" dirty="0"/>
              <a:t>– Tenants can define a specialized “</a:t>
            </a:r>
            <a:r>
              <a:rPr lang="en-IN" dirty="0">
                <a:solidFill>
                  <a:srgbClr val="FF0000"/>
                </a:solidFill>
              </a:rPr>
              <a:t>look and feel” </a:t>
            </a:r>
            <a:r>
              <a:rPr lang="en-IN" dirty="0"/>
              <a:t>for their application interface.</a:t>
            </a:r>
          </a:p>
          <a:p>
            <a:r>
              <a:rPr lang="en-IN" dirty="0" smtClean="0"/>
              <a:t>• </a:t>
            </a:r>
            <a:r>
              <a:rPr lang="en-IN" dirty="0" smtClean="0">
                <a:solidFill>
                  <a:srgbClr val="FF0000"/>
                </a:solidFill>
              </a:rPr>
              <a:t>Business </a:t>
            </a:r>
            <a:r>
              <a:rPr lang="en-IN" dirty="0">
                <a:solidFill>
                  <a:srgbClr val="FF0000"/>
                </a:solidFill>
              </a:rPr>
              <a:t>Process </a:t>
            </a:r>
            <a:r>
              <a:rPr lang="en-IN" dirty="0"/>
              <a:t>– Tenants can customize the </a:t>
            </a:r>
            <a:r>
              <a:rPr lang="en-IN" dirty="0">
                <a:solidFill>
                  <a:srgbClr val="FF0000"/>
                </a:solidFill>
              </a:rPr>
              <a:t>rules, logic, and workflows </a:t>
            </a:r>
            <a:r>
              <a:rPr lang="en-IN" dirty="0"/>
              <a:t>of the business processes that are implemented in the application.</a:t>
            </a:r>
          </a:p>
          <a:p>
            <a:r>
              <a:rPr lang="en-IN" dirty="0" smtClean="0"/>
              <a:t>• </a:t>
            </a:r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>
                <a:solidFill>
                  <a:srgbClr val="FF0000"/>
                </a:solidFill>
              </a:rPr>
              <a:t>Model – </a:t>
            </a:r>
            <a:r>
              <a:rPr lang="en-IN" dirty="0"/>
              <a:t>Tenants can </a:t>
            </a:r>
            <a:r>
              <a:rPr lang="en-IN" dirty="0">
                <a:solidFill>
                  <a:srgbClr val="FF0000"/>
                </a:solidFill>
              </a:rPr>
              <a:t>extend</a:t>
            </a:r>
            <a:r>
              <a:rPr lang="en-IN" dirty="0"/>
              <a:t> the data schema of the application to include, exclude, or rename fields in the application data structures.</a:t>
            </a:r>
          </a:p>
          <a:p>
            <a:r>
              <a:rPr lang="en-IN" dirty="0" smtClean="0"/>
              <a:t>• </a:t>
            </a:r>
            <a:r>
              <a:rPr lang="en-IN" dirty="0" smtClean="0">
                <a:solidFill>
                  <a:srgbClr val="FF0000"/>
                </a:solidFill>
              </a:rPr>
              <a:t>Access </a:t>
            </a:r>
            <a:r>
              <a:rPr lang="en-IN" dirty="0">
                <a:solidFill>
                  <a:srgbClr val="FF0000"/>
                </a:solidFill>
              </a:rPr>
              <a:t>Control </a:t>
            </a:r>
            <a:r>
              <a:rPr lang="en-IN" dirty="0"/>
              <a:t>– Tenants can independently control the </a:t>
            </a:r>
            <a:r>
              <a:rPr lang="en-IN" dirty="0">
                <a:solidFill>
                  <a:srgbClr val="FF0000"/>
                </a:solidFill>
              </a:rPr>
              <a:t>access rights for users </a:t>
            </a:r>
            <a:r>
              <a:rPr lang="en-IN" dirty="0"/>
              <a:t>and groups.</a:t>
            </a:r>
          </a:p>
        </p:txBody>
      </p:sp>
    </p:spTree>
    <p:extLst>
      <p:ext uri="{BB962C8B-B14F-4D97-AF65-F5344CB8AC3E}">
        <p14:creationId xmlns:p14="http://schemas.microsoft.com/office/powerpoint/2010/main" val="8019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191</TotalTime>
  <Words>809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Comic Sans MS</vt:lpstr>
      <vt:lpstr>Gill Sans MT</vt:lpstr>
      <vt:lpstr>Parcel</vt:lpstr>
      <vt:lpstr>Multitenant Technology</vt:lpstr>
      <vt:lpstr>PowerPoint Presentation</vt:lpstr>
      <vt:lpstr>What is MT ?</vt:lpstr>
      <vt:lpstr>PowerPoint Presentation</vt:lpstr>
      <vt:lpstr>Example</vt:lpstr>
      <vt:lpstr>PowerPoint Presentation</vt:lpstr>
      <vt:lpstr>PowerPoint Presentation</vt:lpstr>
      <vt:lpstr>usecases</vt:lpstr>
      <vt:lpstr>Tenants can individually customize features of the application, such as: </vt:lpstr>
      <vt:lpstr>MT is More Complex</vt:lpstr>
      <vt:lpstr>Common characteristics of multitenant applications include:</vt:lpstr>
      <vt:lpstr>PowerPoint Presentation</vt:lpstr>
      <vt:lpstr>Single-Tenant vs. Multi-Tenant </vt:lpstr>
      <vt:lpstr>Advantages of Single-Tenant Hosting </vt:lpstr>
      <vt:lpstr>Disadvantages of Single-Tenant Hosting </vt:lpstr>
      <vt:lpstr>Advantages of Multi-Tenant Hosting </vt:lpstr>
      <vt:lpstr>Disadvantages of Multi-Tenant Hosting </vt:lpstr>
      <vt:lpstr>There are three ways to architect your database in a multi-tenant system.</vt:lpstr>
      <vt:lpstr>Most of the example conform to these three ways to structure a multi-tenant application:</vt:lpstr>
      <vt:lpstr>Multitenancy vs. Virtualization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Multitenant Technology</dc:title>
  <dc:creator>Karthik Guru</dc:creator>
  <cp:lastModifiedBy>Karthik Guru</cp:lastModifiedBy>
  <cp:revision>28</cp:revision>
  <dcterms:created xsi:type="dcterms:W3CDTF">2020-01-21T08:50:00Z</dcterms:created>
  <dcterms:modified xsi:type="dcterms:W3CDTF">2020-01-21T12:01:38Z</dcterms:modified>
</cp:coreProperties>
</file>