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59" r:id="rId5"/>
    <p:sldId id="260" r:id="rId6"/>
    <p:sldId id="261" r:id="rId7"/>
    <p:sldId id="262" r:id="rId8"/>
    <p:sldId id="263" r:id="rId9"/>
    <p:sldId id="267" r:id="rId10"/>
    <p:sldId id="266"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750"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22BDC-039E-4BEB-B04E-09820A96F883}" type="datetimeFigureOut">
              <a:rPr lang="en-IN" smtClean="0"/>
              <a:t>17-01-2020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85D53-CBDC-41E2-82A0-1AEFF0105551}" type="slidenum">
              <a:rPr lang="en-IN" smtClean="0"/>
              <a:t>‹#›</a:t>
            </a:fld>
            <a:endParaRPr lang="en-IN"/>
          </a:p>
        </p:txBody>
      </p:sp>
    </p:spTree>
    <p:extLst>
      <p:ext uri="{BB962C8B-B14F-4D97-AF65-F5344CB8AC3E}">
        <p14:creationId xmlns:p14="http://schemas.microsoft.com/office/powerpoint/2010/main" val="234675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converting a physical IT resource into virtual IT resource is called virtualization.</a:t>
            </a:r>
            <a:endParaRPr lang="en-IN" dirty="0"/>
          </a:p>
        </p:txBody>
      </p:sp>
      <p:sp>
        <p:nvSpPr>
          <p:cNvPr id="4" name="Slide Number Placeholder 3"/>
          <p:cNvSpPr>
            <a:spLocks noGrp="1"/>
          </p:cNvSpPr>
          <p:nvPr>
            <p:ph type="sldNum" sz="quarter" idx="5"/>
          </p:nvPr>
        </p:nvSpPr>
        <p:spPr/>
        <p:txBody>
          <a:bodyPr/>
          <a:lstStyle/>
          <a:p>
            <a:fld id="{26E85D53-CBDC-41E2-82A0-1AEFF0105551}" type="slidenum">
              <a:rPr lang="en-IN" smtClean="0"/>
              <a:t>2</a:t>
            </a:fld>
            <a:endParaRPr lang="en-IN"/>
          </a:p>
        </p:txBody>
      </p:sp>
    </p:spTree>
    <p:extLst>
      <p:ext uri="{BB962C8B-B14F-4D97-AF65-F5344CB8AC3E}">
        <p14:creationId xmlns:p14="http://schemas.microsoft.com/office/powerpoint/2010/main" val="86383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E85D53-CBDC-41E2-82A0-1AEFF0105551}" type="slidenum">
              <a:rPr lang="en-IN" smtClean="0"/>
              <a:t>3</a:t>
            </a:fld>
            <a:endParaRPr lang="en-IN"/>
          </a:p>
        </p:txBody>
      </p:sp>
    </p:spTree>
    <p:extLst>
      <p:ext uri="{BB962C8B-B14F-4D97-AF65-F5344CB8AC3E}">
        <p14:creationId xmlns:p14="http://schemas.microsoft.com/office/powerpoint/2010/main" val="246788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TW" sz="1200" b="1" dirty="0">
                <a:solidFill>
                  <a:schemeClr val="hlink"/>
                </a:solidFill>
                <a:latin typeface="Arial" panose="020B0604020202020204" pitchFamily="34" charset="0"/>
              </a:rPr>
              <a:t>Hypervisor</a:t>
            </a:r>
            <a:r>
              <a:rPr lang="en-US" altLang="zh-TW" sz="1200" dirty="0">
                <a:latin typeface="Arial" panose="020B0604020202020204" pitchFamily="34" charset="0"/>
              </a:rPr>
              <a:t> is a software program that manages multiple operating systems (or multiple instances of the same operating system) on a single computer system. </a:t>
            </a:r>
          </a:p>
          <a:p>
            <a:r>
              <a:rPr lang="en-US" altLang="zh-TW" sz="1200" dirty="0">
                <a:latin typeface="Arial" panose="020B0604020202020204" pitchFamily="34" charset="0"/>
              </a:rPr>
              <a:t>The hypervisor manages the system's processor, memory, and other resources to allocate what each operating system requires. </a:t>
            </a:r>
          </a:p>
          <a:p>
            <a:r>
              <a:rPr lang="en-US" altLang="zh-TW" sz="1200" dirty="0">
                <a:latin typeface="Arial" panose="020B0604020202020204" pitchFamily="34" charset="0"/>
              </a:rPr>
              <a:t>Hypervisors are designed for a particular processor architecture and may also be called </a:t>
            </a:r>
            <a:r>
              <a:rPr lang="en-US" altLang="zh-TW" sz="1200" b="1" dirty="0">
                <a:solidFill>
                  <a:schemeClr val="hlink"/>
                </a:solidFill>
                <a:latin typeface="Arial" panose="020B0604020202020204" pitchFamily="34" charset="0"/>
              </a:rPr>
              <a:t>virtualization managers</a:t>
            </a:r>
            <a:r>
              <a:rPr lang="en-US" altLang="zh-TW" sz="1200" dirty="0">
                <a:latin typeface="Arial" panose="020B0604020202020204" pitchFamily="34" charset="0"/>
              </a:rPr>
              <a:t>.</a:t>
            </a:r>
          </a:p>
          <a:p>
            <a:endParaRPr lang="en-IN" dirty="0"/>
          </a:p>
        </p:txBody>
      </p:sp>
      <p:sp>
        <p:nvSpPr>
          <p:cNvPr id="4" name="Slide Number Placeholder 3"/>
          <p:cNvSpPr>
            <a:spLocks noGrp="1"/>
          </p:cNvSpPr>
          <p:nvPr>
            <p:ph type="sldNum" sz="quarter" idx="5"/>
          </p:nvPr>
        </p:nvSpPr>
        <p:spPr/>
        <p:txBody>
          <a:bodyPr/>
          <a:lstStyle/>
          <a:p>
            <a:fld id="{26E85D53-CBDC-41E2-82A0-1AEFF0105551}" type="slidenum">
              <a:rPr lang="en-IN" smtClean="0"/>
              <a:t>4</a:t>
            </a:fld>
            <a:endParaRPr lang="en-IN"/>
          </a:p>
        </p:txBody>
      </p:sp>
    </p:spTree>
    <p:extLst>
      <p:ext uri="{BB962C8B-B14F-4D97-AF65-F5344CB8AC3E}">
        <p14:creationId xmlns:p14="http://schemas.microsoft.com/office/powerpoint/2010/main" val="201644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guest operating system and the application software running on the virtual server are unaware of the virtualization process, meaning these virtualized IT resources are installed and executed as if they were running on a separate physical server.</a:t>
            </a:r>
            <a:endParaRPr lang="en-IN" dirty="0"/>
          </a:p>
        </p:txBody>
      </p:sp>
      <p:sp>
        <p:nvSpPr>
          <p:cNvPr id="4" name="Slide Number Placeholder 3"/>
          <p:cNvSpPr>
            <a:spLocks noGrp="1"/>
          </p:cNvSpPr>
          <p:nvPr>
            <p:ph type="sldNum" sz="quarter" idx="5"/>
          </p:nvPr>
        </p:nvSpPr>
        <p:spPr/>
        <p:txBody>
          <a:bodyPr/>
          <a:lstStyle/>
          <a:p>
            <a:fld id="{26E85D53-CBDC-41E2-82A0-1AEFF0105551}" type="slidenum">
              <a:rPr lang="en-IN" smtClean="0"/>
              <a:t>5</a:t>
            </a:fld>
            <a:endParaRPr lang="en-IN"/>
          </a:p>
        </p:txBody>
      </p:sp>
    </p:spTree>
    <p:extLst>
      <p:ext uri="{BB962C8B-B14F-4D97-AF65-F5344CB8AC3E}">
        <p14:creationId xmlns:p14="http://schemas.microsoft.com/office/powerpoint/2010/main" val="100239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Hardware virtualization is mainly done for the server platforms, because controlling virtual machines is much easier than controlling a physical server.</a:t>
            </a:r>
            <a:endParaRPr lang="en-IN" dirty="0"/>
          </a:p>
        </p:txBody>
      </p:sp>
      <p:sp>
        <p:nvSpPr>
          <p:cNvPr id="4" name="Slide Number Placeholder 3"/>
          <p:cNvSpPr>
            <a:spLocks noGrp="1"/>
          </p:cNvSpPr>
          <p:nvPr>
            <p:ph type="sldNum" sz="quarter" idx="5"/>
          </p:nvPr>
        </p:nvSpPr>
        <p:spPr/>
        <p:txBody>
          <a:bodyPr/>
          <a:lstStyle/>
          <a:p>
            <a:fld id="{26E85D53-CBDC-41E2-82A0-1AEFF0105551}" type="slidenum">
              <a:rPr lang="en-IN" smtClean="0"/>
              <a:t>7</a:t>
            </a:fld>
            <a:endParaRPr lang="en-IN"/>
          </a:p>
        </p:txBody>
      </p:sp>
    </p:spTree>
    <p:extLst>
      <p:ext uri="{BB962C8B-B14F-4D97-AF65-F5344CB8AC3E}">
        <p14:creationId xmlns:p14="http://schemas.microsoft.com/office/powerpoint/2010/main" val="102823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installation of virtualization software in a pre-existing operating system, which is called the host operating system</a:t>
            </a:r>
            <a:endParaRPr lang="en-IN" dirty="0"/>
          </a:p>
        </p:txBody>
      </p:sp>
      <p:sp>
        <p:nvSpPr>
          <p:cNvPr id="4" name="Slide Number Placeholder 3"/>
          <p:cNvSpPr>
            <a:spLocks noGrp="1"/>
          </p:cNvSpPr>
          <p:nvPr>
            <p:ph type="sldNum" sz="quarter" idx="5"/>
          </p:nvPr>
        </p:nvSpPr>
        <p:spPr/>
        <p:txBody>
          <a:bodyPr/>
          <a:lstStyle/>
          <a:p>
            <a:fld id="{26E85D53-CBDC-41E2-82A0-1AEFF0105551}" type="slidenum">
              <a:rPr lang="en-IN" smtClean="0"/>
              <a:t>9</a:t>
            </a:fld>
            <a:endParaRPr lang="en-IN"/>
          </a:p>
        </p:txBody>
      </p:sp>
    </p:spTree>
    <p:extLst>
      <p:ext uri="{BB962C8B-B14F-4D97-AF65-F5344CB8AC3E}">
        <p14:creationId xmlns:p14="http://schemas.microsoft.com/office/powerpoint/2010/main" val="738401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resulting flexibility is such that different virtual servers can run different guest operating systems on the same host.</a:t>
            </a:r>
            <a:endParaRPr lang="en-IN" dirty="0"/>
          </a:p>
        </p:txBody>
      </p:sp>
      <p:sp>
        <p:nvSpPr>
          <p:cNvPr id="4" name="Slide Number Placeholder 3"/>
          <p:cNvSpPr>
            <a:spLocks noGrp="1"/>
          </p:cNvSpPr>
          <p:nvPr>
            <p:ph type="sldNum" sz="quarter" idx="5"/>
          </p:nvPr>
        </p:nvSpPr>
        <p:spPr/>
        <p:txBody>
          <a:bodyPr/>
          <a:lstStyle/>
          <a:p>
            <a:fld id="{26E85D53-CBDC-41E2-82A0-1AEFF0105551}" type="slidenum">
              <a:rPr lang="en-IN" smtClean="0"/>
              <a:t>10</a:t>
            </a:fld>
            <a:endParaRPr lang="en-IN"/>
          </a:p>
        </p:txBody>
      </p:sp>
    </p:spTree>
    <p:extLst>
      <p:ext uri="{BB962C8B-B14F-4D97-AF65-F5344CB8AC3E}">
        <p14:creationId xmlns:p14="http://schemas.microsoft.com/office/powerpoint/2010/main" val="809539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a:t>
            </a:r>
            <a:r>
              <a:rPr lang="en-US" dirty="0" err="1"/>
              <a:t>Googe</a:t>
            </a:r>
            <a:r>
              <a:rPr lang="en-US" dirty="0"/>
              <a:t> Drive, OneDrive(Microsoft)</a:t>
            </a:r>
            <a:endParaRPr lang="en-IN" dirty="0"/>
          </a:p>
        </p:txBody>
      </p:sp>
      <p:sp>
        <p:nvSpPr>
          <p:cNvPr id="4" name="Slide Number Placeholder 3"/>
          <p:cNvSpPr>
            <a:spLocks noGrp="1"/>
          </p:cNvSpPr>
          <p:nvPr>
            <p:ph type="sldNum" sz="quarter" idx="5"/>
          </p:nvPr>
        </p:nvSpPr>
        <p:spPr/>
        <p:txBody>
          <a:bodyPr/>
          <a:lstStyle/>
          <a:p>
            <a:fld id="{26E85D53-CBDC-41E2-82A0-1AEFF0105551}" type="slidenum">
              <a:rPr lang="en-IN" smtClean="0"/>
              <a:t>12</a:t>
            </a:fld>
            <a:endParaRPr lang="en-IN"/>
          </a:p>
        </p:txBody>
      </p:sp>
    </p:spTree>
    <p:extLst>
      <p:ext uri="{BB962C8B-B14F-4D97-AF65-F5344CB8AC3E}">
        <p14:creationId xmlns:p14="http://schemas.microsoft.com/office/powerpoint/2010/main" val="399865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364DC-870B-4CD9-AF18-FA1F37062BB2}"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EAE73-EE76-4DCE-9D0E-30811C9BE782}" type="slidenum">
              <a:rPr lang="en-IN" smtClean="0"/>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3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364DC-870B-4CD9-AF18-FA1F37062BB2}"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EAE73-EE76-4DCE-9D0E-30811C9BE782}" type="slidenum">
              <a:rPr lang="en-IN" smtClean="0"/>
              <a:t>‹#›</a:t>
            </a:fld>
            <a:endParaRPr lang="en-IN"/>
          </a:p>
        </p:txBody>
      </p:sp>
    </p:spTree>
    <p:extLst>
      <p:ext uri="{BB962C8B-B14F-4D97-AF65-F5344CB8AC3E}">
        <p14:creationId xmlns:p14="http://schemas.microsoft.com/office/powerpoint/2010/main" val="209397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2"/>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364DC-870B-4CD9-AF18-FA1F37062BB2}"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EAE73-EE76-4DCE-9D0E-30811C9BE782}" type="slidenum">
              <a:rPr lang="en-IN" smtClean="0"/>
              <a:t>‹#›</a:t>
            </a:fld>
            <a:endParaRPr lang="en-IN"/>
          </a:p>
        </p:txBody>
      </p:sp>
    </p:spTree>
    <p:extLst>
      <p:ext uri="{BB962C8B-B14F-4D97-AF65-F5344CB8AC3E}">
        <p14:creationId xmlns:p14="http://schemas.microsoft.com/office/powerpoint/2010/main" val="391774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364DC-870B-4CD9-AF18-FA1F37062BB2}"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EAE73-EE76-4DCE-9D0E-30811C9BE782}" type="slidenum">
              <a:rPr lang="en-IN" smtClean="0"/>
              <a:t>‹#›</a:t>
            </a:fld>
            <a:endParaRPr lang="en-IN"/>
          </a:p>
        </p:txBody>
      </p:sp>
    </p:spTree>
    <p:extLst>
      <p:ext uri="{BB962C8B-B14F-4D97-AF65-F5344CB8AC3E}">
        <p14:creationId xmlns:p14="http://schemas.microsoft.com/office/powerpoint/2010/main" val="47687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364DC-870B-4CD9-AF18-FA1F37062BB2}"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EAE73-EE76-4DCE-9D0E-30811C9BE782}" type="slidenum">
              <a:rPr lang="en-IN" smtClean="0"/>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34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364DC-870B-4CD9-AF18-FA1F37062BB2}"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EAE73-EE76-4DCE-9D0E-30811C9BE782}" type="slidenum">
              <a:rPr lang="en-IN" smtClean="0"/>
              <a:t>‹#›</a:t>
            </a:fld>
            <a:endParaRPr lang="en-IN"/>
          </a:p>
        </p:txBody>
      </p:sp>
    </p:spTree>
    <p:extLst>
      <p:ext uri="{BB962C8B-B14F-4D97-AF65-F5344CB8AC3E}">
        <p14:creationId xmlns:p14="http://schemas.microsoft.com/office/powerpoint/2010/main" val="123290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364DC-870B-4CD9-AF18-FA1F37062BB2}" type="datetimeFigureOut">
              <a:rPr lang="en-IN" smtClean="0"/>
              <a:t>17-01-2020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2EAE73-EE76-4DCE-9D0E-30811C9BE782}" type="slidenum">
              <a:rPr lang="en-IN" smtClean="0"/>
              <a:t>‹#›</a:t>
            </a:fld>
            <a:endParaRPr lang="en-IN"/>
          </a:p>
        </p:txBody>
      </p:sp>
    </p:spTree>
    <p:extLst>
      <p:ext uri="{BB962C8B-B14F-4D97-AF65-F5344CB8AC3E}">
        <p14:creationId xmlns:p14="http://schemas.microsoft.com/office/powerpoint/2010/main" val="2092144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364DC-870B-4CD9-AF18-FA1F37062BB2}" type="datetimeFigureOut">
              <a:rPr lang="en-IN" smtClean="0"/>
              <a:t>17-01-2020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2EAE73-EE76-4DCE-9D0E-30811C9BE782}" type="slidenum">
              <a:rPr lang="en-IN" smtClean="0"/>
              <a:t>‹#›</a:t>
            </a:fld>
            <a:endParaRPr lang="en-IN"/>
          </a:p>
        </p:txBody>
      </p:sp>
    </p:spTree>
    <p:extLst>
      <p:ext uri="{BB962C8B-B14F-4D97-AF65-F5344CB8AC3E}">
        <p14:creationId xmlns:p14="http://schemas.microsoft.com/office/powerpoint/2010/main" val="293864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7364DC-870B-4CD9-AF18-FA1F37062BB2}" type="datetimeFigureOut">
              <a:rPr lang="en-IN" smtClean="0"/>
              <a:t>17-01-2020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82EAE73-EE76-4DCE-9D0E-30811C9BE782}" type="slidenum">
              <a:rPr lang="en-IN" smtClean="0"/>
              <a:t>‹#›</a:t>
            </a:fld>
            <a:endParaRPr lang="en-IN"/>
          </a:p>
        </p:txBody>
      </p:sp>
    </p:spTree>
    <p:extLst>
      <p:ext uri="{BB962C8B-B14F-4D97-AF65-F5344CB8AC3E}">
        <p14:creationId xmlns:p14="http://schemas.microsoft.com/office/powerpoint/2010/main" val="353396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9"/>
            <a:ext cx="2618511" cy="365125"/>
          </a:xfrm>
        </p:spPr>
        <p:txBody>
          <a:bodyPr/>
          <a:lstStyle>
            <a:lvl1pPr algn="l">
              <a:defRPr/>
            </a:lvl1pPr>
          </a:lstStyle>
          <a:p>
            <a:fld id="{E57364DC-870B-4CD9-AF18-FA1F37062BB2}" type="datetimeFigureOut">
              <a:rPr lang="en-IN" smtClean="0"/>
              <a:t>17-01-2020</a:t>
            </a:fld>
            <a:endParaRPr lang="en-IN"/>
          </a:p>
        </p:txBody>
      </p:sp>
      <p:sp>
        <p:nvSpPr>
          <p:cNvPr id="6" name="Footer Placeholder 5"/>
          <p:cNvSpPr>
            <a:spLocks noGrp="1"/>
          </p:cNvSpPr>
          <p:nvPr>
            <p:ph type="ftr" sz="quarter" idx="11"/>
          </p:nvPr>
        </p:nvSpPr>
        <p:spPr>
          <a:xfrm>
            <a:off x="4800600" y="6459789"/>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2EAE73-EE76-4DCE-9D0E-30811C9BE782}" type="slidenum">
              <a:rPr lang="en-IN" smtClean="0"/>
              <a:t>‹#›</a:t>
            </a:fld>
            <a:endParaRPr lang="en-IN"/>
          </a:p>
        </p:txBody>
      </p:sp>
    </p:spTree>
    <p:extLst>
      <p:ext uri="{BB962C8B-B14F-4D97-AF65-F5344CB8AC3E}">
        <p14:creationId xmlns:p14="http://schemas.microsoft.com/office/powerpoint/2010/main" val="241077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8"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364DC-870B-4CD9-AF18-FA1F37062BB2}"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EAE73-EE76-4DCE-9D0E-30811C9BE782}" type="slidenum">
              <a:rPr lang="en-IN" smtClean="0"/>
              <a:t>‹#›</a:t>
            </a:fld>
            <a:endParaRPr lang="en-IN"/>
          </a:p>
        </p:txBody>
      </p:sp>
    </p:spTree>
    <p:extLst>
      <p:ext uri="{BB962C8B-B14F-4D97-AF65-F5344CB8AC3E}">
        <p14:creationId xmlns:p14="http://schemas.microsoft.com/office/powerpoint/2010/main" val="9067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7"/>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3" y="6459789"/>
            <a:ext cx="2472271" cy="365125"/>
          </a:xfrm>
          <a:prstGeom prst="rect">
            <a:avLst/>
          </a:prstGeom>
        </p:spPr>
        <p:txBody>
          <a:bodyPr vert="horz" lIns="91440" tIns="45720" rIns="91440" bIns="45720" rtlCol="0" anchor="ctr"/>
          <a:lstStyle>
            <a:lvl1pPr algn="l">
              <a:defRPr sz="900">
                <a:solidFill>
                  <a:srgbClr val="FFFFFF"/>
                </a:solidFill>
              </a:defRPr>
            </a:lvl1pPr>
          </a:lstStyle>
          <a:p>
            <a:fld id="{E57364DC-870B-4CD9-AF18-FA1F37062BB2}" type="datetimeFigureOut">
              <a:rPr lang="en-IN" smtClean="0"/>
              <a:t>17-01-2020</a:t>
            </a:fld>
            <a:endParaRPr lang="en-IN"/>
          </a:p>
        </p:txBody>
      </p:sp>
      <p:sp>
        <p:nvSpPr>
          <p:cNvPr id="5" name="Footer Placeholder 4"/>
          <p:cNvSpPr>
            <a:spLocks noGrp="1"/>
          </p:cNvSpPr>
          <p:nvPr>
            <p:ph type="ftr" sz="quarter" idx="3"/>
          </p:nvPr>
        </p:nvSpPr>
        <p:spPr>
          <a:xfrm>
            <a:off x="3686187" y="6459789"/>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61" y="6459789"/>
            <a:ext cx="1312025" cy="365125"/>
          </a:xfrm>
          <a:prstGeom prst="rect">
            <a:avLst/>
          </a:prstGeom>
        </p:spPr>
        <p:txBody>
          <a:bodyPr vert="horz" lIns="91440" tIns="45720" rIns="91440" bIns="45720" rtlCol="0" anchor="ctr"/>
          <a:lstStyle>
            <a:lvl1pPr algn="r">
              <a:defRPr sz="1051">
                <a:solidFill>
                  <a:srgbClr val="FFFFFF"/>
                </a:solidFill>
              </a:defRPr>
            </a:lvl1pPr>
          </a:lstStyle>
          <a:p>
            <a:fld id="{E82EAE73-EE76-4DCE-9D0E-30811C9BE78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941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earchservervirtualization.techtarget.com/definition/virtual-machin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5A52-4275-4A1C-ACA9-5052DCD62A12}"/>
              </a:ext>
            </a:extLst>
          </p:cNvPr>
          <p:cNvSpPr>
            <a:spLocks noGrp="1"/>
          </p:cNvSpPr>
          <p:nvPr>
            <p:ph type="ctrTitle"/>
          </p:nvPr>
        </p:nvSpPr>
        <p:spPr/>
        <p:txBody>
          <a:bodyPr/>
          <a:lstStyle/>
          <a:p>
            <a:r>
              <a:rPr lang="en-US" dirty="0"/>
              <a:t>VIRTUALIZATION </a:t>
            </a:r>
            <a:endParaRPr lang="en-IN" dirty="0"/>
          </a:p>
        </p:txBody>
      </p:sp>
      <p:sp>
        <p:nvSpPr>
          <p:cNvPr id="3" name="Subtitle 2">
            <a:extLst>
              <a:ext uri="{FF2B5EF4-FFF2-40B4-BE49-F238E27FC236}">
                <a16:creationId xmlns:a16="http://schemas.microsoft.com/office/drawing/2014/main" id="{F5DF75F0-4BDD-42AC-A901-BBC69FDFA58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689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B256-B5F6-45AE-BFE7-01920AC0FA71}"/>
              </a:ext>
            </a:extLst>
          </p:cNvPr>
          <p:cNvSpPr>
            <a:spLocks noGrp="1"/>
          </p:cNvSpPr>
          <p:nvPr>
            <p:ph type="title"/>
          </p:nvPr>
        </p:nvSpPr>
        <p:spPr/>
        <p:txBody>
          <a:bodyPr/>
          <a:lstStyle/>
          <a:p>
            <a:r>
              <a:rPr lang="en-IN" dirty="0"/>
              <a:t>Server Virtualization</a:t>
            </a:r>
          </a:p>
        </p:txBody>
      </p:sp>
      <p:sp>
        <p:nvSpPr>
          <p:cNvPr id="3" name="Content Placeholder 2">
            <a:extLst>
              <a:ext uri="{FF2B5EF4-FFF2-40B4-BE49-F238E27FC236}">
                <a16:creationId xmlns:a16="http://schemas.microsoft.com/office/drawing/2014/main" id="{F6F5C381-A450-4EA9-A652-E54AF493BD1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coordination function that is provided by the virtualization software allows multiple virtual servers to be simultaneously created in the same virtualization host. Virtualization technology enables different virtual servers to share one physical server. This process is called server consolidation and is commonly used to increase hardware utilization, load balancing, and optimization of available IT resources.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77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DDB7-6845-4D15-95BA-346C5E00719D}"/>
              </a:ext>
            </a:extLst>
          </p:cNvPr>
          <p:cNvSpPr>
            <a:spLocks noGrp="1"/>
          </p:cNvSpPr>
          <p:nvPr>
            <p:ph type="title"/>
          </p:nvPr>
        </p:nvSpPr>
        <p:spPr/>
        <p:txBody>
          <a:bodyPr/>
          <a:lstStyle/>
          <a:p>
            <a:r>
              <a:rPr lang="en-US" dirty="0"/>
              <a:t>Storage Virtualization</a:t>
            </a:r>
            <a:endParaRPr lang="en-IN" dirty="0"/>
          </a:p>
        </p:txBody>
      </p:sp>
      <p:sp>
        <p:nvSpPr>
          <p:cNvPr id="3" name="Content Placeholder 2">
            <a:extLst>
              <a:ext uri="{FF2B5EF4-FFF2-40B4-BE49-F238E27FC236}">
                <a16:creationId xmlns:a16="http://schemas.microsoft.com/office/drawing/2014/main" id="{59964673-C14B-4317-9DF7-087CA2C3B8A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Storage virtualization is the pooling of physical storage from multiple storage devices into what appears to be a single storage device -- or pool of available storage capacity -- that is managed from a central console. The technology relies on software to identify available storage capacity from physical devices and to then aggregate that capacity as a pool of storage that can be used in a virtual environment by virtual machines (</a:t>
            </a:r>
            <a:r>
              <a:rPr lang="en-US" u="sng" dirty="0">
                <a:latin typeface="Times New Roman" panose="02020603050405020304" pitchFamily="18" charset="0"/>
                <a:cs typeface="Times New Roman" panose="02020603050405020304" pitchFamily="18" charset="0"/>
                <a:hlinkClick r:id="rId2"/>
              </a:rPr>
              <a:t>VMs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22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2FCA-CA2A-49BF-97BE-52B9FF1DAEE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872D43-ADDD-4984-89CD-8DE40111AEE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7115"/>
          <a:stretch/>
        </p:blipFill>
        <p:spPr>
          <a:xfrm>
            <a:off x="3935781" y="881063"/>
            <a:ext cx="4883099" cy="4544377"/>
          </a:xfrm>
        </p:spPr>
      </p:pic>
    </p:spTree>
    <p:extLst>
      <p:ext uri="{BB962C8B-B14F-4D97-AF65-F5344CB8AC3E}">
        <p14:creationId xmlns:p14="http://schemas.microsoft.com/office/powerpoint/2010/main" val="211475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EED3-FC19-430D-A80B-B5E9E70D5636}"/>
              </a:ext>
            </a:extLst>
          </p:cNvPr>
          <p:cNvSpPr>
            <a:spLocks noGrp="1"/>
          </p:cNvSpPr>
          <p:nvPr>
            <p:ph type="title"/>
          </p:nvPr>
        </p:nvSpPr>
        <p:spPr/>
        <p:txBody>
          <a:bodyPr/>
          <a:lstStyle/>
          <a:p>
            <a:r>
              <a:rPr lang="en-US" altLang="zh-TW" dirty="0"/>
              <a:t>Virtualization</a:t>
            </a:r>
            <a:endParaRPr lang="en-IN" dirty="0"/>
          </a:p>
        </p:txBody>
      </p:sp>
      <p:sp>
        <p:nvSpPr>
          <p:cNvPr id="3" name="Content Placeholder 2">
            <a:extLst>
              <a:ext uri="{FF2B5EF4-FFF2-40B4-BE49-F238E27FC236}">
                <a16:creationId xmlns:a16="http://schemas.microsoft.com/office/drawing/2014/main" id="{A1567EDC-F391-4B20-8EDD-AF5916D919C9}"/>
              </a:ext>
            </a:extLst>
          </p:cNvPr>
          <p:cNvSpPr>
            <a:spLocks noGrp="1"/>
          </p:cNvSpPr>
          <p:nvPr>
            <p:ph idx="1"/>
          </p:nvPr>
        </p:nvSpPr>
        <p:spPr>
          <a:xfrm>
            <a:off x="1097286" y="1845735"/>
            <a:ext cx="10399303" cy="4023360"/>
          </a:xfrm>
        </p:spPr>
        <p:txBody>
          <a:bodyPr/>
          <a:lstStyle/>
          <a:p>
            <a:r>
              <a:rPr lang="en-US" altLang="zh-TW" dirty="0">
                <a:solidFill>
                  <a:srgbClr val="FF0000"/>
                </a:solidFill>
                <a:latin typeface="Times New Roman" panose="02020603050405020304" pitchFamily="18" charset="0"/>
                <a:cs typeface="Times New Roman" panose="02020603050405020304" pitchFamily="18" charset="0"/>
              </a:rPr>
              <a:t>Virtualization</a:t>
            </a:r>
            <a:r>
              <a:rPr lang="en-US" altLang="zh-TW" dirty="0">
                <a:latin typeface="Times New Roman" panose="02020603050405020304" pitchFamily="18" charset="0"/>
                <a:cs typeface="Times New Roman" panose="02020603050405020304" pitchFamily="18" charset="0"/>
              </a:rPr>
              <a:t> -- the abstraction of computer resources. </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Virtualization hides the physical characteristics of computing resources from their users, be they applications, or end users.</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This includes making a single physical resource (such as a server, an operating system, an application, or storage device) appear to function as multiple virtual resources; it can also include making multiple physical resources (such as storage devices or servers) appear as a single virtual resource.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81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CE94-A544-4587-A1A2-7EAF42A4C256}"/>
              </a:ext>
            </a:extLst>
          </p:cNvPr>
          <p:cNvSpPr>
            <a:spLocks noGrp="1"/>
          </p:cNvSpPr>
          <p:nvPr>
            <p:ph type="title"/>
          </p:nvPr>
        </p:nvSpPr>
        <p:spPr/>
        <p:txBody>
          <a:bodyPr/>
          <a:lstStyle/>
          <a:p>
            <a:r>
              <a:rPr lang="en-US" dirty="0"/>
              <a:t>System Without </a:t>
            </a:r>
            <a:r>
              <a:rPr lang="en-US" altLang="zh-TW" dirty="0"/>
              <a:t>Virtualization</a:t>
            </a:r>
            <a:r>
              <a:rPr lang="en-US" dirty="0"/>
              <a:t> </a:t>
            </a:r>
            <a:endParaRPr lang="en-IN" dirty="0"/>
          </a:p>
        </p:txBody>
      </p:sp>
      <p:sp>
        <p:nvSpPr>
          <p:cNvPr id="3" name="Content Placeholder 2">
            <a:extLst>
              <a:ext uri="{FF2B5EF4-FFF2-40B4-BE49-F238E27FC236}">
                <a16:creationId xmlns:a16="http://schemas.microsoft.com/office/drawing/2014/main" id="{56269E40-9870-491C-A456-E747EF7A2849}"/>
              </a:ext>
            </a:extLst>
          </p:cNvPr>
          <p:cNvSpPr>
            <a:spLocks noGrp="1"/>
          </p:cNvSpPr>
          <p:nvPr>
            <p:ph idx="1"/>
          </p:nvPr>
        </p:nvSpPr>
        <p:spPr/>
        <p:txBody>
          <a:bodyPr/>
          <a:lstStyle/>
          <a:p>
            <a:endParaRPr lang="en-IN" dirty="0"/>
          </a:p>
        </p:txBody>
      </p:sp>
      <p:sp>
        <p:nvSpPr>
          <p:cNvPr id="4" name="AutoShape 12">
            <a:extLst>
              <a:ext uri="{FF2B5EF4-FFF2-40B4-BE49-F238E27FC236}">
                <a16:creationId xmlns:a16="http://schemas.microsoft.com/office/drawing/2014/main" id="{A2432D70-FE14-4256-B9E1-34780AC0A4B6}"/>
              </a:ext>
            </a:extLst>
          </p:cNvPr>
          <p:cNvSpPr>
            <a:spLocks noChangeArrowheads="1"/>
          </p:cNvSpPr>
          <p:nvPr/>
        </p:nvSpPr>
        <p:spPr bwMode="auto">
          <a:xfrm>
            <a:off x="5243513" y="2979743"/>
            <a:ext cx="1727200" cy="2055812"/>
          </a:xfrm>
          <a:prstGeom prst="roundRect">
            <a:avLst>
              <a:gd name="adj" fmla="val 4134"/>
            </a:avLst>
          </a:prstGeom>
          <a:solidFill>
            <a:srgbClr val="B2B2B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1" b="1">
              <a:solidFill>
                <a:schemeClr val="bg1"/>
              </a:solidFill>
              <a:latin typeface="Tahoma" panose="020B0604030504040204" pitchFamily="34" charset="0"/>
            </a:endParaRPr>
          </a:p>
        </p:txBody>
      </p:sp>
      <p:sp>
        <p:nvSpPr>
          <p:cNvPr id="5" name="AutoShape 9">
            <a:extLst>
              <a:ext uri="{FF2B5EF4-FFF2-40B4-BE49-F238E27FC236}">
                <a16:creationId xmlns:a16="http://schemas.microsoft.com/office/drawing/2014/main" id="{22638A73-4FA7-4BF8-9FCF-21D43F2A0D41}"/>
              </a:ext>
            </a:extLst>
          </p:cNvPr>
          <p:cNvSpPr>
            <a:spLocks noChangeArrowheads="1"/>
          </p:cNvSpPr>
          <p:nvPr/>
        </p:nvSpPr>
        <p:spPr bwMode="auto">
          <a:xfrm>
            <a:off x="5314955" y="4049713"/>
            <a:ext cx="1562100" cy="914400"/>
          </a:xfrm>
          <a:prstGeom prst="roundRect">
            <a:avLst>
              <a:gd name="adj" fmla="val 16667"/>
            </a:avLst>
          </a:prstGeom>
          <a:solidFill>
            <a:srgbClr val="0033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solidFill>
                  <a:schemeClr val="bg1"/>
                </a:solidFill>
                <a:latin typeface="Tahoma" panose="020B0604030504040204" pitchFamily="34" charset="0"/>
              </a:rPr>
              <a:t>Hardware</a:t>
            </a:r>
          </a:p>
        </p:txBody>
      </p:sp>
      <p:sp>
        <p:nvSpPr>
          <p:cNvPr id="6" name="AutoShape 10">
            <a:extLst>
              <a:ext uri="{FF2B5EF4-FFF2-40B4-BE49-F238E27FC236}">
                <a16:creationId xmlns:a16="http://schemas.microsoft.com/office/drawing/2014/main" id="{90C60AA5-6C8A-4777-BEC4-243A25160CE3}"/>
              </a:ext>
            </a:extLst>
          </p:cNvPr>
          <p:cNvSpPr>
            <a:spLocks noChangeArrowheads="1"/>
          </p:cNvSpPr>
          <p:nvPr/>
        </p:nvSpPr>
        <p:spPr bwMode="auto">
          <a:xfrm>
            <a:off x="5314955" y="3041651"/>
            <a:ext cx="1562100" cy="914400"/>
          </a:xfrm>
          <a:prstGeom prst="roundRect">
            <a:avLst>
              <a:gd name="adj" fmla="val 16667"/>
            </a:avLst>
          </a:prstGeom>
          <a:solidFill>
            <a:srgbClr val="FF33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Operating</a:t>
            </a:r>
          </a:p>
          <a:p>
            <a:pPr algn="ctr"/>
            <a:r>
              <a:rPr lang="en-US" altLang="zh-TW" sz="1801" b="1">
                <a:latin typeface="Tahoma" panose="020B0604030504040204" pitchFamily="34" charset="0"/>
              </a:rPr>
              <a:t>System</a:t>
            </a:r>
          </a:p>
        </p:txBody>
      </p:sp>
      <p:sp>
        <p:nvSpPr>
          <p:cNvPr id="7" name="AutoShape 11">
            <a:extLst>
              <a:ext uri="{FF2B5EF4-FFF2-40B4-BE49-F238E27FC236}">
                <a16:creationId xmlns:a16="http://schemas.microsoft.com/office/drawing/2014/main" id="{EC95D223-1EC8-47EA-AAE9-231C6CB10D5E}"/>
              </a:ext>
            </a:extLst>
          </p:cNvPr>
          <p:cNvSpPr>
            <a:spLocks noChangeArrowheads="1"/>
          </p:cNvSpPr>
          <p:nvPr/>
        </p:nvSpPr>
        <p:spPr bwMode="auto">
          <a:xfrm>
            <a:off x="5314955" y="2033588"/>
            <a:ext cx="1562100" cy="914400"/>
          </a:xfrm>
          <a:prstGeom prst="roundRect">
            <a:avLst>
              <a:gd name="adj" fmla="val 16667"/>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Applications</a:t>
            </a:r>
          </a:p>
        </p:txBody>
      </p:sp>
    </p:spTree>
    <p:extLst>
      <p:ext uri="{BB962C8B-B14F-4D97-AF65-F5344CB8AC3E}">
        <p14:creationId xmlns:p14="http://schemas.microsoft.com/office/powerpoint/2010/main" val="48066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762-C060-403E-8813-B28502933746}"/>
              </a:ext>
            </a:extLst>
          </p:cNvPr>
          <p:cNvSpPr>
            <a:spLocks noGrp="1"/>
          </p:cNvSpPr>
          <p:nvPr>
            <p:ph type="title"/>
          </p:nvPr>
        </p:nvSpPr>
        <p:spPr/>
        <p:txBody>
          <a:bodyPr/>
          <a:lstStyle/>
          <a:p>
            <a:r>
              <a:rPr lang="en-US" dirty="0"/>
              <a:t>System With </a:t>
            </a:r>
            <a:r>
              <a:rPr lang="en-US" altLang="zh-TW" dirty="0"/>
              <a:t>Virtualization</a:t>
            </a:r>
            <a:r>
              <a:rPr lang="en-US" dirty="0"/>
              <a:t> </a:t>
            </a:r>
            <a:endParaRPr lang="en-IN" dirty="0"/>
          </a:p>
        </p:txBody>
      </p:sp>
      <p:sp>
        <p:nvSpPr>
          <p:cNvPr id="3" name="Content Placeholder 2">
            <a:extLst>
              <a:ext uri="{FF2B5EF4-FFF2-40B4-BE49-F238E27FC236}">
                <a16:creationId xmlns:a16="http://schemas.microsoft.com/office/drawing/2014/main" id="{81280EC5-7710-45F1-9A1F-9CB8F2E38682}"/>
              </a:ext>
            </a:extLst>
          </p:cNvPr>
          <p:cNvSpPr>
            <a:spLocks noGrp="1"/>
          </p:cNvSpPr>
          <p:nvPr>
            <p:ph idx="1"/>
          </p:nvPr>
        </p:nvSpPr>
        <p:spPr/>
        <p:txBody>
          <a:bodyPr/>
          <a:lstStyle/>
          <a:p>
            <a:endParaRPr lang="en-IN" dirty="0"/>
          </a:p>
        </p:txBody>
      </p:sp>
      <p:sp>
        <p:nvSpPr>
          <p:cNvPr id="4" name="AutoShape 5">
            <a:extLst>
              <a:ext uri="{FF2B5EF4-FFF2-40B4-BE49-F238E27FC236}">
                <a16:creationId xmlns:a16="http://schemas.microsoft.com/office/drawing/2014/main" id="{D4988298-4EB6-484F-915E-F26B9067A2F7}"/>
              </a:ext>
            </a:extLst>
          </p:cNvPr>
          <p:cNvSpPr>
            <a:spLocks noChangeArrowheads="1"/>
          </p:cNvSpPr>
          <p:nvPr/>
        </p:nvSpPr>
        <p:spPr bwMode="auto">
          <a:xfrm>
            <a:off x="5243513" y="1845739"/>
            <a:ext cx="1727200" cy="2055812"/>
          </a:xfrm>
          <a:prstGeom prst="roundRect">
            <a:avLst>
              <a:gd name="adj" fmla="val 4134"/>
            </a:avLst>
          </a:prstGeom>
          <a:solidFill>
            <a:srgbClr val="B2B2B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1" b="1">
              <a:solidFill>
                <a:schemeClr val="bg1"/>
              </a:solidFill>
              <a:latin typeface="Tahoma" panose="020B0604030504040204" pitchFamily="34" charset="0"/>
            </a:endParaRPr>
          </a:p>
        </p:txBody>
      </p:sp>
      <p:sp>
        <p:nvSpPr>
          <p:cNvPr id="5" name="AutoShape 6">
            <a:extLst>
              <a:ext uri="{FF2B5EF4-FFF2-40B4-BE49-F238E27FC236}">
                <a16:creationId xmlns:a16="http://schemas.microsoft.com/office/drawing/2014/main" id="{F30CBCC8-E7AD-424B-ACBE-0873326D9225}"/>
              </a:ext>
            </a:extLst>
          </p:cNvPr>
          <p:cNvSpPr>
            <a:spLocks noChangeArrowheads="1"/>
          </p:cNvSpPr>
          <p:nvPr/>
        </p:nvSpPr>
        <p:spPr bwMode="auto">
          <a:xfrm>
            <a:off x="5314955" y="4511148"/>
            <a:ext cx="1562100" cy="914400"/>
          </a:xfrm>
          <a:prstGeom prst="roundRect">
            <a:avLst>
              <a:gd name="adj" fmla="val 16667"/>
            </a:avLst>
          </a:prstGeom>
          <a:solidFill>
            <a:srgbClr val="0033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solidFill>
                  <a:schemeClr val="bg1"/>
                </a:solidFill>
                <a:latin typeface="Tahoma" panose="020B0604030504040204" pitchFamily="34" charset="0"/>
              </a:rPr>
              <a:t>Hardware</a:t>
            </a:r>
          </a:p>
        </p:txBody>
      </p:sp>
      <p:sp>
        <p:nvSpPr>
          <p:cNvPr id="6" name="AutoShape 7">
            <a:extLst>
              <a:ext uri="{FF2B5EF4-FFF2-40B4-BE49-F238E27FC236}">
                <a16:creationId xmlns:a16="http://schemas.microsoft.com/office/drawing/2014/main" id="{C765329A-9D08-41BD-BC7A-83B5172999E6}"/>
              </a:ext>
            </a:extLst>
          </p:cNvPr>
          <p:cNvSpPr>
            <a:spLocks noChangeArrowheads="1"/>
          </p:cNvSpPr>
          <p:nvPr/>
        </p:nvSpPr>
        <p:spPr bwMode="auto">
          <a:xfrm>
            <a:off x="5314955" y="2915709"/>
            <a:ext cx="1562100" cy="914400"/>
          </a:xfrm>
          <a:prstGeom prst="roundRect">
            <a:avLst>
              <a:gd name="adj" fmla="val 16667"/>
            </a:avLst>
          </a:prstGeom>
          <a:solidFill>
            <a:srgbClr val="FF33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Operating</a:t>
            </a:r>
          </a:p>
          <a:p>
            <a:pPr algn="ctr"/>
            <a:r>
              <a:rPr lang="en-US" altLang="zh-TW" sz="1801" b="1">
                <a:latin typeface="Tahoma" panose="020B0604030504040204" pitchFamily="34" charset="0"/>
              </a:rPr>
              <a:t>System</a:t>
            </a:r>
          </a:p>
        </p:txBody>
      </p:sp>
      <p:sp>
        <p:nvSpPr>
          <p:cNvPr id="7" name="AutoShape 8">
            <a:extLst>
              <a:ext uri="{FF2B5EF4-FFF2-40B4-BE49-F238E27FC236}">
                <a16:creationId xmlns:a16="http://schemas.microsoft.com/office/drawing/2014/main" id="{E9ED28BE-7161-4DAA-B1A2-6474DB388BFE}"/>
              </a:ext>
            </a:extLst>
          </p:cNvPr>
          <p:cNvSpPr>
            <a:spLocks noChangeArrowheads="1"/>
          </p:cNvSpPr>
          <p:nvPr/>
        </p:nvSpPr>
        <p:spPr bwMode="auto">
          <a:xfrm>
            <a:off x="5314955" y="1907647"/>
            <a:ext cx="1562100" cy="914400"/>
          </a:xfrm>
          <a:prstGeom prst="roundRect">
            <a:avLst>
              <a:gd name="adj" fmla="val 16667"/>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Applications</a:t>
            </a:r>
          </a:p>
        </p:txBody>
      </p:sp>
      <p:sp>
        <p:nvSpPr>
          <p:cNvPr id="8" name="AutoShape 9">
            <a:extLst>
              <a:ext uri="{FF2B5EF4-FFF2-40B4-BE49-F238E27FC236}">
                <a16:creationId xmlns:a16="http://schemas.microsoft.com/office/drawing/2014/main" id="{3E469242-622C-46C6-81B4-6D8B5899FE7C}"/>
              </a:ext>
            </a:extLst>
          </p:cNvPr>
          <p:cNvSpPr>
            <a:spLocks noChangeArrowheads="1"/>
          </p:cNvSpPr>
          <p:nvPr/>
        </p:nvSpPr>
        <p:spPr bwMode="auto">
          <a:xfrm>
            <a:off x="5326069" y="4006326"/>
            <a:ext cx="1562100" cy="431801"/>
          </a:xfrm>
          <a:prstGeom prst="roundRect">
            <a:avLst>
              <a:gd name="adj" fmla="val 16667"/>
            </a:avLst>
          </a:prstGeom>
          <a:solidFill>
            <a:srgbClr val="0099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Hypervisor</a:t>
            </a:r>
          </a:p>
        </p:txBody>
      </p:sp>
    </p:spTree>
    <p:extLst>
      <p:ext uri="{BB962C8B-B14F-4D97-AF65-F5344CB8AC3E}">
        <p14:creationId xmlns:p14="http://schemas.microsoft.com/office/powerpoint/2010/main" val="196757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CE55-5722-482C-93C7-73CCA7FB2E8F}"/>
              </a:ext>
            </a:extLst>
          </p:cNvPr>
          <p:cNvSpPr>
            <a:spLocks noGrp="1"/>
          </p:cNvSpPr>
          <p:nvPr>
            <p:ph type="title"/>
          </p:nvPr>
        </p:nvSpPr>
        <p:spPr/>
        <p:txBody>
          <a:bodyPr/>
          <a:lstStyle/>
          <a:p>
            <a:endParaRPr lang="en-IN"/>
          </a:p>
        </p:txBody>
      </p:sp>
      <p:sp>
        <p:nvSpPr>
          <p:cNvPr id="20" name="AutoShape 4">
            <a:extLst>
              <a:ext uri="{FF2B5EF4-FFF2-40B4-BE49-F238E27FC236}">
                <a16:creationId xmlns:a16="http://schemas.microsoft.com/office/drawing/2014/main" id="{1D2D191E-C87D-4E04-9D9C-61DBFC61F142}"/>
              </a:ext>
            </a:extLst>
          </p:cNvPr>
          <p:cNvSpPr>
            <a:spLocks noChangeArrowheads="1"/>
          </p:cNvSpPr>
          <p:nvPr/>
        </p:nvSpPr>
        <p:spPr bwMode="auto">
          <a:xfrm>
            <a:off x="2318703" y="3367093"/>
            <a:ext cx="1727200" cy="2055812"/>
          </a:xfrm>
          <a:prstGeom prst="roundRect">
            <a:avLst>
              <a:gd name="adj" fmla="val 4134"/>
            </a:avLst>
          </a:prstGeom>
          <a:solidFill>
            <a:srgbClr val="B2B2B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1" b="1">
              <a:solidFill>
                <a:schemeClr val="bg1"/>
              </a:solidFill>
              <a:latin typeface="Tahoma" panose="020B0604030504040204" pitchFamily="34" charset="0"/>
            </a:endParaRPr>
          </a:p>
        </p:txBody>
      </p:sp>
      <p:sp>
        <p:nvSpPr>
          <p:cNvPr id="21" name="AutoShape 5">
            <a:extLst>
              <a:ext uri="{FF2B5EF4-FFF2-40B4-BE49-F238E27FC236}">
                <a16:creationId xmlns:a16="http://schemas.microsoft.com/office/drawing/2014/main" id="{03B82927-4C7E-4F24-A767-435FBA876875}"/>
              </a:ext>
            </a:extLst>
          </p:cNvPr>
          <p:cNvSpPr>
            <a:spLocks noChangeArrowheads="1"/>
          </p:cNvSpPr>
          <p:nvPr/>
        </p:nvSpPr>
        <p:spPr bwMode="auto">
          <a:xfrm>
            <a:off x="2390145" y="4437063"/>
            <a:ext cx="1562100" cy="914400"/>
          </a:xfrm>
          <a:prstGeom prst="roundRect">
            <a:avLst>
              <a:gd name="adj" fmla="val 16667"/>
            </a:avLst>
          </a:prstGeom>
          <a:solidFill>
            <a:srgbClr val="0033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solidFill>
                  <a:schemeClr val="bg1"/>
                </a:solidFill>
                <a:latin typeface="Tahoma" panose="020B0604030504040204" pitchFamily="34" charset="0"/>
              </a:rPr>
              <a:t>Hardware</a:t>
            </a:r>
          </a:p>
        </p:txBody>
      </p:sp>
      <p:sp>
        <p:nvSpPr>
          <p:cNvPr id="22" name="AutoShape 6">
            <a:extLst>
              <a:ext uri="{FF2B5EF4-FFF2-40B4-BE49-F238E27FC236}">
                <a16:creationId xmlns:a16="http://schemas.microsoft.com/office/drawing/2014/main" id="{C1B7DBB9-C4A8-4A69-B1F9-34BF32535956}"/>
              </a:ext>
            </a:extLst>
          </p:cNvPr>
          <p:cNvSpPr>
            <a:spLocks noChangeArrowheads="1"/>
          </p:cNvSpPr>
          <p:nvPr/>
        </p:nvSpPr>
        <p:spPr bwMode="auto">
          <a:xfrm>
            <a:off x="2390145" y="3429000"/>
            <a:ext cx="1562100" cy="914400"/>
          </a:xfrm>
          <a:prstGeom prst="roundRect">
            <a:avLst>
              <a:gd name="adj" fmla="val 16667"/>
            </a:avLst>
          </a:prstGeom>
          <a:solidFill>
            <a:srgbClr val="FF33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Operating</a:t>
            </a:r>
          </a:p>
          <a:p>
            <a:pPr algn="ctr"/>
            <a:r>
              <a:rPr lang="en-US" altLang="zh-TW" sz="1801" b="1">
                <a:latin typeface="Tahoma" panose="020B0604030504040204" pitchFamily="34" charset="0"/>
              </a:rPr>
              <a:t>System</a:t>
            </a:r>
          </a:p>
        </p:txBody>
      </p:sp>
      <p:sp>
        <p:nvSpPr>
          <p:cNvPr id="23" name="AutoShape 7">
            <a:extLst>
              <a:ext uri="{FF2B5EF4-FFF2-40B4-BE49-F238E27FC236}">
                <a16:creationId xmlns:a16="http://schemas.microsoft.com/office/drawing/2014/main" id="{F386C46F-206F-411C-AC54-F921AEEB7DCF}"/>
              </a:ext>
            </a:extLst>
          </p:cNvPr>
          <p:cNvSpPr>
            <a:spLocks noChangeArrowheads="1"/>
          </p:cNvSpPr>
          <p:nvPr/>
        </p:nvSpPr>
        <p:spPr bwMode="auto">
          <a:xfrm>
            <a:off x="2390145" y="2420940"/>
            <a:ext cx="1562100" cy="914400"/>
          </a:xfrm>
          <a:prstGeom prst="roundRect">
            <a:avLst>
              <a:gd name="adj" fmla="val 16667"/>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Applications</a:t>
            </a:r>
          </a:p>
        </p:txBody>
      </p:sp>
      <p:sp>
        <p:nvSpPr>
          <p:cNvPr id="24" name="AutoShape 9">
            <a:extLst>
              <a:ext uri="{FF2B5EF4-FFF2-40B4-BE49-F238E27FC236}">
                <a16:creationId xmlns:a16="http://schemas.microsoft.com/office/drawing/2014/main" id="{1E989A86-D3D5-4894-B66A-A4377ADD5128}"/>
              </a:ext>
            </a:extLst>
          </p:cNvPr>
          <p:cNvSpPr>
            <a:spLocks noChangeArrowheads="1"/>
          </p:cNvSpPr>
          <p:nvPr/>
        </p:nvSpPr>
        <p:spPr bwMode="auto">
          <a:xfrm>
            <a:off x="8079745" y="4878388"/>
            <a:ext cx="1562100" cy="914400"/>
          </a:xfrm>
          <a:prstGeom prst="roundRect">
            <a:avLst>
              <a:gd name="adj" fmla="val 16667"/>
            </a:avLst>
          </a:prstGeom>
          <a:solidFill>
            <a:srgbClr val="0033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solidFill>
                  <a:schemeClr val="bg1"/>
                </a:solidFill>
                <a:latin typeface="Tahoma" panose="020B0604030504040204" pitchFamily="34" charset="0"/>
              </a:rPr>
              <a:t>Hardware</a:t>
            </a:r>
          </a:p>
        </p:txBody>
      </p:sp>
      <p:sp>
        <p:nvSpPr>
          <p:cNvPr id="25" name="AutoShape 8">
            <a:extLst>
              <a:ext uri="{FF2B5EF4-FFF2-40B4-BE49-F238E27FC236}">
                <a16:creationId xmlns:a16="http://schemas.microsoft.com/office/drawing/2014/main" id="{BB491A7D-B39E-49B0-834F-10E9A247697C}"/>
              </a:ext>
            </a:extLst>
          </p:cNvPr>
          <p:cNvSpPr>
            <a:spLocks noChangeArrowheads="1"/>
          </p:cNvSpPr>
          <p:nvPr/>
        </p:nvSpPr>
        <p:spPr bwMode="auto">
          <a:xfrm>
            <a:off x="7144703" y="2141542"/>
            <a:ext cx="1727200" cy="2055812"/>
          </a:xfrm>
          <a:prstGeom prst="roundRect">
            <a:avLst>
              <a:gd name="adj" fmla="val 4134"/>
            </a:avLst>
          </a:prstGeom>
          <a:solidFill>
            <a:srgbClr val="B2B2B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1" b="1">
              <a:solidFill>
                <a:schemeClr val="bg1"/>
              </a:solidFill>
              <a:latin typeface="Tahoma" panose="020B0604030504040204" pitchFamily="34" charset="0"/>
            </a:endParaRPr>
          </a:p>
        </p:txBody>
      </p:sp>
      <p:sp>
        <p:nvSpPr>
          <p:cNvPr id="26" name="AutoShape 10">
            <a:extLst>
              <a:ext uri="{FF2B5EF4-FFF2-40B4-BE49-F238E27FC236}">
                <a16:creationId xmlns:a16="http://schemas.microsoft.com/office/drawing/2014/main" id="{40F35EEA-0F35-45E0-82D3-15B1C82F2155}"/>
              </a:ext>
            </a:extLst>
          </p:cNvPr>
          <p:cNvSpPr>
            <a:spLocks noChangeArrowheads="1"/>
          </p:cNvSpPr>
          <p:nvPr/>
        </p:nvSpPr>
        <p:spPr bwMode="auto">
          <a:xfrm>
            <a:off x="7216145" y="3211513"/>
            <a:ext cx="1562100" cy="914400"/>
          </a:xfrm>
          <a:prstGeom prst="roundRect">
            <a:avLst>
              <a:gd name="adj" fmla="val 16667"/>
            </a:avLst>
          </a:prstGeom>
          <a:solidFill>
            <a:srgbClr val="FF33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Operating</a:t>
            </a:r>
          </a:p>
          <a:p>
            <a:pPr algn="ctr"/>
            <a:r>
              <a:rPr lang="en-US" altLang="zh-TW" sz="1801" b="1">
                <a:latin typeface="Tahoma" panose="020B0604030504040204" pitchFamily="34" charset="0"/>
              </a:rPr>
              <a:t>System</a:t>
            </a:r>
          </a:p>
        </p:txBody>
      </p:sp>
      <p:sp>
        <p:nvSpPr>
          <p:cNvPr id="27" name="AutoShape 11">
            <a:extLst>
              <a:ext uri="{FF2B5EF4-FFF2-40B4-BE49-F238E27FC236}">
                <a16:creationId xmlns:a16="http://schemas.microsoft.com/office/drawing/2014/main" id="{B30ABF51-69EF-4E54-9B21-E6272F7C6969}"/>
              </a:ext>
            </a:extLst>
          </p:cNvPr>
          <p:cNvSpPr>
            <a:spLocks noChangeArrowheads="1"/>
          </p:cNvSpPr>
          <p:nvPr/>
        </p:nvSpPr>
        <p:spPr bwMode="auto">
          <a:xfrm>
            <a:off x="7216145" y="2203452"/>
            <a:ext cx="1562100" cy="914400"/>
          </a:xfrm>
          <a:prstGeom prst="roundRect">
            <a:avLst>
              <a:gd name="adj" fmla="val 16667"/>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Application</a:t>
            </a:r>
          </a:p>
        </p:txBody>
      </p:sp>
      <p:sp>
        <p:nvSpPr>
          <p:cNvPr id="28" name="AutoShape 12">
            <a:extLst>
              <a:ext uri="{FF2B5EF4-FFF2-40B4-BE49-F238E27FC236}">
                <a16:creationId xmlns:a16="http://schemas.microsoft.com/office/drawing/2014/main" id="{A0045922-3D2F-4F9B-8B05-A91CEE98FFE6}"/>
              </a:ext>
            </a:extLst>
          </p:cNvPr>
          <p:cNvSpPr>
            <a:spLocks noChangeArrowheads="1"/>
          </p:cNvSpPr>
          <p:nvPr/>
        </p:nvSpPr>
        <p:spPr bwMode="auto">
          <a:xfrm>
            <a:off x="8090858" y="4373566"/>
            <a:ext cx="1562100" cy="431801"/>
          </a:xfrm>
          <a:prstGeom prst="roundRect">
            <a:avLst>
              <a:gd name="adj" fmla="val 16667"/>
            </a:avLst>
          </a:prstGeom>
          <a:solidFill>
            <a:schemeClr va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solidFill>
                  <a:schemeClr val="bg1"/>
                </a:solidFill>
                <a:latin typeface="Tahoma" panose="020B0604030504040204" pitchFamily="34" charset="0"/>
              </a:rPr>
              <a:t>Hypervisor</a:t>
            </a:r>
          </a:p>
        </p:txBody>
      </p:sp>
      <p:sp>
        <p:nvSpPr>
          <p:cNvPr id="29" name="AutoShape 39">
            <a:extLst>
              <a:ext uri="{FF2B5EF4-FFF2-40B4-BE49-F238E27FC236}">
                <a16:creationId xmlns:a16="http://schemas.microsoft.com/office/drawing/2014/main" id="{52841B0A-B5C1-4633-AB48-9F70BD89AB20}"/>
              </a:ext>
            </a:extLst>
          </p:cNvPr>
          <p:cNvSpPr>
            <a:spLocks noChangeArrowheads="1"/>
          </p:cNvSpPr>
          <p:nvPr/>
        </p:nvSpPr>
        <p:spPr bwMode="auto">
          <a:xfrm>
            <a:off x="7578091" y="2070104"/>
            <a:ext cx="1727200" cy="2055813"/>
          </a:xfrm>
          <a:prstGeom prst="roundRect">
            <a:avLst>
              <a:gd name="adj" fmla="val 4134"/>
            </a:avLst>
          </a:prstGeom>
          <a:solidFill>
            <a:srgbClr val="B2B2B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1" b="1">
              <a:solidFill>
                <a:schemeClr val="bg1"/>
              </a:solidFill>
              <a:latin typeface="Tahoma" panose="020B0604030504040204" pitchFamily="34" charset="0"/>
            </a:endParaRPr>
          </a:p>
        </p:txBody>
      </p:sp>
      <p:sp>
        <p:nvSpPr>
          <p:cNvPr id="30" name="AutoShape 40">
            <a:extLst>
              <a:ext uri="{FF2B5EF4-FFF2-40B4-BE49-F238E27FC236}">
                <a16:creationId xmlns:a16="http://schemas.microsoft.com/office/drawing/2014/main" id="{C18F331A-B50F-4470-8921-5BC639013E19}"/>
              </a:ext>
            </a:extLst>
          </p:cNvPr>
          <p:cNvSpPr>
            <a:spLocks noChangeArrowheads="1"/>
          </p:cNvSpPr>
          <p:nvPr/>
        </p:nvSpPr>
        <p:spPr bwMode="auto">
          <a:xfrm>
            <a:off x="7649534" y="3140076"/>
            <a:ext cx="1562100" cy="914400"/>
          </a:xfrm>
          <a:prstGeom prst="roundRect">
            <a:avLst>
              <a:gd name="adj" fmla="val 16667"/>
            </a:avLst>
          </a:prstGeom>
          <a:solidFill>
            <a:srgbClr val="FF33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Operating</a:t>
            </a:r>
          </a:p>
          <a:p>
            <a:pPr algn="ctr"/>
            <a:r>
              <a:rPr lang="en-US" altLang="zh-TW" sz="1801" b="1">
                <a:latin typeface="Tahoma" panose="020B0604030504040204" pitchFamily="34" charset="0"/>
              </a:rPr>
              <a:t>System</a:t>
            </a:r>
          </a:p>
        </p:txBody>
      </p:sp>
      <p:sp>
        <p:nvSpPr>
          <p:cNvPr id="31" name="AutoShape 41">
            <a:extLst>
              <a:ext uri="{FF2B5EF4-FFF2-40B4-BE49-F238E27FC236}">
                <a16:creationId xmlns:a16="http://schemas.microsoft.com/office/drawing/2014/main" id="{2F4985A3-521D-43B9-8FCE-198CC02DBF2A}"/>
              </a:ext>
            </a:extLst>
          </p:cNvPr>
          <p:cNvSpPr>
            <a:spLocks noChangeArrowheads="1"/>
          </p:cNvSpPr>
          <p:nvPr/>
        </p:nvSpPr>
        <p:spPr bwMode="auto">
          <a:xfrm>
            <a:off x="7649534" y="2132013"/>
            <a:ext cx="1562100" cy="914400"/>
          </a:xfrm>
          <a:prstGeom prst="roundRect">
            <a:avLst>
              <a:gd name="adj" fmla="val 16667"/>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Application</a:t>
            </a:r>
          </a:p>
        </p:txBody>
      </p:sp>
      <p:sp>
        <p:nvSpPr>
          <p:cNvPr id="32" name="AutoShape 43">
            <a:extLst>
              <a:ext uri="{FF2B5EF4-FFF2-40B4-BE49-F238E27FC236}">
                <a16:creationId xmlns:a16="http://schemas.microsoft.com/office/drawing/2014/main" id="{FEE7D7E5-BABE-4639-A98D-7E7EEEF49677}"/>
              </a:ext>
            </a:extLst>
          </p:cNvPr>
          <p:cNvSpPr>
            <a:spLocks noChangeArrowheads="1"/>
          </p:cNvSpPr>
          <p:nvPr/>
        </p:nvSpPr>
        <p:spPr bwMode="auto">
          <a:xfrm>
            <a:off x="8008303" y="1957393"/>
            <a:ext cx="1727200" cy="2055812"/>
          </a:xfrm>
          <a:prstGeom prst="roundRect">
            <a:avLst>
              <a:gd name="adj" fmla="val 4134"/>
            </a:avLst>
          </a:prstGeom>
          <a:solidFill>
            <a:srgbClr val="B2B2B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1" b="1">
              <a:solidFill>
                <a:schemeClr val="bg1"/>
              </a:solidFill>
              <a:latin typeface="Tahoma" panose="020B0604030504040204" pitchFamily="34" charset="0"/>
            </a:endParaRPr>
          </a:p>
        </p:txBody>
      </p:sp>
      <p:sp>
        <p:nvSpPr>
          <p:cNvPr id="33" name="AutoShape 44">
            <a:extLst>
              <a:ext uri="{FF2B5EF4-FFF2-40B4-BE49-F238E27FC236}">
                <a16:creationId xmlns:a16="http://schemas.microsoft.com/office/drawing/2014/main" id="{73818B66-8783-429D-9C4E-A5BA6A1526DE}"/>
              </a:ext>
            </a:extLst>
          </p:cNvPr>
          <p:cNvSpPr>
            <a:spLocks noChangeArrowheads="1"/>
          </p:cNvSpPr>
          <p:nvPr/>
        </p:nvSpPr>
        <p:spPr bwMode="auto">
          <a:xfrm>
            <a:off x="8079745" y="3027363"/>
            <a:ext cx="1562100" cy="914400"/>
          </a:xfrm>
          <a:prstGeom prst="roundRect">
            <a:avLst>
              <a:gd name="adj" fmla="val 16667"/>
            </a:avLst>
          </a:prstGeom>
          <a:solidFill>
            <a:srgbClr val="FF33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Operating</a:t>
            </a:r>
          </a:p>
          <a:p>
            <a:pPr algn="ctr"/>
            <a:r>
              <a:rPr lang="en-US" altLang="zh-TW" sz="1801" b="1">
                <a:latin typeface="Tahoma" panose="020B0604030504040204" pitchFamily="34" charset="0"/>
              </a:rPr>
              <a:t>System</a:t>
            </a:r>
          </a:p>
        </p:txBody>
      </p:sp>
      <p:sp>
        <p:nvSpPr>
          <p:cNvPr id="34" name="AutoShape 45">
            <a:extLst>
              <a:ext uri="{FF2B5EF4-FFF2-40B4-BE49-F238E27FC236}">
                <a16:creationId xmlns:a16="http://schemas.microsoft.com/office/drawing/2014/main" id="{A890EA9B-9A1A-47B0-8AAB-A810CA2AA429}"/>
              </a:ext>
            </a:extLst>
          </p:cNvPr>
          <p:cNvSpPr>
            <a:spLocks noChangeArrowheads="1"/>
          </p:cNvSpPr>
          <p:nvPr/>
        </p:nvSpPr>
        <p:spPr bwMode="auto">
          <a:xfrm>
            <a:off x="8079745" y="2019300"/>
            <a:ext cx="1562100" cy="914400"/>
          </a:xfrm>
          <a:prstGeom prst="roundRect">
            <a:avLst>
              <a:gd name="adj" fmla="val 16667"/>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Application</a:t>
            </a:r>
          </a:p>
        </p:txBody>
      </p:sp>
      <p:sp>
        <p:nvSpPr>
          <p:cNvPr id="35" name="AutoShape 48">
            <a:extLst>
              <a:ext uri="{FF2B5EF4-FFF2-40B4-BE49-F238E27FC236}">
                <a16:creationId xmlns:a16="http://schemas.microsoft.com/office/drawing/2014/main" id="{4B0CF659-A358-4BAC-ACA3-55EF2A5F84D2}"/>
              </a:ext>
            </a:extLst>
          </p:cNvPr>
          <p:cNvSpPr>
            <a:spLocks noChangeArrowheads="1"/>
          </p:cNvSpPr>
          <p:nvPr/>
        </p:nvSpPr>
        <p:spPr bwMode="auto">
          <a:xfrm>
            <a:off x="8440107" y="2884488"/>
            <a:ext cx="1562100" cy="914400"/>
          </a:xfrm>
          <a:prstGeom prst="roundRect">
            <a:avLst>
              <a:gd name="adj" fmla="val 16667"/>
            </a:avLst>
          </a:prstGeom>
          <a:solidFill>
            <a:srgbClr val="FF33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Operating</a:t>
            </a:r>
          </a:p>
          <a:p>
            <a:pPr algn="ctr"/>
            <a:r>
              <a:rPr lang="en-US" altLang="zh-TW" sz="1801" b="1">
                <a:latin typeface="Tahoma" panose="020B0604030504040204" pitchFamily="34" charset="0"/>
              </a:rPr>
              <a:t>System</a:t>
            </a:r>
          </a:p>
        </p:txBody>
      </p:sp>
      <p:sp>
        <p:nvSpPr>
          <p:cNvPr id="36" name="AutoShape 49">
            <a:extLst>
              <a:ext uri="{FF2B5EF4-FFF2-40B4-BE49-F238E27FC236}">
                <a16:creationId xmlns:a16="http://schemas.microsoft.com/office/drawing/2014/main" id="{41B2DABF-EB40-4AF4-987C-CFBF232F3E8D}"/>
              </a:ext>
            </a:extLst>
          </p:cNvPr>
          <p:cNvSpPr>
            <a:spLocks noChangeArrowheads="1"/>
          </p:cNvSpPr>
          <p:nvPr/>
        </p:nvSpPr>
        <p:spPr bwMode="auto">
          <a:xfrm>
            <a:off x="8440107" y="1876425"/>
            <a:ext cx="1562100" cy="914400"/>
          </a:xfrm>
          <a:prstGeom prst="roundRect">
            <a:avLst>
              <a:gd name="adj" fmla="val 16667"/>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Application</a:t>
            </a:r>
          </a:p>
        </p:txBody>
      </p:sp>
      <p:sp>
        <p:nvSpPr>
          <p:cNvPr id="37" name="AutoShape 51">
            <a:extLst>
              <a:ext uri="{FF2B5EF4-FFF2-40B4-BE49-F238E27FC236}">
                <a16:creationId xmlns:a16="http://schemas.microsoft.com/office/drawing/2014/main" id="{6D69571C-6C76-454A-8D05-9AC084A9E28A}"/>
              </a:ext>
            </a:extLst>
          </p:cNvPr>
          <p:cNvSpPr>
            <a:spLocks noChangeArrowheads="1"/>
          </p:cNvSpPr>
          <p:nvPr/>
        </p:nvSpPr>
        <p:spPr bwMode="auto">
          <a:xfrm>
            <a:off x="8716329" y="1990729"/>
            <a:ext cx="1727200" cy="2055813"/>
          </a:xfrm>
          <a:prstGeom prst="roundRect">
            <a:avLst>
              <a:gd name="adj" fmla="val 4134"/>
            </a:avLst>
          </a:prstGeom>
          <a:solidFill>
            <a:srgbClr val="B2B2B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1" b="1">
              <a:solidFill>
                <a:schemeClr val="bg1"/>
              </a:solidFill>
              <a:latin typeface="Tahoma" panose="020B0604030504040204" pitchFamily="34" charset="0"/>
            </a:endParaRPr>
          </a:p>
        </p:txBody>
      </p:sp>
      <p:sp>
        <p:nvSpPr>
          <p:cNvPr id="38" name="AutoShape 52">
            <a:extLst>
              <a:ext uri="{FF2B5EF4-FFF2-40B4-BE49-F238E27FC236}">
                <a16:creationId xmlns:a16="http://schemas.microsoft.com/office/drawing/2014/main" id="{72FDAABD-BBA0-41B1-8B66-F4A580122435}"/>
              </a:ext>
            </a:extLst>
          </p:cNvPr>
          <p:cNvSpPr>
            <a:spLocks noChangeArrowheads="1"/>
          </p:cNvSpPr>
          <p:nvPr/>
        </p:nvSpPr>
        <p:spPr bwMode="auto">
          <a:xfrm>
            <a:off x="8787770" y="3060700"/>
            <a:ext cx="1562100" cy="914400"/>
          </a:xfrm>
          <a:prstGeom prst="roundRect">
            <a:avLst>
              <a:gd name="adj" fmla="val 16667"/>
            </a:avLst>
          </a:prstGeom>
          <a:solidFill>
            <a:srgbClr val="FF33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Operating</a:t>
            </a:r>
          </a:p>
          <a:p>
            <a:pPr algn="ctr"/>
            <a:r>
              <a:rPr lang="en-US" altLang="zh-TW" sz="1801" b="1">
                <a:latin typeface="Tahoma" panose="020B0604030504040204" pitchFamily="34" charset="0"/>
              </a:rPr>
              <a:t>System</a:t>
            </a:r>
          </a:p>
        </p:txBody>
      </p:sp>
      <p:sp>
        <p:nvSpPr>
          <p:cNvPr id="39" name="AutoShape 53">
            <a:extLst>
              <a:ext uri="{FF2B5EF4-FFF2-40B4-BE49-F238E27FC236}">
                <a16:creationId xmlns:a16="http://schemas.microsoft.com/office/drawing/2014/main" id="{5D6B288F-F7D4-4215-AFD5-BE2ED343DBDF}"/>
              </a:ext>
            </a:extLst>
          </p:cNvPr>
          <p:cNvSpPr>
            <a:spLocks noChangeArrowheads="1"/>
          </p:cNvSpPr>
          <p:nvPr/>
        </p:nvSpPr>
        <p:spPr bwMode="auto">
          <a:xfrm>
            <a:off x="8787770" y="2052639"/>
            <a:ext cx="1562100" cy="914400"/>
          </a:xfrm>
          <a:prstGeom prst="roundRect">
            <a:avLst>
              <a:gd name="adj" fmla="val 16667"/>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1" b="1">
                <a:latin typeface="Tahoma" panose="020B0604030504040204" pitchFamily="34" charset="0"/>
              </a:rPr>
              <a:t>Applications</a:t>
            </a:r>
          </a:p>
        </p:txBody>
      </p:sp>
      <p:sp>
        <p:nvSpPr>
          <p:cNvPr id="40" name="Line 54">
            <a:extLst>
              <a:ext uri="{FF2B5EF4-FFF2-40B4-BE49-F238E27FC236}">
                <a16:creationId xmlns:a16="http://schemas.microsoft.com/office/drawing/2014/main" id="{BC1D563A-DC4F-4853-A3FB-BF1BE461995C}"/>
              </a:ext>
            </a:extLst>
          </p:cNvPr>
          <p:cNvSpPr>
            <a:spLocks noChangeShapeType="1"/>
          </p:cNvSpPr>
          <p:nvPr/>
        </p:nvSpPr>
        <p:spPr bwMode="auto">
          <a:xfrm>
            <a:off x="4838072" y="3798888"/>
            <a:ext cx="20177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1"/>
          </a:p>
        </p:txBody>
      </p:sp>
    </p:spTree>
    <p:extLst>
      <p:ext uri="{BB962C8B-B14F-4D97-AF65-F5344CB8AC3E}">
        <p14:creationId xmlns:p14="http://schemas.microsoft.com/office/powerpoint/2010/main" val="28160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2311C-4751-4C03-9656-471B1693E831}"/>
              </a:ext>
            </a:extLst>
          </p:cNvPr>
          <p:cNvSpPr>
            <a:spLocks noGrp="1"/>
          </p:cNvSpPr>
          <p:nvPr>
            <p:ph type="title"/>
          </p:nvPr>
        </p:nvSpPr>
        <p:spPr/>
        <p:txBody>
          <a:bodyPr/>
          <a:lstStyle/>
          <a:p>
            <a:r>
              <a:rPr lang="en-US" dirty="0"/>
              <a:t>Types of Virtualization:</a:t>
            </a:r>
            <a:endParaRPr lang="en-IN" dirty="0"/>
          </a:p>
        </p:txBody>
      </p:sp>
      <p:sp>
        <p:nvSpPr>
          <p:cNvPr id="3" name="Content Placeholder 2">
            <a:extLst>
              <a:ext uri="{FF2B5EF4-FFF2-40B4-BE49-F238E27FC236}">
                <a16:creationId xmlns:a16="http://schemas.microsoft.com/office/drawing/2014/main" id="{993E8632-4931-440E-9983-B73B1AB6C02E}"/>
              </a:ext>
            </a:extLst>
          </p:cNvPr>
          <p:cNvSpPr>
            <a:spLocks noGrp="1"/>
          </p:cNvSpPr>
          <p:nvPr>
            <p:ph idx="1"/>
          </p:nvPr>
        </p:nvSpPr>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Hardware Virtualization.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Operating system Virtualization.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Server Virtualization.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Storage Virtualization.</a:t>
            </a:r>
          </a:p>
          <a:p>
            <a:endParaRPr lang="en-IN" dirty="0"/>
          </a:p>
        </p:txBody>
      </p:sp>
    </p:spTree>
    <p:extLst>
      <p:ext uri="{BB962C8B-B14F-4D97-AF65-F5344CB8AC3E}">
        <p14:creationId xmlns:p14="http://schemas.microsoft.com/office/powerpoint/2010/main" val="237908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C5E6-2F86-4C59-AED5-5018080D2EB5}"/>
              </a:ext>
            </a:extLst>
          </p:cNvPr>
          <p:cNvSpPr>
            <a:spLocks noGrp="1"/>
          </p:cNvSpPr>
          <p:nvPr>
            <p:ph type="title"/>
          </p:nvPr>
        </p:nvSpPr>
        <p:spPr/>
        <p:txBody>
          <a:bodyPr/>
          <a:lstStyle/>
          <a:p>
            <a:r>
              <a:rPr lang="en-IN" dirty="0"/>
              <a:t>Hardware Virtualization:</a:t>
            </a:r>
          </a:p>
        </p:txBody>
      </p:sp>
      <p:sp>
        <p:nvSpPr>
          <p:cNvPr id="3" name="Content Placeholder 2">
            <a:extLst>
              <a:ext uri="{FF2B5EF4-FFF2-40B4-BE49-F238E27FC236}">
                <a16:creationId xmlns:a16="http://schemas.microsoft.com/office/drawing/2014/main" id="{5B968ED7-0C92-4F83-BD10-85E849AB9633}"/>
              </a:ext>
            </a:extLst>
          </p:cNvPr>
          <p:cNvSpPr>
            <a:spLocks noGrp="1"/>
          </p:cNvSpPr>
          <p:nvPr>
            <p:ph idx="1"/>
          </p:nvPr>
        </p:nvSpPr>
        <p:spPr/>
        <p:txBody>
          <a:bodyPr/>
          <a:lstStyle/>
          <a:p>
            <a:pPr>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When the virtual machine software or virtual machine manager (VMM) or hypervisor software is directly installed on the hardware system is known as hardware virtualization.</a:t>
            </a:r>
          </a:p>
          <a:p>
            <a:pPr>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The main </a:t>
            </a:r>
            <a:r>
              <a:rPr lang="en-US" b="1" dirty="0">
                <a:solidFill>
                  <a:srgbClr val="000000"/>
                </a:solidFill>
                <a:latin typeface="Times New Roman" panose="02020603050405020304" pitchFamily="18" charset="0"/>
                <a:cs typeface="Times New Roman" panose="02020603050405020304" pitchFamily="18" charset="0"/>
              </a:rPr>
              <a:t>job of hypervisor</a:t>
            </a:r>
            <a:r>
              <a:rPr lang="en-US" dirty="0">
                <a:solidFill>
                  <a:srgbClr val="000000"/>
                </a:solidFill>
                <a:latin typeface="Times New Roman" panose="02020603050405020304" pitchFamily="18" charset="0"/>
                <a:cs typeface="Times New Roman" panose="02020603050405020304" pitchFamily="18" charset="0"/>
              </a:rPr>
              <a:t> is to control and monitoring the processor, memory and other hardware resources.</a:t>
            </a:r>
          </a:p>
          <a:p>
            <a:pPr>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After virtualization of hardware system we can install different operating  system on it and run different applications on those OS.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85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6AF5-1634-47B7-B99A-581ED6C9231E}"/>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73705E16-62E6-47B4-AB81-465E53104223}"/>
              </a:ext>
            </a:extLst>
          </p:cNvPr>
          <p:cNvSpPr>
            <a:spLocks noGrp="1"/>
          </p:cNvSpPr>
          <p:nvPr>
            <p:ph idx="1"/>
          </p:nvPr>
        </p:nvSpPr>
        <p:spPr/>
        <p:txBody>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More Efficient Resource Utilization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Lower Overall Costs Because Of Server Consolidation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Increased Uptime Because Of Advanced Hardware Virtualization Features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459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BB42-B0D4-4C02-BDCF-58CF9C6BDF9E}"/>
              </a:ext>
            </a:extLst>
          </p:cNvPr>
          <p:cNvSpPr>
            <a:spLocks noGrp="1"/>
          </p:cNvSpPr>
          <p:nvPr>
            <p:ph type="title"/>
          </p:nvPr>
        </p:nvSpPr>
        <p:spPr/>
        <p:txBody>
          <a:bodyPr/>
          <a:lstStyle/>
          <a:p>
            <a:r>
              <a:rPr lang="en-IN" dirty="0"/>
              <a:t>Operating System-Based Virtualization</a:t>
            </a:r>
          </a:p>
        </p:txBody>
      </p:sp>
      <p:pic>
        <p:nvPicPr>
          <p:cNvPr id="5" name="Content Placeholder 4">
            <a:extLst>
              <a:ext uri="{FF2B5EF4-FFF2-40B4-BE49-F238E27FC236}">
                <a16:creationId xmlns:a16="http://schemas.microsoft.com/office/drawing/2014/main" id="{FFE93999-11E7-4FD1-A16C-68E9D20579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28720" y="1898222"/>
            <a:ext cx="4924891" cy="4025058"/>
          </a:xfrm>
        </p:spPr>
      </p:pic>
    </p:spTree>
    <p:extLst>
      <p:ext uri="{BB962C8B-B14F-4D97-AF65-F5344CB8AC3E}">
        <p14:creationId xmlns:p14="http://schemas.microsoft.com/office/powerpoint/2010/main" val="36139166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TotalTime>
  <Words>572</Words>
  <Application>Microsoft Office PowerPoint</Application>
  <PresentationFormat>Widescreen</PresentationFormat>
  <Paragraphs>74</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Tahoma</vt:lpstr>
      <vt:lpstr>Times New Roman</vt:lpstr>
      <vt:lpstr>Wingdings</vt:lpstr>
      <vt:lpstr>Retrospect</vt:lpstr>
      <vt:lpstr>VIRTUALIZATION </vt:lpstr>
      <vt:lpstr>Virtualization</vt:lpstr>
      <vt:lpstr>System Without Virtualization </vt:lpstr>
      <vt:lpstr>System With Virtualization </vt:lpstr>
      <vt:lpstr>PowerPoint Presentation</vt:lpstr>
      <vt:lpstr>Types of Virtualization:</vt:lpstr>
      <vt:lpstr>Hardware Virtualization:</vt:lpstr>
      <vt:lpstr>Advantages:</vt:lpstr>
      <vt:lpstr>Operating System-Based Virtualization</vt:lpstr>
      <vt:lpstr>Server Virtualization</vt:lpstr>
      <vt:lpstr>Storage Virtualization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Joshi Manohar,Kommaraju</dc:creator>
  <cp:lastModifiedBy>Joshi Manohar,Kommaraju</cp:lastModifiedBy>
  <cp:revision>11</cp:revision>
  <dcterms:created xsi:type="dcterms:W3CDTF">2020-01-16T15:58:25Z</dcterms:created>
  <dcterms:modified xsi:type="dcterms:W3CDTF">2020-01-17T08:01:06Z</dcterms:modified>
</cp:coreProperties>
</file>