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7" r:id="rId4"/>
    <p:sldId id="300" r:id="rId5"/>
    <p:sldId id="301" r:id="rId6"/>
    <p:sldId id="302" r:id="rId7"/>
    <p:sldId id="299" r:id="rId8"/>
    <p:sldId id="303" r:id="rId9"/>
    <p:sldId id="305" r:id="rId10"/>
    <p:sldId id="306" r:id="rId11"/>
    <p:sldId id="307" r:id="rId12"/>
    <p:sldId id="308" r:id="rId13"/>
    <p:sldId id="309" r:id="rId14"/>
    <p:sldId id="310" r:id="rId15"/>
    <p:sldId id="311" r:id="rId16"/>
    <p:sldId id="312" r:id="rId17"/>
    <p:sldId id="314" r:id="rId18"/>
    <p:sldId id="313"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1C0361-C26A-46F9-961B-F049AC9133AC}" type="datetimeFigureOut">
              <a:rPr lang="en-IN" smtClean="0"/>
              <a:t>14-02-2020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25203393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C0361-C26A-46F9-961B-F049AC9133AC}"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104775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C0361-C26A-46F9-961B-F049AC9133AC}" type="datetimeFigureOut">
              <a:rPr lang="en-IN" smtClean="0"/>
              <a:t>14-02-2020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341832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C0361-C26A-46F9-961B-F049AC9133AC}" type="datetimeFigureOut">
              <a:rPr lang="en-IN" smtClean="0"/>
              <a:t>14-02-2020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25285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B1C0361-C26A-46F9-961B-F049AC9133AC}" type="datetimeFigureOut">
              <a:rPr lang="en-IN" smtClean="0"/>
              <a:t>14-02-2020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42244676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C0361-C26A-46F9-961B-F049AC9133AC}" type="datetimeFigureOut">
              <a:rPr lang="en-IN" smtClean="0"/>
              <a:t>14-02-2020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52285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B1C0361-C26A-46F9-961B-F049AC9133AC}" type="datetimeFigureOut">
              <a:rPr lang="en-IN" smtClean="0"/>
              <a:t>14-02-2020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BFCAC-9BB1-40C9-91FF-D51A6BB3529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1378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C0361-C26A-46F9-961B-F049AC9133AC}" type="datetimeFigureOut">
              <a:rPr lang="en-IN" smtClean="0"/>
              <a:t>14-02-2020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389668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C0361-C26A-46F9-961B-F049AC9133AC}" type="datetimeFigureOut">
              <a:rPr lang="en-IN" smtClean="0"/>
              <a:t>14-02-2020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340840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AB1C0361-C26A-46F9-961B-F049AC9133AC}" type="datetimeFigureOut">
              <a:rPr lang="en-IN" smtClean="0"/>
              <a:t>14-02-2020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303751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1C0361-C26A-46F9-961B-F049AC9133AC}" type="datetimeFigureOut">
              <a:rPr lang="en-IN" smtClean="0"/>
              <a:t>14-02-2020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33BFCAC-9BB1-40C9-91FF-D51A6BB3529E}" type="slidenum">
              <a:rPr lang="en-IN" smtClean="0"/>
              <a:t>‹#›</a:t>
            </a:fld>
            <a:endParaRPr lang="en-IN"/>
          </a:p>
        </p:txBody>
      </p:sp>
    </p:spTree>
    <p:extLst>
      <p:ext uri="{BB962C8B-B14F-4D97-AF65-F5344CB8AC3E}">
        <p14:creationId xmlns:p14="http://schemas.microsoft.com/office/powerpoint/2010/main" val="203178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1C0361-C26A-46F9-961B-F049AC9133AC}" type="datetimeFigureOut">
              <a:rPr lang="en-IN" smtClean="0"/>
              <a:t>14-02-2020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33BFCAC-9BB1-40C9-91FF-D51A6BB3529E}" type="slidenum">
              <a:rPr lang="en-IN" smtClean="0"/>
              <a:t>‹#›</a:t>
            </a:fld>
            <a:endParaRPr lang="en-IN"/>
          </a:p>
        </p:txBody>
      </p:sp>
    </p:spTree>
    <p:extLst>
      <p:ext uri="{BB962C8B-B14F-4D97-AF65-F5344CB8AC3E}">
        <p14:creationId xmlns:p14="http://schemas.microsoft.com/office/powerpoint/2010/main" val="2487320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cmag.com/encyclopedia/term/ip-network" TargetMode="External"/><Relationship Id="rId2" Type="http://schemas.openxmlformats.org/officeDocument/2006/relationships/hyperlink" Target="https://www.pcmag.com/encyclopedia/term/legacy-lan" TargetMode="External"/><Relationship Id="rId1" Type="http://schemas.openxmlformats.org/officeDocument/2006/relationships/slideLayout" Target="../slideLayouts/slideLayout2.xml"/><Relationship Id="rId4" Type="http://schemas.openxmlformats.org/officeDocument/2006/relationships/hyperlink" Target="https://www.pcmag.com/encyclopedia/term/ip-on-everyth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t>
            </a:r>
            <a:r>
              <a:rPr lang="en-US" sz="4000" kern="150" dirty="0"/>
              <a:t>Cloud Infrastructure Mechanisms</a:t>
            </a:r>
            <a:br>
              <a:rPr lang="en-IN" sz="4000" kern="15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p:cNvSpPr>
            <a:spLocks noGrp="1"/>
          </p:cNvSpPr>
          <p:nvPr>
            <p:ph type="subTitle" idx="1"/>
          </p:nvPr>
        </p:nvSpPr>
        <p:spPr/>
        <p:txBody>
          <a:bodyPr/>
          <a:lstStyle/>
          <a:p>
            <a:r>
              <a:rPr lang="en-IN" dirty="0"/>
              <a:t>Karthikeyan S</a:t>
            </a:r>
          </a:p>
        </p:txBody>
      </p:sp>
    </p:spTree>
    <p:extLst>
      <p:ext uri="{BB962C8B-B14F-4D97-AF65-F5344CB8AC3E}">
        <p14:creationId xmlns:p14="http://schemas.microsoft.com/office/powerpoint/2010/main" val="172022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6105-7607-4F1B-80E7-2AE91E2C0960}"/>
              </a:ext>
            </a:extLst>
          </p:cNvPr>
          <p:cNvSpPr>
            <a:spLocks noGrp="1"/>
          </p:cNvSpPr>
          <p:nvPr>
            <p:ph type="title"/>
          </p:nvPr>
        </p:nvSpPr>
        <p:spPr>
          <a:xfrm>
            <a:off x="2414016" y="106680"/>
            <a:ext cx="7729728" cy="1188720"/>
          </a:xfrm>
        </p:spPr>
        <p:txBody>
          <a:bodyPr/>
          <a:lstStyle/>
          <a:p>
            <a:r>
              <a:rPr lang="en-IN" b="1" dirty="0"/>
              <a:t>Database Storage Interfaces</a:t>
            </a:r>
            <a:endParaRPr lang="en-IN" dirty="0"/>
          </a:p>
        </p:txBody>
      </p:sp>
      <p:sp>
        <p:nvSpPr>
          <p:cNvPr id="3" name="Content Placeholder 2">
            <a:extLst>
              <a:ext uri="{FF2B5EF4-FFF2-40B4-BE49-F238E27FC236}">
                <a16:creationId xmlns:a16="http://schemas.microsoft.com/office/drawing/2014/main" id="{6FA46E1B-0F9F-409E-BD71-0F3C4DFFCFBA}"/>
              </a:ext>
            </a:extLst>
          </p:cNvPr>
          <p:cNvSpPr>
            <a:spLocks noGrp="1"/>
          </p:cNvSpPr>
          <p:nvPr>
            <p:ph idx="1"/>
          </p:nvPr>
        </p:nvSpPr>
        <p:spPr>
          <a:xfrm>
            <a:off x="1610360" y="1547622"/>
            <a:ext cx="9337040" cy="4385818"/>
          </a:xfrm>
        </p:spPr>
        <p:txBody>
          <a:bodyPr>
            <a:normAutofit/>
          </a:bodyPr>
          <a:lstStyle/>
          <a:p>
            <a:pPr algn="just"/>
            <a:r>
              <a:rPr lang="en-US" sz="2000" dirty="0">
                <a:latin typeface="Times New Roman" panose="02020603050405020304" pitchFamily="18" charset="0"/>
                <a:cs typeface="Times New Roman" panose="02020603050405020304" pitchFamily="18" charset="0"/>
              </a:rPr>
              <a:t>Cloud storage device mechanisms based on database storage interfaces typically support a </a:t>
            </a:r>
            <a:r>
              <a:rPr lang="en-US" sz="2000" dirty="0">
                <a:solidFill>
                  <a:srgbClr val="FF0000"/>
                </a:solidFill>
                <a:latin typeface="Times New Roman" panose="02020603050405020304" pitchFamily="18" charset="0"/>
                <a:cs typeface="Times New Roman" panose="02020603050405020304" pitchFamily="18" charset="0"/>
              </a:rPr>
              <a:t>query  language </a:t>
            </a:r>
            <a:r>
              <a:rPr lang="en-US" sz="2000" dirty="0">
                <a:latin typeface="Times New Roman" panose="02020603050405020304" pitchFamily="18" charset="0"/>
                <a:cs typeface="Times New Roman" panose="02020603050405020304" pitchFamily="18" charset="0"/>
              </a:rPr>
              <a:t>in addition to basic storage operations. Storage management is carried out using a standard  API or an administrative user-interface. </a:t>
            </a:r>
          </a:p>
          <a:p>
            <a:pPr algn="just"/>
            <a:r>
              <a:rPr lang="en-US" sz="2000" dirty="0">
                <a:latin typeface="Times New Roman" panose="02020603050405020304" pitchFamily="18" charset="0"/>
                <a:cs typeface="Times New Roman" panose="02020603050405020304" pitchFamily="18" charset="0"/>
              </a:rPr>
              <a:t>This classification of storage interface is divided into two main categories according to storage </a:t>
            </a:r>
            <a:r>
              <a:rPr lang="en-IN" sz="2000" dirty="0">
                <a:latin typeface="Times New Roman" panose="02020603050405020304" pitchFamily="18" charset="0"/>
                <a:cs typeface="Times New Roman" panose="02020603050405020304" pitchFamily="18" charset="0"/>
              </a:rPr>
              <a:t>structure, as follows.</a:t>
            </a:r>
          </a:p>
          <a:p>
            <a:pPr algn="just"/>
            <a:endParaRPr lang="en-US" sz="2000" dirty="0">
              <a:latin typeface="Times New Roman" panose="02020603050405020304" pitchFamily="18" charset="0"/>
              <a:cs typeface="Times New Roman" panose="02020603050405020304" pitchFamily="18" charset="0"/>
            </a:endParaRPr>
          </a:p>
          <a:p>
            <a:pPr lvl="4" algn="just"/>
            <a:r>
              <a:rPr lang="en-IN" sz="2000" b="1" dirty="0">
                <a:latin typeface="Times New Roman" panose="02020603050405020304" pitchFamily="18" charset="0"/>
                <a:cs typeface="Times New Roman" panose="02020603050405020304" pitchFamily="18" charset="0"/>
              </a:rPr>
              <a:t>Relational Data Storage (SQL)</a:t>
            </a:r>
          </a:p>
          <a:p>
            <a:pPr lvl="4" algn="just"/>
            <a:endParaRPr lang="en-US" sz="2000" b="1" dirty="0">
              <a:latin typeface="Times New Roman" panose="02020603050405020304" pitchFamily="18" charset="0"/>
              <a:cs typeface="Times New Roman" panose="02020603050405020304" pitchFamily="18" charset="0"/>
            </a:endParaRPr>
          </a:p>
          <a:p>
            <a:pPr lvl="4" algn="just"/>
            <a:r>
              <a:rPr lang="en-IN" sz="2000" b="1" dirty="0">
                <a:latin typeface="Times New Roman" panose="02020603050405020304" pitchFamily="18" charset="0"/>
                <a:cs typeface="Times New Roman" panose="02020603050405020304" pitchFamily="18" charset="0"/>
              </a:rPr>
              <a:t>Non-Relational Data Storage(NOSQL)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79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BA4D-BDF5-42C6-B5FD-18656B3BB40F}"/>
              </a:ext>
            </a:extLst>
          </p:cNvPr>
          <p:cNvSpPr>
            <a:spLocks noGrp="1"/>
          </p:cNvSpPr>
          <p:nvPr>
            <p:ph type="title"/>
          </p:nvPr>
        </p:nvSpPr>
        <p:spPr>
          <a:xfrm>
            <a:off x="2363216" y="80772"/>
            <a:ext cx="7729728" cy="1188720"/>
          </a:xfrm>
        </p:spPr>
        <p:txBody>
          <a:bodyPr/>
          <a:lstStyle/>
          <a:p>
            <a:r>
              <a:rPr lang="en-IN" b="1" dirty="0"/>
              <a:t>Relational Data Storage</a:t>
            </a:r>
            <a:endParaRPr lang="en-IN" dirty="0"/>
          </a:p>
        </p:txBody>
      </p:sp>
      <p:sp>
        <p:nvSpPr>
          <p:cNvPr id="3" name="Content Placeholder 2">
            <a:extLst>
              <a:ext uri="{FF2B5EF4-FFF2-40B4-BE49-F238E27FC236}">
                <a16:creationId xmlns:a16="http://schemas.microsoft.com/office/drawing/2014/main" id="{2DCD2D30-FDC5-4FEE-9A60-0B0F2DC58052}"/>
              </a:ext>
            </a:extLst>
          </p:cNvPr>
          <p:cNvSpPr>
            <a:spLocks noGrp="1"/>
          </p:cNvSpPr>
          <p:nvPr>
            <p:ph idx="1"/>
          </p:nvPr>
        </p:nvSpPr>
        <p:spPr>
          <a:xfrm>
            <a:off x="416560" y="1402080"/>
            <a:ext cx="11501120" cy="5375148"/>
          </a:xfrm>
        </p:spPr>
        <p:txBody>
          <a:bodyPr>
            <a:normAutofit/>
          </a:bodyPr>
          <a:lstStyle/>
          <a:p>
            <a:pPr algn="just"/>
            <a:r>
              <a:rPr lang="en-US" sz="2000" dirty="0">
                <a:latin typeface="Times New Roman" panose="02020603050405020304" pitchFamily="18" charset="0"/>
                <a:cs typeface="Times New Roman" panose="02020603050405020304" pitchFamily="18" charset="0"/>
              </a:rPr>
              <a:t>Traditionally, many on-premise IT environments store data using </a:t>
            </a:r>
            <a:r>
              <a:rPr lang="en-US" sz="2000" dirty="0">
                <a:solidFill>
                  <a:srgbClr val="FF0000"/>
                </a:solidFill>
                <a:latin typeface="Times New Roman" panose="02020603050405020304" pitchFamily="18" charset="0"/>
                <a:cs typeface="Times New Roman" panose="02020603050405020304" pitchFamily="18" charset="0"/>
              </a:rPr>
              <a:t>relational databases or relational  </a:t>
            </a:r>
            <a:r>
              <a:rPr lang="en-IN" sz="2000" dirty="0">
                <a:solidFill>
                  <a:srgbClr val="FF0000"/>
                </a:solidFill>
                <a:latin typeface="Times New Roman" panose="02020603050405020304" pitchFamily="18" charset="0"/>
                <a:cs typeface="Times New Roman" panose="02020603050405020304" pitchFamily="18" charset="0"/>
              </a:rPr>
              <a:t>database management systems (RDBMSs). </a:t>
            </a:r>
            <a:r>
              <a:rPr lang="en-IN" sz="2000" dirty="0">
                <a:latin typeface="Times New Roman" panose="02020603050405020304" pitchFamily="18" charset="0"/>
                <a:cs typeface="Times New Roman" panose="02020603050405020304" pitchFamily="18" charset="0"/>
              </a:rPr>
              <a:t>Relational databases (or relational storage devices) rely  </a:t>
            </a:r>
            <a:r>
              <a:rPr lang="en-US" sz="2000" dirty="0">
                <a:latin typeface="Times New Roman" panose="02020603050405020304" pitchFamily="18" charset="0"/>
                <a:cs typeface="Times New Roman" panose="02020603050405020304" pitchFamily="18" charset="0"/>
              </a:rPr>
              <a:t>on </a:t>
            </a:r>
            <a:r>
              <a:rPr lang="en-US" sz="2000" dirty="0">
                <a:solidFill>
                  <a:srgbClr val="FF0000"/>
                </a:solidFill>
                <a:latin typeface="Times New Roman" panose="02020603050405020304" pitchFamily="18" charset="0"/>
                <a:cs typeface="Times New Roman" panose="02020603050405020304" pitchFamily="18" charset="0"/>
              </a:rPr>
              <a:t>tables </a:t>
            </a:r>
            <a:r>
              <a:rPr lang="en-US" sz="2000" dirty="0">
                <a:latin typeface="Times New Roman" panose="02020603050405020304" pitchFamily="18" charset="0"/>
                <a:cs typeface="Times New Roman" panose="02020603050405020304" pitchFamily="18" charset="0"/>
              </a:rPr>
              <a:t>to organize similar data into rows and columns. Tables can have relationships with each  other to give the data increased structure, to protect data integrity, and to avoid data redundancy  (which is referred to as data normalization). Working with relational storage commonly involves the  use of the industry standard </a:t>
            </a:r>
            <a:r>
              <a:rPr lang="en-US" sz="2000" dirty="0">
                <a:solidFill>
                  <a:srgbClr val="FF0000"/>
                </a:solidFill>
                <a:latin typeface="Times New Roman" panose="02020603050405020304" pitchFamily="18" charset="0"/>
                <a:cs typeface="Times New Roman" panose="02020603050405020304" pitchFamily="18" charset="0"/>
              </a:rPr>
              <a:t>Structured Query Language (SQL).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cloud storage device mechanism implemented using relational data storage </a:t>
            </a:r>
            <a:r>
              <a:rPr lang="en-US" sz="2000" dirty="0">
                <a:latin typeface="Times New Roman" panose="02020603050405020304" pitchFamily="18" charset="0"/>
                <a:cs typeface="Times New Roman" panose="02020603050405020304" pitchFamily="18" charset="0"/>
              </a:rPr>
              <a:t>could be based on any number of commercially available database products, such as </a:t>
            </a:r>
            <a:r>
              <a:rPr lang="en-US" sz="2000" dirty="0">
                <a:solidFill>
                  <a:srgbClr val="0000FF"/>
                </a:solidFill>
                <a:latin typeface="Times New Roman" panose="02020603050405020304" pitchFamily="18" charset="0"/>
                <a:cs typeface="Times New Roman" panose="02020603050405020304" pitchFamily="18" charset="0"/>
              </a:rPr>
              <a:t>IBM DB2, Oracle Database, Microsoft  </a:t>
            </a:r>
            <a:r>
              <a:rPr lang="en-IN" sz="2000" dirty="0">
                <a:solidFill>
                  <a:srgbClr val="0000FF"/>
                </a:solidFill>
                <a:latin typeface="Times New Roman" panose="02020603050405020304" pitchFamily="18" charset="0"/>
                <a:cs typeface="Times New Roman" panose="02020603050405020304" pitchFamily="18" charset="0"/>
              </a:rPr>
              <a:t>SQL Server, and MySQL.</a:t>
            </a:r>
          </a:p>
          <a:p>
            <a:pPr algn="just"/>
            <a:r>
              <a:rPr lang="en-US" sz="2000" dirty="0">
                <a:latin typeface="Times New Roman" panose="02020603050405020304" pitchFamily="18" charset="0"/>
                <a:cs typeface="Times New Roman" panose="02020603050405020304" pitchFamily="18" charset="0"/>
              </a:rPr>
              <a:t>Challenges with cloud-based relational databases commonly pertain to </a:t>
            </a:r>
            <a:r>
              <a:rPr lang="en-US" sz="2000" dirty="0">
                <a:solidFill>
                  <a:srgbClr val="0000FF"/>
                </a:solidFill>
                <a:latin typeface="Times New Roman" panose="02020603050405020304" pitchFamily="18" charset="0"/>
                <a:cs typeface="Times New Roman" panose="02020603050405020304" pitchFamily="18" charset="0"/>
              </a:rPr>
              <a:t>scaling and performance</a:t>
            </a:r>
            <a:r>
              <a:rPr lang="en-US" sz="2000" dirty="0">
                <a:latin typeface="Times New Roman" panose="02020603050405020304" pitchFamily="18" charset="0"/>
                <a:cs typeface="Times New Roman" panose="02020603050405020304" pitchFamily="18" charset="0"/>
              </a:rPr>
              <a:t>.  Scaling a relational cloud storage device vertically can be more complex and cost-ineffective than  horizontal scaling. Databases with complex relationships and/or containing large volumes of data can  be afflicted with higher processing overhead and latency, especially when accessed remotely via </a:t>
            </a:r>
            <a:r>
              <a:rPr lang="en-IN" sz="2000" dirty="0">
                <a:latin typeface="Times New Roman" panose="02020603050405020304" pitchFamily="18" charset="0"/>
                <a:cs typeface="Times New Roman" panose="02020603050405020304" pitchFamily="18" charset="0"/>
              </a:rPr>
              <a:t>cloud services.</a:t>
            </a:r>
          </a:p>
        </p:txBody>
      </p:sp>
    </p:spTree>
    <p:extLst>
      <p:ext uri="{BB962C8B-B14F-4D97-AF65-F5344CB8AC3E}">
        <p14:creationId xmlns:p14="http://schemas.microsoft.com/office/powerpoint/2010/main" val="396078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BA4D-BDF5-42C6-B5FD-18656B3BB40F}"/>
              </a:ext>
            </a:extLst>
          </p:cNvPr>
          <p:cNvSpPr>
            <a:spLocks noGrp="1"/>
          </p:cNvSpPr>
          <p:nvPr>
            <p:ph type="title"/>
          </p:nvPr>
        </p:nvSpPr>
        <p:spPr>
          <a:xfrm>
            <a:off x="2698496" y="-10160"/>
            <a:ext cx="7729728" cy="1188720"/>
          </a:xfrm>
        </p:spPr>
        <p:txBody>
          <a:bodyPr/>
          <a:lstStyle/>
          <a:p>
            <a:r>
              <a:rPr lang="en-IN" b="1" dirty="0"/>
              <a:t>Non Relational Data Storage</a:t>
            </a:r>
            <a:endParaRPr lang="en-IN" dirty="0"/>
          </a:p>
        </p:txBody>
      </p:sp>
      <p:sp>
        <p:nvSpPr>
          <p:cNvPr id="3" name="Content Placeholder 2">
            <a:extLst>
              <a:ext uri="{FF2B5EF4-FFF2-40B4-BE49-F238E27FC236}">
                <a16:creationId xmlns:a16="http://schemas.microsoft.com/office/drawing/2014/main" id="{2DCD2D30-FDC5-4FEE-9A60-0B0F2DC58052}"/>
              </a:ext>
            </a:extLst>
          </p:cNvPr>
          <p:cNvSpPr>
            <a:spLocks noGrp="1"/>
          </p:cNvSpPr>
          <p:nvPr>
            <p:ph idx="1"/>
          </p:nvPr>
        </p:nvSpPr>
        <p:spPr>
          <a:xfrm>
            <a:off x="436880" y="1270000"/>
            <a:ext cx="11501120" cy="5375148"/>
          </a:xfrm>
        </p:spPr>
        <p:txBody>
          <a:bodyPr>
            <a:noAutofit/>
          </a:bodyPr>
          <a:lstStyle/>
          <a:p>
            <a:pPr algn="just"/>
            <a:r>
              <a:rPr lang="en-US" sz="2400" dirty="0">
                <a:latin typeface="Times New Roman" panose="02020603050405020304" pitchFamily="18" charset="0"/>
                <a:cs typeface="Times New Roman" panose="02020603050405020304" pitchFamily="18" charset="0"/>
              </a:rPr>
              <a:t> Non-relational storage (also commonly referred to as </a:t>
            </a:r>
            <a:r>
              <a:rPr lang="en-US" sz="2400" i="1" dirty="0">
                <a:latin typeface="Times New Roman" panose="02020603050405020304" pitchFamily="18" charset="0"/>
                <a:cs typeface="Times New Roman" panose="02020603050405020304" pitchFamily="18" charset="0"/>
              </a:rPr>
              <a:t>NoSQL </a:t>
            </a:r>
            <a:r>
              <a:rPr lang="en-US" sz="2400" dirty="0">
                <a:latin typeface="Times New Roman" panose="02020603050405020304" pitchFamily="18" charset="0"/>
                <a:cs typeface="Times New Roman" panose="02020603050405020304" pitchFamily="18" charset="0"/>
              </a:rPr>
              <a:t>storage) moves away from the  traditional relational database model in that it establishes a “looser” structure for stored data with  less emphasis on defining relationships and realizing data normalization. </a:t>
            </a:r>
            <a:r>
              <a:rPr lang="en-US" sz="2400" dirty="0">
                <a:solidFill>
                  <a:srgbClr val="0000FF"/>
                </a:solidFill>
                <a:latin typeface="Times New Roman" panose="02020603050405020304" pitchFamily="18" charset="0"/>
                <a:cs typeface="Times New Roman" panose="02020603050405020304" pitchFamily="18" charset="0"/>
              </a:rPr>
              <a:t>The primary motivation for  using non-relational storage is to avoid the potential complexity and processing overhead that can be  imposed by relational databases</a:t>
            </a:r>
            <a:r>
              <a:rPr lang="en-US" sz="2400" dirty="0">
                <a:latin typeface="Times New Roman" panose="02020603050405020304" pitchFamily="18" charset="0"/>
                <a:cs typeface="Times New Roman" panose="02020603050405020304" pitchFamily="18" charset="0"/>
              </a:rPr>
              <a:t>. Also, </a:t>
            </a:r>
            <a:r>
              <a:rPr lang="en-US" sz="2400" dirty="0">
                <a:solidFill>
                  <a:srgbClr val="FF0000"/>
                </a:solidFill>
                <a:latin typeface="Times New Roman" panose="02020603050405020304" pitchFamily="18" charset="0"/>
                <a:cs typeface="Times New Roman" panose="02020603050405020304" pitchFamily="18" charset="0"/>
              </a:rPr>
              <a:t>non-relational storage can be more horizontally scalable </a:t>
            </a:r>
            <a:r>
              <a:rPr lang="en-US" sz="2400" dirty="0">
                <a:latin typeface="Times New Roman" panose="02020603050405020304" pitchFamily="18" charset="0"/>
                <a:cs typeface="Times New Roman" panose="02020603050405020304" pitchFamily="18" charset="0"/>
              </a:rPr>
              <a:t>than  </a:t>
            </a:r>
            <a:r>
              <a:rPr lang="en-IN" sz="2400" dirty="0">
                <a:latin typeface="Times New Roman" panose="02020603050405020304" pitchFamily="18" charset="0"/>
                <a:cs typeface="Times New Roman" panose="02020603050405020304" pitchFamily="18" charset="0"/>
              </a:rPr>
              <a:t>relational storage.</a:t>
            </a:r>
          </a:p>
          <a:p>
            <a:pPr algn="just"/>
            <a:r>
              <a:rPr lang="en-US" sz="2400" dirty="0">
                <a:latin typeface="Times New Roman" panose="02020603050405020304" pitchFamily="18" charset="0"/>
                <a:cs typeface="Times New Roman" panose="02020603050405020304" pitchFamily="18" charset="0"/>
              </a:rPr>
              <a:t>The trade-off with non-relational storage is that the data loses much of the native form and validation  due to limited or primitive schemas or data models. Furthermore, non-relational repositories </a:t>
            </a:r>
            <a:r>
              <a:rPr lang="en-US" sz="2400" dirty="0">
                <a:solidFill>
                  <a:srgbClr val="FF0000"/>
                </a:solidFill>
                <a:latin typeface="Times New Roman" panose="02020603050405020304" pitchFamily="18" charset="0"/>
                <a:cs typeface="Times New Roman" panose="02020603050405020304" pitchFamily="18" charset="0"/>
              </a:rPr>
              <a:t>don’t  tend to support relational database functions, such as transactions or joins.</a:t>
            </a:r>
            <a:r>
              <a:rPr lang="en-US" sz="2400" dirty="0">
                <a:latin typeface="Times New Roman" panose="02020603050405020304" pitchFamily="18" charset="0"/>
                <a:cs typeface="Times New Roman" panose="02020603050405020304" pitchFamily="18" charset="0"/>
              </a:rPr>
              <a:t>  Normalized data exported into a non-relational storage repository will usually become denormalized,  meaning that the size of the data will typically grow. An extent of normalization can be preserved, but usually not for complex relationships. Cloud providers often offer non-relational storage that  provides scalability and availability of stored data over multiple server environments. However,  many non-relational storage mechanisms are proprietary and therefore can severely limit data  </a:t>
            </a:r>
            <a:r>
              <a:rPr lang="en-IN" sz="2400" dirty="0">
                <a:latin typeface="Times New Roman" panose="02020603050405020304" pitchFamily="18" charset="0"/>
                <a:cs typeface="Times New Roman" panose="02020603050405020304" pitchFamily="18" charset="0"/>
              </a:rPr>
              <a:t>portability.</a:t>
            </a:r>
          </a:p>
        </p:txBody>
      </p:sp>
    </p:spTree>
    <p:extLst>
      <p:ext uri="{BB962C8B-B14F-4D97-AF65-F5344CB8AC3E}">
        <p14:creationId xmlns:p14="http://schemas.microsoft.com/office/powerpoint/2010/main" val="102406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59DB-C0D5-4056-8F23-22BD8CE463E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2B66F08-5D6C-4D56-AD5F-711637EDAC46}"/>
              </a:ext>
            </a:extLst>
          </p:cNvPr>
          <p:cNvPicPr>
            <a:picLocks noGrp="1" noChangeAspect="1"/>
          </p:cNvPicPr>
          <p:nvPr>
            <p:ph idx="1"/>
          </p:nvPr>
        </p:nvPicPr>
        <p:blipFill>
          <a:blip r:embed="rId2"/>
          <a:stretch>
            <a:fillRect/>
          </a:stretch>
        </p:blipFill>
        <p:spPr>
          <a:xfrm>
            <a:off x="1514527" y="182881"/>
            <a:ext cx="9339710" cy="6675119"/>
          </a:xfrm>
          <a:prstGeom prst="rect">
            <a:avLst/>
          </a:prstGeom>
        </p:spPr>
      </p:pic>
    </p:spTree>
    <p:extLst>
      <p:ext uri="{BB962C8B-B14F-4D97-AF65-F5344CB8AC3E}">
        <p14:creationId xmlns:p14="http://schemas.microsoft.com/office/powerpoint/2010/main" val="184399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7A9B-D4CB-4772-8288-F289B43B55E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FA8ED40-871A-44AA-8CA1-52B07BFD5503}"/>
              </a:ext>
            </a:extLst>
          </p:cNvPr>
          <p:cNvPicPr>
            <a:picLocks noGrp="1" noChangeAspect="1"/>
          </p:cNvPicPr>
          <p:nvPr>
            <p:ph idx="1"/>
          </p:nvPr>
        </p:nvPicPr>
        <p:blipFill>
          <a:blip r:embed="rId2"/>
          <a:stretch>
            <a:fillRect/>
          </a:stretch>
        </p:blipFill>
        <p:spPr>
          <a:xfrm>
            <a:off x="1155287" y="81280"/>
            <a:ext cx="9493677" cy="6888479"/>
          </a:xfrm>
          <a:prstGeom prst="rect">
            <a:avLst/>
          </a:prstGeom>
        </p:spPr>
      </p:pic>
    </p:spTree>
    <p:extLst>
      <p:ext uri="{BB962C8B-B14F-4D97-AF65-F5344CB8AC3E}">
        <p14:creationId xmlns:p14="http://schemas.microsoft.com/office/powerpoint/2010/main" val="260643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1368-4181-42D9-A44F-43C368EDAE8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D7499BB-680B-405C-867A-65A2D35D374E}"/>
              </a:ext>
            </a:extLst>
          </p:cNvPr>
          <p:cNvPicPr>
            <a:picLocks noGrp="1" noChangeAspect="1"/>
          </p:cNvPicPr>
          <p:nvPr>
            <p:ph idx="1"/>
          </p:nvPr>
        </p:nvPicPr>
        <p:blipFill>
          <a:blip r:embed="rId2"/>
          <a:stretch>
            <a:fillRect/>
          </a:stretch>
        </p:blipFill>
        <p:spPr>
          <a:xfrm>
            <a:off x="1127760" y="29972"/>
            <a:ext cx="9428479" cy="6900884"/>
          </a:xfrm>
          <a:prstGeom prst="rect">
            <a:avLst/>
          </a:prstGeom>
        </p:spPr>
      </p:pic>
    </p:spTree>
    <p:extLst>
      <p:ext uri="{BB962C8B-B14F-4D97-AF65-F5344CB8AC3E}">
        <p14:creationId xmlns:p14="http://schemas.microsoft.com/office/powerpoint/2010/main" val="278851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C3AB-2DDC-4F05-AD37-2B7A5EBC839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C8CA019-B602-4C45-A143-D25E4DAA3182}"/>
              </a:ext>
            </a:extLst>
          </p:cNvPr>
          <p:cNvPicPr>
            <a:picLocks noGrp="1" noChangeAspect="1"/>
          </p:cNvPicPr>
          <p:nvPr>
            <p:ph idx="1"/>
          </p:nvPr>
        </p:nvPicPr>
        <p:blipFill>
          <a:blip r:embed="rId2"/>
          <a:stretch>
            <a:fillRect/>
          </a:stretch>
        </p:blipFill>
        <p:spPr>
          <a:xfrm>
            <a:off x="1524001" y="353713"/>
            <a:ext cx="8517302" cy="5955647"/>
          </a:xfrm>
          <a:prstGeom prst="rect">
            <a:avLst/>
          </a:prstGeom>
        </p:spPr>
      </p:pic>
    </p:spTree>
    <p:extLst>
      <p:ext uri="{BB962C8B-B14F-4D97-AF65-F5344CB8AC3E}">
        <p14:creationId xmlns:p14="http://schemas.microsoft.com/office/powerpoint/2010/main" val="24646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A7DB-5C4E-437B-A4CE-8EEDDD7B5EB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C9BE2D6-1858-4E35-925D-A9BAB1DA0023}"/>
              </a:ext>
            </a:extLst>
          </p:cNvPr>
          <p:cNvPicPr>
            <a:picLocks noGrp="1" noChangeAspect="1"/>
          </p:cNvPicPr>
          <p:nvPr>
            <p:ph idx="1"/>
          </p:nvPr>
        </p:nvPicPr>
        <p:blipFill>
          <a:blip r:embed="rId2"/>
          <a:stretch>
            <a:fillRect/>
          </a:stretch>
        </p:blipFill>
        <p:spPr>
          <a:xfrm>
            <a:off x="1572784" y="221498"/>
            <a:ext cx="9186656" cy="6444903"/>
          </a:xfrm>
          <a:prstGeom prst="rect">
            <a:avLst/>
          </a:prstGeom>
        </p:spPr>
      </p:pic>
    </p:spTree>
    <p:extLst>
      <p:ext uri="{BB962C8B-B14F-4D97-AF65-F5344CB8AC3E}">
        <p14:creationId xmlns:p14="http://schemas.microsoft.com/office/powerpoint/2010/main" val="49049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C595-C4C9-4EBE-8772-463A42DA452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EE8AA45-253C-41FD-9149-476BDB4BF8FD}"/>
              </a:ext>
            </a:extLst>
          </p:cNvPr>
          <p:cNvPicPr>
            <a:picLocks noGrp="1" noChangeAspect="1"/>
          </p:cNvPicPr>
          <p:nvPr>
            <p:ph idx="1"/>
          </p:nvPr>
        </p:nvPicPr>
        <p:blipFill>
          <a:blip r:embed="rId2"/>
          <a:stretch>
            <a:fillRect/>
          </a:stretch>
        </p:blipFill>
        <p:spPr>
          <a:xfrm>
            <a:off x="1635760" y="116085"/>
            <a:ext cx="9052559" cy="6720317"/>
          </a:xfrm>
          <a:prstGeom prst="rect">
            <a:avLst/>
          </a:prstGeom>
        </p:spPr>
      </p:pic>
    </p:spTree>
    <p:extLst>
      <p:ext uri="{BB962C8B-B14F-4D97-AF65-F5344CB8AC3E}">
        <p14:creationId xmlns:p14="http://schemas.microsoft.com/office/powerpoint/2010/main" val="262634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Key Points</a:t>
            </a:r>
          </a:p>
        </p:txBody>
      </p:sp>
      <p:sp>
        <p:nvSpPr>
          <p:cNvPr id="3" name="Content Placeholder 2"/>
          <p:cNvSpPr>
            <a:spLocks noGrp="1"/>
          </p:cNvSpPr>
          <p:nvPr>
            <p:ph idx="1"/>
          </p:nvPr>
        </p:nvSpPr>
        <p:spPr>
          <a:xfrm>
            <a:off x="581025" y="2638044"/>
            <a:ext cx="11039475" cy="3905631"/>
          </a:xfrm>
        </p:spPr>
        <p:txBody>
          <a:bodyPr/>
          <a:lstStyle/>
          <a:p>
            <a:pPr>
              <a:lnSpc>
                <a:spcPct val="200000"/>
              </a:lnSpc>
            </a:pPr>
            <a:r>
              <a:rPr lang="en-IN" dirty="0"/>
              <a:t>•  </a:t>
            </a:r>
            <a:r>
              <a:rPr lang="en-IN" dirty="0">
                <a:solidFill>
                  <a:srgbClr val="0000FF"/>
                </a:solidFill>
              </a:rPr>
              <a:t> </a:t>
            </a:r>
            <a:endParaRPr lang="en-IN" dirty="0"/>
          </a:p>
        </p:txBody>
      </p:sp>
    </p:spTree>
    <p:extLst>
      <p:ext uri="{BB962C8B-B14F-4D97-AF65-F5344CB8AC3E}">
        <p14:creationId xmlns:p14="http://schemas.microsoft.com/office/powerpoint/2010/main" val="381007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a:t>
            </a:r>
          </a:p>
        </p:txBody>
      </p:sp>
      <p:sp>
        <p:nvSpPr>
          <p:cNvPr id="3" name="Content Placeholder 2"/>
          <p:cNvSpPr>
            <a:spLocks noGrp="1"/>
          </p:cNvSpPr>
          <p:nvPr>
            <p:ph idx="1"/>
          </p:nvPr>
        </p:nvSpPr>
        <p:spPr>
          <a:xfrm>
            <a:off x="2231136" y="2457069"/>
            <a:ext cx="7242620" cy="4229481"/>
          </a:xfrm>
        </p:spPr>
        <p:txBody>
          <a:bodyPr>
            <a:noAutofit/>
          </a:bodyPr>
          <a:lstStyle/>
          <a:p>
            <a:pPr algn="just">
              <a:lnSpc>
                <a:spcPct val="200000"/>
              </a:lnSpc>
            </a:pPr>
            <a:r>
              <a:rPr lang="en-IN" dirty="0">
                <a:solidFill>
                  <a:srgbClr val="0000FF"/>
                </a:solidFill>
              </a:rPr>
              <a:t>Network Perimeter</a:t>
            </a:r>
          </a:p>
          <a:p>
            <a:pPr algn="just">
              <a:lnSpc>
                <a:spcPct val="200000"/>
              </a:lnSpc>
            </a:pPr>
            <a:r>
              <a:rPr lang="en-IN" dirty="0">
                <a:solidFill>
                  <a:srgbClr val="0000FF"/>
                </a:solidFill>
              </a:rPr>
              <a:t>Virtual Server,</a:t>
            </a:r>
          </a:p>
          <a:p>
            <a:pPr algn="just">
              <a:lnSpc>
                <a:spcPct val="200000"/>
              </a:lnSpc>
            </a:pPr>
            <a:r>
              <a:rPr lang="en-IN" sz="4000" dirty="0">
                <a:solidFill>
                  <a:srgbClr val="C00000"/>
                </a:solidFill>
              </a:rPr>
              <a:t>Cloud Storage Device,</a:t>
            </a:r>
          </a:p>
          <a:p>
            <a:pPr algn="just">
              <a:lnSpc>
                <a:spcPct val="200000"/>
              </a:lnSpc>
            </a:pPr>
            <a:r>
              <a:rPr lang="en-IN" dirty="0">
                <a:solidFill>
                  <a:srgbClr val="0000FF"/>
                </a:solidFill>
              </a:rPr>
              <a:t>Cloud Usage Monitor,</a:t>
            </a:r>
          </a:p>
          <a:p>
            <a:pPr algn="just">
              <a:lnSpc>
                <a:spcPct val="200000"/>
              </a:lnSpc>
            </a:pPr>
            <a:r>
              <a:rPr lang="en-IN" dirty="0">
                <a:solidFill>
                  <a:srgbClr val="0000FF"/>
                </a:solidFill>
              </a:rPr>
              <a:t> Resource Replication.</a:t>
            </a:r>
            <a:endParaRPr lang="en-IN" sz="1800" dirty="0">
              <a:solidFill>
                <a:srgbClr val="0000FF"/>
              </a:solidFill>
            </a:endParaRPr>
          </a:p>
        </p:txBody>
      </p:sp>
    </p:spTree>
    <p:extLst>
      <p:ext uri="{BB962C8B-B14F-4D97-AF65-F5344CB8AC3E}">
        <p14:creationId xmlns:p14="http://schemas.microsoft.com/office/powerpoint/2010/main" val="185681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200000"/>
              </a:lnSpc>
            </a:pPr>
            <a:r>
              <a:rPr lang="en-IN" dirty="0">
                <a:solidFill>
                  <a:srgbClr val="0000FF"/>
                </a:solidFill>
              </a:rPr>
              <a:t>Cloud Storage Device</a:t>
            </a:r>
          </a:p>
        </p:txBody>
      </p:sp>
      <p:sp>
        <p:nvSpPr>
          <p:cNvPr id="3" name="Content Placeholder 2"/>
          <p:cNvSpPr>
            <a:spLocks noGrp="1"/>
          </p:cNvSpPr>
          <p:nvPr>
            <p:ph idx="1"/>
          </p:nvPr>
        </p:nvSpPr>
        <p:spPr>
          <a:xfrm>
            <a:off x="955040" y="2242312"/>
            <a:ext cx="10657840" cy="3650996"/>
          </a:xfrm>
        </p:spPr>
        <p:txBody>
          <a:bodyPr>
            <a:noAutofit/>
          </a:bodyPr>
          <a:lstStyle/>
          <a:p>
            <a:pPr algn="just"/>
            <a:r>
              <a:rPr lang="en-US" sz="2800" dirty="0">
                <a:latin typeface="Times New Roman" panose="02020603050405020304" pitchFamily="18" charset="0"/>
                <a:cs typeface="Times New Roman" panose="02020603050405020304" pitchFamily="18" charset="0"/>
              </a:rPr>
              <a:t>The </a:t>
            </a:r>
            <a:r>
              <a:rPr lang="en-US" sz="2800" i="1" dirty="0">
                <a:solidFill>
                  <a:srgbClr val="FF0000"/>
                </a:solidFill>
                <a:latin typeface="Times New Roman" panose="02020603050405020304" pitchFamily="18" charset="0"/>
                <a:cs typeface="Times New Roman" panose="02020603050405020304" pitchFamily="18" charset="0"/>
              </a:rPr>
              <a:t>cloud storage device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mechanism represents storage devices that are designed specifically for  </a:t>
            </a:r>
            <a:r>
              <a:rPr lang="en-US" sz="2800" dirty="0">
                <a:solidFill>
                  <a:srgbClr val="FF0000"/>
                </a:solidFill>
                <a:latin typeface="Times New Roman" panose="02020603050405020304" pitchFamily="18" charset="0"/>
                <a:cs typeface="Times New Roman" panose="02020603050405020304" pitchFamily="18" charset="0"/>
              </a:rPr>
              <a:t>cloud-based provisioning. </a:t>
            </a:r>
          </a:p>
          <a:p>
            <a:pPr algn="just"/>
            <a:r>
              <a:rPr lang="en-US" sz="2800" dirty="0">
                <a:latin typeface="Times New Roman" panose="02020603050405020304" pitchFamily="18" charset="0"/>
                <a:cs typeface="Times New Roman" panose="02020603050405020304" pitchFamily="18" charset="0"/>
              </a:rPr>
              <a:t>Instances of these devices can be </a:t>
            </a:r>
            <a:r>
              <a:rPr lang="en-US" sz="2800" dirty="0">
                <a:solidFill>
                  <a:srgbClr val="0000FF"/>
                </a:solidFill>
                <a:latin typeface="Times New Roman" panose="02020603050405020304" pitchFamily="18" charset="0"/>
                <a:cs typeface="Times New Roman" panose="02020603050405020304" pitchFamily="18" charset="0"/>
              </a:rPr>
              <a:t>virtualized</a:t>
            </a:r>
            <a:r>
              <a:rPr lang="en-US" sz="2800" dirty="0">
                <a:latin typeface="Times New Roman" panose="02020603050405020304" pitchFamily="18" charset="0"/>
                <a:cs typeface="Times New Roman" panose="02020603050405020304" pitchFamily="18" charset="0"/>
              </a:rPr>
              <a:t>, similar to how physical servers can spawn virtual server images.</a:t>
            </a:r>
          </a:p>
          <a:p>
            <a:pPr algn="just"/>
            <a:r>
              <a:rPr lang="en-US" sz="2800" dirty="0">
                <a:latin typeface="Times New Roman" panose="02020603050405020304" pitchFamily="18" charset="0"/>
                <a:cs typeface="Times New Roman" panose="02020603050405020304" pitchFamily="18" charset="0"/>
              </a:rPr>
              <a:t>Cloud storage devices are commonly able to </a:t>
            </a:r>
            <a:r>
              <a:rPr lang="en-US" sz="2800" dirty="0">
                <a:solidFill>
                  <a:srgbClr val="FF0000"/>
                </a:solidFill>
                <a:latin typeface="Times New Roman" panose="02020603050405020304" pitchFamily="18" charset="0"/>
                <a:cs typeface="Times New Roman" panose="02020603050405020304" pitchFamily="18" charset="0"/>
              </a:rPr>
              <a:t>provide fixed increment capacity allocation </a:t>
            </a:r>
            <a:r>
              <a:rPr lang="en-US" sz="2800" dirty="0">
                <a:latin typeface="Times New Roman" panose="02020603050405020304" pitchFamily="18" charset="0"/>
                <a:cs typeface="Times New Roman" panose="02020603050405020304" pitchFamily="18" charset="0"/>
              </a:rPr>
              <a:t>in support of the </a:t>
            </a:r>
            <a:r>
              <a:rPr lang="en-US" sz="2800" dirty="0">
                <a:solidFill>
                  <a:srgbClr val="0000FF"/>
                </a:solidFill>
                <a:latin typeface="Times New Roman" panose="02020603050405020304" pitchFamily="18" charset="0"/>
                <a:cs typeface="Times New Roman" panose="02020603050405020304" pitchFamily="18" charset="0"/>
              </a:rPr>
              <a:t>pay-per-use</a:t>
            </a:r>
            <a:r>
              <a:rPr lang="en-US" sz="2800" dirty="0">
                <a:latin typeface="Times New Roman" panose="02020603050405020304" pitchFamily="18" charset="0"/>
                <a:cs typeface="Times New Roman" panose="02020603050405020304" pitchFamily="18" charset="0"/>
              </a:rPr>
              <a:t> mechanism. </a:t>
            </a:r>
          </a:p>
          <a:p>
            <a:pPr algn="just"/>
            <a:r>
              <a:rPr lang="en-US" sz="2800" dirty="0">
                <a:latin typeface="Times New Roman" panose="02020603050405020304" pitchFamily="18" charset="0"/>
                <a:cs typeface="Times New Roman" panose="02020603050405020304" pitchFamily="18" charset="0"/>
              </a:rPr>
              <a:t>Cloud storage devices can be  exposed for </a:t>
            </a:r>
            <a:r>
              <a:rPr lang="en-US" sz="2800" dirty="0">
                <a:solidFill>
                  <a:srgbClr val="0000FF"/>
                </a:solidFill>
                <a:latin typeface="Times New Roman" panose="02020603050405020304" pitchFamily="18" charset="0"/>
                <a:cs typeface="Times New Roman" panose="02020603050405020304" pitchFamily="18" charset="0"/>
              </a:rPr>
              <a:t>remote access via cloud </a:t>
            </a:r>
            <a:r>
              <a:rPr lang="en-US" sz="2800" dirty="0">
                <a:latin typeface="Times New Roman" panose="02020603050405020304" pitchFamily="18" charset="0"/>
                <a:cs typeface="Times New Roman" panose="02020603050405020304" pitchFamily="18" charset="0"/>
              </a:rPr>
              <a:t>storage services.</a:t>
            </a: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715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6EED-7555-40E1-8A28-EB9B0461A0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53EB37-02A4-41DB-B1B5-1519005B168A}"/>
              </a:ext>
            </a:extLst>
          </p:cNvPr>
          <p:cNvSpPr>
            <a:spLocks noGrp="1"/>
          </p:cNvSpPr>
          <p:nvPr>
            <p:ph idx="1"/>
          </p:nvPr>
        </p:nvSpPr>
        <p:spPr>
          <a:xfrm>
            <a:off x="792480" y="2316480"/>
            <a:ext cx="10688320" cy="4287520"/>
          </a:xfrm>
        </p:spPr>
        <p:txBody>
          <a:bodyPr>
            <a:normAutofit/>
          </a:bodyPr>
          <a:lstStyle/>
          <a:p>
            <a:pPr algn="just"/>
            <a:r>
              <a:rPr lang="en-US" sz="3200" dirty="0">
                <a:latin typeface="Times New Roman" panose="02020603050405020304" pitchFamily="18" charset="0"/>
                <a:cs typeface="Times New Roman" panose="02020603050405020304" pitchFamily="18" charset="0"/>
              </a:rPr>
              <a:t>A primary concern related to cloud storage is the </a:t>
            </a:r>
            <a:r>
              <a:rPr lang="en-US" sz="3200" dirty="0">
                <a:solidFill>
                  <a:srgbClr val="0000FF"/>
                </a:solidFill>
                <a:latin typeface="Times New Roman" panose="02020603050405020304" pitchFamily="18" charset="0"/>
                <a:cs typeface="Times New Roman" panose="02020603050405020304" pitchFamily="18" charset="0"/>
              </a:rPr>
              <a:t>security, integrity, and confidentiality of data,</a:t>
            </a:r>
            <a:r>
              <a:rPr lang="en-US" sz="3200" dirty="0">
                <a:latin typeface="Times New Roman" panose="02020603050405020304" pitchFamily="18" charset="0"/>
                <a:cs typeface="Times New Roman" panose="02020603050405020304" pitchFamily="18" charset="0"/>
              </a:rPr>
              <a:t> which  becomes more prone to being compromised when entrusted to external cloud providers and other  </a:t>
            </a:r>
            <a:r>
              <a:rPr lang="en-IN" sz="3200" dirty="0">
                <a:latin typeface="Times New Roman" panose="02020603050405020304" pitchFamily="18" charset="0"/>
                <a:cs typeface="Times New Roman" panose="02020603050405020304" pitchFamily="18" charset="0"/>
              </a:rPr>
              <a:t>third parties.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Another issue applies specifically to the performance of  </a:t>
            </a:r>
            <a:r>
              <a:rPr lang="en-IN" sz="3200" dirty="0">
                <a:latin typeface="Times New Roman" panose="02020603050405020304" pitchFamily="18" charset="0"/>
                <a:cs typeface="Times New Roman" panose="02020603050405020304" pitchFamily="18" charset="0"/>
              </a:rPr>
              <a:t>large databases.</a:t>
            </a:r>
          </a:p>
        </p:txBody>
      </p:sp>
    </p:spTree>
    <p:extLst>
      <p:ext uri="{BB962C8B-B14F-4D97-AF65-F5344CB8AC3E}">
        <p14:creationId xmlns:p14="http://schemas.microsoft.com/office/powerpoint/2010/main" val="27807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98FD-BF39-4905-8E7F-D5CFC5DC1AA2}"/>
              </a:ext>
            </a:extLst>
          </p:cNvPr>
          <p:cNvSpPr>
            <a:spLocks noGrp="1"/>
          </p:cNvSpPr>
          <p:nvPr>
            <p:ph type="title"/>
          </p:nvPr>
        </p:nvSpPr>
        <p:spPr>
          <a:xfrm>
            <a:off x="2231136" y="294132"/>
            <a:ext cx="7729728" cy="1188720"/>
          </a:xfrm>
        </p:spPr>
        <p:txBody>
          <a:bodyPr/>
          <a:lstStyle/>
          <a:p>
            <a:r>
              <a:rPr lang="en-IN" b="1" dirty="0"/>
              <a:t>Cloud Storage Levels</a:t>
            </a:r>
            <a:endParaRPr lang="en-IN" dirty="0"/>
          </a:p>
        </p:txBody>
      </p:sp>
      <p:sp>
        <p:nvSpPr>
          <p:cNvPr id="3" name="Content Placeholder 2">
            <a:extLst>
              <a:ext uri="{FF2B5EF4-FFF2-40B4-BE49-F238E27FC236}">
                <a16:creationId xmlns:a16="http://schemas.microsoft.com/office/drawing/2014/main" id="{269076BD-28D5-421C-8BA0-4974DA3B09B7}"/>
              </a:ext>
            </a:extLst>
          </p:cNvPr>
          <p:cNvSpPr>
            <a:spLocks noGrp="1"/>
          </p:cNvSpPr>
          <p:nvPr>
            <p:ph idx="1"/>
          </p:nvPr>
        </p:nvSpPr>
        <p:spPr>
          <a:xfrm>
            <a:off x="717296" y="1482852"/>
            <a:ext cx="11200384" cy="5081016"/>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Cloud storage device mechanisms provide common logical units of data storage, such as:</a:t>
            </a:r>
          </a:p>
          <a:p>
            <a:r>
              <a:rPr lang="en-US" sz="2800" i="1" dirty="0">
                <a:latin typeface="Times New Roman" panose="02020603050405020304" pitchFamily="18" charset="0"/>
                <a:cs typeface="Times New Roman" panose="02020603050405020304" pitchFamily="18" charset="0"/>
              </a:rPr>
              <a:t> </a:t>
            </a:r>
            <a:r>
              <a:rPr lang="en-US" sz="2800" i="1" dirty="0">
                <a:solidFill>
                  <a:srgbClr val="0000FF"/>
                </a:solidFill>
                <a:latin typeface="Times New Roman" panose="02020603050405020304" pitchFamily="18" charset="0"/>
                <a:cs typeface="Times New Roman" panose="02020603050405020304" pitchFamily="18" charset="0"/>
              </a:rPr>
              <a:t>Files </a:t>
            </a:r>
            <a:r>
              <a:rPr lang="en-US" sz="2800" dirty="0">
                <a:latin typeface="Times New Roman" panose="02020603050405020304" pitchFamily="18" charset="0"/>
                <a:cs typeface="Times New Roman" panose="02020603050405020304" pitchFamily="18" charset="0"/>
              </a:rPr>
              <a:t>– Collections of data are grouped into files that are located in </a:t>
            </a:r>
            <a:r>
              <a:rPr lang="en-US" sz="2800" dirty="0">
                <a:solidFill>
                  <a:srgbClr val="FF0000"/>
                </a:solidFill>
                <a:latin typeface="Times New Roman" panose="02020603050405020304" pitchFamily="18" charset="0"/>
                <a:cs typeface="Times New Roman" panose="02020603050405020304" pitchFamily="18" charset="0"/>
              </a:rPr>
              <a:t>folders</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i="1" dirty="0">
                <a:solidFill>
                  <a:srgbClr val="0000FF"/>
                </a:solidFill>
                <a:latin typeface="Times New Roman" panose="02020603050405020304" pitchFamily="18" charset="0"/>
                <a:cs typeface="Times New Roman" panose="02020603050405020304" pitchFamily="18" charset="0"/>
              </a:rPr>
              <a:t>Blocks</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The lowest level of storage and the closest to the hardware, a block is the </a:t>
            </a:r>
            <a:r>
              <a:rPr lang="en-US" sz="2800" dirty="0">
                <a:solidFill>
                  <a:srgbClr val="FF0000"/>
                </a:solidFill>
                <a:latin typeface="Times New Roman" panose="02020603050405020304" pitchFamily="18" charset="0"/>
                <a:cs typeface="Times New Roman" panose="02020603050405020304" pitchFamily="18" charset="0"/>
              </a:rPr>
              <a:t>smallest unit </a:t>
            </a:r>
            <a:r>
              <a:rPr lang="en-US" sz="2800" dirty="0">
                <a:latin typeface="Times New Roman" panose="02020603050405020304" pitchFamily="18" charset="0"/>
                <a:cs typeface="Times New Roman" panose="02020603050405020304" pitchFamily="18" charset="0"/>
              </a:rPr>
              <a:t>of data that is still individually accessible.</a:t>
            </a:r>
          </a:p>
          <a:p>
            <a:r>
              <a:rPr lang="en-US" sz="2800" i="1" dirty="0">
                <a:solidFill>
                  <a:srgbClr val="0000FF"/>
                </a:solidFill>
                <a:latin typeface="Times New Roman" panose="02020603050405020304" pitchFamily="18" charset="0"/>
                <a:cs typeface="Times New Roman" panose="02020603050405020304" pitchFamily="18" charset="0"/>
              </a:rPr>
              <a:t>Datasets </a:t>
            </a:r>
            <a:r>
              <a:rPr lang="en-US" sz="2800" dirty="0">
                <a:latin typeface="Times New Roman" panose="02020603050405020304" pitchFamily="18" charset="0"/>
                <a:cs typeface="Times New Roman" panose="02020603050405020304" pitchFamily="18" charset="0"/>
              </a:rPr>
              <a:t>– Sets of data are organized into a </a:t>
            </a:r>
            <a:r>
              <a:rPr lang="en-US" sz="2800" dirty="0">
                <a:solidFill>
                  <a:srgbClr val="FF0000"/>
                </a:solidFill>
                <a:latin typeface="Times New Roman" panose="02020603050405020304" pitchFamily="18" charset="0"/>
                <a:cs typeface="Times New Roman" panose="02020603050405020304" pitchFamily="18" charset="0"/>
              </a:rPr>
              <a:t>table-based</a:t>
            </a:r>
            <a:r>
              <a:rPr lang="en-US" sz="2800" dirty="0">
                <a:latin typeface="Times New Roman" panose="02020603050405020304" pitchFamily="18" charset="0"/>
                <a:cs typeface="Times New Roman" panose="02020603050405020304" pitchFamily="18" charset="0"/>
              </a:rPr>
              <a:t>, delimited, or record format.</a:t>
            </a:r>
          </a:p>
          <a:p>
            <a:r>
              <a:rPr lang="en-US" sz="2800" i="1" dirty="0">
                <a:solidFill>
                  <a:srgbClr val="0000FF"/>
                </a:solidFill>
                <a:latin typeface="Times New Roman" panose="02020603050405020304" pitchFamily="18" charset="0"/>
                <a:cs typeface="Times New Roman" panose="02020603050405020304" pitchFamily="18" charset="0"/>
              </a:rPr>
              <a:t>Objects</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Data and its associated metadata are organized as </a:t>
            </a:r>
            <a:r>
              <a:rPr lang="en-US" sz="2800" dirty="0">
                <a:solidFill>
                  <a:srgbClr val="FF0000"/>
                </a:solidFill>
                <a:latin typeface="Times New Roman" panose="02020603050405020304" pitchFamily="18" charset="0"/>
                <a:cs typeface="Times New Roman" panose="02020603050405020304" pitchFamily="18" charset="0"/>
              </a:rPr>
              <a:t>Web-based </a:t>
            </a:r>
            <a:r>
              <a:rPr lang="en-US" sz="2800" dirty="0">
                <a:latin typeface="Times New Roman" panose="02020603050405020304" pitchFamily="18" charset="0"/>
                <a:cs typeface="Times New Roman" panose="02020603050405020304" pitchFamily="18" charset="0"/>
              </a:rPr>
              <a:t>resources.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70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49F6D-A5C1-4260-9070-006B347E31BB}"/>
              </a:ext>
            </a:extLst>
          </p:cNvPr>
          <p:cNvSpPr>
            <a:spLocks noGrp="1"/>
          </p:cNvSpPr>
          <p:nvPr>
            <p:ph idx="1"/>
          </p:nvPr>
        </p:nvSpPr>
        <p:spPr>
          <a:xfrm>
            <a:off x="757936" y="219964"/>
            <a:ext cx="10936224" cy="6130036"/>
          </a:xfrm>
        </p:spPr>
        <p:txBody>
          <a:bodyPr/>
          <a:lstStyle/>
          <a:p>
            <a:r>
              <a:rPr lang="en-US" dirty="0"/>
              <a:t>Each of these </a:t>
            </a:r>
            <a:r>
              <a:rPr lang="en-US" dirty="0">
                <a:solidFill>
                  <a:srgbClr val="FF0000"/>
                </a:solidFill>
              </a:rPr>
              <a:t>data storage levels is commonly associated with a certain type of technical interface  </a:t>
            </a:r>
            <a:r>
              <a:rPr lang="en-IN" dirty="0"/>
              <a:t>which corresponds </a:t>
            </a:r>
            <a:r>
              <a:rPr lang="en-US" dirty="0"/>
              <a:t> to a particular type of cloud storage device and used to </a:t>
            </a:r>
            <a:r>
              <a:rPr lang="en-IN" dirty="0"/>
              <a:t>expose its API.</a:t>
            </a:r>
          </a:p>
        </p:txBody>
      </p:sp>
      <p:pic>
        <p:nvPicPr>
          <p:cNvPr id="4" name="Picture 3">
            <a:extLst>
              <a:ext uri="{FF2B5EF4-FFF2-40B4-BE49-F238E27FC236}">
                <a16:creationId xmlns:a16="http://schemas.microsoft.com/office/drawing/2014/main" id="{A2214DDC-B175-4A0D-BA00-007DB3B96BFD}"/>
              </a:ext>
            </a:extLst>
          </p:cNvPr>
          <p:cNvPicPr>
            <a:picLocks noChangeAspect="1"/>
          </p:cNvPicPr>
          <p:nvPr/>
        </p:nvPicPr>
        <p:blipFill>
          <a:blip r:embed="rId2"/>
          <a:stretch>
            <a:fillRect/>
          </a:stretch>
        </p:blipFill>
        <p:spPr>
          <a:xfrm>
            <a:off x="1151971" y="1239520"/>
            <a:ext cx="9888058" cy="5618480"/>
          </a:xfrm>
          <a:prstGeom prst="rect">
            <a:avLst/>
          </a:prstGeom>
        </p:spPr>
      </p:pic>
    </p:spTree>
    <p:extLst>
      <p:ext uri="{BB962C8B-B14F-4D97-AF65-F5344CB8AC3E}">
        <p14:creationId xmlns:p14="http://schemas.microsoft.com/office/powerpoint/2010/main" val="342264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07B8-CD0D-41C1-94FE-CE58F67F21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8D9D93-9BC4-4FB0-AAAA-CA522F24C1AA}"/>
              </a:ext>
            </a:extLst>
          </p:cNvPr>
          <p:cNvSpPr>
            <a:spLocks noGrp="1"/>
          </p:cNvSpPr>
          <p:nvPr>
            <p:ph idx="1"/>
          </p:nvPr>
        </p:nvSpPr>
        <p:spPr>
          <a:xfrm>
            <a:off x="762000" y="2638044"/>
            <a:ext cx="10617200" cy="3793236"/>
          </a:xfrm>
        </p:spPr>
        <p:txBody>
          <a:bodyPr>
            <a:normAutofit fontScale="92500" lnSpcReduction="10000"/>
          </a:bodyPr>
          <a:lstStyle/>
          <a:p>
            <a:r>
              <a:rPr lang="en-IN" sz="3600" dirty="0">
                <a:latin typeface="Times New Roman" panose="02020603050405020304" pitchFamily="18" charset="0"/>
                <a:cs typeface="Times New Roman" panose="02020603050405020304" pitchFamily="18" charset="0"/>
              </a:rPr>
              <a:t>According to different storage levels, there are three kinds of interfaces implemented: </a:t>
            </a:r>
          </a:p>
          <a:p>
            <a:r>
              <a:rPr lang="en-IN" sz="3600" dirty="0">
                <a:latin typeface="Times New Roman" panose="02020603050405020304" pitchFamily="18" charset="0"/>
                <a:cs typeface="Times New Roman" panose="02020603050405020304" pitchFamily="18" charset="0"/>
              </a:rPr>
              <a:t>Network storage interfaces – files or blocks  </a:t>
            </a:r>
          </a:p>
          <a:p>
            <a:r>
              <a:rPr lang="en-IN" sz="3600" dirty="0">
                <a:latin typeface="Times New Roman" panose="02020603050405020304" pitchFamily="18" charset="0"/>
                <a:cs typeface="Times New Roman" panose="02020603050405020304" pitchFamily="18" charset="0"/>
              </a:rPr>
              <a:t>Object storage interfaces – web resources </a:t>
            </a:r>
          </a:p>
          <a:p>
            <a:r>
              <a:rPr lang="en-IN" sz="3600" dirty="0">
                <a:latin typeface="Times New Roman" panose="02020603050405020304" pitchFamily="18" charset="0"/>
                <a:cs typeface="Times New Roman" panose="02020603050405020304" pitchFamily="18" charset="0"/>
              </a:rPr>
              <a:t>Database storage interfaces – relational or nonrelational (NoSQL) </a:t>
            </a:r>
          </a:p>
          <a:p>
            <a:r>
              <a:rPr lang="en-IN" dirty="0"/>
              <a:t> </a:t>
            </a:r>
          </a:p>
        </p:txBody>
      </p:sp>
    </p:spTree>
    <p:extLst>
      <p:ext uri="{BB962C8B-B14F-4D97-AF65-F5344CB8AC3E}">
        <p14:creationId xmlns:p14="http://schemas.microsoft.com/office/powerpoint/2010/main" val="8606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6105-7607-4F1B-80E7-2AE91E2C0960}"/>
              </a:ext>
            </a:extLst>
          </p:cNvPr>
          <p:cNvSpPr>
            <a:spLocks noGrp="1"/>
          </p:cNvSpPr>
          <p:nvPr>
            <p:ph type="title"/>
          </p:nvPr>
        </p:nvSpPr>
        <p:spPr>
          <a:xfrm>
            <a:off x="2414016" y="106680"/>
            <a:ext cx="7729728" cy="1188720"/>
          </a:xfrm>
        </p:spPr>
        <p:txBody>
          <a:bodyPr/>
          <a:lstStyle/>
          <a:p>
            <a:r>
              <a:rPr lang="en-IN" b="1" dirty="0"/>
              <a:t>Network Storage Interfaces</a:t>
            </a:r>
            <a:endParaRPr lang="en-IN" dirty="0"/>
          </a:p>
        </p:txBody>
      </p:sp>
      <p:sp>
        <p:nvSpPr>
          <p:cNvPr id="3" name="Content Placeholder 2">
            <a:extLst>
              <a:ext uri="{FF2B5EF4-FFF2-40B4-BE49-F238E27FC236}">
                <a16:creationId xmlns:a16="http://schemas.microsoft.com/office/drawing/2014/main" id="{6FA46E1B-0F9F-409E-BD71-0F3C4DFFCFBA}"/>
              </a:ext>
            </a:extLst>
          </p:cNvPr>
          <p:cNvSpPr>
            <a:spLocks noGrp="1"/>
          </p:cNvSpPr>
          <p:nvPr>
            <p:ph idx="1"/>
          </p:nvPr>
        </p:nvSpPr>
        <p:spPr>
          <a:xfrm>
            <a:off x="609600" y="1501902"/>
            <a:ext cx="11135360" cy="5356098"/>
          </a:xfrm>
        </p:spPr>
        <p:txBody>
          <a:bodyPr>
            <a:normAutofit fontScale="92500" lnSpcReduction="20000"/>
          </a:bodyPr>
          <a:lstStyle/>
          <a:p>
            <a:pPr algn="just"/>
            <a:r>
              <a:rPr lang="en-US" sz="2400" dirty="0">
                <a:solidFill>
                  <a:srgbClr val="0000FF"/>
                </a:solidFill>
              </a:rPr>
              <a:t>Legacy network storage </a:t>
            </a:r>
            <a:r>
              <a:rPr lang="en-US" sz="2400" dirty="0"/>
              <a:t>most commonly falls under the category of network storage interfaces. </a:t>
            </a:r>
            <a:r>
              <a:rPr lang="en-US" sz="2200" dirty="0">
                <a:solidFill>
                  <a:srgbClr val="FF0000"/>
                </a:solidFill>
              </a:rPr>
              <a:t>Typically refers to a network that is not based on the IP (TCP/IP) protocol. IPX, SNA, AppleTalk and </a:t>
            </a:r>
            <a:r>
              <a:rPr lang="en-US" sz="2200" dirty="0" err="1">
                <a:solidFill>
                  <a:srgbClr val="FF0000"/>
                </a:solidFill>
              </a:rPr>
              <a:t>DECnet</a:t>
            </a:r>
            <a:r>
              <a:rPr lang="en-US" sz="2200" dirty="0">
                <a:solidFill>
                  <a:srgbClr val="FF0000"/>
                </a:solidFill>
              </a:rPr>
              <a:t> are examples of legacy networks. See </a:t>
            </a:r>
            <a:r>
              <a:rPr lang="en-US" sz="2200" u="sng" dirty="0">
                <a:solidFill>
                  <a:srgbClr val="FF0000"/>
                </a:solidFill>
                <a:hlinkClick r:id="rId2">
                  <a:extLst>
                    <a:ext uri="{A12FA001-AC4F-418D-AE19-62706E023703}">
                      <ahyp:hlinkClr xmlns:ahyp="http://schemas.microsoft.com/office/drawing/2018/hyperlinkcolor" val="tx"/>
                    </a:ext>
                  </a:extLst>
                </a:hlinkClick>
              </a:rPr>
              <a:t>legacy LAN</a:t>
            </a:r>
            <a:r>
              <a:rPr lang="en-US" sz="2200" dirty="0">
                <a:solidFill>
                  <a:srgbClr val="FF0000"/>
                </a:solidFill>
              </a:rPr>
              <a:t>, </a:t>
            </a:r>
            <a:r>
              <a:rPr lang="en-US" sz="2200" u="sng" dirty="0">
                <a:solidFill>
                  <a:srgbClr val="FF0000"/>
                </a:solidFill>
                <a:hlinkClick r:id="rId3">
                  <a:extLst>
                    <a:ext uri="{A12FA001-AC4F-418D-AE19-62706E023703}">
                      <ahyp:hlinkClr xmlns:ahyp="http://schemas.microsoft.com/office/drawing/2018/hyperlinkcolor" val="tx"/>
                    </a:ext>
                  </a:extLst>
                </a:hlinkClick>
              </a:rPr>
              <a:t>IP network</a:t>
            </a:r>
            <a:r>
              <a:rPr lang="en-US" sz="2200" dirty="0">
                <a:solidFill>
                  <a:srgbClr val="FF0000"/>
                </a:solidFill>
              </a:rPr>
              <a:t> and </a:t>
            </a:r>
            <a:r>
              <a:rPr lang="en-US" sz="2200" u="sng" dirty="0">
                <a:solidFill>
                  <a:srgbClr val="FF0000"/>
                </a:solidFill>
                <a:hlinkClick r:id="rId4">
                  <a:extLst>
                    <a:ext uri="{A12FA001-AC4F-418D-AE19-62706E023703}">
                      <ahyp:hlinkClr xmlns:ahyp="http://schemas.microsoft.com/office/drawing/2018/hyperlinkcolor" val="tx"/>
                    </a:ext>
                  </a:extLst>
                </a:hlinkClick>
              </a:rPr>
              <a:t>IP on Everything</a:t>
            </a:r>
            <a:r>
              <a:rPr lang="en-US" sz="2200" dirty="0">
                <a:solidFill>
                  <a:srgbClr val="FF0000"/>
                </a:solidFill>
              </a:rPr>
              <a:t>. </a:t>
            </a:r>
          </a:p>
          <a:p>
            <a:pPr algn="just"/>
            <a:r>
              <a:rPr lang="en-US" sz="2400" dirty="0"/>
              <a:t>It  includes storage devices in compliance with industry standard protocols, such as SCSI for storage  blocks and the server message block (SMB), common Internet file system (CIFS), and network file system (NFS) for file and network storage. </a:t>
            </a:r>
          </a:p>
          <a:p>
            <a:pPr algn="just"/>
            <a:r>
              <a:rPr lang="en-US" sz="2400" dirty="0"/>
              <a:t>File storage entails storing </a:t>
            </a:r>
            <a:r>
              <a:rPr lang="en-US" sz="2400" dirty="0">
                <a:solidFill>
                  <a:srgbClr val="0000FF"/>
                </a:solidFill>
              </a:rPr>
              <a:t>individual data in separate  files that can be different sizes and formats and organized into folders and subfolders. </a:t>
            </a:r>
            <a:r>
              <a:rPr lang="en-US" sz="2400" dirty="0"/>
              <a:t>Original files are often replaced by the new files that are created when data has been modified.</a:t>
            </a:r>
          </a:p>
          <a:p>
            <a:pPr algn="just"/>
            <a:r>
              <a:rPr lang="en-US" sz="2400" dirty="0"/>
              <a:t>When a cloud storage device mechanism is based </a:t>
            </a:r>
            <a:r>
              <a:rPr lang="en-US" sz="2400" dirty="0">
                <a:solidFill>
                  <a:srgbClr val="0000FF"/>
                </a:solidFill>
              </a:rPr>
              <a:t>on this type of interface, </a:t>
            </a:r>
            <a:r>
              <a:rPr lang="en-US" sz="2400" dirty="0"/>
              <a:t>its data searching and  extraction performance will tend to be </a:t>
            </a:r>
            <a:r>
              <a:rPr lang="en-US" sz="2400" dirty="0">
                <a:solidFill>
                  <a:srgbClr val="0000FF"/>
                </a:solidFill>
              </a:rPr>
              <a:t>suboptimal. </a:t>
            </a:r>
          </a:p>
          <a:p>
            <a:pPr algn="just"/>
            <a:r>
              <a:rPr lang="en-US" sz="2400" dirty="0"/>
              <a:t>Storage processing levels and thresholds for file allocation are usually determined by the file system itself. Block storage requires data to be in a fixed format (known as a data block), which is the smallest unit that can be stored and accessed and the storage format closest to hardware. </a:t>
            </a:r>
            <a:r>
              <a:rPr lang="en-US" sz="2400" dirty="0">
                <a:solidFill>
                  <a:srgbClr val="FF0000"/>
                </a:solidFill>
              </a:rPr>
              <a:t>Using either the logical unit number (LUN) or virtual volume block-level storage will typically have better performance than file-level storage.</a:t>
            </a:r>
            <a:endParaRPr lang="en-IN" sz="2400" dirty="0">
              <a:solidFill>
                <a:srgbClr val="FF0000"/>
              </a:solidFill>
            </a:endParaRPr>
          </a:p>
        </p:txBody>
      </p:sp>
    </p:spTree>
    <p:extLst>
      <p:ext uri="{BB962C8B-B14F-4D97-AF65-F5344CB8AC3E}">
        <p14:creationId xmlns:p14="http://schemas.microsoft.com/office/powerpoint/2010/main" val="14358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6105-7607-4F1B-80E7-2AE91E2C0960}"/>
              </a:ext>
            </a:extLst>
          </p:cNvPr>
          <p:cNvSpPr>
            <a:spLocks noGrp="1"/>
          </p:cNvSpPr>
          <p:nvPr>
            <p:ph type="title"/>
          </p:nvPr>
        </p:nvSpPr>
        <p:spPr>
          <a:xfrm>
            <a:off x="2414016" y="106680"/>
            <a:ext cx="7729728" cy="1188720"/>
          </a:xfrm>
        </p:spPr>
        <p:txBody>
          <a:bodyPr/>
          <a:lstStyle/>
          <a:p>
            <a:r>
              <a:rPr lang="en-IN" b="1" dirty="0"/>
              <a:t>Object Storage Interfaces</a:t>
            </a:r>
            <a:endParaRPr lang="en-IN" dirty="0"/>
          </a:p>
        </p:txBody>
      </p:sp>
      <p:sp>
        <p:nvSpPr>
          <p:cNvPr id="3" name="Content Placeholder 2">
            <a:extLst>
              <a:ext uri="{FF2B5EF4-FFF2-40B4-BE49-F238E27FC236}">
                <a16:creationId xmlns:a16="http://schemas.microsoft.com/office/drawing/2014/main" id="{6FA46E1B-0F9F-409E-BD71-0F3C4DFFCFBA}"/>
              </a:ext>
            </a:extLst>
          </p:cNvPr>
          <p:cNvSpPr>
            <a:spLocks noGrp="1"/>
          </p:cNvSpPr>
          <p:nvPr>
            <p:ph idx="1"/>
          </p:nvPr>
        </p:nvSpPr>
        <p:spPr>
          <a:xfrm>
            <a:off x="609600" y="1501902"/>
            <a:ext cx="11135360" cy="5356098"/>
          </a:xfrm>
        </p:spPr>
        <p:txBody>
          <a:bodyPr>
            <a:normAutofit/>
          </a:bodyPr>
          <a:lstStyle/>
          <a:p>
            <a:pPr algn="just"/>
            <a:r>
              <a:rPr lang="en-US" sz="3200" dirty="0"/>
              <a:t>Various types of data can be referenced and stored as Web resources. This is referred to as object  storage, which is </a:t>
            </a:r>
            <a:r>
              <a:rPr lang="en-US" sz="3200" dirty="0">
                <a:solidFill>
                  <a:srgbClr val="FF0000"/>
                </a:solidFill>
              </a:rPr>
              <a:t>based on technologies that can support a range of data and media types</a:t>
            </a:r>
            <a:r>
              <a:rPr lang="en-US" sz="3200" dirty="0"/>
              <a:t>. </a:t>
            </a:r>
          </a:p>
          <a:p>
            <a:pPr algn="just"/>
            <a:r>
              <a:rPr lang="en-US" sz="3200" dirty="0"/>
              <a:t>Cloud  Storage Device mechanisms that implement this interface can typically be accessed via </a:t>
            </a:r>
            <a:r>
              <a:rPr lang="en-US" sz="3200" dirty="0">
                <a:solidFill>
                  <a:srgbClr val="FF0000"/>
                </a:solidFill>
              </a:rPr>
              <a:t>REST or Web  service-based </a:t>
            </a:r>
            <a:r>
              <a:rPr lang="en-US" sz="3200" dirty="0"/>
              <a:t>cloud services using HTTP as the prime protocol. The Storage Networking Industry  Association’s Cloud Data Management Interface (SNIA’s CDMI) supports the use of object storage </a:t>
            </a:r>
            <a:r>
              <a:rPr lang="en-IN" sz="3200" dirty="0"/>
              <a:t>interfaces.</a:t>
            </a:r>
          </a:p>
        </p:txBody>
      </p:sp>
    </p:spTree>
    <p:extLst>
      <p:ext uri="{BB962C8B-B14F-4D97-AF65-F5344CB8AC3E}">
        <p14:creationId xmlns:p14="http://schemas.microsoft.com/office/powerpoint/2010/main" val="19818521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375</TotalTime>
  <Words>1112</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Parcel</vt:lpstr>
      <vt:lpstr>  Cloud Infrastructure Mechanisms </vt:lpstr>
      <vt:lpstr>Topics</vt:lpstr>
      <vt:lpstr>Cloud Storage Device</vt:lpstr>
      <vt:lpstr>PowerPoint Presentation</vt:lpstr>
      <vt:lpstr>Cloud Storage Levels</vt:lpstr>
      <vt:lpstr>PowerPoint Presentation</vt:lpstr>
      <vt:lpstr>PowerPoint Presentation</vt:lpstr>
      <vt:lpstr>Network Storage Interfaces</vt:lpstr>
      <vt:lpstr>Object Storage Interfaces</vt:lpstr>
      <vt:lpstr>Database Storage Interfaces</vt:lpstr>
      <vt:lpstr>Relational Data Storage</vt:lpstr>
      <vt:lpstr>Non Relational Data Storage</vt:lpstr>
      <vt:lpstr>PowerPoint Presentation</vt:lpstr>
      <vt:lpstr>PowerPoint Presentation</vt:lpstr>
      <vt:lpstr>PowerPoint Presentation</vt:lpstr>
      <vt:lpstr>PowerPoint Presentation</vt:lpstr>
      <vt:lpstr>PowerPoint Presentation</vt:lpstr>
      <vt:lpstr>PowerPoint Presentation</vt:lpstr>
      <vt:lpstr>Summary of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Multitenant Technology</dc:title>
  <dc:creator>Karthik Guru</dc:creator>
  <cp:lastModifiedBy>Karthik Vihaan</cp:lastModifiedBy>
  <cp:revision>79</cp:revision>
  <dcterms:created xsi:type="dcterms:W3CDTF">2020-01-21T08:50:00Z</dcterms:created>
  <dcterms:modified xsi:type="dcterms:W3CDTF">2020-02-14T08:40:12Z</dcterms:modified>
</cp:coreProperties>
</file>