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5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339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5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2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1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67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5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68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0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51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1C0361-C26A-46F9-961B-F049AC9133AC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8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B1C0361-C26A-46F9-961B-F049AC9133AC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32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168400"/>
            <a:ext cx="10759440" cy="289474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" panose="020B0502040204020203" pitchFamily="34" charset="0"/>
              </a:rPr>
              <a:t> </a:t>
            </a:r>
            <a:br>
              <a:rPr lang="en-IN" dirty="0">
                <a:latin typeface="Bahnschrift" panose="020B0502040204020203" pitchFamily="34" charset="0"/>
              </a:rPr>
            </a:br>
            <a:r>
              <a:rPr lang="en-IN" dirty="0">
                <a:latin typeface="Bahnschrift" panose="020B0502040204020203" pitchFamily="34" charset="0"/>
              </a:rPr>
              <a:t> </a:t>
            </a:r>
            <a:r>
              <a:rPr lang="en-US" sz="4000" kern="150" dirty="0">
                <a:latin typeface="Bahnschrift" panose="020B0502040204020203" pitchFamily="34" charset="0"/>
              </a:rPr>
              <a:t>Cloud Infrastructure Mechanisms</a:t>
            </a:r>
            <a:br>
              <a:rPr lang="en-US" sz="4000" kern="150" dirty="0">
                <a:latin typeface="Bahnschrift" panose="020B0502040204020203" pitchFamily="34" charset="0"/>
              </a:rPr>
            </a:br>
            <a:br>
              <a:rPr lang="en-US" sz="4000" kern="150" dirty="0">
                <a:latin typeface="Bahnschrift" panose="020B0502040204020203" pitchFamily="34" charset="0"/>
              </a:rPr>
            </a:br>
            <a:r>
              <a:rPr lang="en-US" sz="4000" kern="150" dirty="0">
                <a:solidFill>
                  <a:srgbClr val="0000FF"/>
                </a:solidFill>
                <a:latin typeface="Bahnschrift" panose="020B0502040204020203" pitchFamily="34" charset="0"/>
              </a:rPr>
              <a:t>Module – 3</a:t>
            </a:r>
            <a:br>
              <a:rPr lang="en-US" sz="4000" kern="150" dirty="0">
                <a:solidFill>
                  <a:srgbClr val="0000FF"/>
                </a:solidFill>
                <a:latin typeface="Bahnschrift" panose="020B0502040204020203" pitchFamily="34" charset="0"/>
              </a:rPr>
            </a:br>
            <a:br>
              <a:rPr lang="en-US" sz="4000" kern="150" dirty="0">
                <a:solidFill>
                  <a:srgbClr val="0000FF"/>
                </a:solidFill>
                <a:latin typeface="Bahnschrift" panose="020B0502040204020203" pitchFamily="34" charset="0"/>
              </a:rPr>
            </a:br>
            <a:r>
              <a:rPr lang="en-US" sz="4000" kern="150" dirty="0">
                <a:solidFill>
                  <a:srgbClr val="0000FF"/>
                </a:solidFill>
                <a:latin typeface="Bahnschrift" panose="020B0502040204020203" pitchFamily="34" charset="0"/>
              </a:rPr>
              <a:t>Topic -4</a:t>
            </a:r>
            <a:br>
              <a:rPr lang="en-IN" sz="4000" kern="1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Karthikeyan S</a:t>
            </a:r>
          </a:p>
        </p:txBody>
      </p:sp>
    </p:spTree>
    <p:extLst>
      <p:ext uri="{BB962C8B-B14F-4D97-AF65-F5344CB8AC3E}">
        <p14:creationId xmlns:p14="http://schemas.microsoft.com/office/powerpoint/2010/main" val="172022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526F-EF74-488F-AA2B-616EB1AD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3.Polling Agent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7627-4061-4CD2-9027-51EDDA0B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8044"/>
            <a:ext cx="10637520" cy="3101983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A </a:t>
            </a:r>
            <a:r>
              <a:rPr lang="en-US" i="1" dirty="0"/>
              <a:t>polling agent </a:t>
            </a:r>
            <a:r>
              <a:rPr lang="en-US" dirty="0"/>
              <a:t>is a processing module that </a:t>
            </a:r>
            <a:r>
              <a:rPr lang="en-US" dirty="0">
                <a:solidFill>
                  <a:srgbClr val="C00000"/>
                </a:solidFill>
              </a:rPr>
              <a:t>collects cloud service usage data by polling IT resources. </a:t>
            </a:r>
            <a:r>
              <a:rPr lang="en-US" dirty="0"/>
              <a:t>This type of cloud service monitor is commonly used to periodically monitor IT resource status, such as uptime and downtime.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01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9A8E-1376-4473-88C5-DF43B8CF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8B698A-3684-44D1-B6A0-C60A139C5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496577"/>
            <a:ext cx="8854194" cy="636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89ED-58C5-4C78-9BA3-E8C51468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0"/>
            <a:ext cx="7729728" cy="1188720"/>
          </a:xfrm>
        </p:spPr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141C1E-3775-4C25-8EFD-561CA9B11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935" y="750191"/>
            <a:ext cx="8343997" cy="59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6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A75F-7977-44C6-B5F5-3AE41985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… Resource Replication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622D-7043-4310-B2E9-71C8E16E6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638044"/>
            <a:ext cx="10302240" cy="310198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Replication</a:t>
            </a:r>
            <a:r>
              <a:rPr lang="en-US" dirty="0"/>
              <a:t> is usually performed when resource’s availability and performance need to be enhanced. 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C00000"/>
                </a:solidFill>
              </a:rPr>
              <a:t>Resource Replication </a:t>
            </a:r>
            <a:r>
              <a:rPr lang="en-US" dirty="0"/>
              <a:t>mechanism usually uses virtualization technology to replicate cloud-based IT resources.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90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4EBA-8EFA-45D9-A6DB-008E433A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D5A0F-8A05-4206-B4CB-8FD272081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908" y="526797"/>
            <a:ext cx="8542731" cy="63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1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9550-F865-40C4-8A5B-656D4B95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196AF8-0E6E-4D06-8C88-41C41FAE6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658" y="45127"/>
            <a:ext cx="9132512" cy="68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7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A03C-3A56-4794-841D-ADB63DBC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3B27AE-A97F-47C5-91FD-DD1BEE5A4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0" y="55880"/>
            <a:ext cx="8981440" cy="67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04D7-4949-4BE8-91E4-FDFEE21C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89AD33-879F-43BE-B811-A57D3A0C0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56264"/>
            <a:ext cx="8945267" cy="67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1DB2-2031-4BCD-93C7-21F7EA00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3.</a:t>
            </a:r>
            <a:r>
              <a:rPr lang="en-IN" b="1" dirty="0"/>
              <a:t>Ready-Made 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F93C-0B8B-4AFC-B199-9E2BE483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536" y="2495804"/>
            <a:ext cx="9818624" cy="310198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ready-made environment mechanism is a defining component of the PaaS cloud delivery model that represents a </a:t>
            </a:r>
            <a:r>
              <a:rPr lang="en-US" dirty="0">
                <a:solidFill>
                  <a:srgbClr val="C00000"/>
                </a:solidFill>
              </a:rPr>
              <a:t>platform comprised of a set of already installed IT resources</a:t>
            </a:r>
            <a:r>
              <a:rPr lang="en-US" dirty="0"/>
              <a:t>, ready to be used and customized by a cloud consumer. </a:t>
            </a:r>
          </a:p>
          <a:p>
            <a:pPr algn="just"/>
            <a:r>
              <a:rPr lang="en-US" dirty="0"/>
              <a:t>Ready-made environments are utilized by cloud consumers </a:t>
            </a:r>
            <a:r>
              <a:rPr lang="en-US" dirty="0">
                <a:solidFill>
                  <a:srgbClr val="C00000"/>
                </a:solidFill>
              </a:rPr>
              <a:t>to remotely develop and deploy their own services and applications within a cloud </a:t>
            </a:r>
            <a:r>
              <a:rPr lang="en-US" dirty="0"/>
              <a:t>by providing with a complete software development kit (SDK). </a:t>
            </a:r>
          </a:p>
          <a:p>
            <a:pPr algn="just"/>
            <a:r>
              <a:rPr lang="en-US" dirty="0"/>
              <a:t>Typical ready-made environments include </a:t>
            </a:r>
            <a:r>
              <a:rPr lang="en-US" dirty="0">
                <a:solidFill>
                  <a:srgbClr val="C00000"/>
                </a:solidFill>
              </a:rPr>
              <a:t>pre-installed IT resources</a:t>
            </a:r>
            <a:r>
              <a:rPr lang="en-US" dirty="0"/>
              <a:t>, </a:t>
            </a:r>
            <a:r>
              <a:rPr lang="en-US" dirty="0" err="1"/>
              <a:t>Eg.</a:t>
            </a:r>
            <a:r>
              <a:rPr lang="en-US" dirty="0"/>
              <a:t> Database, Middleware, Governance tools.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339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DC7D-E05A-41BF-BE97-802F6B1D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96CBBC-3763-4A9E-81D3-D0F130EC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581" y="138377"/>
            <a:ext cx="9259659" cy="65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1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57069"/>
            <a:ext cx="7242620" cy="4229481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IN" sz="1800" dirty="0">
                <a:solidFill>
                  <a:srgbClr val="0000FF"/>
                </a:solidFill>
              </a:rPr>
              <a:t>Network Perimeter - </a:t>
            </a:r>
            <a:r>
              <a:rPr lang="en-IN" sz="1800" dirty="0">
                <a:solidFill>
                  <a:schemeClr val="tx1"/>
                </a:solidFill>
              </a:rPr>
              <a:t>Completed</a:t>
            </a:r>
          </a:p>
          <a:p>
            <a:pPr algn="just">
              <a:lnSpc>
                <a:spcPct val="200000"/>
              </a:lnSpc>
            </a:pPr>
            <a:r>
              <a:rPr lang="en-IN" sz="1800" dirty="0">
                <a:solidFill>
                  <a:srgbClr val="0000FF"/>
                </a:solidFill>
              </a:rPr>
              <a:t>Virtual Server - </a:t>
            </a:r>
            <a:r>
              <a:rPr lang="en-IN" sz="1800" dirty="0">
                <a:solidFill>
                  <a:schemeClr val="tx1"/>
                </a:solidFill>
              </a:rPr>
              <a:t>Completed</a:t>
            </a:r>
          </a:p>
          <a:p>
            <a:pPr algn="just">
              <a:lnSpc>
                <a:spcPct val="200000"/>
              </a:lnSpc>
            </a:pPr>
            <a:r>
              <a:rPr lang="en-IN" sz="1800" dirty="0">
                <a:solidFill>
                  <a:srgbClr val="0000FF"/>
                </a:solidFill>
              </a:rPr>
              <a:t>Cloud Storage Device – </a:t>
            </a:r>
            <a:r>
              <a:rPr lang="en-IN" sz="1800" dirty="0">
                <a:solidFill>
                  <a:schemeClr val="tx1"/>
                </a:solidFill>
              </a:rPr>
              <a:t>Completed </a:t>
            </a:r>
          </a:p>
          <a:p>
            <a:pPr algn="just"/>
            <a:r>
              <a:rPr lang="en-IN" sz="1800" dirty="0">
                <a:solidFill>
                  <a:srgbClr val="FF0000"/>
                </a:solidFill>
              </a:rPr>
              <a:t>Cloud Usage Monitor </a:t>
            </a:r>
          </a:p>
          <a:p>
            <a:pPr algn="just"/>
            <a:r>
              <a:rPr lang="en-IN" sz="1800" dirty="0">
                <a:solidFill>
                  <a:srgbClr val="FF0000"/>
                </a:solidFill>
              </a:rPr>
              <a:t>Resource Replication</a:t>
            </a:r>
            <a:r>
              <a:rPr lang="en-IN" sz="3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8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768E-A582-492F-AE42-C01A2809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4BEB30-6312-40D5-9C57-063737E62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40" y="0"/>
            <a:ext cx="9509760" cy="69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30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663C-E44E-4951-A68F-C0BC2D58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ED5BAB-1BA8-4648-A323-12997BFB3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760" y="96304"/>
            <a:ext cx="8815671" cy="67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93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76B-B2BF-4CFF-832A-99F2B421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95B478-13FB-41F5-BF25-A37F26349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641" y="0"/>
            <a:ext cx="902534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58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66CE-4A5B-41CA-9180-8605C1A6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256" y="2712720"/>
            <a:ext cx="7729728" cy="1188720"/>
          </a:xfrm>
        </p:spPr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67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944372"/>
            <a:ext cx="7729728" cy="11887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rgbClr val="FF0000"/>
                </a:solidFill>
              </a:rPr>
              <a:t>Cloud Usage Monitor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040" y="2242312"/>
            <a:ext cx="10657840" cy="4158488"/>
          </a:xfrm>
        </p:spPr>
        <p:txBody>
          <a:bodyPr>
            <a:noAutofit/>
          </a:bodyPr>
          <a:lstStyle/>
          <a:p>
            <a:pPr algn="just">
              <a:lnSpc>
                <a:spcPct val="2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usage monitor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is a lightweight and autonomous software program responsible for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and processing IT resource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data.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6EED-7555-40E1-8A28-EB9B0461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common agent-based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EB37-02A4-41DB-B1B5-1519005B1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326640"/>
            <a:ext cx="10688320" cy="4287520"/>
          </a:xfrm>
        </p:spPr>
        <p:txBody>
          <a:bodyPr>
            <a:normAutofit/>
          </a:bodyPr>
          <a:lstStyle/>
          <a:p>
            <a:r>
              <a:rPr lang="en-US" dirty="0"/>
              <a:t> Each can be designed to forward  collected usage data to a log database for </a:t>
            </a:r>
            <a:r>
              <a:rPr lang="en-US" dirty="0">
                <a:solidFill>
                  <a:srgbClr val="0000FF"/>
                </a:solidFill>
              </a:rPr>
              <a:t>post-processing and reporting purposes</a:t>
            </a:r>
            <a:r>
              <a:rPr lang="en-US" dirty="0"/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IN" b="1" dirty="0"/>
              <a:t>Monitoring Agent</a:t>
            </a:r>
          </a:p>
          <a:p>
            <a:pPr>
              <a:lnSpc>
                <a:spcPct val="250000"/>
              </a:lnSpc>
            </a:pPr>
            <a:r>
              <a:rPr lang="en-IN" b="1" dirty="0"/>
              <a:t>Resource Agent</a:t>
            </a:r>
          </a:p>
          <a:p>
            <a:pPr>
              <a:lnSpc>
                <a:spcPct val="250000"/>
              </a:lnSpc>
            </a:pPr>
            <a:r>
              <a:rPr lang="en-IN" b="1" dirty="0"/>
              <a:t>Polling Agent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9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B6B1-7E66-4709-9DFC-B2E672E3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856" y="182372"/>
            <a:ext cx="7729728" cy="1188720"/>
          </a:xfrm>
        </p:spPr>
        <p:txBody>
          <a:bodyPr/>
          <a:lstStyle/>
          <a:p>
            <a:r>
              <a:rPr lang="en-US" dirty="0"/>
              <a:t>1. Monitoring agent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C637-0000-4049-862B-C160C618C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1611884"/>
            <a:ext cx="11440160" cy="4219956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i="1" dirty="0"/>
              <a:t>monitoring agent </a:t>
            </a:r>
            <a:r>
              <a:rPr lang="en-US" dirty="0"/>
              <a:t>is an intermediary, event-driven program that exists as a service agent and  resides along existing communication paths to </a:t>
            </a:r>
            <a:r>
              <a:rPr lang="en-US" b="1" dirty="0">
                <a:solidFill>
                  <a:schemeClr val="tx1"/>
                </a:solidFill>
              </a:rPr>
              <a:t>transparently monitor and analyze dataflows.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/>
              <a:t>This type of cloud usage monitor is commonly used to </a:t>
            </a:r>
            <a:r>
              <a:rPr lang="en-US" b="1" dirty="0">
                <a:solidFill>
                  <a:schemeClr val="tx1"/>
                </a:solidFill>
              </a:rPr>
              <a:t>measure network traffic and message </a:t>
            </a:r>
            <a:r>
              <a:rPr lang="en-IN" b="1" dirty="0">
                <a:solidFill>
                  <a:schemeClr val="tx1"/>
                </a:solidFill>
              </a:rPr>
              <a:t>metrics.</a:t>
            </a:r>
          </a:p>
        </p:txBody>
      </p:sp>
    </p:spTree>
    <p:extLst>
      <p:ext uri="{BB962C8B-B14F-4D97-AF65-F5344CB8AC3E}">
        <p14:creationId xmlns:p14="http://schemas.microsoft.com/office/powerpoint/2010/main" val="94317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EE7F-4D5D-420C-9E70-582F484C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EE766A-75C2-4071-811A-BEF3E65F7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141" y="181801"/>
            <a:ext cx="8874139" cy="64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0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D348-4183-47C4-8B20-80423A33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AA5FDE-EB4E-4840-BB80-AA5FFA4FD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80" y="184084"/>
            <a:ext cx="9235439" cy="64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9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DB04-A581-462C-9C2F-FC9EC8AA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Resource agent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8B84-D6DF-4C84-A84F-326CDA5C1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2424684"/>
            <a:ext cx="11176000" cy="3101983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i="1" dirty="0"/>
              <a:t>resource agent </a:t>
            </a:r>
            <a:r>
              <a:rPr lang="en-US" dirty="0"/>
              <a:t>is a processing module that collects usage data by having event-driven interactions with specialized resource software (Figure 7.13).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This module is used </a:t>
            </a:r>
            <a:r>
              <a:rPr lang="en-US" b="1" dirty="0">
                <a:solidFill>
                  <a:schemeClr val="tx1"/>
                </a:solidFill>
              </a:rPr>
              <a:t>to monitor usage metrics based on pre-defined, observable events at the resource software level, </a:t>
            </a:r>
            <a:r>
              <a:rPr lang="en-US" dirty="0"/>
              <a:t>such as initiating, suspending, </a:t>
            </a:r>
            <a:r>
              <a:rPr lang="en-IN" dirty="0"/>
              <a:t>resuming, and vertical scaling.</a:t>
            </a:r>
          </a:p>
        </p:txBody>
      </p:sp>
    </p:spTree>
    <p:extLst>
      <p:ext uri="{BB962C8B-B14F-4D97-AF65-F5344CB8AC3E}">
        <p14:creationId xmlns:p14="http://schemas.microsoft.com/office/powerpoint/2010/main" val="206909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A30B-21F2-4A82-9A8C-82F835D2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D38219-B274-4625-B78B-CCFB07C7D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01" y="287972"/>
            <a:ext cx="8696370" cy="640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699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559</TotalTime>
  <Words>373</Words>
  <Application>Microsoft Office PowerPoint</Application>
  <PresentationFormat>Widescreen</PresentationFormat>
  <Paragraphs>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Bahnschrift</vt:lpstr>
      <vt:lpstr>Calibri</vt:lpstr>
      <vt:lpstr>Gill Sans MT</vt:lpstr>
      <vt:lpstr>Times New Roman</vt:lpstr>
      <vt:lpstr>Parcel</vt:lpstr>
      <vt:lpstr>   Cloud Infrastructure Mechanisms  Module – 3  Topic -4 </vt:lpstr>
      <vt:lpstr>Topics</vt:lpstr>
      <vt:lpstr>Cloud Usage Monitor</vt:lpstr>
      <vt:lpstr>three common agent-based implementation</vt:lpstr>
      <vt:lpstr>1. Monitoring agent</vt:lpstr>
      <vt:lpstr>PowerPoint Presentation</vt:lpstr>
      <vt:lpstr>PowerPoint Presentation</vt:lpstr>
      <vt:lpstr>2. Resource agent</vt:lpstr>
      <vt:lpstr>PowerPoint Presentation</vt:lpstr>
      <vt:lpstr>3.Polling Agent</vt:lpstr>
      <vt:lpstr>PowerPoint Presentation</vt:lpstr>
      <vt:lpstr>Summary</vt:lpstr>
      <vt:lpstr>Next … Resource Replication</vt:lpstr>
      <vt:lpstr>PowerPoint Presentation</vt:lpstr>
      <vt:lpstr>PowerPoint Presentation</vt:lpstr>
      <vt:lpstr>PowerPoint Presentation</vt:lpstr>
      <vt:lpstr>PowerPoint Presentation</vt:lpstr>
      <vt:lpstr> 3.Ready-Made Environment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Multitenant Technology</dc:title>
  <dc:creator>Karthik Guru</dc:creator>
  <cp:lastModifiedBy>Karthik Vihaan</cp:lastModifiedBy>
  <cp:revision>102</cp:revision>
  <dcterms:created xsi:type="dcterms:W3CDTF">2020-01-21T08:50:00Z</dcterms:created>
  <dcterms:modified xsi:type="dcterms:W3CDTF">2020-02-18T11:35:04Z</dcterms:modified>
</cp:coreProperties>
</file>