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8B2262-47C6-4B45-8DAA-1B7B1718674F}" type="datetimeFigureOut">
              <a:rPr lang="en-IN" smtClean="0"/>
              <a:t>19-02-2020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3F0EC5-9A45-44E0-ABE5-69000FCB2ADA}" type="slidenum">
              <a:rPr lang="en-IN" smtClean="0"/>
              <a:t>‹#›</a:t>
            </a:fld>
            <a:endParaRPr lang="en-IN"/>
          </a:p>
        </p:txBody>
      </p:sp>
    </p:spTree>
    <p:extLst>
      <p:ext uri="{BB962C8B-B14F-4D97-AF65-F5344CB8AC3E}">
        <p14:creationId xmlns:p14="http://schemas.microsoft.com/office/powerpoint/2010/main" val="1267566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B30218-BA65-4A8D-A05C-970E2712F64C}" type="datetime1">
              <a:rPr lang="en-IN" smtClean="0"/>
              <a:t>19-02-2020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7CCD51F-8F2E-4935-9C38-451A14A32E5B}" type="slidenum">
              <a:rPr lang="en-IN" smtClean="0"/>
              <a:t>‹#›</a:t>
            </a:fld>
            <a:endParaRPr lang="en-IN"/>
          </a:p>
        </p:txBody>
      </p:sp>
    </p:spTree>
    <p:extLst>
      <p:ext uri="{BB962C8B-B14F-4D97-AF65-F5344CB8AC3E}">
        <p14:creationId xmlns:p14="http://schemas.microsoft.com/office/powerpoint/2010/main" val="1645976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5962F-1038-4976-A377-ABAE7C17718F}" type="datetime1">
              <a:rPr lang="en-IN" smtClean="0"/>
              <a:t>19-02-2020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3507457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DBA7B-E2CE-4E33-89BF-159A83F7B4AF}" type="datetime1">
              <a:rPr lang="en-IN" smtClean="0"/>
              <a:t>19-02-2020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1495006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90D1930-1FF4-432C-8962-1A993793F543}" type="datetime1">
              <a:rPr lang="en-IN" smtClean="0"/>
              <a:t>19-02-2020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149588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6E4903CD-CE03-48EF-A9EE-85D9802F4166}" type="datetime1">
              <a:rPr lang="en-IN" smtClean="0"/>
              <a:t>19-02-2020</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7CCD51F-8F2E-4935-9C38-451A14A32E5B}" type="slidenum">
              <a:rPr lang="en-IN" smtClean="0"/>
              <a:t>‹#›</a:t>
            </a:fld>
            <a:endParaRPr lang="en-IN"/>
          </a:p>
        </p:txBody>
      </p:sp>
    </p:spTree>
    <p:extLst>
      <p:ext uri="{BB962C8B-B14F-4D97-AF65-F5344CB8AC3E}">
        <p14:creationId xmlns:p14="http://schemas.microsoft.com/office/powerpoint/2010/main" val="2133965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E05AFF-A68A-4257-B996-E29AFF05DC6B}" type="datetime1">
              <a:rPr lang="en-IN" smtClean="0"/>
              <a:t>19-02-2020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147455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FA3ECC-24D2-44FD-899A-2C814EE449C0}" type="datetime1">
              <a:rPr lang="en-IN" smtClean="0"/>
              <a:t>19-02-2020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3209077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B3E414-B5EC-4C97-A390-D90CB865BBEC}" type="datetime1">
              <a:rPr lang="en-IN" smtClean="0"/>
              <a:t>19-02-2020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2563164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30DA60-5A71-4B62-BF02-35C696921E80}" type="datetime1">
              <a:rPr lang="en-IN" smtClean="0"/>
              <a:t>19-02-2020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89588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178ED80-DFDB-414E-B889-9240F80FE72C}" type="datetime1">
              <a:rPr lang="en-IN" smtClean="0"/>
              <a:t>19-02-2020</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3340868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395D22-9A14-46EB-8CCC-904DDD053A0A}" type="datetime1">
              <a:rPr lang="en-IN" smtClean="0"/>
              <a:t>19-02-2020</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1256803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0D20C72-1803-4F8F-8CFC-7FC79DA20F05}" type="datetime1">
              <a:rPr lang="en-IN" smtClean="0"/>
              <a:t>19-02-2020</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7CCD51F-8F2E-4935-9C38-451A14A32E5B}" type="slidenum">
              <a:rPr lang="en-IN" smtClean="0"/>
              <a:t>‹#›</a:t>
            </a:fld>
            <a:endParaRPr lang="en-IN"/>
          </a:p>
        </p:txBody>
      </p:sp>
    </p:spTree>
    <p:extLst>
      <p:ext uri="{BB962C8B-B14F-4D97-AF65-F5344CB8AC3E}">
        <p14:creationId xmlns:p14="http://schemas.microsoft.com/office/powerpoint/2010/main" val="3239151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BF35-3E47-4753-AA35-D61F46A1BEA5}"/>
              </a:ext>
            </a:extLst>
          </p:cNvPr>
          <p:cNvSpPr>
            <a:spLocks noGrp="1"/>
          </p:cNvSpPr>
          <p:nvPr>
            <p:ph type="ctrTitle"/>
          </p:nvPr>
        </p:nvSpPr>
        <p:spPr/>
        <p:txBody>
          <a:bodyPr/>
          <a:lstStyle/>
          <a:p>
            <a:pPr algn="ctr"/>
            <a:r>
              <a:rPr lang="en-US" dirty="0"/>
              <a:t>Fundamental cloud architecture</a:t>
            </a:r>
            <a:br>
              <a:rPr lang="en-US" dirty="0"/>
            </a:br>
            <a:r>
              <a:rPr lang="en-US" dirty="0"/>
              <a:t>Module 4</a:t>
            </a:r>
            <a:endParaRPr lang="en-IN" dirty="0"/>
          </a:p>
        </p:txBody>
      </p:sp>
      <p:sp>
        <p:nvSpPr>
          <p:cNvPr id="3" name="Subtitle 2">
            <a:extLst>
              <a:ext uri="{FF2B5EF4-FFF2-40B4-BE49-F238E27FC236}">
                <a16:creationId xmlns:a16="http://schemas.microsoft.com/office/drawing/2014/main" id="{DA62E077-D423-4E7D-BC17-E02D3BFF0198}"/>
              </a:ext>
            </a:extLst>
          </p:cNvPr>
          <p:cNvSpPr>
            <a:spLocks noGrp="1"/>
          </p:cNvSpPr>
          <p:nvPr>
            <p:ph type="subTitle" idx="1"/>
          </p:nvPr>
        </p:nvSpPr>
        <p:spPr>
          <a:xfrm>
            <a:off x="2268728" y="5151120"/>
            <a:ext cx="7870952" cy="1171448"/>
          </a:xfrm>
        </p:spPr>
        <p:txBody>
          <a:bodyPr/>
          <a:lstStyle/>
          <a:p>
            <a:pPr algn="ctr"/>
            <a:r>
              <a:rPr lang="en-US" dirty="0"/>
              <a:t>Karthikeyan S</a:t>
            </a:r>
            <a:endParaRPr lang="en-IN" dirty="0"/>
          </a:p>
        </p:txBody>
      </p:sp>
      <p:sp>
        <p:nvSpPr>
          <p:cNvPr id="6" name="Slide Number Placeholder 5">
            <a:extLst>
              <a:ext uri="{FF2B5EF4-FFF2-40B4-BE49-F238E27FC236}">
                <a16:creationId xmlns:a16="http://schemas.microsoft.com/office/drawing/2014/main" id="{15FAF468-8981-47FF-A29D-0C5977796E0A}"/>
              </a:ext>
            </a:extLst>
          </p:cNvPr>
          <p:cNvSpPr>
            <a:spLocks noGrp="1"/>
          </p:cNvSpPr>
          <p:nvPr>
            <p:ph type="sldNum" sz="quarter" idx="12"/>
          </p:nvPr>
        </p:nvSpPr>
        <p:spPr/>
        <p:txBody>
          <a:bodyPr/>
          <a:lstStyle/>
          <a:p>
            <a:fld id="{D7CCD51F-8F2E-4935-9C38-451A14A32E5B}" type="slidenum">
              <a:rPr lang="en-IN" smtClean="0"/>
              <a:t>1</a:t>
            </a:fld>
            <a:endParaRPr lang="en-IN"/>
          </a:p>
        </p:txBody>
      </p:sp>
    </p:spTree>
    <p:extLst>
      <p:ext uri="{BB962C8B-B14F-4D97-AF65-F5344CB8AC3E}">
        <p14:creationId xmlns:p14="http://schemas.microsoft.com/office/powerpoint/2010/main" val="3942428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826D-3E1B-426A-BCEC-5EF3B88722E4}"/>
              </a:ext>
            </a:extLst>
          </p:cNvPr>
          <p:cNvSpPr>
            <a:spLocks noGrp="1"/>
          </p:cNvSpPr>
          <p:nvPr>
            <p:ph type="title"/>
          </p:nvPr>
        </p:nvSpPr>
        <p:spPr/>
        <p:txBody>
          <a:bodyPr/>
          <a:lstStyle/>
          <a:p>
            <a:r>
              <a:rPr lang="en-IN" dirty="0"/>
              <a:t>Virtual server pools</a:t>
            </a:r>
          </a:p>
        </p:txBody>
      </p:sp>
      <p:pic>
        <p:nvPicPr>
          <p:cNvPr id="4" name="Content Placeholder 3">
            <a:extLst>
              <a:ext uri="{FF2B5EF4-FFF2-40B4-BE49-F238E27FC236}">
                <a16:creationId xmlns:a16="http://schemas.microsoft.com/office/drawing/2014/main" id="{88C9B7E7-28DC-4E2C-AA8B-7DEDFEF71437}"/>
              </a:ext>
            </a:extLst>
          </p:cNvPr>
          <p:cNvPicPr>
            <a:picLocks noGrp="1" noChangeAspect="1"/>
          </p:cNvPicPr>
          <p:nvPr>
            <p:ph idx="1"/>
          </p:nvPr>
        </p:nvPicPr>
        <p:blipFill>
          <a:blip r:embed="rId2"/>
          <a:stretch>
            <a:fillRect/>
          </a:stretch>
        </p:blipFill>
        <p:spPr>
          <a:xfrm>
            <a:off x="1615441" y="3140693"/>
            <a:ext cx="3291322" cy="2655493"/>
          </a:xfrm>
          <a:prstGeom prst="rect">
            <a:avLst/>
          </a:prstGeom>
        </p:spPr>
      </p:pic>
      <p:sp>
        <p:nvSpPr>
          <p:cNvPr id="6" name="Rectangle 5">
            <a:extLst>
              <a:ext uri="{FF2B5EF4-FFF2-40B4-BE49-F238E27FC236}">
                <a16:creationId xmlns:a16="http://schemas.microsoft.com/office/drawing/2014/main" id="{A75166C3-CD39-4F56-ADD0-17F8FDA4991E}"/>
              </a:ext>
            </a:extLst>
          </p:cNvPr>
          <p:cNvSpPr/>
          <p:nvPr/>
        </p:nvSpPr>
        <p:spPr>
          <a:xfrm>
            <a:off x="5334000" y="2264777"/>
            <a:ext cx="6096000" cy="3331746"/>
          </a:xfrm>
          <a:prstGeom prst="rect">
            <a:avLst/>
          </a:prstGeom>
        </p:spPr>
        <p:txBody>
          <a:bodyPr>
            <a:spAutoFit/>
          </a:bodyPr>
          <a:lstStyle/>
          <a:p>
            <a:pPr>
              <a:lnSpc>
                <a:spcPct val="200000"/>
              </a:lnSpc>
            </a:pPr>
            <a:r>
              <a:rPr lang="en-IN" dirty="0"/>
              <a:t>Virtual server pools are usually configured using o</a:t>
            </a:r>
            <a:r>
              <a:rPr lang="en-IN" dirty="0">
                <a:solidFill>
                  <a:srgbClr val="0070C0"/>
                </a:solidFill>
              </a:rPr>
              <a:t>ne of several available templates </a:t>
            </a:r>
            <a:r>
              <a:rPr lang="en-IN" dirty="0"/>
              <a:t>chosen by the cloud consumer during provisioning.</a:t>
            </a:r>
          </a:p>
          <a:p>
            <a:pPr>
              <a:lnSpc>
                <a:spcPct val="200000"/>
              </a:lnSpc>
            </a:pPr>
            <a:r>
              <a:rPr lang="en-IN" dirty="0"/>
              <a:t> For example, a cloud consumer can set up a pool of mid-tier Windows servers with 4 GB of RAM or a pool of low-tier Ubuntu servers with 2 GB of RAM.</a:t>
            </a:r>
          </a:p>
        </p:txBody>
      </p:sp>
      <p:sp>
        <p:nvSpPr>
          <p:cNvPr id="7" name="Slide Number Placeholder 6">
            <a:extLst>
              <a:ext uri="{FF2B5EF4-FFF2-40B4-BE49-F238E27FC236}">
                <a16:creationId xmlns:a16="http://schemas.microsoft.com/office/drawing/2014/main" id="{F5267728-478A-4C6E-B199-5672B4C62DA6}"/>
              </a:ext>
            </a:extLst>
          </p:cNvPr>
          <p:cNvSpPr>
            <a:spLocks noGrp="1"/>
          </p:cNvSpPr>
          <p:nvPr>
            <p:ph type="sldNum" sz="quarter" idx="12"/>
          </p:nvPr>
        </p:nvSpPr>
        <p:spPr/>
        <p:txBody>
          <a:bodyPr/>
          <a:lstStyle/>
          <a:p>
            <a:fld id="{D7CCD51F-8F2E-4935-9C38-451A14A32E5B}" type="slidenum">
              <a:rPr lang="en-IN" smtClean="0"/>
              <a:t>10</a:t>
            </a:fld>
            <a:endParaRPr lang="en-IN"/>
          </a:p>
        </p:txBody>
      </p:sp>
    </p:spTree>
    <p:extLst>
      <p:ext uri="{BB962C8B-B14F-4D97-AF65-F5344CB8AC3E}">
        <p14:creationId xmlns:p14="http://schemas.microsoft.com/office/powerpoint/2010/main" val="3753522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AAAD-1BEF-4F78-88F0-15238D20FA13}"/>
              </a:ext>
            </a:extLst>
          </p:cNvPr>
          <p:cNvSpPr>
            <a:spLocks noGrp="1"/>
          </p:cNvSpPr>
          <p:nvPr>
            <p:ph type="title"/>
          </p:nvPr>
        </p:nvSpPr>
        <p:spPr/>
        <p:txBody>
          <a:bodyPr/>
          <a:lstStyle/>
          <a:p>
            <a:r>
              <a:rPr lang="en-IN" dirty="0"/>
              <a:t>PU pools </a:t>
            </a:r>
          </a:p>
        </p:txBody>
      </p:sp>
      <p:pic>
        <p:nvPicPr>
          <p:cNvPr id="4" name="Content Placeholder 3">
            <a:extLst>
              <a:ext uri="{FF2B5EF4-FFF2-40B4-BE49-F238E27FC236}">
                <a16:creationId xmlns:a16="http://schemas.microsoft.com/office/drawing/2014/main" id="{34120DCE-79A6-430D-B65A-A914F015A645}"/>
              </a:ext>
            </a:extLst>
          </p:cNvPr>
          <p:cNvPicPr>
            <a:picLocks noGrp="1" noChangeAspect="1"/>
          </p:cNvPicPr>
          <p:nvPr>
            <p:ph idx="1"/>
          </p:nvPr>
        </p:nvPicPr>
        <p:blipFill>
          <a:blip r:embed="rId2"/>
          <a:stretch>
            <a:fillRect/>
          </a:stretch>
        </p:blipFill>
        <p:spPr>
          <a:xfrm>
            <a:off x="1686560" y="2689580"/>
            <a:ext cx="2898105" cy="3425414"/>
          </a:xfrm>
          <a:prstGeom prst="rect">
            <a:avLst/>
          </a:prstGeom>
        </p:spPr>
      </p:pic>
      <p:sp>
        <p:nvSpPr>
          <p:cNvPr id="5" name="Rectangle 4">
            <a:extLst>
              <a:ext uri="{FF2B5EF4-FFF2-40B4-BE49-F238E27FC236}">
                <a16:creationId xmlns:a16="http://schemas.microsoft.com/office/drawing/2014/main" id="{F67A5131-1A58-4759-8BAB-34842EB69F30}"/>
              </a:ext>
            </a:extLst>
          </p:cNvPr>
          <p:cNvSpPr/>
          <p:nvPr/>
        </p:nvSpPr>
        <p:spPr>
          <a:xfrm>
            <a:off x="5191760" y="2931160"/>
            <a:ext cx="6096000" cy="1669752"/>
          </a:xfrm>
          <a:prstGeom prst="rect">
            <a:avLst/>
          </a:prstGeom>
        </p:spPr>
        <p:txBody>
          <a:bodyPr>
            <a:spAutoFit/>
          </a:bodyPr>
          <a:lstStyle/>
          <a:p>
            <a:pPr>
              <a:lnSpc>
                <a:spcPct val="200000"/>
              </a:lnSpc>
            </a:pPr>
            <a:r>
              <a:rPr lang="en-IN" dirty="0"/>
              <a:t>CPU pools are ready to be allocated to virtual servers, and are typically broken down into individual processing cores.</a:t>
            </a:r>
          </a:p>
        </p:txBody>
      </p:sp>
      <p:sp>
        <p:nvSpPr>
          <p:cNvPr id="6" name="Slide Number Placeholder 5">
            <a:extLst>
              <a:ext uri="{FF2B5EF4-FFF2-40B4-BE49-F238E27FC236}">
                <a16:creationId xmlns:a16="http://schemas.microsoft.com/office/drawing/2014/main" id="{60ED65D6-AF40-4F80-947E-0FE1F3813702}"/>
              </a:ext>
            </a:extLst>
          </p:cNvPr>
          <p:cNvSpPr>
            <a:spLocks noGrp="1"/>
          </p:cNvSpPr>
          <p:nvPr>
            <p:ph type="sldNum" sz="quarter" idx="12"/>
          </p:nvPr>
        </p:nvSpPr>
        <p:spPr/>
        <p:txBody>
          <a:bodyPr/>
          <a:lstStyle/>
          <a:p>
            <a:fld id="{D7CCD51F-8F2E-4935-9C38-451A14A32E5B}" type="slidenum">
              <a:rPr lang="en-IN" smtClean="0"/>
              <a:t>11</a:t>
            </a:fld>
            <a:endParaRPr lang="en-IN"/>
          </a:p>
        </p:txBody>
      </p:sp>
    </p:spTree>
    <p:extLst>
      <p:ext uri="{BB962C8B-B14F-4D97-AF65-F5344CB8AC3E}">
        <p14:creationId xmlns:p14="http://schemas.microsoft.com/office/powerpoint/2010/main" val="3797251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D587-A228-4917-8F15-447EA4A86E13}"/>
              </a:ext>
            </a:extLst>
          </p:cNvPr>
          <p:cNvSpPr>
            <a:spLocks noGrp="1"/>
          </p:cNvSpPr>
          <p:nvPr>
            <p:ph type="title"/>
          </p:nvPr>
        </p:nvSpPr>
        <p:spPr/>
        <p:txBody>
          <a:bodyPr/>
          <a:lstStyle/>
          <a:p>
            <a:r>
              <a:rPr lang="en-US" dirty="0"/>
              <a:t>Memory pool</a:t>
            </a:r>
            <a:endParaRPr lang="en-IN" dirty="0"/>
          </a:p>
        </p:txBody>
      </p:sp>
      <p:pic>
        <p:nvPicPr>
          <p:cNvPr id="4" name="Content Placeholder 3">
            <a:extLst>
              <a:ext uri="{FF2B5EF4-FFF2-40B4-BE49-F238E27FC236}">
                <a16:creationId xmlns:a16="http://schemas.microsoft.com/office/drawing/2014/main" id="{CE645227-5F43-4C60-AC9D-7E3A136036E0}"/>
              </a:ext>
            </a:extLst>
          </p:cNvPr>
          <p:cNvPicPr>
            <a:picLocks noGrp="1" noChangeAspect="1"/>
          </p:cNvPicPr>
          <p:nvPr>
            <p:ph idx="1"/>
          </p:nvPr>
        </p:nvPicPr>
        <p:blipFill>
          <a:blip r:embed="rId2"/>
          <a:stretch>
            <a:fillRect/>
          </a:stretch>
        </p:blipFill>
        <p:spPr>
          <a:xfrm>
            <a:off x="1842483" y="3252217"/>
            <a:ext cx="3142537" cy="2387040"/>
          </a:xfrm>
          <a:prstGeom prst="rect">
            <a:avLst/>
          </a:prstGeom>
        </p:spPr>
      </p:pic>
      <p:sp>
        <p:nvSpPr>
          <p:cNvPr id="5" name="Rectangle 4">
            <a:extLst>
              <a:ext uri="{FF2B5EF4-FFF2-40B4-BE49-F238E27FC236}">
                <a16:creationId xmlns:a16="http://schemas.microsoft.com/office/drawing/2014/main" id="{5DC4FA68-CA14-4D4B-AF76-E6FF09337106}"/>
              </a:ext>
            </a:extLst>
          </p:cNvPr>
          <p:cNvSpPr/>
          <p:nvPr/>
        </p:nvSpPr>
        <p:spPr>
          <a:xfrm>
            <a:off x="5435600" y="2782669"/>
            <a:ext cx="6096000" cy="1358129"/>
          </a:xfrm>
          <a:prstGeom prst="rect">
            <a:avLst/>
          </a:prstGeom>
        </p:spPr>
        <p:txBody>
          <a:bodyPr>
            <a:spAutoFit/>
          </a:bodyPr>
          <a:lstStyle/>
          <a:p>
            <a:pPr>
              <a:lnSpc>
                <a:spcPct val="250000"/>
              </a:lnSpc>
            </a:pPr>
            <a:r>
              <a:rPr lang="en-IN" dirty="0">
                <a:solidFill>
                  <a:srgbClr val="0070C0"/>
                </a:solidFill>
              </a:rPr>
              <a:t>Pools of physical RAM </a:t>
            </a:r>
            <a:r>
              <a:rPr lang="en-IN" dirty="0"/>
              <a:t>can be used in newly provisioned physical servers or to vertically scale physical servers.</a:t>
            </a:r>
          </a:p>
        </p:txBody>
      </p:sp>
      <p:sp>
        <p:nvSpPr>
          <p:cNvPr id="6" name="Slide Number Placeholder 5">
            <a:extLst>
              <a:ext uri="{FF2B5EF4-FFF2-40B4-BE49-F238E27FC236}">
                <a16:creationId xmlns:a16="http://schemas.microsoft.com/office/drawing/2014/main" id="{0BCBD446-4855-48EA-B438-BDA3411C0462}"/>
              </a:ext>
            </a:extLst>
          </p:cNvPr>
          <p:cNvSpPr>
            <a:spLocks noGrp="1"/>
          </p:cNvSpPr>
          <p:nvPr>
            <p:ph type="sldNum" sz="quarter" idx="12"/>
          </p:nvPr>
        </p:nvSpPr>
        <p:spPr/>
        <p:txBody>
          <a:bodyPr/>
          <a:lstStyle/>
          <a:p>
            <a:fld id="{D7CCD51F-8F2E-4935-9C38-451A14A32E5B}" type="slidenum">
              <a:rPr lang="en-IN" smtClean="0"/>
              <a:t>12</a:t>
            </a:fld>
            <a:endParaRPr lang="en-IN"/>
          </a:p>
        </p:txBody>
      </p:sp>
    </p:spTree>
    <p:extLst>
      <p:ext uri="{BB962C8B-B14F-4D97-AF65-F5344CB8AC3E}">
        <p14:creationId xmlns:p14="http://schemas.microsoft.com/office/powerpoint/2010/main" val="1203631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F32F-C3B9-448B-9815-BE9C4D252E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C07BEA-F9A6-45C8-B7C7-2BED8BD7100E}"/>
              </a:ext>
            </a:extLst>
          </p:cNvPr>
          <p:cNvSpPr>
            <a:spLocks noGrp="1"/>
          </p:cNvSpPr>
          <p:nvPr>
            <p:ph idx="1"/>
          </p:nvPr>
        </p:nvSpPr>
        <p:spPr/>
        <p:txBody>
          <a:bodyPr/>
          <a:lstStyle/>
          <a:p>
            <a:pPr>
              <a:lnSpc>
                <a:spcPct val="250000"/>
              </a:lnSpc>
            </a:pPr>
            <a:r>
              <a:rPr lang="en-US" dirty="0">
                <a:solidFill>
                  <a:srgbClr val="0070C0"/>
                </a:solidFill>
              </a:rPr>
              <a:t>Dedicated pools </a:t>
            </a:r>
            <a:r>
              <a:rPr lang="en-US" dirty="0"/>
              <a:t>can be created for each type of </a:t>
            </a:r>
            <a:r>
              <a:rPr lang="en-US" dirty="0">
                <a:solidFill>
                  <a:srgbClr val="0070C0"/>
                </a:solidFill>
              </a:rPr>
              <a:t>IT resource </a:t>
            </a:r>
            <a:r>
              <a:rPr lang="en-US" dirty="0"/>
              <a:t>and </a:t>
            </a:r>
            <a:r>
              <a:rPr lang="en-US" dirty="0">
                <a:solidFill>
                  <a:srgbClr val="0070C0"/>
                </a:solidFill>
              </a:rPr>
              <a:t>individual pools </a:t>
            </a:r>
            <a:r>
              <a:rPr lang="en-US" dirty="0"/>
              <a:t>can be grouped into a larger pool, in which case each individual pool becomes a </a:t>
            </a:r>
            <a:r>
              <a:rPr lang="en-US" dirty="0">
                <a:solidFill>
                  <a:srgbClr val="0070C0"/>
                </a:solidFill>
              </a:rPr>
              <a:t>sub-pool </a:t>
            </a:r>
            <a:endParaRPr lang="en-IN" dirty="0">
              <a:solidFill>
                <a:srgbClr val="0070C0"/>
              </a:solidFill>
            </a:endParaRPr>
          </a:p>
        </p:txBody>
      </p:sp>
      <p:sp>
        <p:nvSpPr>
          <p:cNvPr id="4" name="Slide Number Placeholder 3">
            <a:extLst>
              <a:ext uri="{FF2B5EF4-FFF2-40B4-BE49-F238E27FC236}">
                <a16:creationId xmlns:a16="http://schemas.microsoft.com/office/drawing/2014/main" id="{9EE1B6C1-FA98-40D7-8557-F6E09644E603}"/>
              </a:ext>
            </a:extLst>
          </p:cNvPr>
          <p:cNvSpPr>
            <a:spLocks noGrp="1"/>
          </p:cNvSpPr>
          <p:nvPr>
            <p:ph type="sldNum" sz="quarter" idx="12"/>
          </p:nvPr>
        </p:nvSpPr>
        <p:spPr/>
        <p:txBody>
          <a:bodyPr/>
          <a:lstStyle/>
          <a:p>
            <a:fld id="{D7CCD51F-8F2E-4935-9C38-451A14A32E5B}" type="slidenum">
              <a:rPr lang="en-IN" smtClean="0"/>
              <a:t>13</a:t>
            </a:fld>
            <a:endParaRPr lang="en-IN"/>
          </a:p>
        </p:txBody>
      </p:sp>
    </p:spTree>
    <p:extLst>
      <p:ext uri="{BB962C8B-B14F-4D97-AF65-F5344CB8AC3E}">
        <p14:creationId xmlns:p14="http://schemas.microsoft.com/office/powerpoint/2010/main" val="2998606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C730-F85E-4CA3-9CF0-0A178FE299E5}"/>
              </a:ext>
            </a:extLst>
          </p:cNvPr>
          <p:cNvSpPr>
            <a:spLocks noGrp="1"/>
          </p:cNvSpPr>
          <p:nvPr>
            <p:ph type="title"/>
          </p:nvPr>
        </p:nvSpPr>
        <p:spPr>
          <a:xfrm>
            <a:off x="1516888" y="1266952"/>
            <a:ext cx="10058400" cy="1609344"/>
          </a:xfrm>
        </p:spPr>
        <p:txBody>
          <a:bodyPr>
            <a:normAutofit fontScale="90000"/>
          </a:bodyPr>
          <a:lstStyle/>
          <a:p>
            <a:pPr algn="ctr"/>
            <a:r>
              <a:rPr lang="en-US" sz="3600" dirty="0"/>
              <a:t>A sample resource pool that is comprised of four sub-pools of CPUs, memory, cloud storage devices, and virtual network devices.</a:t>
            </a:r>
            <a:br>
              <a:rPr lang="en-IN" dirty="0"/>
            </a:br>
            <a:endParaRPr lang="en-IN" dirty="0"/>
          </a:p>
        </p:txBody>
      </p:sp>
      <p:pic>
        <p:nvPicPr>
          <p:cNvPr id="4" name="Content Placeholder 3">
            <a:extLst>
              <a:ext uri="{FF2B5EF4-FFF2-40B4-BE49-F238E27FC236}">
                <a16:creationId xmlns:a16="http://schemas.microsoft.com/office/drawing/2014/main" id="{78E2D3C7-78C9-4091-AB4D-FB5A3169BBDE}"/>
              </a:ext>
            </a:extLst>
          </p:cNvPr>
          <p:cNvPicPr>
            <a:picLocks noGrp="1" noChangeAspect="1"/>
          </p:cNvPicPr>
          <p:nvPr>
            <p:ph idx="1"/>
          </p:nvPr>
        </p:nvPicPr>
        <p:blipFill>
          <a:blip r:embed="rId2"/>
          <a:stretch>
            <a:fillRect/>
          </a:stretch>
        </p:blipFill>
        <p:spPr>
          <a:xfrm>
            <a:off x="2622384" y="3251200"/>
            <a:ext cx="8011313" cy="1877059"/>
          </a:xfrm>
          <a:prstGeom prst="rect">
            <a:avLst/>
          </a:prstGeom>
        </p:spPr>
      </p:pic>
      <p:sp>
        <p:nvSpPr>
          <p:cNvPr id="5" name="Slide Number Placeholder 4">
            <a:extLst>
              <a:ext uri="{FF2B5EF4-FFF2-40B4-BE49-F238E27FC236}">
                <a16:creationId xmlns:a16="http://schemas.microsoft.com/office/drawing/2014/main" id="{A4AB5CC5-8AC6-4238-A161-33F24DB57635}"/>
              </a:ext>
            </a:extLst>
          </p:cNvPr>
          <p:cNvSpPr>
            <a:spLocks noGrp="1"/>
          </p:cNvSpPr>
          <p:nvPr>
            <p:ph type="sldNum" sz="quarter" idx="12"/>
          </p:nvPr>
        </p:nvSpPr>
        <p:spPr/>
        <p:txBody>
          <a:bodyPr/>
          <a:lstStyle/>
          <a:p>
            <a:fld id="{D7CCD51F-8F2E-4935-9C38-451A14A32E5B}" type="slidenum">
              <a:rPr lang="en-IN" smtClean="0"/>
              <a:t>14</a:t>
            </a:fld>
            <a:endParaRPr lang="en-IN"/>
          </a:p>
        </p:txBody>
      </p:sp>
    </p:spTree>
    <p:extLst>
      <p:ext uri="{BB962C8B-B14F-4D97-AF65-F5344CB8AC3E}">
        <p14:creationId xmlns:p14="http://schemas.microsoft.com/office/powerpoint/2010/main" val="1535368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782FF2-FCFD-4F80-BD1F-4A4D7BF759CD}"/>
              </a:ext>
            </a:extLst>
          </p:cNvPr>
          <p:cNvSpPr>
            <a:spLocks noGrp="1"/>
          </p:cNvSpPr>
          <p:nvPr>
            <p:ph idx="1"/>
          </p:nvPr>
        </p:nvSpPr>
        <p:spPr>
          <a:xfrm>
            <a:off x="447040" y="0"/>
            <a:ext cx="11623040" cy="4050792"/>
          </a:xfrm>
        </p:spPr>
        <p:txBody>
          <a:bodyPr/>
          <a:lstStyle/>
          <a:p>
            <a:pPr algn="just"/>
            <a:r>
              <a:rPr lang="en-US" b="1" dirty="0"/>
              <a:t>Resource pools Sharing : </a:t>
            </a:r>
            <a:r>
              <a:rPr lang="en-US" dirty="0"/>
              <a:t>It can become highly complex, with </a:t>
            </a:r>
            <a:r>
              <a:rPr lang="en-US" dirty="0">
                <a:solidFill>
                  <a:srgbClr val="0070C0"/>
                </a:solidFill>
              </a:rPr>
              <a:t>multiple pools created for specific cloud consumers or applications</a:t>
            </a:r>
            <a:r>
              <a:rPr lang="en-US" dirty="0"/>
              <a:t>. A hierarchical structure can be established to form parent, sibling, and nested pools in order to facilitate the organization of diverse resource pooling requirements </a:t>
            </a:r>
            <a:endParaRPr lang="en-IN" dirty="0"/>
          </a:p>
        </p:txBody>
      </p:sp>
      <p:pic>
        <p:nvPicPr>
          <p:cNvPr id="4" name="Picture 3">
            <a:extLst>
              <a:ext uri="{FF2B5EF4-FFF2-40B4-BE49-F238E27FC236}">
                <a16:creationId xmlns:a16="http://schemas.microsoft.com/office/drawing/2014/main" id="{105A98F4-06E1-475E-AA17-DC730B717270}"/>
              </a:ext>
            </a:extLst>
          </p:cNvPr>
          <p:cNvPicPr>
            <a:picLocks noChangeAspect="1"/>
          </p:cNvPicPr>
          <p:nvPr/>
        </p:nvPicPr>
        <p:blipFill>
          <a:blip r:embed="rId2"/>
          <a:stretch>
            <a:fillRect/>
          </a:stretch>
        </p:blipFill>
        <p:spPr>
          <a:xfrm>
            <a:off x="638297" y="990647"/>
            <a:ext cx="6351783" cy="5393672"/>
          </a:xfrm>
          <a:prstGeom prst="rect">
            <a:avLst/>
          </a:prstGeom>
        </p:spPr>
      </p:pic>
      <p:sp>
        <p:nvSpPr>
          <p:cNvPr id="5" name="Rectangle 4">
            <a:extLst>
              <a:ext uri="{FF2B5EF4-FFF2-40B4-BE49-F238E27FC236}">
                <a16:creationId xmlns:a16="http://schemas.microsoft.com/office/drawing/2014/main" id="{0C79C0EB-04B3-4824-A4A8-05CE8272B23F}"/>
              </a:ext>
            </a:extLst>
          </p:cNvPr>
          <p:cNvSpPr/>
          <p:nvPr/>
        </p:nvSpPr>
        <p:spPr>
          <a:xfrm>
            <a:off x="5974080" y="2706923"/>
            <a:ext cx="6096000" cy="3970318"/>
          </a:xfrm>
          <a:prstGeom prst="rect">
            <a:avLst/>
          </a:prstGeom>
        </p:spPr>
        <p:txBody>
          <a:bodyPr>
            <a:spAutoFit/>
          </a:bodyPr>
          <a:lstStyle/>
          <a:p>
            <a:r>
              <a:rPr lang="en-IN" dirty="0"/>
              <a:t>Pools B and C are </a:t>
            </a:r>
            <a:r>
              <a:rPr lang="en-IN" dirty="0">
                <a:solidFill>
                  <a:srgbClr val="0070C0"/>
                </a:solidFill>
              </a:rPr>
              <a:t>sibling pools that </a:t>
            </a:r>
            <a:r>
              <a:rPr lang="en-IN" dirty="0"/>
              <a:t>are taken from the larger Pool A, which has been allocated to a cloud consumer. </a:t>
            </a:r>
          </a:p>
          <a:p>
            <a:r>
              <a:rPr lang="en-IN" dirty="0"/>
              <a:t>This is an alternative to taking the IT resources for Pool B and Pool C from a general reserve of IT resources that is </a:t>
            </a:r>
            <a:r>
              <a:rPr lang="en-IN" dirty="0">
                <a:solidFill>
                  <a:srgbClr val="0070C0"/>
                </a:solidFill>
              </a:rPr>
              <a:t>shared throughout the cloud.</a:t>
            </a:r>
          </a:p>
          <a:p>
            <a:endParaRPr lang="en-IN" dirty="0">
              <a:solidFill>
                <a:srgbClr val="0070C0"/>
              </a:solidFill>
            </a:endParaRPr>
          </a:p>
          <a:p>
            <a:pPr algn="just"/>
            <a:r>
              <a:rPr lang="en-US" dirty="0">
                <a:solidFill>
                  <a:srgbClr val="0070C0"/>
                </a:solidFill>
              </a:rPr>
              <a:t>Sibling resource pools are usually drawn from physically grouped IT resources, as opposed to IT resources that are spread out over different data centers.</a:t>
            </a:r>
          </a:p>
          <a:p>
            <a:pPr algn="just"/>
            <a:r>
              <a:rPr lang="en-US" dirty="0">
                <a:solidFill>
                  <a:srgbClr val="0070C0"/>
                </a:solidFill>
              </a:rPr>
              <a:t> Sibling pools are isolated from one another so that each cloud consumer is only provided access to its respective pool.</a:t>
            </a:r>
            <a:endParaRPr lang="en-IN" dirty="0">
              <a:solidFill>
                <a:srgbClr val="0070C0"/>
              </a:solidFill>
            </a:endParaRPr>
          </a:p>
        </p:txBody>
      </p:sp>
      <p:sp>
        <p:nvSpPr>
          <p:cNvPr id="6" name="Slide Number Placeholder 5">
            <a:extLst>
              <a:ext uri="{FF2B5EF4-FFF2-40B4-BE49-F238E27FC236}">
                <a16:creationId xmlns:a16="http://schemas.microsoft.com/office/drawing/2014/main" id="{11282501-45D0-468C-82C6-19E520F8162A}"/>
              </a:ext>
            </a:extLst>
          </p:cNvPr>
          <p:cNvSpPr>
            <a:spLocks noGrp="1"/>
          </p:cNvSpPr>
          <p:nvPr>
            <p:ph type="sldNum" sz="quarter" idx="12"/>
          </p:nvPr>
        </p:nvSpPr>
        <p:spPr/>
        <p:txBody>
          <a:bodyPr/>
          <a:lstStyle/>
          <a:p>
            <a:fld id="{D7CCD51F-8F2E-4935-9C38-451A14A32E5B}" type="slidenum">
              <a:rPr lang="en-IN" smtClean="0"/>
              <a:t>15</a:t>
            </a:fld>
            <a:endParaRPr lang="en-IN"/>
          </a:p>
        </p:txBody>
      </p:sp>
    </p:spTree>
    <p:extLst>
      <p:ext uri="{BB962C8B-B14F-4D97-AF65-F5344CB8AC3E}">
        <p14:creationId xmlns:p14="http://schemas.microsoft.com/office/powerpoint/2010/main" val="157789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73C8C-9E9A-4530-8E50-A80AFE863849}"/>
              </a:ext>
            </a:extLst>
          </p:cNvPr>
          <p:cNvSpPr>
            <a:spLocks noGrp="1"/>
          </p:cNvSpPr>
          <p:nvPr>
            <p:ph type="title"/>
          </p:nvPr>
        </p:nvSpPr>
        <p:spPr>
          <a:xfrm>
            <a:off x="1222248" y="-118872"/>
            <a:ext cx="10058400" cy="1609344"/>
          </a:xfrm>
        </p:spPr>
        <p:txBody>
          <a:bodyPr/>
          <a:lstStyle/>
          <a:p>
            <a:r>
              <a:rPr lang="en-US" dirty="0"/>
              <a:t>Nested Pool</a:t>
            </a:r>
            <a:endParaRPr lang="en-IN" dirty="0"/>
          </a:p>
        </p:txBody>
      </p:sp>
      <p:sp>
        <p:nvSpPr>
          <p:cNvPr id="3" name="Content Placeholder 2">
            <a:extLst>
              <a:ext uri="{FF2B5EF4-FFF2-40B4-BE49-F238E27FC236}">
                <a16:creationId xmlns:a16="http://schemas.microsoft.com/office/drawing/2014/main" id="{F0065B55-7EC1-45A3-BF4F-C785426F930E}"/>
              </a:ext>
            </a:extLst>
          </p:cNvPr>
          <p:cNvSpPr>
            <a:spLocks noGrp="1"/>
          </p:cNvSpPr>
          <p:nvPr>
            <p:ph idx="1"/>
          </p:nvPr>
        </p:nvSpPr>
        <p:spPr>
          <a:xfrm>
            <a:off x="653288" y="1003808"/>
            <a:ext cx="11538712" cy="4050792"/>
          </a:xfrm>
        </p:spPr>
        <p:txBody>
          <a:bodyPr/>
          <a:lstStyle/>
          <a:p>
            <a:r>
              <a:rPr lang="en-US" dirty="0"/>
              <a:t>In Nested pool model : Larger pools are divided into smaller pools that individually group the same type of IT resources together (Figure 11.4). Nested pools can be used to assign resource pools to different departments or groups in the same cloud consumer organization.</a:t>
            </a:r>
            <a:endParaRPr lang="en-IN" dirty="0"/>
          </a:p>
        </p:txBody>
      </p:sp>
      <p:pic>
        <p:nvPicPr>
          <p:cNvPr id="4" name="Picture 3">
            <a:extLst>
              <a:ext uri="{FF2B5EF4-FFF2-40B4-BE49-F238E27FC236}">
                <a16:creationId xmlns:a16="http://schemas.microsoft.com/office/drawing/2014/main" id="{1BCC1877-6144-4E18-A782-A4FE27D01774}"/>
              </a:ext>
            </a:extLst>
          </p:cNvPr>
          <p:cNvPicPr>
            <a:picLocks noChangeAspect="1"/>
          </p:cNvPicPr>
          <p:nvPr/>
        </p:nvPicPr>
        <p:blipFill>
          <a:blip r:embed="rId2"/>
          <a:stretch>
            <a:fillRect/>
          </a:stretch>
        </p:blipFill>
        <p:spPr>
          <a:xfrm>
            <a:off x="565864" y="1778093"/>
            <a:ext cx="5856780" cy="5079907"/>
          </a:xfrm>
          <a:prstGeom prst="rect">
            <a:avLst/>
          </a:prstGeom>
        </p:spPr>
      </p:pic>
      <p:sp>
        <p:nvSpPr>
          <p:cNvPr id="5" name="Rectangle 4">
            <a:extLst>
              <a:ext uri="{FF2B5EF4-FFF2-40B4-BE49-F238E27FC236}">
                <a16:creationId xmlns:a16="http://schemas.microsoft.com/office/drawing/2014/main" id="{4D09686C-36CB-454E-AB44-639222684DD4}"/>
              </a:ext>
            </a:extLst>
          </p:cNvPr>
          <p:cNvSpPr/>
          <p:nvPr/>
        </p:nvSpPr>
        <p:spPr>
          <a:xfrm>
            <a:off x="5770880" y="3429000"/>
            <a:ext cx="6096000" cy="2031325"/>
          </a:xfrm>
          <a:prstGeom prst="rect">
            <a:avLst/>
          </a:prstGeom>
        </p:spPr>
        <p:txBody>
          <a:bodyPr>
            <a:spAutoFit/>
          </a:bodyPr>
          <a:lstStyle/>
          <a:p>
            <a:r>
              <a:rPr lang="en-IN" dirty="0"/>
              <a:t>Nested Pools A.1 and Pool A.2 are </a:t>
            </a:r>
            <a:r>
              <a:rPr lang="en-IN" dirty="0">
                <a:solidFill>
                  <a:srgbClr val="0070C0"/>
                </a:solidFill>
              </a:rPr>
              <a:t>comprised of the same IT resources </a:t>
            </a:r>
            <a:r>
              <a:rPr lang="en-IN" dirty="0"/>
              <a:t>as Pool A, but in </a:t>
            </a:r>
            <a:r>
              <a:rPr lang="en-IN" dirty="0">
                <a:solidFill>
                  <a:srgbClr val="0070C0"/>
                </a:solidFill>
              </a:rPr>
              <a:t>different quantities.</a:t>
            </a:r>
          </a:p>
          <a:p>
            <a:endParaRPr lang="en-IN" dirty="0"/>
          </a:p>
          <a:p>
            <a:r>
              <a:rPr lang="en-IN" dirty="0"/>
              <a:t>Nested pools are typically used to provision cloud services that need to be </a:t>
            </a:r>
            <a:r>
              <a:rPr lang="en-IN" dirty="0">
                <a:solidFill>
                  <a:srgbClr val="0070C0"/>
                </a:solidFill>
              </a:rPr>
              <a:t>rapidly instantiated </a:t>
            </a:r>
            <a:r>
              <a:rPr lang="en-IN" dirty="0"/>
              <a:t>using the same type of IT resources with the same configuration settings.</a:t>
            </a:r>
          </a:p>
        </p:txBody>
      </p:sp>
      <p:sp>
        <p:nvSpPr>
          <p:cNvPr id="6" name="Slide Number Placeholder 5">
            <a:extLst>
              <a:ext uri="{FF2B5EF4-FFF2-40B4-BE49-F238E27FC236}">
                <a16:creationId xmlns:a16="http://schemas.microsoft.com/office/drawing/2014/main" id="{6BE79273-0E90-4B3F-95E8-D48856CE0D5F}"/>
              </a:ext>
            </a:extLst>
          </p:cNvPr>
          <p:cNvSpPr>
            <a:spLocks noGrp="1"/>
          </p:cNvSpPr>
          <p:nvPr>
            <p:ph type="sldNum" sz="quarter" idx="12"/>
          </p:nvPr>
        </p:nvSpPr>
        <p:spPr/>
        <p:txBody>
          <a:bodyPr/>
          <a:lstStyle/>
          <a:p>
            <a:fld id="{D7CCD51F-8F2E-4935-9C38-451A14A32E5B}" type="slidenum">
              <a:rPr lang="en-IN" smtClean="0"/>
              <a:t>16</a:t>
            </a:fld>
            <a:endParaRPr lang="en-IN"/>
          </a:p>
        </p:txBody>
      </p:sp>
    </p:spTree>
    <p:extLst>
      <p:ext uri="{BB962C8B-B14F-4D97-AF65-F5344CB8AC3E}">
        <p14:creationId xmlns:p14="http://schemas.microsoft.com/office/powerpoint/2010/main" val="263159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456B0-D3A7-4743-89C9-8AA46D3E9B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E387D8-C592-419D-B067-8018CA39489F}"/>
              </a:ext>
            </a:extLst>
          </p:cNvPr>
          <p:cNvSpPr>
            <a:spLocks noGrp="1"/>
          </p:cNvSpPr>
          <p:nvPr>
            <p:ph idx="1"/>
          </p:nvPr>
        </p:nvSpPr>
        <p:spPr/>
        <p:txBody>
          <a:bodyPr/>
          <a:lstStyle/>
          <a:p>
            <a:pPr>
              <a:lnSpc>
                <a:spcPct val="300000"/>
              </a:lnSpc>
            </a:pPr>
            <a:r>
              <a:rPr lang="en-US" dirty="0"/>
              <a:t>After resources pools have been defined, </a:t>
            </a:r>
            <a:r>
              <a:rPr lang="en-US" b="1" dirty="0"/>
              <a:t>multiple instances of IT resources from each pool can be created</a:t>
            </a:r>
            <a:r>
              <a:rPr lang="en-US" dirty="0"/>
              <a:t> to provide an in-memory pool of “</a:t>
            </a:r>
            <a:r>
              <a:rPr lang="en-US" b="1" dirty="0"/>
              <a:t>live” IT resources.</a:t>
            </a:r>
            <a:endParaRPr lang="en-IN" b="1" dirty="0"/>
          </a:p>
        </p:txBody>
      </p:sp>
      <p:sp>
        <p:nvSpPr>
          <p:cNvPr id="4" name="Slide Number Placeholder 3">
            <a:extLst>
              <a:ext uri="{FF2B5EF4-FFF2-40B4-BE49-F238E27FC236}">
                <a16:creationId xmlns:a16="http://schemas.microsoft.com/office/drawing/2014/main" id="{217B5F9E-62FE-440F-A22F-317568440BC3}"/>
              </a:ext>
            </a:extLst>
          </p:cNvPr>
          <p:cNvSpPr>
            <a:spLocks noGrp="1"/>
          </p:cNvSpPr>
          <p:nvPr>
            <p:ph type="sldNum" sz="quarter" idx="12"/>
          </p:nvPr>
        </p:nvSpPr>
        <p:spPr/>
        <p:txBody>
          <a:bodyPr/>
          <a:lstStyle/>
          <a:p>
            <a:fld id="{D7CCD51F-8F2E-4935-9C38-451A14A32E5B}" type="slidenum">
              <a:rPr lang="en-IN" smtClean="0"/>
              <a:t>17</a:t>
            </a:fld>
            <a:endParaRPr lang="en-IN"/>
          </a:p>
        </p:txBody>
      </p:sp>
    </p:spTree>
    <p:extLst>
      <p:ext uri="{BB962C8B-B14F-4D97-AF65-F5344CB8AC3E}">
        <p14:creationId xmlns:p14="http://schemas.microsoft.com/office/powerpoint/2010/main" val="1039573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E4B8-DC41-48CE-B8DA-1CCABCD6AF76}"/>
              </a:ext>
            </a:extLst>
          </p:cNvPr>
          <p:cNvSpPr>
            <a:spLocks noGrp="1"/>
          </p:cNvSpPr>
          <p:nvPr>
            <p:ph type="title"/>
          </p:nvPr>
        </p:nvSpPr>
        <p:spPr/>
        <p:txBody>
          <a:bodyPr>
            <a:normAutofit/>
          </a:bodyPr>
          <a:lstStyle/>
          <a:p>
            <a:pPr>
              <a:lnSpc>
                <a:spcPct val="200000"/>
              </a:lnSpc>
            </a:pPr>
            <a:r>
              <a:rPr lang="en-US" sz="1400" b="1" dirty="0">
                <a:solidFill>
                  <a:srgbClr val="FF0000"/>
                </a:solidFill>
                <a:latin typeface="Times New Roman" panose="02020603050405020304" pitchFamily="18" charset="0"/>
                <a:cs typeface="Times New Roman" panose="02020603050405020304" pitchFamily="18" charset="0"/>
              </a:rPr>
              <a:t>In addition to cloud storage devices and virtual servers, which are commonly pooled mechanisms, the following mechanisms can also be part of this cloud architecture:</a:t>
            </a:r>
            <a:endParaRPr lang="en-IN" sz="1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8729C2-E5B4-4244-AC9E-2C407D888617}"/>
              </a:ext>
            </a:extLst>
          </p:cNvPr>
          <p:cNvSpPr>
            <a:spLocks noGrp="1"/>
          </p:cNvSpPr>
          <p:nvPr>
            <p:ph idx="1"/>
          </p:nvPr>
        </p:nvSpPr>
        <p:spPr/>
        <p:txBody>
          <a:bodyPr/>
          <a:lstStyle/>
          <a:p>
            <a:r>
              <a:rPr lang="en-US" dirty="0"/>
              <a:t>Audit Monitor – </a:t>
            </a:r>
            <a:r>
              <a:rPr lang="en-US" dirty="0">
                <a:solidFill>
                  <a:srgbClr val="FF0000"/>
                </a:solidFill>
              </a:rPr>
              <a:t>This mechanism monitors resource pool usage </a:t>
            </a:r>
            <a:r>
              <a:rPr lang="en-US" dirty="0"/>
              <a:t>to ensure compliance with privacy and regulation requirements, especially when pools contain cloud storage devices or data loaded into memory.</a:t>
            </a:r>
          </a:p>
          <a:p>
            <a:r>
              <a:rPr lang="en-US" dirty="0"/>
              <a:t>•Cloud Usage Monitor – Various </a:t>
            </a:r>
            <a:r>
              <a:rPr lang="en-US" dirty="0">
                <a:solidFill>
                  <a:srgbClr val="FF0000"/>
                </a:solidFill>
              </a:rPr>
              <a:t>cloud usage monitors are involved in the runtime tracking and synchronization </a:t>
            </a:r>
            <a:r>
              <a:rPr lang="en-US" dirty="0"/>
              <a:t>that are required by the pooled IT resources and any underlying management systems.</a:t>
            </a:r>
          </a:p>
          <a:p>
            <a:r>
              <a:rPr lang="en-US" dirty="0"/>
              <a:t>Hypervisor – The hypervisor mechanism </a:t>
            </a:r>
            <a:r>
              <a:rPr lang="en-US" dirty="0">
                <a:solidFill>
                  <a:srgbClr val="FF0000"/>
                </a:solidFill>
              </a:rPr>
              <a:t>is responsible for providing virtual servers with access to resource pools, </a:t>
            </a:r>
            <a:r>
              <a:rPr lang="en-US" dirty="0"/>
              <a:t>in addition to hosting the virtual servers and sometimes the resource pools themselves.</a:t>
            </a:r>
            <a:endParaRPr lang="en-IN" dirty="0"/>
          </a:p>
        </p:txBody>
      </p:sp>
      <p:sp>
        <p:nvSpPr>
          <p:cNvPr id="4" name="Slide Number Placeholder 3">
            <a:extLst>
              <a:ext uri="{FF2B5EF4-FFF2-40B4-BE49-F238E27FC236}">
                <a16:creationId xmlns:a16="http://schemas.microsoft.com/office/drawing/2014/main" id="{7DE337A4-6B04-4528-B7E6-78E1B196E597}"/>
              </a:ext>
            </a:extLst>
          </p:cNvPr>
          <p:cNvSpPr>
            <a:spLocks noGrp="1"/>
          </p:cNvSpPr>
          <p:nvPr>
            <p:ph type="sldNum" sz="quarter" idx="12"/>
          </p:nvPr>
        </p:nvSpPr>
        <p:spPr/>
        <p:txBody>
          <a:bodyPr/>
          <a:lstStyle/>
          <a:p>
            <a:fld id="{D7CCD51F-8F2E-4935-9C38-451A14A32E5B}" type="slidenum">
              <a:rPr lang="en-IN" smtClean="0"/>
              <a:t>18</a:t>
            </a:fld>
            <a:endParaRPr lang="en-IN"/>
          </a:p>
        </p:txBody>
      </p:sp>
    </p:spTree>
    <p:extLst>
      <p:ext uri="{BB962C8B-B14F-4D97-AF65-F5344CB8AC3E}">
        <p14:creationId xmlns:p14="http://schemas.microsoft.com/office/powerpoint/2010/main" val="3543887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DC51-5BAE-4F46-8CB2-02759C846D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E8E935-2252-48C4-B9E0-DB6178793471}"/>
              </a:ext>
            </a:extLst>
          </p:cNvPr>
          <p:cNvSpPr>
            <a:spLocks noGrp="1"/>
          </p:cNvSpPr>
          <p:nvPr>
            <p:ph idx="1"/>
          </p:nvPr>
        </p:nvSpPr>
        <p:spPr/>
        <p:txBody>
          <a:bodyPr/>
          <a:lstStyle/>
          <a:p>
            <a:r>
              <a:rPr lang="en-US" dirty="0"/>
              <a:t>•Logical Network Perimeter – The logical network perimeter is used </a:t>
            </a:r>
            <a:r>
              <a:rPr lang="en-US" dirty="0">
                <a:solidFill>
                  <a:srgbClr val="FF0000"/>
                </a:solidFill>
              </a:rPr>
              <a:t>to logically organize and isolate resource pools.</a:t>
            </a:r>
          </a:p>
          <a:p>
            <a:r>
              <a:rPr lang="en-US" dirty="0"/>
              <a:t>•Pay-Per-Use Monitor – The </a:t>
            </a:r>
            <a:r>
              <a:rPr lang="en-US" dirty="0">
                <a:solidFill>
                  <a:srgbClr val="FF0000"/>
                </a:solidFill>
              </a:rPr>
              <a:t>pay-per-use monitor collects usage and billing information </a:t>
            </a:r>
            <a:r>
              <a:rPr lang="en-US" dirty="0"/>
              <a:t>on how individual cloud consumers are allocated and use IT resources from various pools.</a:t>
            </a:r>
          </a:p>
          <a:p>
            <a:r>
              <a:rPr lang="en-US" dirty="0"/>
              <a:t>•Remote Administration System – This mechanism is commonly </a:t>
            </a:r>
            <a:r>
              <a:rPr lang="en-US" dirty="0">
                <a:solidFill>
                  <a:srgbClr val="FF0000"/>
                </a:solidFill>
              </a:rPr>
              <a:t>used to interface with backend systems</a:t>
            </a:r>
            <a:r>
              <a:rPr lang="en-US" dirty="0"/>
              <a:t> and programs in order to provide resource pool administration features via a front-end portal.</a:t>
            </a:r>
          </a:p>
          <a:p>
            <a:r>
              <a:rPr lang="en-US" dirty="0"/>
              <a:t>•Resource Management System – The resource management system mechanism supplies cloud consumers with the tools and permission management options for </a:t>
            </a:r>
            <a:r>
              <a:rPr lang="en-US" dirty="0">
                <a:solidFill>
                  <a:srgbClr val="FF0000"/>
                </a:solidFill>
              </a:rPr>
              <a:t>administering resource pools.</a:t>
            </a:r>
          </a:p>
          <a:p>
            <a:r>
              <a:rPr lang="en-US" dirty="0"/>
              <a:t>•Resource Replication – This mechanism is used </a:t>
            </a:r>
            <a:r>
              <a:rPr lang="en-US" dirty="0">
                <a:solidFill>
                  <a:srgbClr val="FF0000"/>
                </a:solidFill>
              </a:rPr>
              <a:t>to generate new instances of IT resources for resource pools.</a:t>
            </a:r>
            <a:endParaRPr lang="en-IN" dirty="0">
              <a:solidFill>
                <a:srgbClr val="FF0000"/>
              </a:solidFill>
            </a:endParaRPr>
          </a:p>
        </p:txBody>
      </p:sp>
      <p:sp>
        <p:nvSpPr>
          <p:cNvPr id="4" name="Slide Number Placeholder 3">
            <a:extLst>
              <a:ext uri="{FF2B5EF4-FFF2-40B4-BE49-F238E27FC236}">
                <a16:creationId xmlns:a16="http://schemas.microsoft.com/office/drawing/2014/main" id="{AB4916BD-CADC-4A9A-9141-D27BE3C664CD}"/>
              </a:ext>
            </a:extLst>
          </p:cNvPr>
          <p:cNvSpPr>
            <a:spLocks noGrp="1"/>
          </p:cNvSpPr>
          <p:nvPr>
            <p:ph type="sldNum" sz="quarter" idx="12"/>
          </p:nvPr>
        </p:nvSpPr>
        <p:spPr/>
        <p:txBody>
          <a:bodyPr/>
          <a:lstStyle/>
          <a:p>
            <a:fld id="{D7CCD51F-8F2E-4935-9C38-451A14A32E5B}" type="slidenum">
              <a:rPr lang="en-IN" smtClean="0"/>
              <a:t>19</a:t>
            </a:fld>
            <a:endParaRPr lang="en-IN"/>
          </a:p>
        </p:txBody>
      </p:sp>
    </p:spTree>
    <p:extLst>
      <p:ext uri="{BB962C8B-B14F-4D97-AF65-F5344CB8AC3E}">
        <p14:creationId xmlns:p14="http://schemas.microsoft.com/office/powerpoint/2010/main" val="142451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D2369-2822-4C6A-B77E-104FD8CA3710}"/>
              </a:ext>
            </a:extLst>
          </p:cNvPr>
          <p:cNvSpPr>
            <a:spLocks noGrp="1"/>
          </p:cNvSpPr>
          <p:nvPr>
            <p:ph type="title"/>
          </p:nvPr>
        </p:nvSpPr>
        <p:spPr/>
        <p:txBody>
          <a:bodyPr/>
          <a:lstStyle/>
          <a:p>
            <a:endParaRPr lang="en-IN"/>
          </a:p>
        </p:txBody>
      </p:sp>
      <p:graphicFrame>
        <p:nvGraphicFramePr>
          <p:cNvPr id="4" name="Object 3">
            <a:extLst>
              <a:ext uri="{FF2B5EF4-FFF2-40B4-BE49-F238E27FC236}">
                <a16:creationId xmlns:a16="http://schemas.microsoft.com/office/drawing/2014/main" id="{E48C42E5-4F36-4C44-9C08-BA6B776ACAFC}"/>
              </a:ext>
            </a:extLst>
          </p:cNvPr>
          <p:cNvGraphicFramePr>
            <a:graphicFrameLocks noChangeAspect="1"/>
          </p:cNvGraphicFramePr>
          <p:nvPr>
            <p:extLst>
              <p:ext uri="{D42A27DB-BD31-4B8C-83A1-F6EECF244321}">
                <p14:modId xmlns:p14="http://schemas.microsoft.com/office/powerpoint/2010/main" val="1300916652"/>
              </p:ext>
            </p:extLst>
          </p:nvPr>
        </p:nvGraphicFramePr>
        <p:xfrm>
          <a:off x="-260667" y="2756853"/>
          <a:ext cx="12292829" cy="1743012"/>
        </p:xfrm>
        <a:graphic>
          <a:graphicData uri="http://schemas.openxmlformats.org/presentationml/2006/ole">
            <mc:AlternateContent xmlns:mc="http://schemas.openxmlformats.org/markup-compatibility/2006">
              <mc:Choice xmlns:v="urn:schemas-microsoft-com:vml" Requires="v">
                <p:oleObj spid="_x0000_s2069" name="Document" r:id="rId3" imgW="5743558" imgH="813760" progId="Word.Document.12">
                  <p:embed/>
                </p:oleObj>
              </mc:Choice>
              <mc:Fallback>
                <p:oleObj name="Document" r:id="rId3" imgW="5743558" imgH="813760" progId="Word.Document.12">
                  <p:embed/>
                  <p:pic>
                    <p:nvPicPr>
                      <p:cNvPr id="0" name=""/>
                      <p:cNvPicPr/>
                      <p:nvPr/>
                    </p:nvPicPr>
                    <p:blipFill>
                      <a:blip r:embed="rId4"/>
                      <a:stretch>
                        <a:fillRect/>
                      </a:stretch>
                    </p:blipFill>
                    <p:spPr>
                      <a:xfrm>
                        <a:off x="-260667" y="2756853"/>
                        <a:ext cx="12292829" cy="1743012"/>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E7425603-3F50-4D07-B49C-B2716737B3C7}"/>
              </a:ext>
            </a:extLst>
          </p:cNvPr>
          <p:cNvSpPr>
            <a:spLocks noGrp="1"/>
          </p:cNvSpPr>
          <p:nvPr>
            <p:ph type="sldNum" sz="quarter" idx="12"/>
          </p:nvPr>
        </p:nvSpPr>
        <p:spPr/>
        <p:txBody>
          <a:bodyPr/>
          <a:lstStyle/>
          <a:p>
            <a:fld id="{D7CCD51F-8F2E-4935-9C38-451A14A32E5B}" type="slidenum">
              <a:rPr lang="en-IN" smtClean="0"/>
              <a:t>2</a:t>
            </a:fld>
            <a:endParaRPr lang="en-IN"/>
          </a:p>
        </p:txBody>
      </p:sp>
    </p:spTree>
    <p:extLst>
      <p:ext uri="{BB962C8B-B14F-4D97-AF65-F5344CB8AC3E}">
        <p14:creationId xmlns:p14="http://schemas.microsoft.com/office/powerpoint/2010/main" val="17893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98652-F94D-4A55-8117-E7B839D9D2B5}"/>
              </a:ext>
            </a:extLst>
          </p:cNvPr>
          <p:cNvSpPr>
            <a:spLocks noGrp="1"/>
          </p:cNvSpPr>
          <p:nvPr>
            <p:ph type="title"/>
          </p:nvPr>
        </p:nvSpPr>
        <p:spPr>
          <a:xfrm>
            <a:off x="1151128" y="2943352"/>
            <a:ext cx="10058400" cy="1609344"/>
          </a:xfrm>
        </p:spPr>
        <p:txBody>
          <a:bodyPr/>
          <a:lstStyle/>
          <a:p>
            <a:pPr algn="ctr"/>
            <a:r>
              <a:rPr lang="en-US" dirty="0"/>
              <a:t>Thank you!</a:t>
            </a:r>
            <a:endParaRPr lang="en-IN" dirty="0"/>
          </a:p>
        </p:txBody>
      </p:sp>
      <p:sp>
        <p:nvSpPr>
          <p:cNvPr id="4" name="Slide Number Placeholder 3">
            <a:extLst>
              <a:ext uri="{FF2B5EF4-FFF2-40B4-BE49-F238E27FC236}">
                <a16:creationId xmlns:a16="http://schemas.microsoft.com/office/drawing/2014/main" id="{BCF7CB8B-7E41-4BFC-BFFD-E9981274CBE5}"/>
              </a:ext>
            </a:extLst>
          </p:cNvPr>
          <p:cNvSpPr>
            <a:spLocks noGrp="1"/>
          </p:cNvSpPr>
          <p:nvPr>
            <p:ph type="sldNum" sz="quarter" idx="12"/>
          </p:nvPr>
        </p:nvSpPr>
        <p:spPr/>
        <p:txBody>
          <a:bodyPr/>
          <a:lstStyle/>
          <a:p>
            <a:fld id="{D7CCD51F-8F2E-4935-9C38-451A14A32E5B}" type="slidenum">
              <a:rPr lang="en-IN" smtClean="0"/>
              <a:t>20</a:t>
            </a:fld>
            <a:endParaRPr lang="en-IN"/>
          </a:p>
        </p:txBody>
      </p:sp>
    </p:spTree>
    <p:extLst>
      <p:ext uri="{BB962C8B-B14F-4D97-AF65-F5344CB8AC3E}">
        <p14:creationId xmlns:p14="http://schemas.microsoft.com/office/powerpoint/2010/main" val="2196760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1DD6-5C6B-4404-8EA2-1BF56F581776}"/>
              </a:ext>
            </a:extLst>
          </p:cNvPr>
          <p:cNvSpPr>
            <a:spLocks noGrp="1"/>
          </p:cNvSpPr>
          <p:nvPr>
            <p:ph type="title"/>
          </p:nvPr>
        </p:nvSpPr>
        <p:spPr/>
        <p:txBody>
          <a:bodyPr/>
          <a:lstStyle/>
          <a:p>
            <a:r>
              <a:rPr lang="en-US" dirty="0"/>
              <a:t>Topics</a:t>
            </a:r>
            <a:endParaRPr lang="en-IN" dirty="0"/>
          </a:p>
        </p:txBody>
      </p:sp>
      <p:sp>
        <p:nvSpPr>
          <p:cNvPr id="3" name="Content Placeholder 2">
            <a:extLst>
              <a:ext uri="{FF2B5EF4-FFF2-40B4-BE49-F238E27FC236}">
                <a16:creationId xmlns:a16="http://schemas.microsoft.com/office/drawing/2014/main" id="{824E90B5-059F-459D-A67E-5C9371DCBC8E}"/>
              </a:ext>
            </a:extLst>
          </p:cNvPr>
          <p:cNvSpPr>
            <a:spLocks noGrp="1"/>
          </p:cNvSpPr>
          <p:nvPr>
            <p:ph idx="1"/>
          </p:nvPr>
        </p:nvSpPr>
        <p:spPr>
          <a:xfrm>
            <a:off x="962152" y="2093976"/>
            <a:ext cx="10058400" cy="4033520"/>
          </a:xfrm>
        </p:spPr>
        <p:txBody>
          <a:bodyPr/>
          <a:lstStyle/>
          <a:p>
            <a:r>
              <a:rPr lang="en-US" dirty="0"/>
              <a:t>1.1 Workload Distribution Architecture</a:t>
            </a:r>
          </a:p>
          <a:p>
            <a:r>
              <a:rPr lang="en-US" dirty="0"/>
              <a:t> 11.2 Resource Pooling Architecture</a:t>
            </a:r>
          </a:p>
          <a:p>
            <a:r>
              <a:rPr lang="en-US" dirty="0"/>
              <a:t>11.3 Dynamic Scalability Architecture </a:t>
            </a:r>
          </a:p>
          <a:p>
            <a:r>
              <a:rPr lang="en-US" dirty="0"/>
              <a:t>11.4 Elastic Resource Capacity Architecture </a:t>
            </a:r>
          </a:p>
          <a:p>
            <a:r>
              <a:rPr lang="en-US" dirty="0"/>
              <a:t>11.5 Service Load Balancing Architecture </a:t>
            </a:r>
          </a:p>
          <a:p>
            <a:r>
              <a:rPr lang="en-US" dirty="0"/>
              <a:t>11.6 Cloud Bursting Architecture</a:t>
            </a:r>
          </a:p>
          <a:p>
            <a:r>
              <a:rPr lang="en-US" dirty="0"/>
              <a:t>11.7 Elastic Disk Provisioning Architecture</a:t>
            </a:r>
          </a:p>
          <a:p>
            <a:r>
              <a:rPr lang="en-US" dirty="0"/>
              <a:t> 11.8 Redundant Storage Architecture</a:t>
            </a:r>
          </a:p>
          <a:p>
            <a:r>
              <a:rPr lang="en-US" dirty="0"/>
              <a:t>11.9 Case Study Example</a:t>
            </a:r>
            <a:endParaRPr lang="en-IN" dirty="0"/>
          </a:p>
        </p:txBody>
      </p:sp>
      <p:sp>
        <p:nvSpPr>
          <p:cNvPr id="4" name="Slide Number Placeholder 3">
            <a:extLst>
              <a:ext uri="{FF2B5EF4-FFF2-40B4-BE49-F238E27FC236}">
                <a16:creationId xmlns:a16="http://schemas.microsoft.com/office/drawing/2014/main" id="{025143C9-D8AD-41A6-B730-D488B5026305}"/>
              </a:ext>
            </a:extLst>
          </p:cNvPr>
          <p:cNvSpPr>
            <a:spLocks noGrp="1"/>
          </p:cNvSpPr>
          <p:nvPr>
            <p:ph type="sldNum" sz="quarter" idx="12"/>
          </p:nvPr>
        </p:nvSpPr>
        <p:spPr/>
        <p:txBody>
          <a:bodyPr/>
          <a:lstStyle/>
          <a:p>
            <a:fld id="{D7CCD51F-8F2E-4935-9C38-451A14A32E5B}" type="slidenum">
              <a:rPr lang="en-IN" smtClean="0"/>
              <a:t>3</a:t>
            </a:fld>
            <a:endParaRPr lang="en-IN"/>
          </a:p>
        </p:txBody>
      </p:sp>
    </p:spTree>
    <p:extLst>
      <p:ext uri="{BB962C8B-B14F-4D97-AF65-F5344CB8AC3E}">
        <p14:creationId xmlns:p14="http://schemas.microsoft.com/office/powerpoint/2010/main" val="3711926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B0F3-7D66-43E7-B563-2562AB221828}"/>
              </a:ext>
            </a:extLst>
          </p:cNvPr>
          <p:cNvSpPr>
            <a:spLocks noGrp="1"/>
          </p:cNvSpPr>
          <p:nvPr>
            <p:ph type="title"/>
          </p:nvPr>
        </p:nvSpPr>
        <p:spPr/>
        <p:txBody>
          <a:bodyPr/>
          <a:lstStyle/>
          <a:p>
            <a:r>
              <a:rPr lang="en-US" dirty="0"/>
              <a:t>Workload Distribution Architecture</a:t>
            </a:r>
            <a:endParaRPr lang="en-IN" dirty="0"/>
          </a:p>
        </p:txBody>
      </p:sp>
      <p:sp>
        <p:nvSpPr>
          <p:cNvPr id="3" name="Content Placeholder 2">
            <a:extLst>
              <a:ext uri="{FF2B5EF4-FFF2-40B4-BE49-F238E27FC236}">
                <a16:creationId xmlns:a16="http://schemas.microsoft.com/office/drawing/2014/main" id="{9060E1E1-99BD-4C84-97ED-0CC4A0D60019}"/>
              </a:ext>
            </a:extLst>
          </p:cNvPr>
          <p:cNvSpPr>
            <a:spLocks noGrp="1"/>
          </p:cNvSpPr>
          <p:nvPr>
            <p:ph idx="1"/>
          </p:nvPr>
        </p:nvSpPr>
        <p:spPr/>
        <p:txBody>
          <a:bodyPr/>
          <a:lstStyle/>
          <a:p>
            <a:pPr algn="just">
              <a:lnSpc>
                <a:spcPct val="200000"/>
              </a:lnSpc>
            </a:pPr>
            <a:r>
              <a:rPr lang="en-US" b="1" dirty="0">
                <a:latin typeface="Times New Roman" panose="02020603050405020304" pitchFamily="18" charset="0"/>
                <a:cs typeface="Times New Roman" panose="02020603050405020304" pitchFamily="18" charset="0"/>
              </a:rPr>
              <a:t>IT resources can be </a:t>
            </a:r>
            <a:r>
              <a:rPr lang="en-US" b="1" dirty="0">
                <a:solidFill>
                  <a:srgbClr val="FF0000"/>
                </a:solidFill>
                <a:latin typeface="Times New Roman" panose="02020603050405020304" pitchFamily="18" charset="0"/>
                <a:cs typeface="Times New Roman" panose="02020603050405020304" pitchFamily="18" charset="0"/>
              </a:rPr>
              <a:t>horizontally scaled </a:t>
            </a:r>
            <a:r>
              <a:rPr lang="en-US" b="1" dirty="0">
                <a:latin typeface="Times New Roman" panose="02020603050405020304" pitchFamily="18" charset="0"/>
                <a:cs typeface="Times New Roman" panose="02020603050405020304" pitchFamily="18" charset="0"/>
              </a:rPr>
              <a:t>via the addition of one or more identical IT resources</a:t>
            </a:r>
            <a:r>
              <a:rPr lang="en-US" dirty="0">
                <a:latin typeface="Times New Roman" panose="02020603050405020304" pitchFamily="18" charset="0"/>
                <a:cs typeface="Times New Roman" panose="02020603050405020304" pitchFamily="18" charset="0"/>
              </a:rPr>
              <a:t>, and a </a:t>
            </a:r>
            <a:r>
              <a:rPr lang="en-US" dirty="0">
                <a:solidFill>
                  <a:srgbClr val="FF0000"/>
                </a:solidFill>
                <a:latin typeface="Times New Roman" panose="02020603050405020304" pitchFamily="18" charset="0"/>
                <a:cs typeface="Times New Roman" panose="02020603050405020304" pitchFamily="18" charset="0"/>
              </a:rPr>
              <a:t>load balancer</a:t>
            </a:r>
            <a:r>
              <a:rPr lang="en-US" dirty="0">
                <a:latin typeface="Times New Roman" panose="02020603050405020304" pitchFamily="18" charset="0"/>
                <a:cs typeface="Times New Roman" panose="02020603050405020304" pitchFamily="18" charset="0"/>
              </a:rPr>
              <a:t> that provides runtime logic capable of evenly distributing the workload among the available IT resources .</a:t>
            </a:r>
          </a:p>
          <a:p>
            <a:pPr algn="just">
              <a:lnSpc>
                <a:spcPct val="200000"/>
              </a:lnSpc>
            </a:pPr>
            <a:r>
              <a:rPr lang="en-US" dirty="0"/>
              <a:t>The resulting workload distribution architecture reduces both IT resource </a:t>
            </a:r>
            <a:r>
              <a:rPr lang="en-US" dirty="0">
                <a:solidFill>
                  <a:srgbClr val="FF0000"/>
                </a:solidFill>
              </a:rPr>
              <a:t>over-utilization and under-utilization</a:t>
            </a:r>
            <a:r>
              <a:rPr lang="en-US" dirty="0"/>
              <a:t> to an extent dependent upon the sophistication of the load balancing algorithms and runtime logic.</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4DAD597-661A-4EBD-A889-16D7CBF33C8C}"/>
              </a:ext>
            </a:extLst>
          </p:cNvPr>
          <p:cNvSpPr>
            <a:spLocks noGrp="1"/>
          </p:cNvSpPr>
          <p:nvPr>
            <p:ph type="sldNum" sz="quarter" idx="12"/>
          </p:nvPr>
        </p:nvSpPr>
        <p:spPr/>
        <p:txBody>
          <a:bodyPr/>
          <a:lstStyle/>
          <a:p>
            <a:fld id="{D7CCD51F-8F2E-4935-9C38-451A14A32E5B}" type="slidenum">
              <a:rPr lang="en-IN" smtClean="0"/>
              <a:t>4</a:t>
            </a:fld>
            <a:endParaRPr lang="en-IN"/>
          </a:p>
        </p:txBody>
      </p:sp>
    </p:spTree>
    <p:extLst>
      <p:ext uri="{BB962C8B-B14F-4D97-AF65-F5344CB8AC3E}">
        <p14:creationId xmlns:p14="http://schemas.microsoft.com/office/powerpoint/2010/main" val="2788436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F3D1C-6018-48B3-A5F1-78D28DD1F1B8}"/>
              </a:ext>
            </a:extLst>
          </p:cNvPr>
          <p:cNvSpPr>
            <a:spLocks noGrp="1"/>
          </p:cNvSpPr>
          <p:nvPr>
            <p:ph type="title"/>
          </p:nvPr>
        </p:nvSpPr>
        <p:spPr>
          <a:xfrm>
            <a:off x="846328" y="200152"/>
            <a:ext cx="10058400" cy="1609344"/>
          </a:xfrm>
        </p:spPr>
        <p:txBody>
          <a:bodyPr>
            <a:normAutofit/>
          </a:bodyPr>
          <a:lstStyle/>
          <a:p>
            <a:pPr algn="ctr">
              <a:lnSpc>
                <a:spcPct val="150000"/>
              </a:lnSpc>
            </a:pPr>
            <a:r>
              <a:rPr lang="en-US" sz="1400" dirty="0">
                <a:latin typeface="Times New Roman" panose="02020603050405020304" pitchFamily="18" charset="0"/>
                <a:cs typeface="Times New Roman" panose="02020603050405020304" pitchFamily="18" charset="0"/>
              </a:rPr>
              <a:t>A redundant copy of Cloud Service A is implemented on Virtual Server B. The load balancer intercepts cloud service consumer requests and directs them to both Virtual Servers A and B to ensure even workload distribution.</a:t>
            </a:r>
            <a:endParaRPr lang="en-IN" sz="14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A2FE441E-EF0B-49BF-8CB2-BDD3963CFC92}"/>
              </a:ext>
            </a:extLst>
          </p:cNvPr>
          <p:cNvPicPr>
            <a:picLocks noGrp="1" noChangeAspect="1"/>
          </p:cNvPicPr>
          <p:nvPr>
            <p:ph idx="1"/>
          </p:nvPr>
        </p:nvPicPr>
        <p:blipFill>
          <a:blip r:embed="rId2"/>
          <a:stretch>
            <a:fillRect/>
          </a:stretch>
        </p:blipFill>
        <p:spPr>
          <a:xfrm>
            <a:off x="1574800" y="2093976"/>
            <a:ext cx="8067040" cy="4193399"/>
          </a:xfrm>
          <a:prstGeom prst="rect">
            <a:avLst/>
          </a:prstGeom>
        </p:spPr>
      </p:pic>
      <p:sp>
        <p:nvSpPr>
          <p:cNvPr id="5" name="Slide Number Placeholder 4">
            <a:extLst>
              <a:ext uri="{FF2B5EF4-FFF2-40B4-BE49-F238E27FC236}">
                <a16:creationId xmlns:a16="http://schemas.microsoft.com/office/drawing/2014/main" id="{8814AC1B-0298-444C-8AC9-A54798650EB9}"/>
              </a:ext>
            </a:extLst>
          </p:cNvPr>
          <p:cNvSpPr>
            <a:spLocks noGrp="1"/>
          </p:cNvSpPr>
          <p:nvPr>
            <p:ph type="sldNum" sz="quarter" idx="12"/>
          </p:nvPr>
        </p:nvSpPr>
        <p:spPr/>
        <p:txBody>
          <a:bodyPr/>
          <a:lstStyle/>
          <a:p>
            <a:fld id="{D7CCD51F-8F2E-4935-9C38-451A14A32E5B}" type="slidenum">
              <a:rPr lang="en-IN" smtClean="0"/>
              <a:t>5</a:t>
            </a:fld>
            <a:endParaRPr lang="en-IN"/>
          </a:p>
        </p:txBody>
      </p:sp>
    </p:spTree>
    <p:extLst>
      <p:ext uri="{BB962C8B-B14F-4D97-AF65-F5344CB8AC3E}">
        <p14:creationId xmlns:p14="http://schemas.microsoft.com/office/powerpoint/2010/main" val="427137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8DED-F795-4797-A113-6357E39B53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348D67-E592-4B7E-B734-5DA7A38860D6}"/>
              </a:ext>
            </a:extLst>
          </p:cNvPr>
          <p:cNvSpPr>
            <a:spLocks noGrp="1"/>
          </p:cNvSpPr>
          <p:nvPr>
            <p:ph idx="1"/>
          </p:nvPr>
        </p:nvSpPr>
        <p:spPr/>
        <p:txBody>
          <a:bodyPr/>
          <a:lstStyle/>
          <a:p>
            <a:pPr algn="just"/>
            <a:r>
              <a:rPr lang="en-US" dirty="0"/>
              <a:t>This fundamental architectural model can be applied to any IT resource, </a:t>
            </a:r>
            <a:r>
              <a:rPr lang="en-US" dirty="0">
                <a:solidFill>
                  <a:srgbClr val="FF0000"/>
                </a:solidFill>
              </a:rPr>
              <a:t>with workload distribution commonly carried out in support of distributed virtual servers, cloud storage devices, and cloud services</a:t>
            </a:r>
            <a:r>
              <a:rPr lang="en-US" dirty="0"/>
              <a:t>. </a:t>
            </a:r>
          </a:p>
          <a:p>
            <a:pPr algn="just"/>
            <a:r>
              <a:rPr lang="en-US" dirty="0"/>
              <a:t>Load balancing systems applied to specific IT resources usually produce specialized variations of this architecture that incorporate aspects of load balancing, such as:</a:t>
            </a:r>
          </a:p>
          <a:p>
            <a:pPr algn="just"/>
            <a:r>
              <a:rPr lang="en-US" dirty="0"/>
              <a:t>•	the service load balancing architecture  </a:t>
            </a:r>
          </a:p>
          <a:p>
            <a:pPr algn="just"/>
            <a:r>
              <a:rPr lang="en-US" dirty="0"/>
              <a:t>•	the load balanced virtual server architecture  </a:t>
            </a:r>
          </a:p>
          <a:p>
            <a:pPr algn="just"/>
            <a:r>
              <a:rPr lang="en-US" dirty="0"/>
              <a:t>•	the load balanced virtual switches architecture  </a:t>
            </a:r>
          </a:p>
          <a:p>
            <a:pPr algn="just"/>
            <a:endParaRPr lang="en-IN" dirty="0"/>
          </a:p>
        </p:txBody>
      </p:sp>
      <p:sp>
        <p:nvSpPr>
          <p:cNvPr id="4" name="Slide Number Placeholder 3">
            <a:extLst>
              <a:ext uri="{FF2B5EF4-FFF2-40B4-BE49-F238E27FC236}">
                <a16:creationId xmlns:a16="http://schemas.microsoft.com/office/drawing/2014/main" id="{659C1E7D-49A3-4CAB-A694-78E7A0DAF471}"/>
              </a:ext>
            </a:extLst>
          </p:cNvPr>
          <p:cNvSpPr>
            <a:spLocks noGrp="1"/>
          </p:cNvSpPr>
          <p:nvPr>
            <p:ph type="sldNum" sz="quarter" idx="12"/>
          </p:nvPr>
        </p:nvSpPr>
        <p:spPr/>
        <p:txBody>
          <a:bodyPr/>
          <a:lstStyle/>
          <a:p>
            <a:fld id="{D7CCD51F-8F2E-4935-9C38-451A14A32E5B}" type="slidenum">
              <a:rPr lang="en-IN" smtClean="0"/>
              <a:t>6</a:t>
            </a:fld>
            <a:endParaRPr lang="en-IN"/>
          </a:p>
        </p:txBody>
      </p:sp>
    </p:spTree>
    <p:extLst>
      <p:ext uri="{BB962C8B-B14F-4D97-AF65-F5344CB8AC3E}">
        <p14:creationId xmlns:p14="http://schemas.microsoft.com/office/powerpoint/2010/main" val="678302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83FABA-E9D7-4B23-80C2-A91C8BBBFD09}"/>
              </a:ext>
            </a:extLst>
          </p:cNvPr>
          <p:cNvSpPr>
            <a:spLocks noGrp="1"/>
          </p:cNvSpPr>
          <p:nvPr>
            <p:ph idx="1"/>
          </p:nvPr>
        </p:nvSpPr>
        <p:spPr>
          <a:xfrm>
            <a:off x="815848" y="150368"/>
            <a:ext cx="10058400" cy="6382512"/>
          </a:xfrm>
        </p:spPr>
        <p:txBody>
          <a:bodyPr>
            <a:normAutofit/>
          </a:bodyPr>
          <a:lstStyle/>
          <a:p>
            <a:r>
              <a:rPr lang="en-US" dirty="0"/>
              <a:t>In addition to the base load balancer mechanism, and the </a:t>
            </a:r>
            <a:r>
              <a:rPr lang="en-US" dirty="0">
                <a:solidFill>
                  <a:srgbClr val="FF0000"/>
                </a:solidFill>
              </a:rPr>
              <a:t>virtual server and cloud storage device mechanisms</a:t>
            </a:r>
            <a:r>
              <a:rPr lang="en-US" dirty="0"/>
              <a:t> to which load balancing can be applied, the following mechanisms can also be part of this cloud architecture:</a:t>
            </a:r>
          </a:p>
          <a:p>
            <a:r>
              <a:rPr lang="en-US" dirty="0">
                <a:solidFill>
                  <a:srgbClr val="FF0000"/>
                </a:solidFill>
              </a:rPr>
              <a:t>Audit Monitor </a:t>
            </a:r>
            <a:r>
              <a:rPr lang="en-US" dirty="0"/>
              <a:t>– When distributing runtime workloads, the type and geographical location of the IT resources that process the data can determine whether monitoring is necessary to fulfill </a:t>
            </a:r>
            <a:r>
              <a:rPr lang="en-US" dirty="0">
                <a:solidFill>
                  <a:srgbClr val="0070C0"/>
                </a:solidFill>
              </a:rPr>
              <a:t>legal and regulatory requirements.</a:t>
            </a:r>
          </a:p>
          <a:p>
            <a:r>
              <a:rPr lang="en-US" dirty="0">
                <a:solidFill>
                  <a:srgbClr val="FF0000"/>
                </a:solidFill>
              </a:rPr>
              <a:t>Cloud Usage Monitor </a:t>
            </a:r>
            <a:r>
              <a:rPr lang="en-US" dirty="0"/>
              <a:t>– Various monitors can be involved to carry out </a:t>
            </a:r>
            <a:r>
              <a:rPr lang="en-US" dirty="0">
                <a:solidFill>
                  <a:srgbClr val="0070C0"/>
                </a:solidFill>
              </a:rPr>
              <a:t>runtime workload tracking and data processing.</a:t>
            </a:r>
          </a:p>
          <a:p>
            <a:r>
              <a:rPr lang="en-US" dirty="0">
                <a:solidFill>
                  <a:srgbClr val="FF0000"/>
                </a:solidFill>
              </a:rPr>
              <a:t>Hypervisor</a:t>
            </a:r>
            <a:r>
              <a:rPr lang="en-US" dirty="0"/>
              <a:t> – Workloads between </a:t>
            </a:r>
            <a:r>
              <a:rPr lang="en-US" dirty="0">
                <a:solidFill>
                  <a:srgbClr val="0070C0"/>
                </a:solidFill>
              </a:rPr>
              <a:t>hypervisors and the virtual servers </a:t>
            </a:r>
            <a:r>
              <a:rPr lang="en-US" dirty="0"/>
              <a:t>that they host may require distribution.</a:t>
            </a:r>
          </a:p>
          <a:p>
            <a:r>
              <a:rPr lang="en-US" dirty="0">
                <a:solidFill>
                  <a:srgbClr val="FF0000"/>
                </a:solidFill>
              </a:rPr>
              <a:t>Logical Network Perimeter </a:t>
            </a:r>
            <a:r>
              <a:rPr lang="en-US" dirty="0"/>
              <a:t>– The logical network perimeter </a:t>
            </a:r>
            <a:r>
              <a:rPr lang="en-US" dirty="0">
                <a:solidFill>
                  <a:srgbClr val="0070C0"/>
                </a:solidFill>
              </a:rPr>
              <a:t>isolates </a:t>
            </a:r>
            <a:r>
              <a:rPr lang="en-US" dirty="0"/>
              <a:t>cloud consumer network boundaries in relation to how and where workloads are distributed.</a:t>
            </a:r>
          </a:p>
          <a:p>
            <a:r>
              <a:rPr lang="en-US" dirty="0">
                <a:solidFill>
                  <a:srgbClr val="FF0000"/>
                </a:solidFill>
              </a:rPr>
              <a:t>Resource Cluster </a:t>
            </a:r>
            <a:r>
              <a:rPr lang="en-US" dirty="0"/>
              <a:t>– Clustered IT resources in active/active mode are commonly used to support </a:t>
            </a:r>
            <a:r>
              <a:rPr lang="en-US" dirty="0">
                <a:solidFill>
                  <a:srgbClr val="0070C0"/>
                </a:solidFill>
              </a:rPr>
              <a:t>workload balancing</a:t>
            </a:r>
            <a:r>
              <a:rPr lang="en-US" dirty="0"/>
              <a:t> between different cluster nodes.</a:t>
            </a:r>
          </a:p>
          <a:p>
            <a:r>
              <a:rPr lang="en-US" dirty="0">
                <a:solidFill>
                  <a:srgbClr val="FF0000"/>
                </a:solidFill>
              </a:rPr>
              <a:t>Resource Replication </a:t>
            </a:r>
            <a:r>
              <a:rPr lang="en-US" dirty="0"/>
              <a:t>– This mechanism can generate new instances of virtualized IT resources in response to runtime workload distribution demands.</a:t>
            </a:r>
            <a:endParaRPr lang="en-IN" dirty="0"/>
          </a:p>
        </p:txBody>
      </p:sp>
      <p:sp>
        <p:nvSpPr>
          <p:cNvPr id="4" name="Slide Number Placeholder 3">
            <a:extLst>
              <a:ext uri="{FF2B5EF4-FFF2-40B4-BE49-F238E27FC236}">
                <a16:creationId xmlns:a16="http://schemas.microsoft.com/office/drawing/2014/main" id="{80175592-60A0-4A16-A842-3AD379B01320}"/>
              </a:ext>
            </a:extLst>
          </p:cNvPr>
          <p:cNvSpPr>
            <a:spLocks noGrp="1"/>
          </p:cNvSpPr>
          <p:nvPr>
            <p:ph type="sldNum" sz="quarter" idx="12"/>
          </p:nvPr>
        </p:nvSpPr>
        <p:spPr/>
        <p:txBody>
          <a:bodyPr/>
          <a:lstStyle/>
          <a:p>
            <a:fld id="{D7CCD51F-8F2E-4935-9C38-451A14A32E5B}" type="slidenum">
              <a:rPr lang="en-IN" smtClean="0"/>
              <a:t>7</a:t>
            </a:fld>
            <a:endParaRPr lang="en-IN"/>
          </a:p>
        </p:txBody>
      </p:sp>
    </p:spTree>
    <p:extLst>
      <p:ext uri="{BB962C8B-B14F-4D97-AF65-F5344CB8AC3E}">
        <p14:creationId xmlns:p14="http://schemas.microsoft.com/office/powerpoint/2010/main" val="15128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7CB9-F8BB-47B8-8FCD-8033595637EA}"/>
              </a:ext>
            </a:extLst>
          </p:cNvPr>
          <p:cNvSpPr>
            <a:spLocks noGrp="1"/>
          </p:cNvSpPr>
          <p:nvPr>
            <p:ph type="title"/>
          </p:nvPr>
        </p:nvSpPr>
        <p:spPr/>
        <p:txBody>
          <a:bodyPr/>
          <a:lstStyle/>
          <a:p>
            <a:r>
              <a:rPr lang="en-IN" dirty="0"/>
              <a:t>2. Resource Pooling Architecture</a:t>
            </a:r>
          </a:p>
        </p:txBody>
      </p:sp>
      <p:sp>
        <p:nvSpPr>
          <p:cNvPr id="3" name="Content Placeholder 2">
            <a:extLst>
              <a:ext uri="{FF2B5EF4-FFF2-40B4-BE49-F238E27FC236}">
                <a16:creationId xmlns:a16="http://schemas.microsoft.com/office/drawing/2014/main" id="{3A0500D5-7484-4903-995F-7D61F5FA6678}"/>
              </a:ext>
            </a:extLst>
          </p:cNvPr>
          <p:cNvSpPr>
            <a:spLocks noGrp="1"/>
          </p:cNvSpPr>
          <p:nvPr>
            <p:ph idx="1"/>
          </p:nvPr>
        </p:nvSpPr>
        <p:spPr/>
        <p:txBody>
          <a:bodyPr/>
          <a:lstStyle/>
          <a:p>
            <a:pPr>
              <a:lnSpc>
                <a:spcPct val="200000"/>
              </a:lnSpc>
            </a:pPr>
            <a:r>
              <a:rPr lang="en-US" dirty="0"/>
              <a:t>A resource pooling architecture is based on the use of one or more resource pools, in which </a:t>
            </a:r>
            <a:r>
              <a:rPr lang="en-US" dirty="0">
                <a:solidFill>
                  <a:srgbClr val="0070C0"/>
                </a:solidFill>
              </a:rPr>
              <a:t>identical IT resources are grouped </a:t>
            </a:r>
            <a:r>
              <a:rPr lang="en-US" dirty="0"/>
              <a:t>and maintained by a system that automatically ensures that they remain synchronized.</a:t>
            </a:r>
          </a:p>
          <a:p>
            <a:pPr>
              <a:lnSpc>
                <a:spcPct val="200000"/>
              </a:lnSpc>
            </a:pPr>
            <a:endParaRPr lang="en-IN" dirty="0"/>
          </a:p>
        </p:txBody>
      </p:sp>
      <p:sp>
        <p:nvSpPr>
          <p:cNvPr id="5" name="Slide Number Placeholder 4">
            <a:extLst>
              <a:ext uri="{FF2B5EF4-FFF2-40B4-BE49-F238E27FC236}">
                <a16:creationId xmlns:a16="http://schemas.microsoft.com/office/drawing/2014/main" id="{52C3544E-4789-462A-8316-19390233D4C9}"/>
              </a:ext>
            </a:extLst>
          </p:cNvPr>
          <p:cNvSpPr>
            <a:spLocks noGrp="1"/>
          </p:cNvSpPr>
          <p:nvPr>
            <p:ph type="sldNum" sz="quarter" idx="12"/>
          </p:nvPr>
        </p:nvSpPr>
        <p:spPr/>
        <p:txBody>
          <a:bodyPr/>
          <a:lstStyle/>
          <a:p>
            <a:fld id="{D7CCD51F-8F2E-4935-9C38-451A14A32E5B}" type="slidenum">
              <a:rPr lang="en-IN" smtClean="0"/>
              <a:t>8</a:t>
            </a:fld>
            <a:endParaRPr lang="en-IN"/>
          </a:p>
        </p:txBody>
      </p:sp>
    </p:spTree>
    <p:extLst>
      <p:ext uri="{BB962C8B-B14F-4D97-AF65-F5344CB8AC3E}">
        <p14:creationId xmlns:p14="http://schemas.microsoft.com/office/powerpoint/2010/main" val="2611918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492A-012E-46D5-BA94-754EA96EF8E6}"/>
              </a:ext>
            </a:extLst>
          </p:cNvPr>
          <p:cNvSpPr>
            <a:spLocks noGrp="1"/>
          </p:cNvSpPr>
          <p:nvPr>
            <p:ph type="title"/>
          </p:nvPr>
        </p:nvSpPr>
        <p:spPr/>
        <p:txBody>
          <a:bodyPr/>
          <a:lstStyle/>
          <a:p>
            <a:r>
              <a:rPr lang="en-US" dirty="0"/>
              <a:t>Provided here are common examples of resource pools:</a:t>
            </a:r>
            <a:endParaRPr lang="en-IN" dirty="0"/>
          </a:p>
        </p:txBody>
      </p:sp>
      <p:pic>
        <p:nvPicPr>
          <p:cNvPr id="4" name="Content Placeholder 3">
            <a:extLst>
              <a:ext uri="{FF2B5EF4-FFF2-40B4-BE49-F238E27FC236}">
                <a16:creationId xmlns:a16="http://schemas.microsoft.com/office/drawing/2014/main" id="{DBC042EB-13E7-4160-9F3C-1AB78E7EF56A}"/>
              </a:ext>
            </a:extLst>
          </p:cNvPr>
          <p:cNvPicPr>
            <a:picLocks noGrp="1" noChangeAspect="1"/>
          </p:cNvPicPr>
          <p:nvPr>
            <p:ph idx="1"/>
          </p:nvPr>
        </p:nvPicPr>
        <p:blipFill>
          <a:blip r:embed="rId2"/>
          <a:stretch>
            <a:fillRect/>
          </a:stretch>
        </p:blipFill>
        <p:spPr>
          <a:xfrm>
            <a:off x="985521" y="2430824"/>
            <a:ext cx="2953176" cy="2414482"/>
          </a:xfrm>
          <a:prstGeom prst="rect">
            <a:avLst/>
          </a:prstGeom>
        </p:spPr>
      </p:pic>
      <p:sp>
        <p:nvSpPr>
          <p:cNvPr id="5" name="Rectangle 4">
            <a:extLst>
              <a:ext uri="{FF2B5EF4-FFF2-40B4-BE49-F238E27FC236}">
                <a16:creationId xmlns:a16="http://schemas.microsoft.com/office/drawing/2014/main" id="{10542107-4B70-4D4F-9A96-5493427E34C9}"/>
              </a:ext>
            </a:extLst>
          </p:cNvPr>
          <p:cNvSpPr/>
          <p:nvPr/>
        </p:nvSpPr>
        <p:spPr>
          <a:xfrm>
            <a:off x="5110479" y="2145407"/>
            <a:ext cx="6096000" cy="2743123"/>
          </a:xfrm>
          <a:prstGeom prst="rect">
            <a:avLst/>
          </a:prstGeom>
        </p:spPr>
        <p:txBody>
          <a:bodyPr>
            <a:spAutoFit/>
          </a:bodyPr>
          <a:lstStyle/>
          <a:p>
            <a:pPr>
              <a:lnSpc>
                <a:spcPct val="250000"/>
              </a:lnSpc>
            </a:pPr>
            <a:r>
              <a:rPr lang="en-IN" dirty="0"/>
              <a:t>Physical server pools are composed of </a:t>
            </a:r>
            <a:r>
              <a:rPr lang="en-IN" dirty="0">
                <a:solidFill>
                  <a:srgbClr val="0070C0"/>
                </a:solidFill>
              </a:rPr>
              <a:t>networked servers</a:t>
            </a:r>
            <a:r>
              <a:rPr lang="en-IN" dirty="0"/>
              <a:t> that have been installed with </a:t>
            </a:r>
            <a:r>
              <a:rPr lang="en-IN" dirty="0">
                <a:solidFill>
                  <a:srgbClr val="0070C0"/>
                </a:solidFill>
              </a:rPr>
              <a:t>operating systems </a:t>
            </a:r>
            <a:r>
              <a:rPr lang="en-IN" dirty="0"/>
              <a:t>and other necessary programs and/or applications and </a:t>
            </a:r>
            <a:r>
              <a:rPr lang="en-IN" dirty="0">
                <a:solidFill>
                  <a:srgbClr val="0070C0"/>
                </a:solidFill>
              </a:rPr>
              <a:t>are ready for immediate use.</a:t>
            </a:r>
          </a:p>
        </p:txBody>
      </p:sp>
      <p:sp>
        <p:nvSpPr>
          <p:cNvPr id="6" name="Slide Number Placeholder 5">
            <a:extLst>
              <a:ext uri="{FF2B5EF4-FFF2-40B4-BE49-F238E27FC236}">
                <a16:creationId xmlns:a16="http://schemas.microsoft.com/office/drawing/2014/main" id="{99B5F163-2979-4610-A0B4-5ED1CC2403EA}"/>
              </a:ext>
            </a:extLst>
          </p:cNvPr>
          <p:cNvSpPr>
            <a:spLocks noGrp="1"/>
          </p:cNvSpPr>
          <p:nvPr>
            <p:ph type="sldNum" sz="quarter" idx="12"/>
          </p:nvPr>
        </p:nvSpPr>
        <p:spPr/>
        <p:txBody>
          <a:bodyPr/>
          <a:lstStyle/>
          <a:p>
            <a:fld id="{D7CCD51F-8F2E-4935-9C38-451A14A32E5B}" type="slidenum">
              <a:rPr lang="en-IN" smtClean="0"/>
              <a:t>9</a:t>
            </a:fld>
            <a:endParaRPr lang="en-IN"/>
          </a:p>
        </p:txBody>
      </p:sp>
    </p:spTree>
    <p:extLst>
      <p:ext uri="{BB962C8B-B14F-4D97-AF65-F5344CB8AC3E}">
        <p14:creationId xmlns:p14="http://schemas.microsoft.com/office/powerpoint/2010/main" val="3545654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33</TotalTime>
  <Words>1194</Words>
  <Application>Microsoft Office PowerPoint</Application>
  <PresentationFormat>Widescreen</PresentationFormat>
  <Paragraphs>83</Paragraphs>
  <Slides>20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Calibri</vt:lpstr>
      <vt:lpstr>Rockwell</vt:lpstr>
      <vt:lpstr>Rockwell Condensed</vt:lpstr>
      <vt:lpstr>Times New Roman</vt:lpstr>
      <vt:lpstr>Wingdings</vt:lpstr>
      <vt:lpstr>Wood Type</vt:lpstr>
      <vt:lpstr>Microsoft Word Document</vt:lpstr>
      <vt:lpstr>Fundamental cloud architecture Module 4</vt:lpstr>
      <vt:lpstr>PowerPoint Presentation</vt:lpstr>
      <vt:lpstr>Topics</vt:lpstr>
      <vt:lpstr>Workload Distribution Architecture</vt:lpstr>
      <vt:lpstr>A redundant copy of Cloud Service A is implemented on Virtual Server B. The load balancer intercepts cloud service consumer requests and directs them to both Virtual Servers A and B to ensure even workload distribution.</vt:lpstr>
      <vt:lpstr>PowerPoint Presentation</vt:lpstr>
      <vt:lpstr>PowerPoint Presentation</vt:lpstr>
      <vt:lpstr>2. Resource Pooling Architecture</vt:lpstr>
      <vt:lpstr>Provided here are common examples of resource pools:</vt:lpstr>
      <vt:lpstr>Virtual server pools</vt:lpstr>
      <vt:lpstr>PU pools </vt:lpstr>
      <vt:lpstr>Memory pool</vt:lpstr>
      <vt:lpstr>PowerPoint Presentation</vt:lpstr>
      <vt:lpstr>A sample resource pool that is comprised of four sub-pools of CPUs, memory, cloud storage devices, and virtual network devices. </vt:lpstr>
      <vt:lpstr>PowerPoint Presentation</vt:lpstr>
      <vt:lpstr>Nested Pool</vt:lpstr>
      <vt:lpstr>PowerPoint Presentation</vt:lpstr>
      <vt:lpstr>In addition to cloud storage devices and virtual servers, which are commonly pooled mechanisms, the following mechanisms can also be part of this cloud architecture: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cloud architecture</dc:title>
  <dc:creator>Karthik Vihaan</dc:creator>
  <cp:lastModifiedBy>Karthik Vihaan</cp:lastModifiedBy>
  <cp:revision>19</cp:revision>
  <dcterms:created xsi:type="dcterms:W3CDTF">2020-02-19T09:04:07Z</dcterms:created>
  <dcterms:modified xsi:type="dcterms:W3CDTF">2020-02-19T09:37:09Z</dcterms:modified>
</cp:coreProperties>
</file>