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76" r:id="rId6"/>
    <p:sldId id="277" r:id="rId7"/>
    <p:sldId id="278" r:id="rId8"/>
    <p:sldId id="279" r:id="rId9"/>
    <p:sldId id="280" r:id="rId10"/>
    <p:sldId id="281"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B2262-47C6-4B45-8DAA-1B7B1718674F}" type="datetimeFigureOut">
              <a:rPr lang="en-IN" smtClean="0"/>
              <a:t>21-02-2020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0EC5-9A45-44E0-ABE5-69000FCB2ADA}" type="slidenum">
              <a:rPr lang="en-IN" smtClean="0"/>
              <a:t>‹#›</a:t>
            </a:fld>
            <a:endParaRPr lang="en-IN"/>
          </a:p>
        </p:txBody>
      </p:sp>
    </p:spTree>
    <p:extLst>
      <p:ext uri="{BB962C8B-B14F-4D97-AF65-F5344CB8AC3E}">
        <p14:creationId xmlns:p14="http://schemas.microsoft.com/office/powerpoint/2010/main" val="126756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30218-BA65-4A8D-A05C-970E2712F64C}" type="datetime1">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164597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5962F-1038-4976-A377-ABAE7C17718F}" type="datetime1">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50745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DBA7B-E2CE-4E33-89BF-159A83F7B4AF}" type="datetime1">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00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0D1930-1FF4-432C-8962-1A993793F543}" type="datetime1">
              <a:rPr lang="en-IN" smtClean="0"/>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958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6E4903CD-CE03-48EF-A9EE-85D9802F4166}" type="datetime1">
              <a:rPr lang="en-IN" smtClean="0"/>
              <a:t>21-02-2020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CCD51F-8F2E-4935-9C38-451A14A32E5B}" type="slidenum">
              <a:rPr lang="en-IN" smtClean="0"/>
              <a:t>‹#›</a:t>
            </a:fld>
            <a:endParaRPr lang="en-IN"/>
          </a:p>
        </p:txBody>
      </p:sp>
    </p:spTree>
    <p:extLst>
      <p:ext uri="{BB962C8B-B14F-4D97-AF65-F5344CB8AC3E}">
        <p14:creationId xmlns:p14="http://schemas.microsoft.com/office/powerpoint/2010/main" val="213396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05AFF-A68A-4257-B996-E29AFF05DC6B}" type="datetime1">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47455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A3ECC-24D2-44FD-899A-2C814EE449C0}" type="datetime1">
              <a:rPr lang="en-IN" smtClean="0"/>
              <a:t>21-02-2020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209077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3E414-B5EC-4C97-A390-D90CB865BBEC}" type="datetime1">
              <a:rPr lang="en-IN" smtClean="0"/>
              <a:t>21-02-2020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256316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0DA60-5A71-4B62-BF02-35C696921E80}" type="datetime1">
              <a:rPr lang="en-IN" smtClean="0"/>
              <a:t>21-02-2020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89588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78ED80-DFDB-414E-B889-9240F80FE72C}" type="datetime1">
              <a:rPr lang="en-IN" smtClean="0"/>
              <a:t>21-02-2020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334086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395D22-9A14-46EB-8CCC-904DDD053A0A}" type="datetime1">
              <a:rPr lang="en-IN" smtClean="0"/>
              <a:t>21-02-2020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CCD51F-8F2E-4935-9C38-451A14A32E5B}" type="slidenum">
              <a:rPr lang="en-IN" smtClean="0"/>
              <a:t>‹#›</a:t>
            </a:fld>
            <a:endParaRPr lang="en-IN"/>
          </a:p>
        </p:txBody>
      </p:sp>
    </p:spTree>
    <p:extLst>
      <p:ext uri="{BB962C8B-B14F-4D97-AF65-F5344CB8AC3E}">
        <p14:creationId xmlns:p14="http://schemas.microsoft.com/office/powerpoint/2010/main" val="125680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D20C72-1803-4F8F-8CFC-7FC79DA20F05}" type="datetime1">
              <a:rPr lang="en-IN" smtClean="0"/>
              <a:t>21-02-2020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CCD51F-8F2E-4935-9C38-451A14A32E5B}" type="slidenum">
              <a:rPr lang="en-IN" smtClean="0"/>
              <a:t>‹#›</a:t>
            </a:fld>
            <a:endParaRPr lang="en-IN"/>
          </a:p>
        </p:txBody>
      </p:sp>
    </p:spTree>
    <p:extLst>
      <p:ext uri="{BB962C8B-B14F-4D97-AF65-F5344CB8AC3E}">
        <p14:creationId xmlns:p14="http://schemas.microsoft.com/office/powerpoint/2010/main" val="3239151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BF35-3E47-4753-AA35-D61F46A1BEA5}"/>
              </a:ext>
            </a:extLst>
          </p:cNvPr>
          <p:cNvSpPr>
            <a:spLocks noGrp="1"/>
          </p:cNvSpPr>
          <p:nvPr>
            <p:ph type="ctrTitle"/>
          </p:nvPr>
        </p:nvSpPr>
        <p:spPr/>
        <p:txBody>
          <a:bodyPr/>
          <a:lstStyle/>
          <a:p>
            <a:pPr algn="ctr"/>
            <a:r>
              <a:rPr lang="en-US" dirty="0"/>
              <a:t>Fundamental cloud architecture</a:t>
            </a:r>
            <a:br>
              <a:rPr lang="en-US" dirty="0"/>
            </a:br>
            <a:r>
              <a:rPr lang="en-US" dirty="0"/>
              <a:t>Module 4</a:t>
            </a:r>
            <a:br>
              <a:rPr lang="en-US" dirty="0"/>
            </a:br>
            <a:r>
              <a:rPr lang="en-US" dirty="0"/>
              <a:t>Topic 3</a:t>
            </a:r>
            <a:endParaRPr lang="en-IN" dirty="0"/>
          </a:p>
        </p:txBody>
      </p:sp>
      <p:sp>
        <p:nvSpPr>
          <p:cNvPr id="3" name="Subtitle 2">
            <a:extLst>
              <a:ext uri="{FF2B5EF4-FFF2-40B4-BE49-F238E27FC236}">
                <a16:creationId xmlns:a16="http://schemas.microsoft.com/office/drawing/2014/main" id="{DA62E077-D423-4E7D-BC17-E02D3BFF0198}"/>
              </a:ext>
            </a:extLst>
          </p:cNvPr>
          <p:cNvSpPr>
            <a:spLocks noGrp="1"/>
          </p:cNvSpPr>
          <p:nvPr>
            <p:ph type="subTitle" idx="1"/>
          </p:nvPr>
        </p:nvSpPr>
        <p:spPr>
          <a:xfrm>
            <a:off x="2268728" y="5151120"/>
            <a:ext cx="7870952" cy="1171448"/>
          </a:xfrm>
        </p:spPr>
        <p:txBody>
          <a:bodyPr/>
          <a:lstStyle/>
          <a:p>
            <a:pPr algn="ctr"/>
            <a:r>
              <a:rPr lang="en-US" dirty="0"/>
              <a:t>Karthikeyan S</a:t>
            </a:r>
            <a:endParaRPr lang="en-IN" dirty="0"/>
          </a:p>
        </p:txBody>
      </p:sp>
      <p:sp>
        <p:nvSpPr>
          <p:cNvPr id="6" name="Slide Number Placeholder 5">
            <a:extLst>
              <a:ext uri="{FF2B5EF4-FFF2-40B4-BE49-F238E27FC236}">
                <a16:creationId xmlns:a16="http://schemas.microsoft.com/office/drawing/2014/main" id="{15FAF468-8981-47FF-A29D-0C5977796E0A}"/>
              </a:ext>
            </a:extLst>
          </p:cNvPr>
          <p:cNvSpPr>
            <a:spLocks noGrp="1"/>
          </p:cNvSpPr>
          <p:nvPr>
            <p:ph type="sldNum" sz="quarter" idx="12"/>
          </p:nvPr>
        </p:nvSpPr>
        <p:spPr/>
        <p:txBody>
          <a:bodyPr/>
          <a:lstStyle/>
          <a:p>
            <a:fld id="{D7CCD51F-8F2E-4935-9C38-451A14A32E5B}" type="slidenum">
              <a:rPr lang="en-IN" smtClean="0"/>
              <a:t>1</a:t>
            </a:fld>
            <a:endParaRPr lang="en-IN"/>
          </a:p>
        </p:txBody>
      </p:sp>
    </p:spTree>
    <p:extLst>
      <p:ext uri="{BB962C8B-B14F-4D97-AF65-F5344CB8AC3E}">
        <p14:creationId xmlns:p14="http://schemas.microsoft.com/office/powerpoint/2010/main" val="394242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D4D3A-1183-49B4-9B7C-0009BC974581}"/>
              </a:ext>
            </a:extLst>
          </p:cNvPr>
          <p:cNvSpPr>
            <a:spLocks noGrp="1"/>
          </p:cNvSpPr>
          <p:nvPr>
            <p:ph idx="1"/>
          </p:nvPr>
        </p:nvSpPr>
        <p:spPr>
          <a:xfrm>
            <a:off x="294640" y="140208"/>
            <a:ext cx="11785600" cy="6132576"/>
          </a:xfrm>
        </p:spPr>
        <p:txBody>
          <a:bodyPr/>
          <a:lstStyle/>
          <a:p>
            <a:pPr algn="just">
              <a:lnSpc>
                <a:spcPct val="150000"/>
              </a:lnSpc>
            </a:pPr>
            <a:r>
              <a:rPr lang="en-US" dirty="0"/>
              <a:t>The dynamic scalability architecture can be applied to a range of IT resources, including virtual servers and cloud storage devices. Besides the core automated scaling listener and resource replication mechanisms, the following mechanisms can also be used in this form of cloud architecture:</a:t>
            </a:r>
          </a:p>
          <a:p>
            <a:pPr algn="just">
              <a:lnSpc>
                <a:spcPct val="150000"/>
              </a:lnSpc>
            </a:pPr>
            <a:endParaRPr lang="en-US" dirty="0"/>
          </a:p>
          <a:p>
            <a:pPr algn="just">
              <a:lnSpc>
                <a:spcPct val="150000"/>
              </a:lnSpc>
            </a:pPr>
            <a:r>
              <a:rPr lang="en-US" dirty="0"/>
              <a:t>•</a:t>
            </a:r>
            <a:r>
              <a:rPr lang="en-US" dirty="0">
                <a:solidFill>
                  <a:srgbClr val="0000FF"/>
                </a:solidFill>
              </a:rPr>
              <a:t>Cloud Usage Monitor </a:t>
            </a:r>
            <a:r>
              <a:rPr lang="en-US" dirty="0"/>
              <a:t>– Specialized cloud usage monitors can </a:t>
            </a:r>
            <a:r>
              <a:rPr lang="en-US" dirty="0">
                <a:solidFill>
                  <a:srgbClr val="0000FF"/>
                </a:solidFill>
              </a:rPr>
              <a:t>track runtime usage </a:t>
            </a:r>
            <a:r>
              <a:rPr lang="en-US" dirty="0"/>
              <a:t>in response to dynamic fluctuations caused by this architecture.</a:t>
            </a:r>
          </a:p>
          <a:p>
            <a:pPr algn="just">
              <a:lnSpc>
                <a:spcPct val="150000"/>
              </a:lnSpc>
            </a:pPr>
            <a:r>
              <a:rPr lang="en-US" dirty="0">
                <a:solidFill>
                  <a:srgbClr val="0000FF"/>
                </a:solidFill>
              </a:rPr>
              <a:t>•Hypervisor </a:t>
            </a:r>
            <a:r>
              <a:rPr lang="en-US" dirty="0"/>
              <a:t>– The hypervisor is invoked by a dynamic scalability system </a:t>
            </a:r>
            <a:r>
              <a:rPr lang="en-US" dirty="0">
                <a:solidFill>
                  <a:srgbClr val="0000FF"/>
                </a:solidFill>
              </a:rPr>
              <a:t>to create or remove virtual server </a:t>
            </a:r>
            <a:r>
              <a:rPr lang="en-US" dirty="0"/>
              <a:t>instances, or to be scaled itself.</a:t>
            </a:r>
          </a:p>
          <a:p>
            <a:pPr algn="just">
              <a:lnSpc>
                <a:spcPct val="150000"/>
              </a:lnSpc>
            </a:pPr>
            <a:r>
              <a:rPr lang="en-US" dirty="0"/>
              <a:t>•</a:t>
            </a:r>
            <a:r>
              <a:rPr lang="en-US" dirty="0">
                <a:solidFill>
                  <a:srgbClr val="0000FF"/>
                </a:solidFill>
              </a:rPr>
              <a:t>Pay-Per-Use Monitor </a:t>
            </a:r>
            <a:r>
              <a:rPr lang="en-US" dirty="0"/>
              <a:t>– The pay-per-use monitor is engaged </a:t>
            </a:r>
            <a:r>
              <a:rPr lang="en-US" dirty="0">
                <a:solidFill>
                  <a:srgbClr val="0000FF"/>
                </a:solidFill>
              </a:rPr>
              <a:t>to collect usage cost information in response to the scaling of IT resources.</a:t>
            </a:r>
            <a:endParaRPr lang="en-IN" dirty="0">
              <a:solidFill>
                <a:srgbClr val="0000FF"/>
              </a:solidFill>
            </a:endParaRPr>
          </a:p>
        </p:txBody>
      </p:sp>
      <p:sp>
        <p:nvSpPr>
          <p:cNvPr id="4" name="Slide Number Placeholder 3">
            <a:extLst>
              <a:ext uri="{FF2B5EF4-FFF2-40B4-BE49-F238E27FC236}">
                <a16:creationId xmlns:a16="http://schemas.microsoft.com/office/drawing/2014/main" id="{FF475E26-D80F-4504-A0E0-A81845776022}"/>
              </a:ext>
            </a:extLst>
          </p:cNvPr>
          <p:cNvSpPr>
            <a:spLocks noGrp="1"/>
          </p:cNvSpPr>
          <p:nvPr>
            <p:ph type="sldNum" sz="quarter" idx="12"/>
          </p:nvPr>
        </p:nvSpPr>
        <p:spPr/>
        <p:txBody>
          <a:bodyPr/>
          <a:lstStyle/>
          <a:p>
            <a:fld id="{D7CCD51F-8F2E-4935-9C38-451A14A32E5B}" type="slidenum">
              <a:rPr lang="en-IN" smtClean="0"/>
              <a:t>10</a:t>
            </a:fld>
            <a:endParaRPr lang="en-IN"/>
          </a:p>
        </p:txBody>
      </p:sp>
    </p:spTree>
    <p:extLst>
      <p:ext uri="{BB962C8B-B14F-4D97-AF65-F5344CB8AC3E}">
        <p14:creationId xmlns:p14="http://schemas.microsoft.com/office/powerpoint/2010/main" val="123569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8652-F94D-4A55-8117-E7B839D9D2B5}"/>
              </a:ext>
            </a:extLst>
          </p:cNvPr>
          <p:cNvSpPr>
            <a:spLocks noGrp="1"/>
          </p:cNvSpPr>
          <p:nvPr>
            <p:ph type="title"/>
          </p:nvPr>
        </p:nvSpPr>
        <p:spPr>
          <a:xfrm>
            <a:off x="1151128" y="2943352"/>
            <a:ext cx="10058400" cy="1609344"/>
          </a:xfrm>
        </p:spPr>
        <p:txBody>
          <a:bodyPr/>
          <a:lstStyle/>
          <a:p>
            <a:pPr algn="ctr"/>
            <a:r>
              <a:rPr lang="en-US" dirty="0"/>
              <a:t>Thank you!</a:t>
            </a:r>
            <a:endParaRPr lang="en-IN" dirty="0"/>
          </a:p>
        </p:txBody>
      </p:sp>
      <p:sp>
        <p:nvSpPr>
          <p:cNvPr id="4" name="Slide Number Placeholder 3">
            <a:extLst>
              <a:ext uri="{FF2B5EF4-FFF2-40B4-BE49-F238E27FC236}">
                <a16:creationId xmlns:a16="http://schemas.microsoft.com/office/drawing/2014/main" id="{BCF7CB8B-7E41-4BFC-BFFD-E9981274CBE5}"/>
              </a:ext>
            </a:extLst>
          </p:cNvPr>
          <p:cNvSpPr>
            <a:spLocks noGrp="1"/>
          </p:cNvSpPr>
          <p:nvPr>
            <p:ph type="sldNum" sz="quarter" idx="12"/>
          </p:nvPr>
        </p:nvSpPr>
        <p:spPr/>
        <p:txBody>
          <a:bodyPr/>
          <a:lstStyle/>
          <a:p>
            <a:fld id="{D7CCD51F-8F2E-4935-9C38-451A14A32E5B}" type="slidenum">
              <a:rPr lang="en-IN" smtClean="0"/>
              <a:t>11</a:t>
            </a:fld>
            <a:endParaRPr lang="en-IN"/>
          </a:p>
        </p:txBody>
      </p:sp>
    </p:spTree>
    <p:extLst>
      <p:ext uri="{BB962C8B-B14F-4D97-AF65-F5344CB8AC3E}">
        <p14:creationId xmlns:p14="http://schemas.microsoft.com/office/powerpoint/2010/main" val="219676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2369-2822-4C6A-B77E-104FD8CA3710}"/>
              </a:ext>
            </a:extLst>
          </p:cNvPr>
          <p:cNvSpPr>
            <a:spLocks noGrp="1"/>
          </p:cNvSpPr>
          <p:nvPr>
            <p:ph type="title"/>
          </p:nvPr>
        </p:nvSpPr>
        <p:spPr/>
        <p:txBody>
          <a:bodyPr/>
          <a:lstStyle/>
          <a:p>
            <a:endParaRPr lang="en-IN"/>
          </a:p>
        </p:txBody>
      </p:sp>
      <p:graphicFrame>
        <p:nvGraphicFramePr>
          <p:cNvPr id="4" name="Object 3">
            <a:extLst>
              <a:ext uri="{FF2B5EF4-FFF2-40B4-BE49-F238E27FC236}">
                <a16:creationId xmlns:a16="http://schemas.microsoft.com/office/drawing/2014/main" id="{E48C42E5-4F36-4C44-9C08-BA6B776ACAFC}"/>
              </a:ext>
            </a:extLst>
          </p:cNvPr>
          <p:cNvGraphicFramePr>
            <a:graphicFrameLocks noChangeAspect="1"/>
          </p:cNvGraphicFramePr>
          <p:nvPr>
            <p:extLst>
              <p:ext uri="{D42A27DB-BD31-4B8C-83A1-F6EECF244321}">
                <p14:modId xmlns:p14="http://schemas.microsoft.com/office/powerpoint/2010/main" val="1300916652"/>
              </p:ext>
            </p:extLst>
          </p:nvPr>
        </p:nvGraphicFramePr>
        <p:xfrm>
          <a:off x="-260667" y="2756853"/>
          <a:ext cx="12292829" cy="1743012"/>
        </p:xfrm>
        <a:graphic>
          <a:graphicData uri="http://schemas.openxmlformats.org/presentationml/2006/ole">
            <mc:AlternateContent xmlns:mc="http://schemas.openxmlformats.org/markup-compatibility/2006">
              <mc:Choice xmlns:v="urn:schemas-microsoft-com:vml" Requires="v">
                <p:oleObj spid="_x0000_s2083" name="Document" r:id="rId3" imgW="5743558" imgH="813760" progId="Word.Document.12">
                  <p:embed/>
                </p:oleObj>
              </mc:Choice>
              <mc:Fallback>
                <p:oleObj name="Document" r:id="rId3" imgW="5743558" imgH="813760" progId="Word.Document.12">
                  <p:embed/>
                  <p:pic>
                    <p:nvPicPr>
                      <p:cNvPr id="0" name=""/>
                      <p:cNvPicPr/>
                      <p:nvPr/>
                    </p:nvPicPr>
                    <p:blipFill>
                      <a:blip r:embed="rId4"/>
                      <a:stretch>
                        <a:fillRect/>
                      </a:stretch>
                    </p:blipFill>
                    <p:spPr>
                      <a:xfrm>
                        <a:off x="-260667" y="2756853"/>
                        <a:ext cx="12292829" cy="1743012"/>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E7425603-3F50-4D07-B49C-B2716737B3C7}"/>
              </a:ext>
            </a:extLst>
          </p:cNvPr>
          <p:cNvSpPr>
            <a:spLocks noGrp="1"/>
          </p:cNvSpPr>
          <p:nvPr>
            <p:ph type="sldNum" sz="quarter" idx="12"/>
          </p:nvPr>
        </p:nvSpPr>
        <p:spPr/>
        <p:txBody>
          <a:bodyPr/>
          <a:lstStyle/>
          <a:p>
            <a:fld id="{D7CCD51F-8F2E-4935-9C38-451A14A32E5B}" type="slidenum">
              <a:rPr lang="en-IN" smtClean="0"/>
              <a:t>2</a:t>
            </a:fld>
            <a:endParaRPr lang="en-IN"/>
          </a:p>
        </p:txBody>
      </p:sp>
    </p:spTree>
    <p:extLst>
      <p:ext uri="{BB962C8B-B14F-4D97-AF65-F5344CB8AC3E}">
        <p14:creationId xmlns:p14="http://schemas.microsoft.com/office/powerpoint/2010/main" val="1789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1DD6-5C6B-4404-8EA2-1BF56F581776}"/>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824E90B5-059F-459D-A67E-5C9371DCBC8E}"/>
              </a:ext>
            </a:extLst>
          </p:cNvPr>
          <p:cNvSpPr>
            <a:spLocks noGrp="1"/>
          </p:cNvSpPr>
          <p:nvPr>
            <p:ph idx="1"/>
          </p:nvPr>
        </p:nvSpPr>
        <p:spPr>
          <a:xfrm>
            <a:off x="962152" y="2093976"/>
            <a:ext cx="10058400" cy="4033520"/>
          </a:xfrm>
        </p:spPr>
        <p:txBody>
          <a:bodyPr/>
          <a:lstStyle/>
          <a:p>
            <a:r>
              <a:rPr lang="en-US" dirty="0"/>
              <a:t>1.1 Workload Distribution Architecture</a:t>
            </a:r>
          </a:p>
          <a:p>
            <a:r>
              <a:rPr lang="en-US" dirty="0"/>
              <a:t> 11.2 Resource Pooling Architecture</a:t>
            </a:r>
          </a:p>
          <a:p>
            <a:r>
              <a:rPr lang="en-US" dirty="0"/>
              <a:t>11.3 </a:t>
            </a:r>
            <a:r>
              <a:rPr lang="en-US" dirty="0">
                <a:solidFill>
                  <a:srgbClr val="FF0000"/>
                </a:solidFill>
              </a:rPr>
              <a:t>Dynamic Scalability Architecture </a:t>
            </a:r>
          </a:p>
          <a:p>
            <a:r>
              <a:rPr lang="en-US" dirty="0"/>
              <a:t>11.4 Elastic Resource Capacity Architecture </a:t>
            </a:r>
          </a:p>
          <a:p>
            <a:r>
              <a:rPr lang="en-US" dirty="0"/>
              <a:t>11.5 Service Load Balancing Architecture </a:t>
            </a:r>
          </a:p>
          <a:p>
            <a:r>
              <a:rPr lang="en-US" dirty="0"/>
              <a:t>11.6 Cloud Bursting Architecture</a:t>
            </a:r>
          </a:p>
          <a:p>
            <a:r>
              <a:rPr lang="en-US" dirty="0"/>
              <a:t>11.7 Elastic Disk Provisioning Architecture</a:t>
            </a:r>
          </a:p>
          <a:p>
            <a:r>
              <a:rPr lang="en-US" dirty="0"/>
              <a:t> 11.8 Redundant Storage Architecture</a:t>
            </a:r>
          </a:p>
          <a:p>
            <a:r>
              <a:rPr lang="en-US" dirty="0"/>
              <a:t>11.9 Case Study Example</a:t>
            </a:r>
            <a:endParaRPr lang="en-IN" dirty="0"/>
          </a:p>
        </p:txBody>
      </p:sp>
      <p:sp>
        <p:nvSpPr>
          <p:cNvPr id="4" name="Slide Number Placeholder 3">
            <a:extLst>
              <a:ext uri="{FF2B5EF4-FFF2-40B4-BE49-F238E27FC236}">
                <a16:creationId xmlns:a16="http://schemas.microsoft.com/office/drawing/2014/main" id="{025143C9-D8AD-41A6-B730-D488B5026305}"/>
              </a:ext>
            </a:extLst>
          </p:cNvPr>
          <p:cNvSpPr>
            <a:spLocks noGrp="1"/>
          </p:cNvSpPr>
          <p:nvPr>
            <p:ph type="sldNum" sz="quarter" idx="12"/>
          </p:nvPr>
        </p:nvSpPr>
        <p:spPr/>
        <p:txBody>
          <a:bodyPr/>
          <a:lstStyle/>
          <a:p>
            <a:fld id="{D7CCD51F-8F2E-4935-9C38-451A14A32E5B}" type="slidenum">
              <a:rPr lang="en-IN" smtClean="0"/>
              <a:t>3</a:t>
            </a:fld>
            <a:endParaRPr lang="en-IN"/>
          </a:p>
        </p:txBody>
      </p:sp>
    </p:spTree>
    <p:extLst>
      <p:ext uri="{BB962C8B-B14F-4D97-AF65-F5344CB8AC3E}">
        <p14:creationId xmlns:p14="http://schemas.microsoft.com/office/powerpoint/2010/main" val="371192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B0F3-7D66-43E7-B563-2562AB221828}"/>
              </a:ext>
            </a:extLst>
          </p:cNvPr>
          <p:cNvSpPr>
            <a:spLocks noGrp="1"/>
          </p:cNvSpPr>
          <p:nvPr>
            <p:ph type="title"/>
          </p:nvPr>
        </p:nvSpPr>
        <p:spPr/>
        <p:txBody>
          <a:bodyPr/>
          <a:lstStyle/>
          <a:p>
            <a:r>
              <a:rPr lang="en-US" dirty="0">
                <a:solidFill>
                  <a:srgbClr val="FF0000"/>
                </a:solidFill>
              </a:rPr>
              <a:t>Dynamic Scalability Architecture </a:t>
            </a:r>
          </a:p>
        </p:txBody>
      </p:sp>
      <p:sp>
        <p:nvSpPr>
          <p:cNvPr id="3" name="Content Placeholder 2">
            <a:extLst>
              <a:ext uri="{FF2B5EF4-FFF2-40B4-BE49-F238E27FC236}">
                <a16:creationId xmlns:a16="http://schemas.microsoft.com/office/drawing/2014/main" id="{9060E1E1-99BD-4C84-97ED-0CC4A0D60019}"/>
              </a:ext>
            </a:extLst>
          </p:cNvPr>
          <p:cNvSpPr>
            <a:spLocks noGrp="1"/>
          </p:cNvSpPr>
          <p:nvPr>
            <p:ph idx="1"/>
          </p:nvPr>
        </p:nvSpPr>
        <p:spPr/>
        <p:txBody>
          <a:bodyPr/>
          <a:lstStyle/>
          <a:p>
            <a:pPr algn="just">
              <a:lnSpc>
                <a:spcPct val="200000"/>
              </a:lnSpc>
            </a:pPr>
            <a:r>
              <a:rPr lang="en-US" dirty="0"/>
              <a:t> The dynamic scalability architecture is an architectural model based on a </a:t>
            </a:r>
            <a:r>
              <a:rPr lang="en-US" dirty="0">
                <a:solidFill>
                  <a:srgbClr val="0000FF"/>
                </a:solidFill>
              </a:rPr>
              <a:t>system of predefined scaling conditions </a:t>
            </a:r>
            <a:r>
              <a:rPr lang="en-US" dirty="0"/>
              <a:t>that trigger the </a:t>
            </a:r>
            <a:r>
              <a:rPr lang="en-US" b="1" dirty="0">
                <a:solidFill>
                  <a:srgbClr val="0000FF"/>
                </a:solidFill>
              </a:rPr>
              <a:t>dynamic allocation of IT resources from resource pools</a:t>
            </a:r>
            <a:r>
              <a:rPr lang="en-US" dirty="0"/>
              <a:t>. </a:t>
            </a:r>
          </a:p>
          <a:p>
            <a:pPr algn="just">
              <a:lnSpc>
                <a:spcPct val="200000"/>
              </a:lnSpc>
            </a:pPr>
            <a:r>
              <a:rPr lang="en-US" dirty="0">
                <a:solidFill>
                  <a:srgbClr val="0000FF"/>
                </a:solidFill>
              </a:rPr>
              <a:t>Dynamic allocation </a:t>
            </a:r>
            <a:r>
              <a:rPr lang="en-US" dirty="0"/>
              <a:t>enables variable utilization as dictated by usage demand fluctuations, since </a:t>
            </a:r>
            <a:r>
              <a:rPr lang="en-US" dirty="0">
                <a:solidFill>
                  <a:srgbClr val="FF0000"/>
                </a:solidFill>
              </a:rPr>
              <a:t>unnecessary IT resources are efficiently reclaimed </a:t>
            </a:r>
            <a:r>
              <a:rPr lang="en-US" dirty="0"/>
              <a:t>without requiring manual interaction.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4DAD597-661A-4EBD-A889-16D7CBF33C8C}"/>
              </a:ext>
            </a:extLst>
          </p:cNvPr>
          <p:cNvSpPr>
            <a:spLocks noGrp="1"/>
          </p:cNvSpPr>
          <p:nvPr>
            <p:ph type="sldNum" sz="quarter" idx="12"/>
          </p:nvPr>
        </p:nvSpPr>
        <p:spPr/>
        <p:txBody>
          <a:bodyPr/>
          <a:lstStyle/>
          <a:p>
            <a:fld id="{D7CCD51F-8F2E-4935-9C38-451A14A32E5B}" type="slidenum">
              <a:rPr lang="en-IN" smtClean="0"/>
              <a:t>4</a:t>
            </a:fld>
            <a:endParaRPr lang="en-IN"/>
          </a:p>
        </p:txBody>
      </p:sp>
    </p:spTree>
    <p:extLst>
      <p:ext uri="{BB962C8B-B14F-4D97-AF65-F5344CB8AC3E}">
        <p14:creationId xmlns:p14="http://schemas.microsoft.com/office/powerpoint/2010/main" val="278843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2D46-84AB-4FF9-8E90-5A3B742C63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D334FB-3222-4213-B1FE-556C5FBA2626}"/>
              </a:ext>
            </a:extLst>
          </p:cNvPr>
          <p:cNvSpPr>
            <a:spLocks noGrp="1"/>
          </p:cNvSpPr>
          <p:nvPr>
            <p:ph idx="1"/>
          </p:nvPr>
        </p:nvSpPr>
        <p:spPr/>
        <p:txBody>
          <a:bodyPr/>
          <a:lstStyle/>
          <a:p>
            <a:pPr algn="just">
              <a:lnSpc>
                <a:spcPct val="200000"/>
              </a:lnSpc>
            </a:pPr>
            <a:r>
              <a:rPr lang="en-US" dirty="0"/>
              <a:t>The </a:t>
            </a:r>
            <a:r>
              <a:rPr lang="en-US" dirty="0">
                <a:solidFill>
                  <a:srgbClr val="FF0000"/>
                </a:solidFill>
              </a:rPr>
              <a:t>automated scaling listener </a:t>
            </a:r>
            <a:r>
              <a:rPr lang="en-US" dirty="0"/>
              <a:t>is configured with workload thresholds that dictate </a:t>
            </a:r>
            <a:r>
              <a:rPr lang="en-US" dirty="0">
                <a:solidFill>
                  <a:srgbClr val="0000FF"/>
                </a:solidFill>
              </a:rPr>
              <a:t>when new IT resources need to be added to the workload processing</a:t>
            </a:r>
            <a:r>
              <a:rPr lang="en-US" dirty="0"/>
              <a:t>. </a:t>
            </a:r>
          </a:p>
          <a:p>
            <a:pPr algn="just">
              <a:lnSpc>
                <a:spcPct val="200000"/>
              </a:lnSpc>
            </a:pPr>
            <a:r>
              <a:rPr lang="en-US" dirty="0"/>
              <a:t>This mechanism can </a:t>
            </a:r>
            <a:r>
              <a:rPr lang="en-US" b="1" dirty="0"/>
              <a:t>be provided with logic </a:t>
            </a:r>
            <a:r>
              <a:rPr lang="en-US" dirty="0"/>
              <a:t>that determines </a:t>
            </a:r>
            <a:r>
              <a:rPr lang="en-US" dirty="0">
                <a:solidFill>
                  <a:srgbClr val="0000FF"/>
                </a:solidFill>
              </a:rPr>
              <a:t>how many additional IT resources can be dynamically provided,</a:t>
            </a:r>
            <a:r>
              <a:rPr lang="en-US" dirty="0"/>
              <a:t> based on the terms of a given cloud consumer’s provisioning contract.</a:t>
            </a:r>
            <a:endParaRPr lang="en-IN" dirty="0"/>
          </a:p>
        </p:txBody>
      </p:sp>
      <p:sp>
        <p:nvSpPr>
          <p:cNvPr id="4" name="Slide Number Placeholder 3">
            <a:extLst>
              <a:ext uri="{FF2B5EF4-FFF2-40B4-BE49-F238E27FC236}">
                <a16:creationId xmlns:a16="http://schemas.microsoft.com/office/drawing/2014/main" id="{6FBD6130-F8DD-41EF-970A-3062045F3D24}"/>
              </a:ext>
            </a:extLst>
          </p:cNvPr>
          <p:cNvSpPr>
            <a:spLocks noGrp="1"/>
          </p:cNvSpPr>
          <p:nvPr>
            <p:ph type="sldNum" sz="quarter" idx="12"/>
          </p:nvPr>
        </p:nvSpPr>
        <p:spPr/>
        <p:txBody>
          <a:bodyPr/>
          <a:lstStyle/>
          <a:p>
            <a:fld id="{D7CCD51F-8F2E-4935-9C38-451A14A32E5B}" type="slidenum">
              <a:rPr lang="en-IN" smtClean="0"/>
              <a:t>5</a:t>
            </a:fld>
            <a:endParaRPr lang="en-IN"/>
          </a:p>
        </p:txBody>
      </p:sp>
    </p:spTree>
    <p:extLst>
      <p:ext uri="{BB962C8B-B14F-4D97-AF65-F5344CB8AC3E}">
        <p14:creationId xmlns:p14="http://schemas.microsoft.com/office/powerpoint/2010/main" val="52571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1307-6EC0-4A1A-AC49-C07A17051E36}"/>
              </a:ext>
            </a:extLst>
          </p:cNvPr>
          <p:cNvSpPr>
            <a:spLocks noGrp="1"/>
          </p:cNvSpPr>
          <p:nvPr>
            <p:ph type="title"/>
          </p:nvPr>
        </p:nvSpPr>
        <p:spPr>
          <a:xfrm>
            <a:off x="528320" y="0"/>
            <a:ext cx="10691368" cy="1609344"/>
          </a:xfrm>
        </p:spPr>
        <p:txBody>
          <a:bodyPr>
            <a:normAutofit/>
          </a:bodyPr>
          <a:lstStyle/>
          <a:p>
            <a:r>
              <a:rPr lang="en-US" sz="2800" dirty="0"/>
              <a:t>The following types of dynamic scaling are commonly used:</a:t>
            </a:r>
            <a:endParaRPr lang="en-IN" sz="2800" dirty="0"/>
          </a:p>
        </p:txBody>
      </p:sp>
      <p:sp>
        <p:nvSpPr>
          <p:cNvPr id="3" name="Content Placeholder 2">
            <a:extLst>
              <a:ext uri="{FF2B5EF4-FFF2-40B4-BE49-F238E27FC236}">
                <a16:creationId xmlns:a16="http://schemas.microsoft.com/office/drawing/2014/main" id="{3CAAD4A0-A527-4E79-B40C-C1A79EE83518}"/>
              </a:ext>
            </a:extLst>
          </p:cNvPr>
          <p:cNvSpPr>
            <a:spLocks noGrp="1"/>
          </p:cNvSpPr>
          <p:nvPr>
            <p:ph idx="1"/>
          </p:nvPr>
        </p:nvSpPr>
        <p:spPr>
          <a:xfrm>
            <a:off x="731520" y="1056640"/>
            <a:ext cx="11219688" cy="5246624"/>
          </a:xfrm>
        </p:spPr>
        <p:txBody>
          <a:bodyPr/>
          <a:lstStyle/>
          <a:p>
            <a:pPr algn="just">
              <a:lnSpc>
                <a:spcPct val="150000"/>
              </a:lnSpc>
            </a:pPr>
            <a:r>
              <a:rPr lang="en-US" dirty="0"/>
              <a:t>•</a:t>
            </a:r>
            <a:r>
              <a:rPr lang="en-US" dirty="0">
                <a:solidFill>
                  <a:srgbClr val="0000FF"/>
                </a:solidFill>
              </a:rPr>
              <a:t>Dynamic Horizontal Scaling – </a:t>
            </a:r>
            <a:r>
              <a:rPr lang="en-US" dirty="0">
                <a:solidFill>
                  <a:srgbClr val="C00000"/>
                </a:solidFill>
              </a:rPr>
              <a:t>IT resource instances are scaled out and in </a:t>
            </a:r>
            <a:r>
              <a:rPr lang="en-US" dirty="0"/>
              <a:t>to handle fluctuating </a:t>
            </a:r>
            <a:r>
              <a:rPr lang="en-US" dirty="0">
                <a:solidFill>
                  <a:srgbClr val="C00000"/>
                </a:solidFill>
              </a:rPr>
              <a:t>workloads. </a:t>
            </a:r>
            <a:r>
              <a:rPr lang="en-US" dirty="0"/>
              <a:t>The automatic scaling </a:t>
            </a:r>
            <a:r>
              <a:rPr lang="en-US" dirty="0">
                <a:solidFill>
                  <a:srgbClr val="C00000"/>
                </a:solidFill>
              </a:rPr>
              <a:t>listener monitors </a:t>
            </a:r>
            <a:r>
              <a:rPr lang="en-US" dirty="0"/>
              <a:t>requests and signals resource replication to initiate IT resource duplication, as per requirements and permissions.(storage)</a:t>
            </a:r>
          </a:p>
          <a:p>
            <a:pPr algn="just">
              <a:lnSpc>
                <a:spcPct val="150000"/>
              </a:lnSpc>
            </a:pPr>
            <a:r>
              <a:rPr lang="en-US" dirty="0">
                <a:solidFill>
                  <a:srgbClr val="0000FF"/>
                </a:solidFill>
              </a:rPr>
              <a:t>•Dynamic Vertical Scaling </a:t>
            </a:r>
            <a:r>
              <a:rPr lang="en-US" dirty="0"/>
              <a:t>– </a:t>
            </a:r>
            <a:r>
              <a:rPr lang="en-US" dirty="0">
                <a:solidFill>
                  <a:srgbClr val="C00000"/>
                </a:solidFill>
              </a:rPr>
              <a:t>IT resource instances are scaled up and down </a:t>
            </a:r>
            <a:r>
              <a:rPr lang="en-US" dirty="0"/>
              <a:t>when there is a need to adjust the </a:t>
            </a:r>
            <a:r>
              <a:rPr lang="en-US" dirty="0">
                <a:solidFill>
                  <a:srgbClr val="C00000"/>
                </a:solidFill>
              </a:rPr>
              <a:t>processing capacity </a:t>
            </a:r>
            <a:r>
              <a:rPr lang="en-US" dirty="0"/>
              <a:t>of a single IT resource. For example, a virtual server that is being overloaded can have its memory dynamically increased or it may have a processing core added.(memory)</a:t>
            </a:r>
          </a:p>
          <a:p>
            <a:pPr algn="just">
              <a:lnSpc>
                <a:spcPct val="150000"/>
              </a:lnSpc>
            </a:pPr>
            <a:r>
              <a:rPr lang="en-US" dirty="0"/>
              <a:t>•</a:t>
            </a:r>
            <a:r>
              <a:rPr lang="en-US" dirty="0">
                <a:solidFill>
                  <a:srgbClr val="0000FF"/>
                </a:solidFill>
              </a:rPr>
              <a:t>Dynamic Relocation </a:t>
            </a:r>
            <a:r>
              <a:rPr lang="en-US" dirty="0"/>
              <a:t>– </a:t>
            </a:r>
            <a:r>
              <a:rPr lang="en-US" dirty="0">
                <a:solidFill>
                  <a:srgbClr val="C00000"/>
                </a:solidFill>
              </a:rPr>
              <a:t>The IT resource is relocated to a host with more capacity</a:t>
            </a:r>
            <a:r>
              <a:rPr lang="en-US" dirty="0"/>
              <a:t>. For example, a database may need to be moved from a tape-based SAN storage device with 4 GB per second I/O capacity to another disk-based SAN storage device with 8 GB per second I/O capacity.</a:t>
            </a:r>
            <a:endParaRPr lang="en-IN" dirty="0"/>
          </a:p>
        </p:txBody>
      </p:sp>
      <p:sp>
        <p:nvSpPr>
          <p:cNvPr id="4" name="Slide Number Placeholder 3">
            <a:extLst>
              <a:ext uri="{FF2B5EF4-FFF2-40B4-BE49-F238E27FC236}">
                <a16:creationId xmlns:a16="http://schemas.microsoft.com/office/drawing/2014/main" id="{091DBB8F-D8F4-4F31-A7E0-4726BDCA5D2A}"/>
              </a:ext>
            </a:extLst>
          </p:cNvPr>
          <p:cNvSpPr>
            <a:spLocks noGrp="1"/>
          </p:cNvSpPr>
          <p:nvPr>
            <p:ph type="sldNum" sz="quarter" idx="12"/>
          </p:nvPr>
        </p:nvSpPr>
        <p:spPr/>
        <p:txBody>
          <a:bodyPr/>
          <a:lstStyle/>
          <a:p>
            <a:fld id="{D7CCD51F-8F2E-4935-9C38-451A14A32E5B}" type="slidenum">
              <a:rPr lang="en-IN" smtClean="0"/>
              <a:t>6</a:t>
            </a:fld>
            <a:endParaRPr lang="en-IN"/>
          </a:p>
        </p:txBody>
      </p:sp>
    </p:spTree>
    <p:extLst>
      <p:ext uri="{BB962C8B-B14F-4D97-AF65-F5344CB8AC3E}">
        <p14:creationId xmlns:p14="http://schemas.microsoft.com/office/powerpoint/2010/main" val="135141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BC6C-40F3-4F25-91E1-413F269EC623}"/>
              </a:ext>
            </a:extLst>
          </p:cNvPr>
          <p:cNvSpPr>
            <a:spLocks noGrp="1"/>
          </p:cNvSpPr>
          <p:nvPr>
            <p:ph type="title"/>
          </p:nvPr>
        </p:nvSpPr>
        <p:spPr/>
        <p:txBody>
          <a:bodyPr>
            <a:normAutofit/>
          </a:bodyPr>
          <a:lstStyle/>
          <a:p>
            <a:r>
              <a:rPr lang="en-US" sz="3200" dirty="0"/>
              <a:t>process of dynamic horizontal scaling.</a:t>
            </a:r>
            <a:endParaRPr lang="en-IN" sz="3200" dirty="0"/>
          </a:p>
        </p:txBody>
      </p:sp>
      <p:pic>
        <p:nvPicPr>
          <p:cNvPr id="5" name="Content Placeholder 4">
            <a:extLst>
              <a:ext uri="{FF2B5EF4-FFF2-40B4-BE49-F238E27FC236}">
                <a16:creationId xmlns:a16="http://schemas.microsoft.com/office/drawing/2014/main" id="{CE7F8A7B-A9B0-4780-B1F9-DF4484731A72}"/>
              </a:ext>
            </a:extLst>
          </p:cNvPr>
          <p:cNvPicPr>
            <a:picLocks noGrp="1" noChangeAspect="1"/>
          </p:cNvPicPr>
          <p:nvPr>
            <p:ph idx="1"/>
          </p:nvPr>
        </p:nvPicPr>
        <p:blipFill>
          <a:blip r:embed="rId2"/>
          <a:stretch>
            <a:fillRect/>
          </a:stretch>
        </p:blipFill>
        <p:spPr>
          <a:xfrm>
            <a:off x="345440" y="2266537"/>
            <a:ext cx="7235014" cy="3738023"/>
          </a:xfrm>
          <a:prstGeom prst="rect">
            <a:avLst/>
          </a:prstGeom>
        </p:spPr>
      </p:pic>
      <p:sp>
        <p:nvSpPr>
          <p:cNvPr id="4" name="Slide Number Placeholder 3">
            <a:extLst>
              <a:ext uri="{FF2B5EF4-FFF2-40B4-BE49-F238E27FC236}">
                <a16:creationId xmlns:a16="http://schemas.microsoft.com/office/drawing/2014/main" id="{99AF0325-4AD0-4991-88AB-FE248CD84BE9}"/>
              </a:ext>
            </a:extLst>
          </p:cNvPr>
          <p:cNvSpPr>
            <a:spLocks noGrp="1"/>
          </p:cNvSpPr>
          <p:nvPr>
            <p:ph type="sldNum" sz="quarter" idx="12"/>
          </p:nvPr>
        </p:nvSpPr>
        <p:spPr/>
        <p:txBody>
          <a:bodyPr/>
          <a:lstStyle/>
          <a:p>
            <a:fld id="{D7CCD51F-8F2E-4935-9C38-451A14A32E5B}" type="slidenum">
              <a:rPr lang="en-IN" smtClean="0"/>
              <a:t>7</a:t>
            </a:fld>
            <a:endParaRPr lang="en-IN"/>
          </a:p>
        </p:txBody>
      </p:sp>
      <p:sp>
        <p:nvSpPr>
          <p:cNvPr id="6" name="Rectangle 5">
            <a:extLst>
              <a:ext uri="{FF2B5EF4-FFF2-40B4-BE49-F238E27FC236}">
                <a16:creationId xmlns:a16="http://schemas.microsoft.com/office/drawing/2014/main" id="{413EF930-3B26-4BC7-9ABC-53CA69C739BA}"/>
              </a:ext>
            </a:extLst>
          </p:cNvPr>
          <p:cNvSpPr/>
          <p:nvPr/>
        </p:nvSpPr>
        <p:spPr>
          <a:xfrm>
            <a:off x="7661734" y="1759640"/>
            <a:ext cx="3881120" cy="2585323"/>
          </a:xfrm>
          <a:prstGeom prst="rect">
            <a:avLst/>
          </a:prstGeom>
        </p:spPr>
        <p:txBody>
          <a:bodyPr wrap="square">
            <a:spAutoFit/>
          </a:bodyPr>
          <a:lstStyle/>
          <a:p>
            <a:pPr algn="just"/>
            <a:r>
              <a:rPr lang="en-IN" dirty="0"/>
              <a:t>Cloud service consumers are </a:t>
            </a:r>
            <a:r>
              <a:rPr lang="en-IN" dirty="0">
                <a:solidFill>
                  <a:srgbClr val="0000FF"/>
                </a:solidFill>
              </a:rPr>
              <a:t>sending requests </a:t>
            </a:r>
            <a:r>
              <a:rPr lang="en-IN" dirty="0"/>
              <a:t>to a cloud service (1). </a:t>
            </a:r>
          </a:p>
          <a:p>
            <a:pPr algn="just"/>
            <a:endParaRPr lang="en-IN" dirty="0"/>
          </a:p>
          <a:p>
            <a:pPr algn="just"/>
            <a:r>
              <a:rPr lang="en-IN" dirty="0"/>
              <a:t>The automated scaling listener monitors the cloud service to </a:t>
            </a:r>
            <a:r>
              <a:rPr lang="en-IN" dirty="0">
                <a:solidFill>
                  <a:srgbClr val="0000FF"/>
                </a:solidFill>
              </a:rPr>
              <a:t>determine if predefined capacity thresholds are being exceeded </a:t>
            </a:r>
            <a:r>
              <a:rPr lang="en-IN" dirty="0"/>
              <a:t>(2).</a:t>
            </a:r>
          </a:p>
        </p:txBody>
      </p:sp>
    </p:spTree>
    <p:extLst>
      <p:ext uri="{BB962C8B-B14F-4D97-AF65-F5344CB8AC3E}">
        <p14:creationId xmlns:p14="http://schemas.microsoft.com/office/powerpoint/2010/main" val="164773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CCDB20-DDD6-4A3B-9839-9E22108EC5F9}"/>
              </a:ext>
            </a:extLst>
          </p:cNvPr>
          <p:cNvPicPr>
            <a:picLocks noGrp="1" noChangeAspect="1"/>
          </p:cNvPicPr>
          <p:nvPr>
            <p:ph idx="1"/>
          </p:nvPr>
        </p:nvPicPr>
        <p:blipFill>
          <a:blip r:embed="rId2"/>
          <a:stretch>
            <a:fillRect/>
          </a:stretch>
        </p:blipFill>
        <p:spPr>
          <a:xfrm>
            <a:off x="0" y="532261"/>
            <a:ext cx="8062021" cy="5848219"/>
          </a:xfrm>
          <a:prstGeom prst="rect">
            <a:avLst/>
          </a:prstGeom>
        </p:spPr>
      </p:pic>
      <p:sp>
        <p:nvSpPr>
          <p:cNvPr id="4" name="Slide Number Placeholder 3">
            <a:extLst>
              <a:ext uri="{FF2B5EF4-FFF2-40B4-BE49-F238E27FC236}">
                <a16:creationId xmlns:a16="http://schemas.microsoft.com/office/drawing/2014/main" id="{8B311D77-FB7A-47BD-B8FE-AD3E8319FE73}"/>
              </a:ext>
            </a:extLst>
          </p:cNvPr>
          <p:cNvSpPr>
            <a:spLocks noGrp="1"/>
          </p:cNvSpPr>
          <p:nvPr>
            <p:ph type="sldNum" sz="quarter" idx="12"/>
          </p:nvPr>
        </p:nvSpPr>
        <p:spPr/>
        <p:txBody>
          <a:bodyPr/>
          <a:lstStyle/>
          <a:p>
            <a:fld id="{D7CCD51F-8F2E-4935-9C38-451A14A32E5B}" type="slidenum">
              <a:rPr lang="en-IN" smtClean="0"/>
              <a:t>8</a:t>
            </a:fld>
            <a:endParaRPr lang="en-IN"/>
          </a:p>
        </p:txBody>
      </p:sp>
      <p:sp>
        <p:nvSpPr>
          <p:cNvPr id="6" name="Rectangle 5">
            <a:extLst>
              <a:ext uri="{FF2B5EF4-FFF2-40B4-BE49-F238E27FC236}">
                <a16:creationId xmlns:a16="http://schemas.microsoft.com/office/drawing/2014/main" id="{1762A53D-B7AE-4711-ABBE-FEF03EC2C627}"/>
              </a:ext>
            </a:extLst>
          </p:cNvPr>
          <p:cNvSpPr/>
          <p:nvPr/>
        </p:nvSpPr>
        <p:spPr>
          <a:xfrm>
            <a:off x="8274334" y="532261"/>
            <a:ext cx="3450306" cy="5078313"/>
          </a:xfrm>
          <a:prstGeom prst="rect">
            <a:avLst/>
          </a:prstGeom>
        </p:spPr>
        <p:txBody>
          <a:bodyPr wrap="square">
            <a:spAutoFit/>
          </a:bodyPr>
          <a:lstStyle/>
          <a:p>
            <a:pPr algn="just"/>
            <a:r>
              <a:rPr lang="en-IN" dirty="0"/>
              <a:t>The number of requests coming from cloud </a:t>
            </a:r>
            <a:r>
              <a:rPr lang="en-IN" dirty="0">
                <a:solidFill>
                  <a:srgbClr val="0000FF"/>
                </a:solidFill>
              </a:rPr>
              <a:t>service consumers increases </a:t>
            </a:r>
            <a:r>
              <a:rPr lang="en-IN" dirty="0"/>
              <a:t>(3). </a:t>
            </a:r>
          </a:p>
          <a:p>
            <a:pPr algn="just"/>
            <a:endParaRPr lang="en-IN" dirty="0"/>
          </a:p>
          <a:p>
            <a:pPr algn="just"/>
            <a:r>
              <a:rPr lang="en-IN" dirty="0"/>
              <a:t>The workload exceeds the performance thresholds. The automated scaling listener </a:t>
            </a:r>
            <a:r>
              <a:rPr lang="en-IN" dirty="0">
                <a:solidFill>
                  <a:srgbClr val="0000FF"/>
                </a:solidFill>
              </a:rPr>
              <a:t>determines the next course of action based on a predefined scaling policy </a:t>
            </a:r>
            <a:r>
              <a:rPr lang="en-IN" dirty="0"/>
              <a:t>(4). </a:t>
            </a:r>
          </a:p>
          <a:p>
            <a:pPr algn="just"/>
            <a:endParaRPr lang="en-IN" dirty="0"/>
          </a:p>
          <a:p>
            <a:pPr algn="just"/>
            <a:endParaRPr lang="en-IN" dirty="0"/>
          </a:p>
          <a:p>
            <a:pPr algn="just"/>
            <a:r>
              <a:rPr lang="en-IN" dirty="0"/>
              <a:t>If the cloud service implementation is deemed eligible for additional scaling, the automated scaling </a:t>
            </a:r>
            <a:r>
              <a:rPr lang="en-IN" dirty="0">
                <a:solidFill>
                  <a:srgbClr val="0000FF"/>
                </a:solidFill>
              </a:rPr>
              <a:t>listener initiates the scaling process </a:t>
            </a:r>
            <a:r>
              <a:rPr lang="en-IN" dirty="0"/>
              <a:t>(5).</a:t>
            </a:r>
          </a:p>
        </p:txBody>
      </p:sp>
    </p:spTree>
    <p:extLst>
      <p:ext uri="{BB962C8B-B14F-4D97-AF65-F5344CB8AC3E}">
        <p14:creationId xmlns:p14="http://schemas.microsoft.com/office/powerpoint/2010/main" val="191457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0E7864-02E9-437C-8FCE-6B4B0470233D}"/>
              </a:ext>
            </a:extLst>
          </p:cNvPr>
          <p:cNvPicPr>
            <a:picLocks noGrp="1" noChangeAspect="1"/>
          </p:cNvPicPr>
          <p:nvPr>
            <p:ph idx="1"/>
          </p:nvPr>
        </p:nvPicPr>
        <p:blipFill>
          <a:blip r:embed="rId2"/>
          <a:stretch>
            <a:fillRect/>
          </a:stretch>
        </p:blipFill>
        <p:spPr>
          <a:xfrm>
            <a:off x="252148" y="304800"/>
            <a:ext cx="7764092" cy="5120639"/>
          </a:xfrm>
          <a:prstGeom prst="rect">
            <a:avLst/>
          </a:prstGeom>
        </p:spPr>
      </p:pic>
      <p:sp>
        <p:nvSpPr>
          <p:cNvPr id="4" name="Slide Number Placeholder 3">
            <a:extLst>
              <a:ext uri="{FF2B5EF4-FFF2-40B4-BE49-F238E27FC236}">
                <a16:creationId xmlns:a16="http://schemas.microsoft.com/office/drawing/2014/main" id="{59285D8D-F3A8-48AF-BA1C-FCDCC9128B99}"/>
              </a:ext>
            </a:extLst>
          </p:cNvPr>
          <p:cNvSpPr>
            <a:spLocks noGrp="1"/>
          </p:cNvSpPr>
          <p:nvPr>
            <p:ph type="sldNum" sz="quarter" idx="12"/>
          </p:nvPr>
        </p:nvSpPr>
        <p:spPr/>
        <p:txBody>
          <a:bodyPr/>
          <a:lstStyle/>
          <a:p>
            <a:fld id="{D7CCD51F-8F2E-4935-9C38-451A14A32E5B}" type="slidenum">
              <a:rPr lang="en-IN" smtClean="0"/>
              <a:t>9</a:t>
            </a:fld>
            <a:endParaRPr lang="en-IN"/>
          </a:p>
        </p:txBody>
      </p:sp>
      <p:sp>
        <p:nvSpPr>
          <p:cNvPr id="6" name="Rectangle 5">
            <a:extLst>
              <a:ext uri="{FF2B5EF4-FFF2-40B4-BE49-F238E27FC236}">
                <a16:creationId xmlns:a16="http://schemas.microsoft.com/office/drawing/2014/main" id="{C2C3A79C-CF23-485F-854B-667D50A7ECB0}"/>
              </a:ext>
            </a:extLst>
          </p:cNvPr>
          <p:cNvSpPr/>
          <p:nvPr/>
        </p:nvSpPr>
        <p:spPr>
          <a:xfrm>
            <a:off x="8138160" y="408077"/>
            <a:ext cx="3813048" cy="3970318"/>
          </a:xfrm>
          <a:prstGeom prst="rect">
            <a:avLst/>
          </a:prstGeom>
        </p:spPr>
        <p:txBody>
          <a:bodyPr wrap="square">
            <a:spAutoFit/>
          </a:bodyPr>
          <a:lstStyle/>
          <a:p>
            <a:pPr algn="just"/>
            <a:r>
              <a:rPr lang="en-IN" dirty="0"/>
              <a:t>The automated scaling listener </a:t>
            </a:r>
            <a:r>
              <a:rPr lang="en-IN" dirty="0">
                <a:solidFill>
                  <a:srgbClr val="0000FF"/>
                </a:solidFill>
              </a:rPr>
              <a:t>sends a signal to the resource replication mechanism (6</a:t>
            </a:r>
            <a:r>
              <a:rPr lang="en-IN" dirty="0"/>
              <a:t>), which creates more instances of the cloud service (7). </a:t>
            </a:r>
          </a:p>
          <a:p>
            <a:pPr algn="just"/>
            <a:endParaRPr lang="en-IN" dirty="0"/>
          </a:p>
          <a:p>
            <a:pPr algn="just"/>
            <a:endParaRPr lang="en-IN" dirty="0"/>
          </a:p>
          <a:p>
            <a:pPr algn="just"/>
            <a:endParaRPr lang="en-IN" dirty="0"/>
          </a:p>
          <a:p>
            <a:pPr algn="just"/>
            <a:r>
              <a:rPr lang="en-IN" dirty="0"/>
              <a:t>Now that the increased workload has been accommodated, the automated scaling </a:t>
            </a:r>
            <a:r>
              <a:rPr lang="en-IN" dirty="0">
                <a:solidFill>
                  <a:srgbClr val="0000FF"/>
                </a:solidFill>
              </a:rPr>
              <a:t>listener resumes monitoring and detracting and adding IT resources, as required (8).</a:t>
            </a:r>
          </a:p>
        </p:txBody>
      </p:sp>
    </p:spTree>
    <p:extLst>
      <p:ext uri="{BB962C8B-B14F-4D97-AF65-F5344CB8AC3E}">
        <p14:creationId xmlns:p14="http://schemas.microsoft.com/office/powerpoint/2010/main" val="277095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187</TotalTime>
  <Words>616</Words>
  <Application>Microsoft Office PowerPoint</Application>
  <PresentationFormat>Widescreen</PresentationFormat>
  <Paragraphs>53</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Calibri</vt:lpstr>
      <vt:lpstr>Rockwell</vt:lpstr>
      <vt:lpstr>Rockwell Condensed</vt:lpstr>
      <vt:lpstr>Times New Roman</vt:lpstr>
      <vt:lpstr>Wingdings</vt:lpstr>
      <vt:lpstr>Wood Type</vt:lpstr>
      <vt:lpstr>Document</vt:lpstr>
      <vt:lpstr>Fundamental cloud architecture Module 4 Topic 3</vt:lpstr>
      <vt:lpstr>PowerPoint Presentation</vt:lpstr>
      <vt:lpstr>Topics</vt:lpstr>
      <vt:lpstr>Dynamic Scalability Architecture </vt:lpstr>
      <vt:lpstr>PowerPoint Presentation</vt:lpstr>
      <vt:lpstr>The following types of dynamic scaling are commonly used:</vt:lpstr>
      <vt:lpstr>process of dynamic horizontal scaling.</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cloud architecture</dc:title>
  <dc:creator>Karthik Vihaan</dc:creator>
  <cp:lastModifiedBy>Karthik Vihaan</cp:lastModifiedBy>
  <cp:revision>30</cp:revision>
  <dcterms:created xsi:type="dcterms:W3CDTF">2020-02-19T09:04:07Z</dcterms:created>
  <dcterms:modified xsi:type="dcterms:W3CDTF">2020-02-21T08:36:26Z</dcterms:modified>
</cp:coreProperties>
</file>