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76" r:id="rId6"/>
    <p:sldId id="277" r:id="rId7"/>
    <p:sldId id="278" r:id="rId8"/>
    <p:sldId id="279" r:id="rId9"/>
    <p:sldId id="275" r:id="rId10"/>
    <p:sldId id="280" r:id="rId11"/>
    <p:sldId id="281" r:id="rId12"/>
    <p:sldId id="282" r:id="rId13"/>
    <p:sldId id="283" r:id="rId14"/>
    <p:sldId id="284" r:id="rId15"/>
    <p:sldId id="289" r:id="rId16"/>
    <p:sldId id="286" r:id="rId17"/>
    <p:sldId id="287" r:id="rId18"/>
    <p:sldId id="288"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B2262-47C6-4B45-8DAA-1B7B1718674F}" type="datetimeFigureOut">
              <a:rPr lang="en-IN" smtClean="0"/>
              <a:t>25-02-2020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0EC5-9A45-44E0-ABE5-69000FCB2ADA}" type="slidenum">
              <a:rPr lang="en-IN" smtClean="0"/>
              <a:t>‹#›</a:t>
            </a:fld>
            <a:endParaRPr lang="en-IN"/>
          </a:p>
        </p:txBody>
      </p:sp>
    </p:spTree>
    <p:extLst>
      <p:ext uri="{BB962C8B-B14F-4D97-AF65-F5344CB8AC3E}">
        <p14:creationId xmlns:p14="http://schemas.microsoft.com/office/powerpoint/2010/main" val="126756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30218-BA65-4A8D-A05C-970E2712F64C}"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16459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962F-1038-4976-A377-ABAE7C17718F}"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50745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DBA7B-E2CE-4E33-89BF-159A83F7B4AF}"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00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0D1930-1FF4-432C-8962-1A993793F543}" type="datetime1">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pic>
        <p:nvPicPr>
          <p:cNvPr id="8" name="Picture 7">
            <a:extLst>
              <a:ext uri="{FF2B5EF4-FFF2-40B4-BE49-F238E27FC236}">
                <a16:creationId xmlns:a16="http://schemas.microsoft.com/office/drawing/2014/main" id="{B10F1350-5742-4577-8EAE-F5003BAB04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54965" y="-1375"/>
            <a:ext cx="1512326" cy="687175"/>
          </a:xfrm>
          <a:prstGeom prst="rect">
            <a:avLst/>
          </a:prstGeom>
        </p:spPr>
      </p:pic>
    </p:spTree>
    <p:extLst>
      <p:ext uri="{BB962C8B-B14F-4D97-AF65-F5344CB8AC3E}">
        <p14:creationId xmlns:p14="http://schemas.microsoft.com/office/powerpoint/2010/main" val="14958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6E4903CD-CE03-48EF-A9EE-85D9802F4166}" type="datetime1">
              <a:rPr lang="en-IN" smtClean="0"/>
              <a:t>25-02-2020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213396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05AFF-A68A-4257-B996-E29AFF05DC6B}" type="datetime1">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745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A3ECC-24D2-44FD-899A-2C814EE449C0}" type="datetime1">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20907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3E414-B5EC-4C97-A390-D90CB865BBEC}" type="datetime1">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256316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0DA60-5A71-4B62-BF02-35C696921E80}" type="datetime1">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89588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78ED80-DFDB-414E-B889-9240F80FE72C}" type="datetime1">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34086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395D22-9A14-46EB-8CCC-904DDD053A0A}" type="datetime1">
              <a:rPr lang="en-IN" smtClean="0"/>
              <a:t>25-02-2020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25680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D20C72-1803-4F8F-8CFC-7FC79DA20F05}" type="datetime1">
              <a:rPr lang="en-IN" smtClean="0"/>
              <a:t>25-02-2020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CCD51F-8F2E-4935-9C38-451A14A32E5B}" type="slidenum">
              <a:rPr lang="en-IN" smtClean="0"/>
              <a:t>‹#›</a:t>
            </a:fld>
            <a:endParaRPr lang="en-IN"/>
          </a:p>
        </p:txBody>
      </p:sp>
    </p:spTree>
    <p:extLst>
      <p:ext uri="{BB962C8B-B14F-4D97-AF65-F5344CB8AC3E}">
        <p14:creationId xmlns:p14="http://schemas.microsoft.com/office/powerpoint/2010/main" val="323915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BF35-3E47-4753-AA35-D61F46A1BEA5}"/>
              </a:ext>
            </a:extLst>
          </p:cNvPr>
          <p:cNvSpPr>
            <a:spLocks noGrp="1"/>
          </p:cNvSpPr>
          <p:nvPr>
            <p:ph type="ctrTitle"/>
          </p:nvPr>
        </p:nvSpPr>
        <p:spPr/>
        <p:txBody>
          <a:bodyPr/>
          <a:lstStyle/>
          <a:p>
            <a:pPr algn="ctr">
              <a:lnSpc>
                <a:spcPct val="100000"/>
              </a:lnSpc>
            </a:pPr>
            <a:r>
              <a:rPr lang="en-US" sz="3200" dirty="0">
                <a:latin typeface="Times New Roman" panose="02020603050405020304" pitchFamily="18" charset="0"/>
                <a:cs typeface="Times New Roman" panose="02020603050405020304" pitchFamily="18" charset="0"/>
              </a:rPr>
              <a:t>Fundamental cloud architecture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 4</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Topic 3</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62E077-D423-4E7D-BC17-E02D3BFF0198}"/>
              </a:ext>
            </a:extLst>
          </p:cNvPr>
          <p:cNvSpPr>
            <a:spLocks noGrp="1"/>
          </p:cNvSpPr>
          <p:nvPr>
            <p:ph type="subTitle" idx="1"/>
          </p:nvPr>
        </p:nvSpPr>
        <p:spPr>
          <a:xfrm>
            <a:off x="2268728" y="5151120"/>
            <a:ext cx="7870952" cy="1171448"/>
          </a:xfrm>
        </p:spPr>
        <p:txBody>
          <a:bodyPr/>
          <a:lstStyle/>
          <a:p>
            <a:pPr algn="ctr"/>
            <a:r>
              <a:rPr lang="en-US" dirty="0"/>
              <a:t>Karthikeyan S</a:t>
            </a:r>
            <a:endParaRPr lang="en-IN" dirty="0"/>
          </a:p>
        </p:txBody>
      </p:sp>
      <p:sp>
        <p:nvSpPr>
          <p:cNvPr id="6" name="Slide Number Placeholder 5">
            <a:extLst>
              <a:ext uri="{FF2B5EF4-FFF2-40B4-BE49-F238E27FC236}">
                <a16:creationId xmlns:a16="http://schemas.microsoft.com/office/drawing/2014/main" id="{15FAF468-8981-47FF-A29D-0C5977796E0A}"/>
              </a:ext>
            </a:extLst>
          </p:cNvPr>
          <p:cNvSpPr>
            <a:spLocks noGrp="1"/>
          </p:cNvSpPr>
          <p:nvPr>
            <p:ph type="sldNum" sz="quarter" idx="12"/>
          </p:nvPr>
        </p:nvSpPr>
        <p:spPr/>
        <p:txBody>
          <a:bodyPr/>
          <a:lstStyle/>
          <a:p>
            <a:fld id="{D7CCD51F-8F2E-4935-9C38-451A14A32E5B}" type="slidenum">
              <a:rPr lang="en-IN" smtClean="0"/>
              <a:t>1</a:t>
            </a:fld>
            <a:endParaRPr lang="en-IN"/>
          </a:p>
        </p:txBody>
      </p:sp>
    </p:spTree>
    <p:extLst>
      <p:ext uri="{BB962C8B-B14F-4D97-AF65-F5344CB8AC3E}">
        <p14:creationId xmlns:p14="http://schemas.microsoft.com/office/powerpoint/2010/main" val="394242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330C-E7F0-4419-8427-EBBC794DA68A}"/>
              </a:ext>
            </a:extLst>
          </p:cNvPr>
          <p:cNvSpPr>
            <a:spLocks noGrp="1"/>
          </p:cNvSpPr>
          <p:nvPr>
            <p:ph type="title"/>
          </p:nvPr>
        </p:nvSpPr>
        <p:spPr>
          <a:xfrm>
            <a:off x="416560" y="2262632"/>
            <a:ext cx="10894568" cy="1609344"/>
          </a:xfrm>
        </p:spPr>
        <p:txBody>
          <a:bodyPr/>
          <a:lstStyle/>
          <a:p>
            <a:r>
              <a:rPr lang="en-IN" dirty="0">
                <a:solidFill>
                  <a:srgbClr val="0000FF"/>
                </a:solidFill>
              </a:rPr>
              <a:t>5. Service Load Balancing Architecture</a:t>
            </a:r>
          </a:p>
        </p:txBody>
      </p:sp>
      <p:sp>
        <p:nvSpPr>
          <p:cNvPr id="4" name="Slide Number Placeholder 3">
            <a:extLst>
              <a:ext uri="{FF2B5EF4-FFF2-40B4-BE49-F238E27FC236}">
                <a16:creationId xmlns:a16="http://schemas.microsoft.com/office/drawing/2014/main" id="{3181BAEE-C084-45BC-8B7A-7373359684DF}"/>
              </a:ext>
            </a:extLst>
          </p:cNvPr>
          <p:cNvSpPr>
            <a:spLocks noGrp="1"/>
          </p:cNvSpPr>
          <p:nvPr>
            <p:ph type="sldNum" sz="quarter" idx="12"/>
          </p:nvPr>
        </p:nvSpPr>
        <p:spPr/>
        <p:txBody>
          <a:bodyPr/>
          <a:lstStyle/>
          <a:p>
            <a:fld id="{D7CCD51F-8F2E-4935-9C38-451A14A32E5B}" type="slidenum">
              <a:rPr lang="en-IN" smtClean="0"/>
              <a:t>10</a:t>
            </a:fld>
            <a:endParaRPr lang="en-IN"/>
          </a:p>
        </p:txBody>
      </p:sp>
    </p:spTree>
    <p:extLst>
      <p:ext uri="{BB962C8B-B14F-4D97-AF65-F5344CB8AC3E}">
        <p14:creationId xmlns:p14="http://schemas.microsoft.com/office/powerpoint/2010/main" val="28507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97856-3E94-471A-BAA5-4A7A28871A6A}"/>
              </a:ext>
            </a:extLst>
          </p:cNvPr>
          <p:cNvSpPr>
            <a:spLocks noGrp="1"/>
          </p:cNvSpPr>
          <p:nvPr>
            <p:ph idx="1"/>
          </p:nvPr>
        </p:nvSpPr>
        <p:spPr>
          <a:xfrm>
            <a:off x="528320" y="756920"/>
            <a:ext cx="10864088" cy="5725160"/>
          </a:xfrm>
        </p:spPr>
        <p:txBody>
          <a:bodyPr>
            <a:normAutofit fontScale="92500" lnSpcReduction="20000"/>
          </a:bodyPr>
          <a:lstStyle/>
          <a:p>
            <a:pPr algn="just">
              <a:lnSpc>
                <a:spcPct val="200000"/>
              </a:lnSpc>
            </a:pPr>
            <a:r>
              <a:rPr lang="en-US" dirty="0"/>
              <a:t>The </a:t>
            </a:r>
            <a:r>
              <a:rPr lang="en-US" dirty="0">
                <a:solidFill>
                  <a:srgbClr val="FF0000"/>
                </a:solidFill>
              </a:rPr>
              <a:t>Service Load Balancing Architecture</a:t>
            </a:r>
            <a:r>
              <a:rPr lang="en-US" dirty="0"/>
              <a:t> can be considered a </a:t>
            </a:r>
            <a:r>
              <a:rPr lang="en-US" dirty="0">
                <a:solidFill>
                  <a:srgbClr val="FF0000"/>
                </a:solidFill>
              </a:rPr>
              <a:t>specialized variation of the workload distribution architecture</a:t>
            </a:r>
            <a:r>
              <a:rPr lang="en-US" dirty="0"/>
              <a:t> that is geared specifically for </a:t>
            </a:r>
            <a:r>
              <a:rPr lang="en-US" dirty="0">
                <a:solidFill>
                  <a:srgbClr val="FF0000"/>
                </a:solidFill>
              </a:rPr>
              <a:t>scaling cloud service implementations</a:t>
            </a:r>
            <a:r>
              <a:rPr lang="en-US" dirty="0"/>
              <a:t>.</a:t>
            </a:r>
          </a:p>
          <a:p>
            <a:pPr algn="just">
              <a:lnSpc>
                <a:spcPct val="200000"/>
              </a:lnSpc>
            </a:pPr>
            <a:r>
              <a:rPr lang="en-US" dirty="0">
                <a:solidFill>
                  <a:srgbClr val="FF0000"/>
                </a:solidFill>
              </a:rPr>
              <a:t> Redundant deployments </a:t>
            </a:r>
            <a:r>
              <a:rPr lang="en-US" dirty="0"/>
              <a:t>of cloud services are created, with a load balancing system added to dynamically distribute workloads.</a:t>
            </a:r>
          </a:p>
          <a:p>
            <a:pPr algn="just">
              <a:lnSpc>
                <a:spcPct val="200000"/>
              </a:lnSpc>
            </a:pPr>
            <a:r>
              <a:rPr lang="en-US" dirty="0"/>
              <a:t>The </a:t>
            </a:r>
            <a:r>
              <a:rPr lang="en-US" dirty="0">
                <a:solidFill>
                  <a:srgbClr val="FF0000"/>
                </a:solidFill>
              </a:rPr>
              <a:t>duplicate cloud service </a:t>
            </a:r>
            <a:r>
              <a:rPr lang="en-US" dirty="0"/>
              <a:t>implementations are organized into a </a:t>
            </a:r>
            <a:r>
              <a:rPr lang="en-US" dirty="0">
                <a:solidFill>
                  <a:srgbClr val="FF0000"/>
                </a:solidFill>
              </a:rPr>
              <a:t>resource pool, </a:t>
            </a:r>
            <a:r>
              <a:rPr lang="en-US" dirty="0"/>
              <a:t>while the </a:t>
            </a:r>
            <a:r>
              <a:rPr lang="en-US" dirty="0">
                <a:solidFill>
                  <a:srgbClr val="0000FF"/>
                </a:solidFill>
              </a:rPr>
              <a:t>load balancer </a:t>
            </a:r>
            <a:r>
              <a:rPr lang="en-US" dirty="0"/>
              <a:t>is positioned as either an </a:t>
            </a:r>
            <a:r>
              <a:rPr lang="en-US" dirty="0">
                <a:solidFill>
                  <a:srgbClr val="0000FF"/>
                </a:solidFill>
              </a:rPr>
              <a:t>external or built-in component to </a:t>
            </a:r>
            <a:r>
              <a:rPr lang="en-US" dirty="0"/>
              <a:t>allow the host servers to balance the workloads themselves.</a:t>
            </a:r>
          </a:p>
          <a:p>
            <a:pPr algn="just">
              <a:lnSpc>
                <a:spcPct val="200000"/>
              </a:lnSpc>
            </a:pPr>
            <a:r>
              <a:rPr lang="en-US" dirty="0"/>
              <a:t>Depending on the anticipated workload and processing capacity of host server environments, multiple instances of each cloud service implementation can be generated as part of a resource pool that responds to fluctuating request volumes more efficiently.</a:t>
            </a:r>
            <a:endParaRPr lang="en-IN" dirty="0"/>
          </a:p>
        </p:txBody>
      </p:sp>
      <p:sp>
        <p:nvSpPr>
          <p:cNvPr id="4" name="Slide Number Placeholder 3">
            <a:extLst>
              <a:ext uri="{FF2B5EF4-FFF2-40B4-BE49-F238E27FC236}">
                <a16:creationId xmlns:a16="http://schemas.microsoft.com/office/drawing/2014/main" id="{54A99849-9DE7-4AA1-8E65-7D6E2943F6E5}"/>
              </a:ext>
            </a:extLst>
          </p:cNvPr>
          <p:cNvSpPr>
            <a:spLocks noGrp="1"/>
          </p:cNvSpPr>
          <p:nvPr>
            <p:ph type="sldNum" sz="quarter" idx="12"/>
          </p:nvPr>
        </p:nvSpPr>
        <p:spPr/>
        <p:txBody>
          <a:bodyPr/>
          <a:lstStyle/>
          <a:p>
            <a:fld id="{D7CCD51F-8F2E-4935-9C38-451A14A32E5B}" type="slidenum">
              <a:rPr lang="en-IN" smtClean="0"/>
              <a:t>11</a:t>
            </a:fld>
            <a:endParaRPr lang="en-IN"/>
          </a:p>
        </p:txBody>
      </p:sp>
    </p:spTree>
    <p:extLst>
      <p:ext uri="{BB962C8B-B14F-4D97-AF65-F5344CB8AC3E}">
        <p14:creationId xmlns:p14="http://schemas.microsoft.com/office/powerpoint/2010/main" val="129053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1E98-D8E7-4857-92CA-7B7790D7547E}"/>
              </a:ext>
            </a:extLst>
          </p:cNvPr>
          <p:cNvSpPr>
            <a:spLocks noGrp="1"/>
          </p:cNvSpPr>
          <p:nvPr>
            <p:ph type="title"/>
          </p:nvPr>
        </p:nvSpPr>
        <p:spPr>
          <a:xfrm>
            <a:off x="5740400" y="555752"/>
            <a:ext cx="6004560" cy="1609344"/>
          </a:xfrm>
        </p:spPr>
        <p:txBody>
          <a:bodyPr>
            <a:normAutofit/>
          </a:bodyPr>
          <a:lstStyle/>
          <a:p>
            <a:r>
              <a:rPr lang="en-US" sz="1800" dirty="0">
                <a:latin typeface="Times New Roman" panose="02020603050405020304" pitchFamily="18" charset="0"/>
                <a:cs typeface="Times New Roman" panose="02020603050405020304" pitchFamily="18" charset="0"/>
              </a:rPr>
              <a:t>The load balancer intercepts messages sent by cloud service consumers </a:t>
            </a:r>
            <a:r>
              <a:rPr lang="en-US" sz="1800" dirty="0">
                <a:solidFill>
                  <a:srgbClr val="0000FF"/>
                </a:solidFill>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and forwards them to the virtual servers so that the workload processing is </a:t>
            </a:r>
            <a:r>
              <a:rPr lang="en-US" sz="1800" dirty="0">
                <a:solidFill>
                  <a:srgbClr val="0000FF"/>
                </a:solidFill>
                <a:latin typeface="Times New Roman" panose="02020603050405020304" pitchFamily="18" charset="0"/>
                <a:cs typeface="Times New Roman" panose="02020603050405020304" pitchFamily="18" charset="0"/>
              </a:rPr>
              <a:t>horizontally scaled (2).</a:t>
            </a:r>
            <a:endParaRPr lang="en-IN" sz="1800" dirty="0">
              <a:solidFill>
                <a:srgbClr val="0000FF"/>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2866086-7D9B-4E21-A454-0897E10629D2}"/>
              </a:ext>
            </a:extLst>
          </p:cNvPr>
          <p:cNvPicPr>
            <a:picLocks noGrp="1" noChangeAspect="1"/>
          </p:cNvPicPr>
          <p:nvPr>
            <p:ph idx="1"/>
          </p:nvPr>
        </p:nvPicPr>
        <p:blipFill>
          <a:blip r:embed="rId2"/>
          <a:stretch>
            <a:fillRect/>
          </a:stretch>
        </p:blipFill>
        <p:spPr>
          <a:xfrm>
            <a:off x="447040" y="100787"/>
            <a:ext cx="5293360" cy="6656426"/>
          </a:xfrm>
          <a:prstGeom prst="rect">
            <a:avLst/>
          </a:prstGeom>
        </p:spPr>
      </p:pic>
      <p:sp>
        <p:nvSpPr>
          <p:cNvPr id="4" name="Slide Number Placeholder 3">
            <a:extLst>
              <a:ext uri="{FF2B5EF4-FFF2-40B4-BE49-F238E27FC236}">
                <a16:creationId xmlns:a16="http://schemas.microsoft.com/office/drawing/2014/main" id="{656CD348-4163-4252-B239-BF7C15C64079}"/>
              </a:ext>
            </a:extLst>
          </p:cNvPr>
          <p:cNvSpPr>
            <a:spLocks noGrp="1"/>
          </p:cNvSpPr>
          <p:nvPr>
            <p:ph type="sldNum" sz="quarter" idx="12"/>
          </p:nvPr>
        </p:nvSpPr>
        <p:spPr/>
        <p:txBody>
          <a:bodyPr/>
          <a:lstStyle/>
          <a:p>
            <a:fld id="{D7CCD51F-8F2E-4935-9C38-451A14A32E5B}" type="slidenum">
              <a:rPr lang="en-IN" smtClean="0"/>
              <a:t>12</a:t>
            </a:fld>
            <a:endParaRPr lang="en-IN"/>
          </a:p>
        </p:txBody>
      </p:sp>
      <p:sp>
        <p:nvSpPr>
          <p:cNvPr id="6" name="Rectangle 5">
            <a:extLst>
              <a:ext uri="{FF2B5EF4-FFF2-40B4-BE49-F238E27FC236}">
                <a16:creationId xmlns:a16="http://schemas.microsoft.com/office/drawing/2014/main" id="{FA558A46-8BC5-438B-8982-1DE78D7E2D7A}"/>
              </a:ext>
            </a:extLst>
          </p:cNvPr>
          <p:cNvSpPr/>
          <p:nvPr/>
        </p:nvSpPr>
        <p:spPr>
          <a:xfrm>
            <a:off x="6269736" y="2752994"/>
            <a:ext cx="4289552" cy="3416320"/>
          </a:xfrm>
          <a:prstGeom prst="rect">
            <a:avLst/>
          </a:prstGeom>
        </p:spPr>
        <p:txBody>
          <a:bodyPr wrap="square">
            <a:spAutoFit/>
          </a:bodyPr>
          <a:lstStyle/>
          <a:p>
            <a:pPr algn="just"/>
            <a:r>
              <a:rPr lang="en-IN" dirty="0"/>
              <a:t>The load balancer can be positioned either independent of the cloud services and their host servers (Figure 11.10), or built-in as part of the application or server’s environment.</a:t>
            </a:r>
          </a:p>
          <a:p>
            <a:pPr algn="just"/>
            <a:endParaRPr lang="en-IN" dirty="0"/>
          </a:p>
          <a:p>
            <a:pPr algn="just"/>
            <a:endParaRPr lang="en-IN" dirty="0"/>
          </a:p>
          <a:p>
            <a:pPr algn="just"/>
            <a:r>
              <a:rPr lang="en-IN" dirty="0"/>
              <a:t> In the latter case, a primary server with the load balancing logic can communicate with neighbouring servers to balance the workload (Figure 11.11).</a:t>
            </a:r>
          </a:p>
        </p:txBody>
      </p:sp>
    </p:spTree>
    <p:extLst>
      <p:ext uri="{BB962C8B-B14F-4D97-AF65-F5344CB8AC3E}">
        <p14:creationId xmlns:p14="http://schemas.microsoft.com/office/powerpoint/2010/main" val="175451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E19-B655-4AE4-9621-FDC3105B961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F382B27-49CB-425B-B168-ABC003C756CE}"/>
              </a:ext>
            </a:extLst>
          </p:cNvPr>
          <p:cNvPicPr>
            <a:picLocks noGrp="1" noChangeAspect="1"/>
          </p:cNvPicPr>
          <p:nvPr>
            <p:ph idx="1"/>
          </p:nvPr>
        </p:nvPicPr>
        <p:blipFill>
          <a:blip r:embed="rId2"/>
          <a:stretch>
            <a:fillRect/>
          </a:stretch>
        </p:blipFill>
        <p:spPr>
          <a:xfrm>
            <a:off x="573889" y="171606"/>
            <a:ext cx="6582703" cy="6686394"/>
          </a:xfrm>
          <a:prstGeom prst="rect">
            <a:avLst/>
          </a:prstGeom>
        </p:spPr>
      </p:pic>
      <p:sp>
        <p:nvSpPr>
          <p:cNvPr id="4" name="Slide Number Placeholder 3">
            <a:extLst>
              <a:ext uri="{FF2B5EF4-FFF2-40B4-BE49-F238E27FC236}">
                <a16:creationId xmlns:a16="http://schemas.microsoft.com/office/drawing/2014/main" id="{10F64656-94E3-459E-93E5-AE1E6E46D923}"/>
              </a:ext>
            </a:extLst>
          </p:cNvPr>
          <p:cNvSpPr>
            <a:spLocks noGrp="1"/>
          </p:cNvSpPr>
          <p:nvPr>
            <p:ph type="sldNum" sz="quarter" idx="12"/>
          </p:nvPr>
        </p:nvSpPr>
        <p:spPr/>
        <p:txBody>
          <a:bodyPr/>
          <a:lstStyle/>
          <a:p>
            <a:fld id="{D7CCD51F-8F2E-4935-9C38-451A14A32E5B}" type="slidenum">
              <a:rPr lang="en-IN" smtClean="0"/>
              <a:t>13</a:t>
            </a:fld>
            <a:endParaRPr lang="en-IN"/>
          </a:p>
        </p:txBody>
      </p:sp>
      <p:sp>
        <p:nvSpPr>
          <p:cNvPr id="5" name="Rectangle 4">
            <a:extLst>
              <a:ext uri="{FF2B5EF4-FFF2-40B4-BE49-F238E27FC236}">
                <a16:creationId xmlns:a16="http://schemas.microsoft.com/office/drawing/2014/main" id="{A7E85B4F-C128-42CD-8A4C-87A756930426}"/>
              </a:ext>
            </a:extLst>
          </p:cNvPr>
          <p:cNvSpPr/>
          <p:nvPr/>
        </p:nvSpPr>
        <p:spPr>
          <a:xfrm>
            <a:off x="7551928" y="2196237"/>
            <a:ext cx="4307840" cy="3139321"/>
          </a:xfrm>
          <a:prstGeom prst="rect">
            <a:avLst/>
          </a:prstGeom>
        </p:spPr>
        <p:txBody>
          <a:bodyPr wrap="square">
            <a:spAutoFit/>
          </a:bodyPr>
          <a:lstStyle/>
          <a:p>
            <a:pPr algn="just"/>
            <a:r>
              <a:rPr lang="en-IN" dirty="0"/>
              <a:t>Cloud service consumer requests are sent to Cloud Service A on Virtual Server A (1).</a:t>
            </a:r>
          </a:p>
          <a:p>
            <a:pPr algn="just"/>
            <a:endParaRPr lang="en-IN" dirty="0"/>
          </a:p>
          <a:p>
            <a:pPr algn="just"/>
            <a:endParaRPr lang="en-IN" dirty="0"/>
          </a:p>
          <a:p>
            <a:pPr algn="just"/>
            <a:r>
              <a:rPr lang="en-IN" dirty="0"/>
              <a:t> The cloud service implementation </a:t>
            </a:r>
            <a:r>
              <a:rPr lang="en-IN" dirty="0">
                <a:solidFill>
                  <a:srgbClr val="0000FF"/>
                </a:solidFill>
              </a:rPr>
              <a:t>includes built-in load balancing logic </a:t>
            </a:r>
            <a:r>
              <a:rPr lang="en-IN" dirty="0"/>
              <a:t>that is capable of distributing requests to the neighbouring </a:t>
            </a:r>
            <a:r>
              <a:rPr lang="en-IN" dirty="0">
                <a:solidFill>
                  <a:srgbClr val="0000FF"/>
                </a:solidFill>
              </a:rPr>
              <a:t>Cloud Service A implementations on Virtual Servers B and C (2).</a:t>
            </a:r>
          </a:p>
        </p:txBody>
      </p:sp>
    </p:spTree>
    <p:extLst>
      <p:ext uri="{BB962C8B-B14F-4D97-AF65-F5344CB8AC3E}">
        <p14:creationId xmlns:p14="http://schemas.microsoft.com/office/powerpoint/2010/main" val="348814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119C8-12A4-4130-8070-D1E5BA9F93A2}"/>
              </a:ext>
            </a:extLst>
          </p:cNvPr>
          <p:cNvSpPr>
            <a:spLocks noGrp="1"/>
          </p:cNvSpPr>
          <p:nvPr>
            <p:ph idx="1"/>
          </p:nvPr>
        </p:nvSpPr>
        <p:spPr>
          <a:xfrm>
            <a:off x="118364" y="883919"/>
            <a:ext cx="11955272" cy="6637909"/>
          </a:xfrm>
        </p:spPr>
        <p:txBody>
          <a:bodyPr>
            <a:normAutofit/>
          </a:bodyPr>
          <a:lstStyle/>
          <a:p>
            <a:pPr algn="just">
              <a:lnSpc>
                <a:spcPct val="200000"/>
              </a:lnSpc>
            </a:pPr>
            <a:r>
              <a:rPr lang="en-US" dirty="0"/>
              <a:t>The service load balancing architecture can involve the following mechanisms in addition to the load balancer:</a:t>
            </a:r>
          </a:p>
          <a:p>
            <a:pPr algn="just">
              <a:lnSpc>
                <a:spcPct val="200000"/>
              </a:lnSpc>
            </a:pPr>
            <a:r>
              <a:rPr lang="en-US" dirty="0">
                <a:solidFill>
                  <a:srgbClr val="0000FF"/>
                </a:solidFill>
              </a:rPr>
              <a:t>Cloud Usage Monitor </a:t>
            </a:r>
            <a:r>
              <a:rPr lang="en-US" dirty="0"/>
              <a:t>– Cloud usage monitors may be involved with monitoring cloud service instances and their respective IT resource consumption levels, as well as various </a:t>
            </a:r>
            <a:r>
              <a:rPr lang="en-US" dirty="0">
                <a:solidFill>
                  <a:srgbClr val="0000FF"/>
                </a:solidFill>
              </a:rPr>
              <a:t>runtime monitoring and usage data collection tasks.</a:t>
            </a:r>
          </a:p>
          <a:p>
            <a:pPr algn="just">
              <a:lnSpc>
                <a:spcPct val="200000"/>
              </a:lnSpc>
            </a:pPr>
            <a:r>
              <a:rPr lang="en-US" dirty="0">
                <a:solidFill>
                  <a:srgbClr val="0000FF"/>
                </a:solidFill>
              </a:rPr>
              <a:t>Resource Cluster </a:t>
            </a:r>
            <a:r>
              <a:rPr lang="en-US" dirty="0"/>
              <a:t>– Active-active cluster groups are incorporated in this </a:t>
            </a:r>
            <a:r>
              <a:rPr lang="en-US" dirty="0">
                <a:solidFill>
                  <a:srgbClr val="0000FF"/>
                </a:solidFill>
              </a:rPr>
              <a:t>architecture to help balance workloads across different members of the cluster.</a:t>
            </a:r>
          </a:p>
          <a:p>
            <a:pPr algn="just">
              <a:lnSpc>
                <a:spcPct val="200000"/>
              </a:lnSpc>
            </a:pPr>
            <a:r>
              <a:rPr lang="en-US" dirty="0">
                <a:solidFill>
                  <a:srgbClr val="0000FF"/>
                </a:solidFill>
              </a:rPr>
              <a:t>Resource Replication </a:t>
            </a:r>
            <a:r>
              <a:rPr lang="en-US" dirty="0"/>
              <a:t>– The resource replication mechanism is utilized to generate cloud service implementations in </a:t>
            </a:r>
            <a:r>
              <a:rPr lang="en-US" dirty="0">
                <a:solidFill>
                  <a:srgbClr val="0000FF"/>
                </a:solidFill>
              </a:rPr>
              <a:t>support of load balancing requirements.</a:t>
            </a:r>
            <a:endParaRPr lang="en-IN" dirty="0">
              <a:solidFill>
                <a:srgbClr val="0000FF"/>
              </a:solidFill>
            </a:endParaRPr>
          </a:p>
        </p:txBody>
      </p:sp>
      <p:sp>
        <p:nvSpPr>
          <p:cNvPr id="4" name="Slide Number Placeholder 3">
            <a:extLst>
              <a:ext uri="{FF2B5EF4-FFF2-40B4-BE49-F238E27FC236}">
                <a16:creationId xmlns:a16="http://schemas.microsoft.com/office/drawing/2014/main" id="{3D8E95FC-013B-4819-B121-98F39A540918}"/>
              </a:ext>
            </a:extLst>
          </p:cNvPr>
          <p:cNvSpPr>
            <a:spLocks noGrp="1"/>
          </p:cNvSpPr>
          <p:nvPr>
            <p:ph type="sldNum" sz="quarter" idx="12"/>
          </p:nvPr>
        </p:nvSpPr>
        <p:spPr/>
        <p:txBody>
          <a:bodyPr/>
          <a:lstStyle/>
          <a:p>
            <a:fld id="{D7CCD51F-8F2E-4935-9C38-451A14A32E5B}" type="slidenum">
              <a:rPr lang="en-IN" smtClean="0"/>
              <a:t>14</a:t>
            </a:fld>
            <a:endParaRPr lang="en-IN"/>
          </a:p>
        </p:txBody>
      </p:sp>
    </p:spTree>
    <p:extLst>
      <p:ext uri="{BB962C8B-B14F-4D97-AF65-F5344CB8AC3E}">
        <p14:creationId xmlns:p14="http://schemas.microsoft.com/office/powerpoint/2010/main" val="154014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normAutofit fontScale="90000"/>
          </a:bodyPr>
          <a:lstStyle/>
          <a:p>
            <a:pPr algn="ctr"/>
            <a:r>
              <a:rPr lang="en-US" dirty="0"/>
              <a:t>Thank you for listening! </a:t>
            </a:r>
            <a:br>
              <a:rPr lang="en-US" dirty="0"/>
            </a:br>
            <a:br>
              <a:rPr lang="en-US" dirty="0"/>
            </a:br>
            <a:r>
              <a:rPr lang="en-US" dirty="0"/>
              <a:t>  But Not Over…</a:t>
            </a:r>
            <a:endParaRPr lang="en-IN"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15</a:t>
            </a:fld>
            <a:endParaRPr lang="en-IN"/>
          </a:p>
        </p:txBody>
      </p:sp>
    </p:spTree>
    <p:extLst>
      <p:ext uri="{BB962C8B-B14F-4D97-AF65-F5344CB8AC3E}">
        <p14:creationId xmlns:p14="http://schemas.microsoft.com/office/powerpoint/2010/main" val="47657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B84F-687A-443F-B8A1-0E46780D34F9}"/>
              </a:ext>
            </a:extLst>
          </p:cNvPr>
          <p:cNvSpPr>
            <a:spLocks noGrp="1"/>
          </p:cNvSpPr>
          <p:nvPr>
            <p:ph type="title"/>
          </p:nvPr>
        </p:nvSpPr>
        <p:spPr>
          <a:xfrm>
            <a:off x="409448" y="0"/>
            <a:ext cx="10058400" cy="1609344"/>
          </a:xfrm>
        </p:spPr>
        <p:txBody>
          <a:bodyPr/>
          <a:lstStyle/>
          <a:p>
            <a:r>
              <a:rPr lang="en-IN" dirty="0">
                <a:solidFill>
                  <a:srgbClr val="0000FF"/>
                </a:solidFill>
              </a:rPr>
              <a:t>6. Cloud Bursting Architecture</a:t>
            </a:r>
          </a:p>
        </p:txBody>
      </p:sp>
      <p:sp>
        <p:nvSpPr>
          <p:cNvPr id="3" name="Content Placeholder 2">
            <a:extLst>
              <a:ext uri="{FF2B5EF4-FFF2-40B4-BE49-F238E27FC236}">
                <a16:creationId xmlns:a16="http://schemas.microsoft.com/office/drawing/2014/main" id="{5E6C7EA1-2A44-4423-B327-639555EC5C6F}"/>
              </a:ext>
            </a:extLst>
          </p:cNvPr>
          <p:cNvSpPr>
            <a:spLocks noGrp="1"/>
          </p:cNvSpPr>
          <p:nvPr>
            <p:ph idx="1"/>
          </p:nvPr>
        </p:nvSpPr>
        <p:spPr>
          <a:xfrm>
            <a:off x="508000" y="1259840"/>
            <a:ext cx="10620248" cy="5455920"/>
          </a:xfrm>
        </p:spPr>
        <p:txBody>
          <a:bodyPr>
            <a:normAutofit lnSpcReduction="10000"/>
          </a:bodyPr>
          <a:lstStyle/>
          <a:p>
            <a:pPr algn="just">
              <a:lnSpc>
                <a:spcPct val="150000"/>
              </a:lnSpc>
            </a:pPr>
            <a:r>
              <a:rPr lang="en-US" dirty="0"/>
              <a:t>The cloud bursting architecture establishes a </a:t>
            </a:r>
            <a:r>
              <a:rPr lang="en-US" dirty="0">
                <a:solidFill>
                  <a:srgbClr val="FF0000"/>
                </a:solidFill>
              </a:rPr>
              <a:t>form of dynamic scaling</a:t>
            </a:r>
            <a:r>
              <a:rPr lang="en-US" dirty="0"/>
              <a:t> that </a:t>
            </a:r>
            <a:r>
              <a:rPr lang="en-US" dirty="0">
                <a:solidFill>
                  <a:srgbClr val="FF0000"/>
                </a:solidFill>
              </a:rPr>
              <a:t>scales </a:t>
            </a:r>
            <a:r>
              <a:rPr lang="en-US" dirty="0"/>
              <a:t>or </a:t>
            </a:r>
            <a:r>
              <a:rPr lang="en-US" dirty="0">
                <a:solidFill>
                  <a:srgbClr val="FF0000"/>
                </a:solidFill>
              </a:rPr>
              <a:t>“bursts out” on-premise IT resources</a:t>
            </a:r>
            <a:r>
              <a:rPr lang="en-US" dirty="0"/>
              <a:t> into a cloud </a:t>
            </a:r>
            <a:r>
              <a:rPr lang="en-US" dirty="0">
                <a:solidFill>
                  <a:srgbClr val="FF0000"/>
                </a:solidFill>
              </a:rPr>
              <a:t>whenever predefined capacity thresholds have been reached.</a:t>
            </a:r>
            <a:r>
              <a:rPr lang="en-US" dirty="0"/>
              <a:t> </a:t>
            </a:r>
          </a:p>
          <a:p>
            <a:pPr algn="just">
              <a:lnSpc>
                <a:spcPct val="150000"/>
              </a:lnSpc>
            </a:pPr>
            <a:r>
              <a:rPr lang="en-US" dirty="0"/>
              <a:t>The corresponding </a:t>
            </a:r>
            <a:r>
              <a:rPr lang="en-US" dirty="0">
                <a:solidFill>
                  <a:srgbClr val="FF0000"/>
                </a:solidFill>
              </a:rPr>
              <a:t>cloud-based IT resources are redundantly pre-deployed </a:t>
            </a:r>
            <a:r>
              <a:rPr lang="en-US" dirty="0"/>
              <a:t>but </a:t>
            </a:r>
            <a:r>
              <a:rPr lang="en-US" dirty="0">
                <a:solidFill>
                  <a:srgbClr val="FF0000"/>
                </a:solidFill>
              </a:rPr>
              <a:t>remain inactive </a:t>
            </a:r>
            <a:r>
              <a:rPr lang="en-US" dirty="0"/>
              <a:t>until cloud bursting occurs. </a:t>
            </a:r>
            <a:r>
              <a:rPr lang="en-US" dirty="0">
                <a:solidFill>
                  <a:srgbClr val="0000FF"/>
                </a:solidFill>
              </a:rPr>
              <a:t>After they are no longer required, the cloud-based IT resources are released and the architecture “bursts in” back to the on-premise environment.</a:t>
            </a:r>
          </a:p>
          <a:p>
            <a:pPr algn="just">
              <a:lnSpc>
                <a:spcPct val="150000"/>
              </a:lnSpc>
            </a:pPr>
            <a:r>
              <a:rPr lang="en-US" dirty="0">
                <a:highlight>
                  <a:srgbClr val="FFFF00"/>
                </a:highlight>
              </a:rPr>
              <a:t>Cloud bursting is a flexible scaling architecture </a:t>
            </a:r>
            <a:r>
              <a:rPr lang="en-US" dirty="0"/>
              <a:t>that provides cloud consumers with the option of using cloud-based IT resources only to </a:t>
            </a:r>
            <a:r>
              <a:rPr lang="en-US" dirty="0">
                <a:highlight>
                  <a:srgbClr val="FFFF00"/>
                </a:highlight>
              </a:rPr>
              <a:t>meet higher usage demands</a:t>
            </a:r>
            <a:r>
              <a:rPr lang="en-US" dirty="0"/>
              <a:t>. The foundation of this architectural model is based on the</a:t>
            </a:r>
            <a:r>
              <a:rPr lang="en-US" dirty="0">
                <a:solidFill>
                  <a:srgbClr val="0000FF"/>
                </a:solidFill>
              </a:rPr>
              <a:t> automated scaling listener and resource replication mechanisms</a:t>
            </a:r>
            <a:r>
              <a:rPr lang="en-US" dirty="0"/>
              <a:t>.</a:t>
            </a:r>
          </a:p>
          <a:p>
            <a:pPr algn="just">
              <a:lnSpc>
                <a:spcPct val="150000"/>
              </a:lnSpc>
            </a:pPr>
            <a:r>
              <a:rPr lang="en-US" dirty="0">
                <a:highlight>
                  <a:srgbClr val="FFFF00"/>
                </a:highlight>
              </a:rPr>
              <a:t>The automated scaling listener determines when </a:t>
            </a:r>
            <a:r>
              <a:rPr lang="en-US" dirty="0">
                <a:solidFill>
                  <a:srgbClr val="0000FF"/>
                </a:solidFill>
                <a:highlight>
                  <a:srgbClr val="FFFF00"/>
                </a:highlight>
              </a:rPr>
              <a:t>to redirect requests to cloud-based IT resources</a:t>
            </a:r>
            <a:r>
              <a:rPr lang="en-US" dirty="0">
                <a:highlight>
                  <a:srgbClr val="FFFF00"/>
                </a:highlight>
              </a:rPr>
              <a:t>, and resource replication is used </a:t>
            </a:r>
            <a:r>
              <a:rPr lang="en-US" dirty="0">
                <a:solidFill>
                  <a:srgbClr val="0000FF"/>
                </a:solidFill>
                <a:highlight>
                  <a:srgbClr val="FFFF00"/>
                </a:highlight>
              </a:rPr>
              <a:t>to maintain synchronicity </a:t>
            </a:r>
            <a:r>
              <a:rPr lang="en-US" dirty="0">
                <a:highlight>
                  <a:srgbClr val="FFFF00"/>
                </a:highlight>
              </a:rPr>
              <a:t>between on-premise and cloud-based IT resources in relation to state information</a:t>
            </a:r>
            <a:r>
              <a:rPr lang="en-US" dirty="0"/>
              <a:t> (Figure 11.12).</a:t>
            </a:r>
            <a:endParaRPr lang="en-IN" dirty="0"/>
          </a:p>
        </p:txBody>
      </p:sp>
      <p:sp>
        <p:nvSpPr>
          <p:cNvPr id="4" name="Slide Number Placeholder 3">
            <a:extLst>
              <a:ext uri="{FF2B5EF4-FFF2-40B4-BE49-F238E27FC236}">
                <a16:creationId xmlns:a16="http://schemas.microsoft.com/office/drawing/2014/main" id="{DDF7D805-597E-4EB1-87BC-C917DA156008}"/>
              </a:ext>
            </a:extLst>
          </p:cNvPr>
          <p:cNvSpPr>
            <a:spLocks noGrp="1"/>
          </p:cNvSpPr>
          <p:nvPr>
            <p:ph type="sldNum" sz="quarter" idx="12"/>
          </p:nvPr>
        </p:nvSpPr>
        <p:spPr/>
        <p:txBody>
          <a:bodyPr/>
          <a:lstStyle/>
          <a:p>
            <a:fld id="{D7CCD51F-8F2E-4935-9C38-451A14A32E5B}" type="slidenum">
              <a:rPr lang="en-IN" smtClean="0"/>
              <a:t>16</a:t>
            </a:fld>
            <a:endParaRPr lang="en-IN"/>
          </a:p>
        </p:txBody>
      </p:sp>
    </p:spTree>
    <p:extLst>
      <p:ext uri="{BB962C8B-B14F-4D97-AF65-F5344CB8AC3E}">
        <p14:creationId xmlns:p14="http://schemas.microsoft.com/office/powerpoint/2010/main" val="412398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FD921D-463F-456C-8D3B-03B8A2AAF07A}"/>
              </a:ext>
            </a:extLst>
          </p:cNvPr>
          <p:cNvPicPr>
            <a:picLocks noGrp="1" noChangeAspect="1"/>
          </p:cNvPicPr>
          <p:nvPr>
            <p:ph idx="1"/>
          </p:nvPr>
        </p:nvPicPr>
        <p:blipFill>
          <a:blip r:embed="rId2"/>
          <a:stretch>
            <a:fillRect/>
          </a:stretch>
        </p:blipFill>
        <p:spPr>
          <a:xfrm>
            <a:off x="374397" y="1406131"/>
            <a:ext cx="7294880" cy="5451869"/>
          </a:xfrm>
          <a:prstGeom prst="rect">
            <a:avLst/>
          </a:prstGeom>
        </p:spPr>
      </p:pic>
      <p:sp>
        <p:nvSpPr>
          <p:cNvPr id="4" name="Slide Number Placeholder 3">
            <a:extLst>
              <a:ext uri="{FF2B5EF4-FFF2-40B4-BE49-F238E27FC236}">
                <a16:creationId xmlns:a16="http://schemas.microsoft.com/office/drawing/2014/main" id="{C1F51F4F-8327-4742-98EF-BE1208A00ECE}"/>
              </a:ext>
            </a:extLst>
          </p:cNvPr>
          <p:cNvSpPr>
            <a:spLocks noGrp="1"/>
          </p:cNvSpPr>
          <p:nvPr>
            <p:ph type="sldNum" sz="quarter" idx="12"/>
          </p:nvPr>
        </p:nvSpPr>
        <p:spPr/>
        <p:txBody>
          <a:bodyPr/>
          <a:lstStyle/>
          <a:p>
            <a:fld id="{D7CCD51F-8F2E-4935-9C38-451A14A32E5B}" type="slidenum">
              <a:rPr lang="en-IN" smtClean="0"/>
              <a:t>17</a:t>
            </a:fld>
            <a:endParaRPr lang="en-IN"/>
          </a:p>
        </p:txBody>
      </p:sp>
      <p:sp>
        <p:nvSpPr>
          <p:cNvPr id="6" name="Rectangle 5">
            <a:extLst>
              <a:ext uri="{FF2B5EF4-FFF2-40B4-BE49-F238E27FC236}">
                <a16:creationId xmlns:a16="http://schemas.microsoft.com/office/drawing/2014/main" id="{7BE1F90E-582B-4FEA-A551-D19A09D81975}"/>
              </a:ext>
            </a:extLst>
          </p:cNvPr>
          <p:cNvSpPr/>
          <p:nvPr/>
        </p:nvSpPr>
        <p:spPr>
          <a:xfrm>
            <a:off x="8170164" y="1028342"/>
            <a:ext cx="3483356" cy="4524315"/>
          </a:xfrm>
          <a:prstGeom prst="rect">
            <a:avLst/>
          </a:prstGeom>
        </p:spPr>
        <p:txBody>
          <a:bodyPr wrap="square">
            <a:spAutoFit/>
          </a:bodyPr>
          <a:lstStyle/>
          <a:p>
            <a:pPr algn="just"/>
            <a:r>
              <a:rPr lang="en-IN" dirty="0"/>
              <a:t>An automated scaling listener monitors the usage of on-premise Service A, and </a:t>
            </a:r>
            <a:r>
              <a:rPr lang="en-IN" dirty="0">
                <a:solidFill>
                  <a:srgbClr val="0000FF"/>
                </a:solidFill>
              </a:rPr>
              <a:t>redirects Service Consumer C’s request to Service A’s </a:t>
            </a:r>
            <a:r>
              <a:rPr lang="en-IN" dirty="0">
                <a:solidFill>
                  <a:srgbClr val="FF0000"/>
                </a:solidFill>
              </a:rPr>
              <a:t>redundant implementation in the cloud(Cloud Service A) </a:t>
            </a:r>
            <a:r>
              <a:rPr lang="en-IN" dirty="0"/>
              <a:t>once Service A’s </a:t>
            </a:r>
            <a:r>
              <a:rPr lang="en-IN" dirty="0">
                <a:solidFill>
                  <a:srgbClr val="FF0000"/>
                </a:solidFill>
              </a:rPr>
              <a:t>usage threshold</a:t>
            </a:r>
            <a:r>
              <a:rPr lang="en-IN" dirty="0"/>
              <a:t> has been exceeded </a:t>
            </a:r>
            <a:r>
              <a:rPr lang="en-IN" dirty="0">
                <a:solidFill>
                  <a:srgbClr val="0000FF"/>
                </a:solidFill>
              </a:rPr>
              <a:t>(1). </a:t>
            </a:r>
          </a:p>
          <a:p>
            <a:pPr algn="just"/>
            <a:endParaRPr lang="en-IN" dirty="0"/>
          </a:p>
          <a:p>
            <a:pPr algn="just"/>
            <a:endParaRPr lang="en-IN" dirty="0"/>
          </a:p>
          <a:p>
            <a:pPr algn="just"/>
            <a:r>
              <a:rPr lang="en-IN" dirty="0"/>
              <a:t>A resource replication system is used to keep state management databases synchronized </a:t>
            </a:r>
            <a:r>
              <a:rPr lang="en-IN" dirty="0">
                <a:solidFill>
                  <a:srgbClr val="0000FF"/>
                </a:solidFill>
              </a:rPr>
              <a:t>(2).</a:t>
            </a:r>
          </a:p>
        </p:txBody>
      </p:sp>
    </p:spTree>
    <p:extLst>
      <p:ext uri="{BB962C8B-B14F-4D97-AF65-F5344CB8AC3E}">
        <p14:creationId xmlns:p14="http://schemas.microsoft.com/office/powerpoint/2010/main" val="208477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5672-BC05-408E-90D8-2C516055F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375988-60CE-4202-84CE-659F2DFC9089}"/>
              </a:ext>
            </a:extLst>
          </p:cNvPr>
          <p:cNvSpPr>
            <a:spLocks noGrp="1"/>
          </p:cNvSpPr>
          <p:nvPr>
            <p:ph idx="1"/>
          </p:nvPr>
        </p:nvSpPr>
        <p:spPr/>
        <p:txBody>
          <a:bodyPr/>
          <a:lstStyle/>
          <a:p>
            <a:pPr algn="just">
              <a:lnSpc>
                <a:spcPct val="300000"/>
              </a:lnSpc>
            </a:pPr>
            <a:r>
              <a:rPr lang="en-US" dirty="0"/>
              <a:t>In addition to the automated scaling listener and resource replication, numerous other mechanisms can be used to automate the burst in and out dynamics for this architecture, depending primarily on the type of IT resource being scaled.</a:t>
            </a:r>
            <a:endParaRPr lang="en-IN" dirty="0"/>
          </a:p>
        </p:txBody>
      </p:sp>
      <p:sp>
        <p:nvSpPr>
          <p:cNvPr id="4" name="Slide Number Placeholder 3">
            <a:extLst>
              <a:ext uri="{FF2B5EF4-FFF2-40B4-BE49-F238E27FC236}">
                <a16:creationId xmlns:a16="http://schemas.microsoft.com/office/drawing/2014/main" id="{8C750EEE-BA02-4B93-B1CE-3ADBA027CF98}"/>
              </a:ext>
            </a:extLst>
          </p:cNvPr>
          <p:cNvSpPr>
            <a:spLocks noGrp="1"/>
          </p:cNvSpPr>
          <p:nvPr>
            <p:ph type="sldNum" sz="quarter" idx="12"/>
          </p:nvPr>
        </p:nvSpPr>
        <p:spPr/>
        <p:txBody>
          <a:bodyPr/>
          <a:lstStyle/>
          <a:p>
            <a:fld id="{D7CCD51F-8F2E-4935-9C38-451A14A32E5B}" type="slidenum">
              <a:rPr lang="en-IN" smtClean="0"/>
              <a:t>18</a:t>
            </a:fld>
            <a:endParaRPr lang="en-IN"/>
          </a:p>
        </p:txBody>
      </p:sp>
    </p:spTree>
    <p:extLst>
      <p:ext uri="{BB962C8B-B14F-4D97-AF65-F5344CB8AC3E}">
        <p14:creationId xmlns:p14="http://schemas.microsoft.com/office/powerpoint/2010/main" val="273339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normAutofit/>
          </a:bodyPr>
          <a:lstStyle/>
          <a:p>
            <a:pPr algn="ctr"/>
            <a:r>
              <a:rPr lang="en-US" dirty="0"/>
              <a:t>Thank you for listening! </a:t>
            </a:r>
            <a:br>
              <a:rPr lang="en-US" dirty="0"/>
            </a:br>
            <a:r>
              <a:rPr lang="en-US" dirty="0">
                <a:solidFill>
                  <a:srgbClr val="0000FF"/>
                </a:solidFill>
              </a:rPr>
              <a:t> Over…</a:t>
            </a:r>
            <a:endParaRPr lang="en-IN" dirty="0">
              <a:solidFill>
                <a:srgbClr val="0000FF"/>
              </a:solidFill>
            </a:endParaRPr>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19</a:t>
            </a:fld>
            <a:endParaRPr lang="en-IN"/>
          </a:p>
        </p:txBody>
      </p:sp>
    </p:spTree>
    <p:extLst>
      <p:ext uri="{BB962C8B-B14F-4D97-AF65-F5344CB8AC3E}">
        <p14:creationId xmlns:p14="http://schemas.microsoft.com/office/powerpoint/2010/main" val="90252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2369-2822-4C6A-B77E-104FD8CA3710}"/>
              </a:ext>
            </a:extLst>
          </p:cNvPr>
          <p:cNvSpPr>
            <a:spLocks noGrp="1"/>
          </p:cNvSpPr>
          <p:nvPr>
            <p:ph type="title"/>
          </p:nvPr>
        </p:nvSpPr>
        <p:spPr/>
        <p:txBody>
          <a:bodyPr/>
          <a:lstStyle/>
          <a:p>
            <a:endParaRPr lang="en-IN" dirty="0"/>
          </a:p>
        </p:txBody>
      </p:sp>
      <p:graphicFrame>
        <p:nvGraphicFramePr>
          <p:cNvPr id="4" name="Object 3">
            <a:extLst>
              <a:ext uri="{FF2B5EF4-FFF2-40B4-BE49-F238E27FC236}">
                <a16:creationId xmlns:a16="http://schemas.microsoft.com/office/drawing/2014/main" id="{E48C42E5-4F36-4C44-9C08-BA6B776ACAFC}"/>
              </a:ext>
            </a:extLst>
          </p:cNvPr>
          <p:cNvGraphicFramePr>
            <a:graphicFrameLocks noChangeAspect="1"/>
          </p:cNvGraphicFramePr>
          <p:nvPr>
            <p:extLst>
              <p:ext uri="{D42A27DB-BD31-4B8C-83A1-F6EECF244321}">
                <p14:modId xmlns:p14="http://schemas.microsoft.com/office/powerpoint/2010/main" val="1300916652"/>
              </p:ext>
            </p:extLst>
          </p:nvPr>
        </p:nvGraphicFramePr>
        <p:xfrm>
          <a:off x="-260667" y="2756853"/>
          <a:ext cx="12292829" cy="1743012"/>
        </p:xfrm>
        <a:graphic>
          <a:graphicData uri="http://schemas.openxmlformats.org/presentationml/2006/ole">
            <mc:AlternateContent xmlns:mc="http://schemas.openxmlformats.org/markup-compatibility/2006">
              <mc:Choice xmlns:v="urn:schemas-microsoft-com:vml" Requires="v">
                <p:oleObj spid="_x0000_s2120" name="Document" r:id="rId3" imgW="5743558" imgH="813760" progId="Word.Document.12">
                  <p:embed/>
                </p:oleObj>
              </mc:Choice>
              <mc:Fallback>
                <p:oleObj name="Document" r:id="rId3" imgW="5743558" imgH="813760" progId="Word.Document.12">
                  <p:embed/>
                  <p:pic>
                    <p:nvPicPr>
                      <p:cNvPr id="0" name=""/>
                      <p:cNvPicPr/>
                      <p:nvPr/>
                    </p:nvPicPr>
                    <p:blipFill>
                      <a:blip r:embed="rId4"/>
                      <a:stretch>
                        <a:fillRect/>
                      </a:stretch>
                    </p:blipFill>
                    <p:spPr>
                      <a:xfrm>
                        <a:off x="-260667" y="2756853"/>
                        <a:ext cx="12292829" cy="1743012"/>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E7425603-3F50-4D07-B49C-B2716737B3C7}"/>
              </a:ext>
            </a:extLst>
          </p:cNvPr>
          <p:cNvSpPr>
            <a:spLocks noGrp="1"/>
          </p:cNvSpPr>
          <p:nvPr>
            <p:ph type="sldNum" sz="quarter" idx="12"/>
          </p:nvPr>
        </p:nvSpPr>
        <p:spPr/>
        <p:txBody>
          <a:bodyPr/>
          <a:lstStyle/>
          <a:p>
            <a:fld id="{D7CCD51F-8F2E-4935-9C38-451A14A32E5B}" type="slidenum">
              <a:rPr lang="en-IN" smtClean="0"/>
              <a:t>2</a:t>
            </a:fld>
            <a:endParaRPr lang="en-IN"/>
          </a:p>
        </p:txBody>
      </p:sp>
    </p:spTree>
    <p:extLst>
      <p:ext uri="{BB962C8B-B14F-4D97-AF65-F5344CB8AC3E}">
        <p14:creationId xmlns:p14="http://schemas.microsoft.com/office/powerpoint/2010/main" val="1789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1DD6-5C6B-4404-8EA2-1BF56F581776}"/>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824E90B5-059F-459D-A67E-5C9371DCBC8E}"/>
              </a:ext>
            </a:extLst>
          </p:cNvPr>
          <p:cNvSpPr>
            <a:spLocks noGrp="1"/>
          </p:cNvSpPr>
          <p:nvPr>
            <p:ph idx="1"/>
          </p:nvPr>
        </p:nvSpPr>
        <p:spPr>
          <a:xfrm>
            <a:off x="901192" y="1951736"/>
            <a:ext cx="10058400" cy="4033520"/>
          </a:xfrm>
        </p:spPr>
        <p:txBody>
          <a:bodyPr/>
          <a:lstStyle/>
          <a:p>
            <a:r>
              <a:rPr lang="en-US" dirty="0"/>
              <a:t>11.1 Workload Distribution Architecture</a:t>
            </a:r>
          </a:p>
          <a:p>
            <a:r>
              <a:rPr lang="en-US" dirty="0"/>
              <a:t>11.2 Resource Pooling Architecture</a:t>
            </a:r>
          </a:p>
          <a:p>
            <a:r>
              <a:rPr lang="en-US" dirty="0"/>
              <a:t>11.3 Dynamic Scalability Architecture </a:t>
            </a:r>
          </a:p>
          <a:p>
            <a:r>
              <a:rPr lang="en-US" dirty="0">
                <a:solidFill>
                  <a:srgbClr val="FF0000"/>
                </a:solidFill>
              </a:rPr>
              <a:t>11.4 Elastic Resource Capacity Architecture </a:t>
            </a:r>
          </a:p>
          <a:p>
            <a:r>
              <a:rPr lang="en-US" dirty="0">
                <a:solidFill>
                  <a:srgbClr val="FF0000"/>
                </a:solidFill>
              </a:rPr>
              <a:t>11.5 Service Load Balancing Architecture </a:t>
            </a:r>
          </a:p>
          <a:p>
            <a:r>
              <a:rPr lang="en-US" dirty="0">
                <a:solidFill>
                  <a:srgbClr val="FF0000"/>
                </a:solidFill>
              </a:rPr>
              <a:t>11.6 Cloud Bursting Architecture</a:t>
            </a:r>
          </a:p>
          <a:p>
            <a:r>
              <a:rPr lang="en-US" dirty="0"/>
              <a:t>11.7 Elastic Disk Provisioning Architecture</a:t>
            </a:r>
          </a:p>
          <a:p>
            <a:r>
              <a:rPr lang="en-US" dirty="0"/>
              <a:t> 11.8 Redundant Storage Architecture</a:t>
            </a:r>
          </a:p>
          <a:p>
            <a:r>
              <a:rPr lang="en-US" dirty="0"/>
              <a:t> 11.9 Case Study Example</a:t>
            </a:r>
            <a:endParaRPr lang="en-IN" dirty="0"/>
          </a:p>
        </p:txBody>
      </p:sp>
      <p:sp>
        <p:nvSpPr>
          <p:cNvPr id="4" name="Slide Number Placeholder 3">
            <a:extLst>
              <a:ext uri="{FF2B5EF4-FFF2-40B4-BE49-F238E27FC236}">
                <a16:creationId xmlns:a16="http://schemas.microsoft.com/office/drawing/2014/main" id="{025143C9-D8AD-41A6-B730-D488B5026305}"/>
              </a:ext>
            </a:extLst>
          </p:cNvPr>
          <p:cNvSpPr>
            <a:spLocks noGrp="1"/>
          </p:cNvSpPr>
          <p:nvPr>
            <p:ph type="sldNum" sz="quarter" idx="12"/>
          </p:nvPr>
        </p:nvSpPr>
        <p:spPr/>
        <p:txBody>
          <a:bodyPr/>
          <a:lstStyle/>
          <a:p>
            <a:fld id="{D7CCD51F-8F2E-4935-9C38-451A14A32E5B}" type="slidenum">
              <a:rPr lang="en-IN" smtClean="0"/>
              <a:t>3</a:t>
            </a:fld>
            <a:endParaRPr lang="en-IN"/>
          </a:p>
        </p:txBody>
      </p:sp>
    </p:spTree>
    <p:extLst>
      <p:ext uri="{BB962C8B-B14F-4D97-AF65-F5344CB8AC3E}">
        <p14:creationId xmlns:p14="http://schemas.microsoft.com/office/powerpoint/2010/main" val="371192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B0F3-7D66-43E7-B563-2562AB221828}"/>
              </a:ext>
            </a:extLst>
          </p:cNvPr>
          <p:cNvSpPr>
            <a:spLocks noGrp="1"/>
          </p:cNvSpPr>
          <p:nvPr>
            <p:ph type="title"/>
          </p:nvPr>
        </p:nvSpPr>
        <p:spPr/>
        <p:txBody>
          <a:bodyPr>
            <a:normAutofit/>
          </a:bodyPr>
          <a:lstStyle/>
          <a:p>
            <a:r>
              <a:rPr lang="en-US" sz="4000" dirty="0">
                <a:solidFill>
                  <a:srgbClr val="0000FF"/>
                </a:solidFill>
              </a:rPr>
              <a:t>4. Elastic Resource Capacity Architecture</a:t>
            </a:r>
          </a:p>
        </p:txBody>
      </p:sp>
      <p:sp>
        <p:nvSpPr>
          <p:cNvPr id="3" name="Content Placeholder 2">
            <a:extLst>
              <a:ext uri="{FF2B5EF4-FFF2-40B4-BE49-F238E27FC236}">
                <a16:creationId xmlns:a16="http://schemas.microsoft.com/office/drawing/2014/main" id="{9060E1E1-99BD-4C84-97ED-0CC4A0D60019}"/>
              </a:ext>
            </a:extLst>
          </p:cNvPr>
          <p:cNvSpPr>
            <a:spLocks noGrp="1"/>
          </p:cNvSpPr>
          <p:nvPr>
            <p:ph idx="1"/>
          </p:nvPr>
        </p:nvSpPr>
        <p:spPr/>
        <p:txBody>
          <a:bodyPr>
            <a:normAutofit fontScale="92500"/>
          </a:bodyPr>
          <a:lstStyle/>
          <a:p>
            <a:pPr algn="just">
              <a:lnSpc>
                <a:spcPct val="200000"/>
              </a:lnSpc>
            </a:pPr>
            <a:r>
              <a:rPr lang="en-US" dirty="0"/>
              <a:t>The Elastic Resource Capacity Architecture is primarily related to the </a:t>
            </a:r>
            <a:r>
              <a:rPr lang="en-US" dirty="0">
                <a:solidFill>
                  <a:srgbClr val="FF0000"/>
                </a:solidFill>
              </a:rPr>
              <a:t>dynamic provisioning of virtual servers, </a:t>
            </a:r>
            <a:r>
              <a:rPr lang="en-US" dirty="0"/>
              <a:t>using a system that allocates and reclaims CPUs and RAM in immediate response to the fluctuating processing requirements of hosted IT resources (Figures 11.8 and 11.9).</a:t>
            </a:r>
          </a:p>
          <a:p>
            <a:pPr algn="just">
              <a:lnSpc>
                <a:spcPct val="200000"/>
              </a:lnSpc>
            </a:pPr>
            <a:r>
              <a:rPr lang="en-US" dirty="0"/>
              <a:t>In an IaaS scenario, </a:t>
            </a:r>
            <a:r>
              <a:rPr lang="en-US" b="1" dirty="0"/>
              <a:t>dynamic provisioning</a:t>
            </a:r>
            <a:r>
              <a:rPr lang="en-US" dirty="0"/>
              <a:t> refers to the </a:t>
            </a:r>
            <a:r>
              <a:rPr lang="en-US" dirty="0">
                <a:solidFill>
                  <a:srgbClr val="FF0000"/>
                </a:solidFill>
              </a:rPr>
              <a:t>ability to acquire on demand virtual machines</a:t>
            </a:r>
            <a:r>
              <a:rPr lang="en-US" dirty="0"/>
              <a:t> in order to </a:t>
            </a:r>
            <a:r>
              <a:rPr lang="en-US" dirty="0">
                <a:solidFill>
                  <a:srgbClr val="FF0000"/>
                </a:solidFill>
              </a:rPr>
              <a:t>increase the capability of the resulting distributed system</a:t>
            </a:r>
            <a:r>
              <a:rPr lang="en-US" dirty="0"/>
              <a:t> and then release them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DAD597-661A-4EBD-A889-16D7CBF33C8C}"/>
              </a:ext>
            </a:extLst>
          </p:cNvPr>
          <p:cNvSpPr>
            <a:spLocks noGrp="1"/>
          </p:cNvSpPr>
          <p:nvPr>
            <p:ph type="sldNum" sz="quarter" idx="12"/>
          </p:nvPr>
        </p:nvSpPr>
        <p:spPr/>
        <p:txBody>
          <a:bodyPr/>
          <a:lstStyle/>
          <a:p>
            <a:fld id="{D7CCD51F-8F2E-4935-9C38-451A14A32E5B}" type="slidenum">
              <a:rPr lang="en-IN" smtClean="0"/>
              <a:t>4</a:t>
            </a:fld>
            <a:endParaRPr lang="en-IN"/>
          </a:p>
        </p:txBody>
      </p:sp>
    </p:spTree>
    <p:extLst>
      <p:ext uri="{BB962C8B-B14F-4D97-AF65-F5344CB8AC3E}">
        <p14:creationId xmlns:p14="http://schemas.microsoft.com/office/powerpoint/2010/main" val="27884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72143-A29F-45BC-8440-F915E4C92FF4}"/>
              </a:ext>
            </a:extLst>
          </p:cNvPr>
          <p:cNvPicPr>
            <a:picLocks noGrp="1" noChangeAspect="1"/>
          </p:cNvPicPr>
          <p:nvPr>
            <p:ph idx="1"/>
          </p:nvPr>
        </p:nvPicPr>
        <p:blipFill>
          <a:blip r:embed="rId2"/>
          <a:stretch>
            <a:fillRect/>
          </a:stretch>
        </p:blipFill>
        <p:spPr>
          <a:xfrm>
            <a:off x="1219200" y="878286"/>
            <a:ext cx="5668450" cy="5394498"/>
          </a:xfrm>
          <a:prstGeom prst="rect">
            <a:avLst/>
          </a:prstGeom>
        </p:spPr>
      </p:pic>
      <p:sp>
        <p:nvSpPr>
          <p:cNvPr id="4" name="Slide Number Placeholder 3">
            <a:extLst>
              <a:ext uri="{FF2B5EF4-FFF2-40B4-BE49-F238E27FC236}">
                <a16:creationId xmlns:a16="http://schemas.microsoft.com/office/drawing/2014/main" id="{4C567725-3A2F-49EA-834D-CEE6E266DBD1}"/>
              </a:ext>
            </a:extLst>
          </p:cNvPr>
          <p:cNvSpPr>
            <a:spLocks noGrp="1"/>
          </p:cNvSpPr>
          <p:nvPr>
            <p:ph type="sldNum" sz="quarter" idx="12"/>
          </p:nvPr>
        </p:nvSpPr>
        <p:spPr/>
        <p:txBody>
          <a:bodyPr/>
          <a:lstStyle/>
          <a:p>
            <a:fld id="{D7CCD51F-8F2E-4935-9C38-451A14A32E5B}" type="slidenum">
              <a:rPr lang="en-IN" smtClean="0"/>
              <a:t>5</a:t>
            </a:fld>
            <a:endParaRPr lang="en-IN"/>
          </a:p>
        </p:txBody>
      </p:sp>
      <p:sp>
        <p:nvSpPr>
          <p:cNvPr id="6" name="Rectangle 5">
            <a:extLst>
              <a:ext uri="{FF2B5EF4-FFF2-40B4-BE49-F238E27FC236}">
                <a16:creationId xmlns:a16="http://schemas.microsoft.com/office/drawing/2014/main" id="{10246919-1B15-4BD3-9055-7820EF878E02}"/>
              </a:ext>
            </a:extLst>
          </p:cNvPr>
          <p:cNvSpPr/>
          <p:nvPr/>
        </p:nvSpPr>
        <p:spPr>
          <a:xfrm>
            <a:off x="7884160" y="1776274"/>
            <a:ext cx="3830320" cy="3139321"/>
          </a:xfrm>
          <a:prstGeom prst="rect">
            <a:avLst/>
          </a:prstGeom>
        </p:spPr>
        <p:txBody>
          <a:bodyPr wrap="square">
            <a:spAutoFit/>
          </a:bodyPr>
          <a:lstStyle/>
          <a:p>
            <a:pPr algn="just"/>
            <a:r>
              <a:rPr lang="en-IN" dirty="0"/>
              <a:t>Cloud service consumers are actively sending requests to a cloud service </a:t>
            </a:r>
            <a:r>
              <a:rPr lang="en-IN" dirty="0">
                <a:solidFill>
                  <a:srgbClr val="FF0000"/>
                </a:solidFill>
              </a:rPr>
              <a:t>(1), </a:t>
            </a:r>
            <a:r>
              <a:rPr lang="en-IN" dirty="0"/>
              <a:t>which are monitored by an automated scaling listener</a:t>
            </a:r>
            <a:r>
              <a:rPr lang="en-IN" dirty="0">
                <a:solidFill>
                  <a:srgbClr val="FF0000"/>
                </a:solidFill>
              </a:rPr>
              <a:t> (2). </a:t>
            </a:r>
          </a:p>
          <a:p>
            <a:pPr algn="just"/>
            <a:endParaRPr lang="en-IN" dirty="0"/>
          </a:p>
          <a:p>
            <a:pPr algn="just"/>
            <a:r>
              <a:rPr lang="en-IN" dirty="0"/>
              <a:t>An intelligent automation engine script is deployed with workflow logic</a:t>
            </a:r>
            <a:r>
              <a:rPr lang="en-IN" dirty="0">
                <a:solidFill>
                  <a:srgbClr val="FF0000"/>
                </a:solidFill>
              </a:rPr>
              <a:t> (3) </a:t>
            </a:r>
            <a:r>
              <a:rPr lang="en-IN" dirty="0"/>
              <a:t>that is capable of notifying the resource pool using allocation requests </a:t>
            </a:r>
            <a:r>
              <a:rPr lang="en-IN" dirty="0">
                <a:solidFill>
                  <a:srgbClr val="FF0000"/>
                </a:solidFill>
              </a:rPr>
              <a:t>(4).</a:t>
            </a:r>
          </a:p>
        </p:txBody>
      </p:sp>
    </p:spTree>
    <p:extLst>
      <p:ext uri="{BB962C8B-B14F-4D97-AF65-F5344CB8AC3E}">
        <p14:creationId xmlns:p14="http://schemas.microsoft.com/office/powerpoint/2010/main" val="36259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C76AFA-B353-4C71-A5DA-C3DC5A6BA8D9}"/>
              </a:ext>
            </a:extLst>
          </p:cNvPr>
          <p:cNvPicPr>
            <a:picLocks noGrp="1" noChangeAspect="1"/>
          </p:cNvPicPr>
          <p:nvPr>
            <p:ph idx="1"/>
          </p:nvPr>
        </p:nvPicPr>
        <p:blipFill>
          <a:blip r:embed="rId2"/>
          <a:stretch>
            <a:fillRect/>
          </a:stretch>
        </p:blipFill>
        <p:spPr>
          <a:xfrm>
            <a:off x="240792" y="466194"/>
            <a:ext cx="7187730" cy="6391806"/>
          </a:xfrm>
          <a:prstGeom prst="rect">
            <a:avLst/>
          </a:prstGeom>
        </p:spPr>
      </p:pic>
      <p:sp>
        <p:nvSpPr>
          <p:cNvPr id="4" name="Slide Number Placeholder 3">
            <a:extLst>
              <a:ext uri="{FF2B5EF4-FFF2-40B4-BE49-F238E27FC236}">
                <a16:creationId xmlns:a16="http://schemas.microsoft.com/office/drawing/2014/main" id="{6E506211-C21B-4014-ACE2-90E7BA7B67A2}"/>
              </a:ext>
            </a:extLst>
          </p:cNvPr>
          <p:cNvSpPr>
            <a:spLocks noGrp="1"/>
          </p:cNvSpPr>
          <p:nvPr>
            <p:ph type="sldNum" sz="quarter" idx="12"/>
          </p:nvPr>
        </p:nvSpPr>
        <p:spPr/>
        <p:txBody>
          <a:bodyPr/>
          <a:lstStyle/>
          <a:p>
            <a:fld id="{D7CCD51F-8F2E-4935-9C38-451A14A32E5B}" type="slidenum">
              <a:rPr lang="en-IN" smtClean="0"/>
              <a:t>6</a:t>
            </a:fld>
            <a:endParaRPr lang="en-IN"/>
          </a:p>
        </p:txBody>
      </p:sp>
      <p:sp>
        <p:nvSpPr>
          <p:cNvPr id="6" name="Rectangle 5">
            <a:extLst>
              <a:ext uri="{FF2B5EF4-FFF2-40B4-BE49-F238E27FC236}">
                <a16:creationId xmlns:a16="http://schemas.microsoft.com/office/drawing/2014/main" id="{DDF77D68-A72A-43D8-A33B-25BE547BB001}"/>
              </a:ext>
            </a:extLst>
          </p:cNvPr>
          <p:cNvSpPr/>
          <p:nvPr/>
        </p:nvSpPr>
        <p:spPr>
          <a:xfrm>
            <a:off x="7815345" y="974358"/>
            <a:ext cx="3929615" cy="4247317"/>
          </a:xfrm>
          <a:prstGeom prst="rect">
            <a:avLst/>
          </a:prstGeom>
        </p:spPr>
        <p:txBody>
          <a:bodyPr wrap="square">
            <a:spAutoFit/>
          </a:bodyPr>
          <a:lstStyle/>
          <a:p>
            <a:pPr algn="just"/>
            <a:r>
              <a:rPr lang="en-IN" dirty="0"/>
              <a:t>Cloud service </a:t>
            </a:r>
            <a:r>
              <a:rPr lang="en-IN" dirty="0">
                <a:solidFill>
                  <a:srgbClr val="0000FF"/>
                </a:solidFill>
              </a:rPr>
              <a:t>consumer requests increase </a:t>
            </a:r>
            <a:r>
              <a:rPr lang="en-IN" b="1" dirty="0">
                <a:solidFill>
                  <a:srgbClr val="FF0000"/>
                </a:solidFill>
              </a:rPr>
              <a:t>(5),</a:t>
            </a:r>
            <a:r>
              <a:rPr lang="en-IN" dirty="0"/>
              <a:t> causing the automated scaling </a:t>
            </a:r>
            <a:r>
              <a:rPr lang="en-IN" dirty="0">
                <a:solidFill>
                  <a:srgbClr val="0000FF"/>
                </a:solidFill>
              </a:rPr>
              <a:t>listener to signal the intelligent automation engine</a:t>
            </a:r>
            <a:r>
              <a:rPr lang="en-IN" dirty="0"/>
              <a:t> to execute the script </a:t>
            </a:r>
            <a:r>
              <a:rPr lang="en-IN" b="1" dirty="0"/>
              <a:t>(</a:t>
            </a:r>
            <a:r>
              <a:rPr lang="en-IN" b="1" dirty="0">
                <a:solidFill>
                  <a:srgbClr val="FF0000"/>
                </a:solidFill>
              </a:rPr>
              <a:t>6).</a:t>
            </a:r>
          </a:p>
          <a:p>
            <a:pPr algn="just"/>
            <a:endParaRPr lang="en-IN" dirty="0"/>
          </a:p>
          <a:p>
            <a:pPr algn="just"/>
            <a:r>
              <a:rPr lang="en-IN" dirty="0"/>
              <a:t> The script </a:t>
            </a:r>
            <a:r>
              <a:rPr lang="en-IN" dirty="0">
                <a:solidFill>
                  <a:srgbClr val="0000FF"/>
                </a:solidFill>
              </a:rPr>
              <a:t>runs the workflow logic </a:t>
            </a:r>
            <a:r>
              <a:rPr lang="en-IN" dirty="0"/>
              <a:t>that signals the hypervisor to allocate more IT resources from the resource pools </a:t>
            </a:r>
            <a:r>
              <a:rPr lang="en-IN" b="1" dirty="0">
                <a:solidFill>
                  <a:srgbClr val="FF0000"/>
                </a:solidFill>
              </a:rPr>
              <a:t>(7). </a:t>
            </a:r>
          </a:p>
          <a:p>
            <a:pPr algn="just"/>
            <a:endParaRPr lang="en-IN" dirty="0"/>
          </a:p>
          <a:p>
            <a:pPr algn="just"/>
            <a:r>
              <a:rPr lang="en-IN" dirty="0"/>
              <a:t>The hypervisor </a:t>
            </a:r>
            <a:r>
              <a:rPr lang="en-IN" dirty="0">
                <a:solidFill>
                  <a:srgbClr val="0000FF"/>
                </a:solidFill>
              </a:rPr>
              <a:t>allocates additional CPU and RAM to the virtual server, </a:t>
            </a:r>
            <a:r>
              <a:rPr lang="en-IN" dirty="0"/>
              <a:t>enabling the increased workload to be handled </a:t>
            </a:r>
            <a:r>
              <a:rPr lang="en-IN" b="1" dirty="0">
                <a:solidFill>
                  <a:srgbClr val="FF0000"/>
                </a:solidFill>
              </a:rPr>
              <a:t>(8).</a:t>
            </a:r>
          </a:p>
        </p:txBody>
      </p:sp>
    </p:spTree>
    <p:extLst>
      <p:ext uri="{BB962C8B-B14F-4D97-AF65-F5344CB8AC3E}">
        <p14:creationId xmlns:p14="http://schemas.microsoft.com/office/powerpoint/2010/main" val="39869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9900-F72F-455F-9D60-D86AD277F7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A36025-6742-4A7D-A047-39D7B0439A3F}"/>
              </a:ext>
            </a:extLst>
          </p:cNvPr>
          <p:cNvSpPr>
            <a:spLocks noGrp="1"/>
          </p:cNvSpPr>
          <p:nvPr>
            <p:ph idx="1"/>
          </p:nvPr>
        </p:nvSpPr>
        <p:spPr/>
        <p:txBody>
          <a:bodyPr>
            <a:normAutofit lnSpcReduction="10000"/>
          </a:bodyPr>
          <a:lstStyle/>
          <a:p>
            <a:pPr algn="just">
              <a:lnSpc>
                <a:spcPct val="150000"/>
              </a:lnSpc>
            </a:pPr>
            <a:r>
              <a:rPr lang="en-US" dirty="0">
                <a:solidFill>
                  <a:srgbClr val="0000FF"/>
                </a:solidFill>
              </a:rPr>
              <a:t>Resource pools are used by scaling technology </a:t>
            </a:r>
            <a:r>
              <a:rPr lang="en-US" dirty="0"/>
              <a:t>that interacts with the hypervisor and/or VIM to retrieve and return CPU and RAM resources at runtime. The </a:t>
            </a:r>
            <a:r>
              <a:rPr lang="en-US" dirty="0">
                <a:solidFill>
                  <a:srgbClr val="0000FF"/>
                </a:solidFill>
              </a:rPr>
              <a:t>runtime processing of the virtual server is monitored </a:t>
            </a:r>
            <a:r>
              <a:rPr lang="en-US" dirty="0"/>
              <a:t>so that additional processing power can be leveraged from the resource pool </a:t>
            </a:r>
            <a:r>
              <a:rPr lang="en-US" dirty="0">
                <a:solidFill>
                  <a:srgbClr val="FF0000"/>
                </a:solidFill>
              </a:rPr>
              <a:t>via</a:t>
            </a:r>
            <a:r>
              <a:rPr lang="en-US" dirty="0"/>
              <a:t> dynamic allocation, </a:t>
            </a:r>
            <a:r>
              <a:rPr lang="en-US" dirty="0">
                <a:solidFill>
                  <a:srgbClr val="FF0000"/>
                </a:solidFill>
              </a:rPr>
              <a:t>before capacity thresholds are met</a:t>
            </a:r>
            <a:r>
              <a:rPr lang="en-US" dirty="0"/>
              <a:t>. The virtual server and its hosted applications and IT resources are vertically scaled in response.</a:t>
            </a:r>
          </a:p>
          <a:p>
            <a:pPr algn="just">
              <a:lnSpc>
                <a:spcPct val="150000"/>
              </a:lnSpc>
            </a:pPr>
            <a:r>
              <a:rPr lang="en-US" dirty="0"/>
              <a:t>This type of cloud architecture can be designed so that </a:t>
            </a:r>
            <a:r>
              <a:rPr lang="en-US" dirty="0">
                <a:solidFill>
                  <a:srgbClr val="FF0000"/>
                </a:solidFill>
              </a:rPr>
              <a:t>the intelligent automation engine script sends its scaling request via the VIM instead of to the hypervisor directly. </a:t>
            </a:r>
            <a:r>
              <a:rPr lang="en-US" dirty="0"/>
              <a:t>Virtual servers that participate in elastic resource allocation systems may require rebooting in order for the dynamic resource allocation to take effect.</a:t>
            </a:r>
            <a:endParaRPr lang="en-IN" dirty="0"/>
          </a:p>
        </p:txBody>
      </p:sp>
      <p:sp>
        <p:nvSpPr>
          <p:cNvPr id="4" name="Slide Number Placeholder 3">
            <a:extLst>
              <a:ext uri="{FF2B5EF4-FFF2-40B4-BE49-F238E27FC236}">
                <a16:creationId xmlns:a16="http://schemas.microsoft.com/office/drawing/2014/main" id="{F68B1DBC-6516-4553-A545-1FEB08A75E95}"/>
              </a:ext>
            </a:extLst>
          </p:cNvPr>
          <p:cNvSpPr>
            <a:spLocks noGrp="1"/>
          </p:cNvSpPr>
          <p:nvPr>
            <p:ph type="sldNum" sz="quarter" idx="12"/>
          </p:nvPr>
        </p:nvSpPr>
        <p:spPr/>
        <p:txBody>
          <a:bodyPr/>
          <a:lstStyle/>
          <a:p>
            <a:fld id="{D7CCD51F-8F2E-4935-9C38-451A14A32E5B}" type="slidenum">
              <a:rPr lang="en-IN" smtClean="0"/>
              <a:t>7</a:t>
            </a:fld>
            <a:endParaRPr lang="en-IN"/>
          </a:p>
        </p:txBody>
      </p:sp>
    </p:spTree>
    <p:extLst>
      <p:ext uri="{BB962C8B-B14F-4D97-AF65-F5344CB8AC3E}">
        <p14:creationId xmlns:p14="http://schemas.microsoft.com/office/powerpoint/2010/main" val="198364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82B4-1BAF-45B8-A9CA-352A9ED6EFCC}"/>
              </a:ext>
            </a:extLst>
          </p:cNvPr>
          <p:cNvSpPr>
            <a:spLocks noGrp="1"/>
          </p:cNvSpPr>
          <p:nvPr>
            <p:ph type="title"/>
          </p:nvPr>
        </p:nvSpPr>
        <p:spPr>
          <a:xfrm>
            <a:off x="135128" y="274955"/>
            <a:ext cx="10058400" cy="1609344"/>
          </a:xfrm>
        </p:spPr>
        <p:txBody>
          <a:bodyPr/>
          <a:lstStyle/>
          <a:p>
            <a:r>
              <a:rPr lang="en-IN" dirty="0"/>
              <a:t>Intelligent Automation Engine</a:t>
            </a:r>
          </a:p>
        </p:txBody>
      </p:sp>
      <p:sp>
        <p:nvSpPr>
          <p:cNvPr id="3" name="Content Placeholder 2">
            <a:extLst>
              <a:ext uri="{FF2B5EF4-FFF2-40B4-BE49-F238E27FC236}">
                <a16:creationId xmlns:a16="http://schemas.microsoft.com/office/drawing/2014/main" id="{C882A01C-60D0-4F97-B0AF-E9C7ABDF7AB8}"/>
              </a:ext>
            </a:extLst>
          </p:cNvPr>
          <p:cNvSpPr>
            <a:spLocks noGrp="1"/>
          </p:cNvSpPr>
          <p:nvPr>
            <p:ph idx="1"/>
          </p:nvPr>
        </p:nvSpPr>
        <p:spPr>
          <a:xfrm>
            <a:off x="416560" y="2121408"/>
            <a:ext cx="8788400" cy="4050792"/>
          </a:xfrm>
        </p:spPr>
        <p:txBody>
          <a:bodyPr>
            <a:normAutofit/>
          </a:bodyPr>
          <a:lstStyle/>
          <a:p>
            <a:pPr algn="just"/>
            <a:r>
              <a:rPr lang="en-US" dirty="0"/>
              <a:t>The intelligent automation engine automates administration tasks by executing scripts that contain workflow logic.</a:t>
            </a:r>
          </a:p>
          <a:p>
            <a:pPr algn="just"/>
            <a:r>
              <a:rPr lang="en-US" dirty="0">
                <a:solidFill>
                  <a:srgbClr val="FF0000"/>
                </a:solidFill>
              </a:rPr>
              <a:t>Some additional mechanisms that can be included in this cloud architecture </a:t>
            </a:r>
            <a:r>
              <a:rPr lang="en-US" dirty="0"/>
              <a:t>are the following:</a:t>
            </a:r>
          </a:p>
          <a:p>
            <a:pPr algn="just"/>
            <a:r>
              <a:rPr lang="en-US" dirty="0">
                <a:solidFill>
                  <a:srgbClr val="0000FF"/>
                </a:solidFill>
              </a:rPr>
              <a:t>Cloud Usage Monitor </a:t>
            </a:r>
            <a:r>
              <a:rPr lang="en-US" dirty="0"/>
              <a:t>– </a:t>
            </a:r>
            <a:r>
              <a:rPr lang="en-US" dirty="0">
                <a:solidFill>
                  <a:srgbClr val="FF0000"/>
                </a:solidFill>
              </a:rPr>
              <a:t>Specialized cloud usage monitors </a:t>
            </a:r>
            <a:r>
              <a:rPr lang="en-US" dirty="0"/>
              <a:t>collect resource usage information on IT resources </a:t>
            </a:r>
            <a:r>
              <a:rPr lang="en-US" dirty="0">
                <a:solidFill>
                  <a:srgbClr val="FF0000"/>
                </a:solidFill>
              </a:rPr>
              <a:t>before, during, and after scaling</a:t>
            </a:r>
            <a:r>
              <a:rPr lang="en-US" dirty="0"/>
              <a:t>, to help define the future processing capacity thresholds of the virtual servers.</a:t>
            </a:r>
          </a:p>
          <a:p>
            <a:pPr algn="just"/>
            <a:r>
              <a:rPr lang="en-US" dirty="0">
                <a:solidFill>
                  <a:srgbClr val="0000FF"/>
                </a:solidFill>
              </a:rPr>
              <a:t>Pay-Per-Use Monitor </a:t>
            </a:r>
            <a:r>
              <a:rPr lang="en-US" dirty="0"/>
              <a:t>– The pay-per-use monitor is responsible for collecting resource usage cost information as it fluctuates with the elastic provisioning.</a:t>
            </a:r>
          </a:p>
          <a:p>
            <a:pPr algn="just"/>
            <a:r>
              <a:rPr lang="en-US" dirty="0">
                <a:solidFill>
                  <a:srgbClr val="0000FF"/>
                </a:solidFill>
              </a:rPr>
              <a:t>Resource Replication </a:t>
            </a:r>
            <a:r>
              <a:rPr lang="en-US" dirty="0"/>
              <a:t>– Resource replication is used by this architectural model to generate new instances of the scaled IT resources.</a:t>
            </a:r>
            <a:endParaRPr lang="en-IN" dirty="0"/>
          </a:p>
        </p:txBody>
      </p:sp>
      <p:sp>
        <p:nvSpPr>
          <p:cNvPr id="4" name="Slide Number Placeholder 3">
            <a:extLst>
              <a:ext uri="{FF2B5EF4-FFF2-40B4-BE49-F238E27FC236}">
                <a16:creationId xmlns:a16="http://schemas.microsoft.com/office/drawing/2014/main" id="{523C68DC-A151-40A1-A6AA-B6B533ABEA1F}"/>
              </a:ext>
            </a:extLst>
          </p:cNvPr>
          <p:cNvSpPr>
            <a:spLocks noGrp="1"/>
          </p:cNvSpPr>
          <p:nvPr>
            <p:ph type="sldNum" sz="quarter" idx="12"/>
          </p:nvPr>
        </p:nvSpPr>
        <p:spPr/>
        <p:txBody>
          <a:bodyPr/>
          <a:lstStyle/>
          <a:p>
            <a:fld id="{D7CCD51F-8F2E-4935-9C38-451A14A32E5B}" type="slidenum">
              <a:rPr lang="en-IN" smtClean="0"/>
              <a:t>8</a:t>
            </a:fld>
            <a:endParaRPr lang="en-IN"/>
          </a:p>
        </p:txBody>
      </p:sp>
      <p:pic>
        <p:nvPicPr>
          <p:cNvPr id="5" name="Picture 4">
            <a:extLst>
              <a:ext uri="{FF2B5EF4-FFF2-40B4-BE49-F238E27FC236}">
                <a16:creationId xmlns:a16="http://schemas.microsoft.com/office/drawing/2014/main" id="{CD239E17-58DD-4DBD-AF88-9CCCCE61F00B}"/>
              </a:ext>
            </a:extLst>
          </p:cNvPr>
          <p:cNvPicPr>
            <a:picLocks noChangeAspect="1"/>
          </p:cNvPicPr>
          <p:nvPr/>
        </p:nvPicPr>
        <p:blipFill>
          <a:blip r:embed="rId2"/>
          <a:stretch>
            <a:fillRect/>
          </a:stretch>
        </p:blipFill>
        <p:spPr>
          <a:xfrm>
            <a:off x="9456582" y="1015620"/>
            <a:ext cx="2041382" cy="5357748"/>
          </a:xfrm>
          <a:prstGeom prst="rect">
            <a:avLst/>
          </a:prstGeom>
        </p:spPr>
      </p:pic>
    </p:spTree>
    <p:extLst>
      <p:ext uri="{BB962C8B-B14F-4D97-AF65-F5344CB8AC3E}">
        <p14:creationId xmlns:p14="http://schemas.microsoft.com/office/powerpoint/2010/main" val="210261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normAutofit fontScale="90000"/>
          </a:bodyPr>
          <a:lstStyle/>
          <a:p>
            <a:pPr algn="ctr"/>
            <a:r>
              <a:rPr lang="en-US" dirty="0"/>
              <a:t>Thank you for listening! </a:t>
            </a:r>
            <a:br>
              <a:rPr lang="en-US" dirty="0"/>
            </a:br>
            <a:br>
              <a:rPr lang="en-US" dirty="0"/>
            </a:br>
            <a:r>
              <a:rPr lang="en-US" dirty="0"/>
              <a:t>  But Not Over…</a:t>
            </a:r>
            <a:endParaRPr lang="en-IN"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9</a:t>
            </a:fld>
            <a:endParaRPr lang="en-IN"/>
          </a:p>
        </p:txBody>
      </p:sp>
    </p:spTree>
    <p:extLst>
      <p:ext uri="{BB962C8B-B14F-4D97-AF65-F5344CB8AC3E}">
        <p14:creationId xmlns:p14="http://schemas.microsoft.com/office/powerpoint/2010/main" val="219676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380</TotalTime>
  <Words>1166</Words>
  <Application>Microsoft Office PowerPoint</Application>
  <PresentationFormat>Widescreen</PresentationFormat>
  <Paragraphs>81</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Calibri</vt:lpstr>
      <vt:lpstr>Rockwell</vt:lpstr>
      <vt:lpstr>Rockwell Condensed</vt:lpstr>
      <vt:lpstr>Times New Roman</vt:lpstr>
      <vt:lpstr>Wingdings</vt:lpstr>
      <vt:lpstr>Wood Type</vt:lpstr>
      <vt:lpstr>Document</vt:lpstr>
      <vt:lpstr>Fundamental cloud architecture Module 4 Topic 3 </vt:lpstr>
      <vt:lpstr>PowerPoint Presentation</vt:lpstr>
      <vt:lpstr>Topics</vt:lpstr>
      <vt:lpstr>4. Elastic Resource Capacity Architecture</vt:lpstr>
      <vt:lpstr>PowerPoint Presentation</vt:lpstr>
      <vt:lpstr>PowerPoint Presentation</vt:lpstr>
      <vt:lpstr>PowerPoint Presentation</vt:lpstr>
      <vt:lpstr>Intelligent Automation Engine</vt:lpstr>
      <vt:lpstr>Thank you for listening!     But Not Over…</vt:lpstr>
      <vt:lpstr>5. Service Load Balancing Architecture</vt:lpstr>
      <vt:lpstr>PowerPoint Presentation</vt:lpstr>
      <vt:lpstr>The load balancer intercepts messages sent by cloud service consumers (1) and forwards them to the virtual servers so that the workload processing is horizontally scaled (2).</vt:lpstr>
      <vt:lpstr>PowerPoint Presentation</vt:lpstr>
      <vt:lpstr>PowerPoint Presentation</vt:lpstr>
      <vt:lpstr>Thank you for listening!     But Not Over…</vt:lpstr>
      <vt:lpstr>6. Cloud Bursting Architecture</vt:lpstr>
      <vt:lpstr>PowerPoint Presentation</vt:lpstr>
      <vt:lpstr>PowerPoint Presentation</vt:lpstr>
      <vt:lpstr>Thank you for listening!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cloud architecture</dc:title>
  <dc:creator>Karthik Vihaan</dc:creator>
  <cp:lastModifiedBy>Karthik Vihaan</cp:lastModifiedBy>
  <cp:revision>65</cp:revision>
  <dcterms:created xsi:type="dcterms:W3CDTF">2020-02-19T09:04:07Z</dcterms:created>
  <dcterms:modified xsi:type="dcterms:W3CDTF">2020-02-25T11:12:04Z</dcterms:modified>
</cp:coreProperties>
</file>