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79" r:id="rId6"/>
    <p:sldId id="281" r:id="rId7"/>
    <p:sldId id="282" r:id="rId8"/>
    <p:sldId id="280" r:id="rId9"/>
    <p:sldId id="283" r:id="rId10"/>
    <p:sldId id="275" r:id="rId11"/>
    <p:sldId id="284" r:id="rId12"/>
    <p:sldId id="285" r:id="rId13"/>
    <p:sldId id="286" r:id="rId14"/>
    <p:sldId id="287" r:id="rId15"/>
    <p:sldId id="288" r:id="rId16"/>
    <p:sldId id="289" r:id="rId17"/>
    <p:sldId id="290" r:id="rId18"/>
    <p:sldId id="291"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B2262-47C6-4B45-8DAA-1B7B1718674F}" type="datetimeFigureOut">
              <a:rPr lang="en-IN" smtClean="0"/>
              <a:t>25-02-2020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0EC5-9A45-44E0-ABE5-69000FCB2ADA}" type="slidenum">
              <a:rPr lang="en-IN" smtClean="0"/>
              <a:t>‹#›</a:t>
            </a:fld>
            <a:endParaRPr lang="en-IN"/>
          </a:p>
        </p:txBody>
      </p:sp>
    </p:spTree>
    <p:extLst>
      <p:ext uri="{BB962C8B-B14F-4D97-AF65-F5344CB8AC3E}">
        <p14:creationId xmlns:p14="http://schemas.microsoft.com/office/powerpoint/2010/main" val="126756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30218-BA65-4A8D-A05C-970E2712F64C}"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16459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962F-1038-4976-A377-ABAE7C17718F}"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50745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DBA7B-E2CE-4E33-89BF-159A83F7B4AF}"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00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0D1930-1FF4-432C-8962-1A993793F543}"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pic>
        <p:nvPicPr>
          <p:cNvPr id="8" name="Picture 7">
            <a:extLst>
              <a:ext uri="{FF2B5EF4-FFF2-40B4-BE49-F238E27FC236}">
                <a16:creationId xmlns:a16="http://schemas.microsoft.com/office/drawing/2014/main" id="{B10F1350-5742-4577-8EAE-F5003BAB04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4965" y="-1375"/>
            <a:ext cx="1512326" cy="687175"/>
          </a:xfrm>
          <a:prstGeom prst="rect">
            <a:avLst/>
          </a:prstGeom>
        </p:spPr>
      </p:pic>
    </p:spTree>
    <p:extLst>
      <p:ext uri="{BB962C8B-B14F-4D97-AF65-F5344CB8AC3E}">
        <p14:creationId xmlns:p14="http://schemas.microsoft.com/office/powerpoint/2010/main" val="14958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6E4903CD-CE03-48EF-A9EE-85D9802F4166}" type="datetime1">
              <a:rPr lang="en-IN" smtClean="0"/>
              <a:t>25-02-2020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213396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05AFF-A68A-4257-B996-E29AFF05DC6B}" type="datetime1">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745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A3ECC-24D2-44FD-899A-2C814EE449C0}" type="datetime1">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20907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3E414-B5EC-4C97-A390-D90CB865BBEC}" type="datetime1">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256316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0DA60-5A71-4B62-BF02-35C696921E80}" type="datetime1">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89588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78ED80-DFDB-414E-B889-9240F80FE72C}" type="datetime1">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34086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395D22-9A14-46EB-8CCC-904DDD053A0A}" type="datetime1">
              <a:rPr lang="en-IN" smtClean="0"/>
              <a:t>25-02-2020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25680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D20C72-1803-4F8F-8CFC-7FC79DA20F05}" type="datetime1">
              <a:rPr lang="en-IN" smtClean="0"/>
              <a:t>25-02-2020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CCD51F-8F2E-4935-9C38-451A14A32E5B}" type="slidenum">
              <a:rPr lang="en-IN" smtClean="0"/>
              <a:t>‹#›</a:t>
            </a:fld>
            <a:endParaRPr lang="en-IN"/>
          </a:p>
        </p:txBody>
      </p:sp>
    </p:spTree>
    <p:extLst>
      <p:ext uri="{BB962C8B-B14F-4D97-AF65-F5344CB8AC3E}">
        <p14:creationId xmlns:p14="http://schemas.microsoft.com/office/powerpoint/2010/main" val="323915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BF35-3E47-4753-AA35-D61F46A1BEA5}"/>
              </a:ext>
            </a:extLst>
          </p:cNvPr>
          <p:cNvSpPr>
            <a:spLocks noGrp="1"/>
          </p:cNvSpPr>
          <p:nvPr>
            <p:ph type="ctrTitle"/>
          </p:nvPr>
        </p:nvSpPr>
        <p:spPr/>
        <p:txBody>
          <a:bodyPr/>
          <a:lstStyle/>
          <a:p>
            <a:pPr algn="ctr">
              <a:lnSpc>
                <a:spcPct val="100000"/>
              </a:lnSpc>
            </a:pPr>
            <a:r>
              <a:rPr lang="en-US" sz="3200" dirty="0">
                <a:latin typeface="Times New Roman" panose="02020603050405020304" pitchFamily="18" charset="0"/>
                <a:cs typeface="Times New Roman" panose="02020603050405020304" pitchFamily="18" charset="0"/>
              </a:rPr>
              <a:t>Fundamental cloud architecture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 4</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Topic 3</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62E077-D423-4E7D-BC17-E02D3BFF0198}"/>
              </a:ext>
            </a:extLst>
          </p:cNvPr>
          <p:cNvSpPr>
            <a:spLocks noGrp="1"/>
          </p:cNvSpPr>
          <p:nvPr>
            <p:ph type="subTitle" idx="1"/>
          </p:nvPr>
        </p:nvSpPr>
        <p:spPr>
          <a:xfrm>
            <a:off x="2268728" y="5151120"/>
            <a:ext cx="7870952" cy="1171448"/>
          </a:xfrm>
        </p:spPr>
        <p:txBody>
          <a:bodyPr/>
          <a:lstStyle/>
          <a:p>
            <a:pPr algn="ctr"/>
            <a:r>
              <a:rPr lang="en-US" dirty="0"/>
              <a:t>Karthikeyan S</a:t>
            </a:r>
            <a:endParaRPr lang="en-IN" dirty="0"/>
          </a:p>
        </p:txBody>
      </p:sp>
      <p:sp>
        <p:nvSpPr>
          <p:cNvPr id="6" name="Slide Number Placeholder 5">
            <a:extLst>
              <a:ext uri="{FF2B5EF4-FFF2-40B4-BE49-F238E27FC236}">
                <a16:creationId xmlns:a16="http://schemas.microsoft.com/office/drawing/2014/main" id="{15FAF468-8981-47FF-A29D-0C5977796E0A}"/>
              </a:ext>
            </a:extLst>
          </p:cNvPr>
          <p:cNvSpPr>
            <a:spLocks noGrp="1"/>
          </p:cNvSpPr>
          <p:nvPr>
            <p:ph type="sldNum" sz="quarter" idx="12"/>
          </p:nvPr>
        </p:nvSpPr>
        <p:spPr/>
        <p:txBody>
          <a:bodyPr/>
          <a:lstStyle/>
          <a:p>
            <a:fld id="{D7CCD51F-8F2E-4935-9C38-451A14A32E5B}" type="slidenum">
              <a:rPr lang="en-IN" smtClean="0"/>
              <a:t>1</a:t>
            </a:fld>
            <a:endParaRPr lang="en-IN"/>
          </a:p>
        </p:txBody>
      </p:sp>
    </p:spTree>
    <p:extLst>
      <p:ext uri="{BB962C8B-B14F-4D97-AF65-F5344CB8AC3E}">
        <p14:creationId xmlns:p14="http://schemas.microsoft.com/office/powerpoint/2010/main" val="394242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normAutofit fontScale="90000"/>
          </a:bodyPr>
          <a:lstStyle/>
          <a:p>
            <a:pPr algn="ctr"/>
            <a:r>
              <a:rPr lang="en-US" dirty="0"/>
              <a:t>Thank you for listening! </a:t>
            </a:r>
            <a:br>
              <a:rPr lang="en-US" dirty="0"/>
            </a:br>
            <a:br>
              <a:rPr lang="en-US" dirty="0"/>
            </a:br>
            <a:r>
              <a:rPr lang="en-US" dirty="0"/>
              <a:t>  But Not Over…</a:t>
            </a:r>
            <a:endParaRPr lang="en-IN"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10</a:t>
            </a:fld>
            <a:endParaRPr lang="en-IN"/>
          </a:p>
        </p:txBody>
      </p:sp>
    </p:spTree>
    <p:extLst>
      <p:ext uri="{BB962C8B-B14F-4D97-AF65-F5344CB8AC3E}">
        <p14:creationId xmlns:p14="http://schemas.microsoft.com/office/powerpoint/2010/main" val="219676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3A7F-B748-490F-8AC7-7F9C4BFC829B}"/>
              </a:ext>
            </a:extLst>
          </p:cNvPr>
          <p:cNvSpPr>
            <a:spLocks noGrp="1"/>
          </p:cNvSpPr>
          <p:nvPr>
            <p:ph type="title"/>
          </p:nvPr>
        </p:nvSpPr>
        <p:spPr>
          <a:xfrm>
            <a:off x="1252728" y="2191512"/>
            <a:ext cx="10058400" cy="1609344"/>
          </a:xfrm>
        </p:spPr>
        <p:txBody>
          <a:bodyPr/>
          <a:lstStyle/>
          <a:p>
            <a:r>
              <a:rPr lang="en-IN" dirty="0">
                <a:solidFill>
                  <a:srgbClr val="0000FF"/>
                </a:solidFill>
              </a:rPr>
              <a:t>8. Redundant Storage Architecture</a:t>
            </a:r>
          </a:p>
        </p:txBody>
      </p:sp>
      <p:sp>
        <p:nvSpPr>
          <p:cNvPr id="4" name="Slide Number Placeholder 3">
            <a:extLst>
              <a:ext uri="{FF2B5EF4-FFF2-40B4-BE49-F238E27FC236}">
                <a16:creationId xmlns:a16="http://schemas.microsoft.com/office/drawing/2014/main" id="{CB4DF82F-BEE7-43B3-B368-6ABF5997EC74}"/>
              </a:ext>
            </a:extLst>
          </p:cNvPr>
          <p:cNvSpPr>
            <a:spLocks noGrp="1"/>
          </p:cNvSpPr>
          <p:nvPr>
            <p:ph type="sldNum" sz="quarter" idx="12"/>
          </p:nvPr>
        </p:nvSpPr>
        <p:spPr/>
        <p:txBody>
          <a:bodyPr/>
          <a:lstStyle/>
          <a:p>
            <a:fld id="{D7CCD51F-8F2E-4935-9C38-451A14A32E5B}" type="slidenum">
              <a:rPr lang="en-IN" smtClean="0"/>
              <a:t>11</a:t>
            </a:fld>
            <a:endParaRPr lang="en-IN"/>
          </a:p>
        </p:txBody>
      </p:sp>
    </p:spTree>
    <p:extLst>
      <p:ext uri="{BB962C8B-B14F-4D97-AF65-F5344CB8AC3E}">
        <p14:creationId xmlns:p14="http://schemas.microsoft.com/office/powerpoint/2010/main" val="26644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CD6E4-71C0-4A64-B78C-A2220DA8F183}"/>
              </a:ext>
            </a:extLst>
          </p:cNvPr>
          <p:cNvSpPr>
            <a:spLocks noGrp="1"/>
          </p:cNvSpPr>
          <p:nvPr>
            <p:ph idx="1"/>
          </p:nvPr>
        </p:nvSpPr>
        <p:spPr>
          <a:xfrm>
            <a:off x="1069848" y="447040"/>
            <a:ext cx="10058400" cy="5725160"/>
          </a:xfrm>
        </p:spPr>
        <p:txBody>
          <a:bodyPr>
            <a:normAutofit/>
          </a:bodyPr>
          <a:lstStyle/>
          <a:p>
            <a:pPr algn="just">
              <a:lnSpc>
                <a:spcPct val="300000"/>
              </a:lnSpc>
            </a:pPr>
            <a:r>
              <a:rPr lang="en-US" dirty="0">
                <a:solidFill>
                  <a:srgbClr val="0000FF"/>
                </a:solidFill>
              </a:rPr>
              <a:t>Cloud storage devices </a:t>
            </a:r>
            <a:r>
              <a:rPr lang="en-US" dirty="0"/>
              <a:t>are occasionally subject to failure and disruptions that are caused by network connectivity issues, controller or general hardware failure, or security breaches.</a:t>
            </a:r>
          </a:p>
          <a:p>
            <a:pPr algn="just">
              <a:lnSpc>
                <a:spcPct val="300000"/>
              </a:lnSpc>
            </a:pPr>
            <a:r>
              <a:rPr lang="en-US" dirty="0"/>
              <a:t> A compromised cloud storage device’s reliability can have a ripple effect and cause impact failure across all of the services, applications, and infrastructure components in the cloud that are reliant on its availability.</a:t>
            </a:r>
            <a:endParaRPr lang="en-IN" dirty="0"/>
          </a:p>
        </p:txBody>
      </p:sp>
      <p:sp>
        <p:nvSpPr>
          <p:cNvPr id="4" name="Slide Number Placeholder 3">
            <a:extLst>
              <a:ext uri="{FF2B5EF4-FFF2-40B4-BE49-F238E27FC236}">
                <a16:creationId xmlns:a16="http://schemas.microsoft.com/office/drawing/2014/main" id="{CEA9D97C-A1C3-431C-B2FD-0BC8833A822E}"/>
              </a:ext>
            </a:extLst>
          </p:cNvPr>
          <p:cNvSpPr>
            <a:spLocks noGrp="1"/>
          </p:cNvSpPr>
          <p:nvPr>
            <p:ph type="sldNum" sz="quarter" idx="12"/>
          </p:nvPr>
        </p:nvSpPr>
        <p:spPr/>
        <p:txBody>
          <a:bodyPr/>
          <a:lstStyle/>
          <a:p>
            <a:fld id="{D7CCD51F-8F2E-4935-9C38-451A14A32E5B}" type="slidenum">
              <a:rPr lang="en-IN" smtClean="0"/>
              <a:t>12</a:t>
            </a:fld>
            <a:endParaRPr lang="en-IN"/>
          </a:p>
        </p:txBody>
      </p:sp>
    </p:spTree>
    <p:extLst>
      <p:ext uri="{BB962C8B-B14F-4D97-AF65-F5344CB8AC3E}">
        <p14:creationId xmlns:p14="http://schemas.microsoft.com/office/powerpoint/2010/main" val="138936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D8282F-0CE4-4E1C-8D7C-E00FE3E84CC3}"/>
              </a:ext>
            </a:extLst>
          </p:cNvPr>
          <p:cNvPicPr>
            <a:picLocks noGrp="1" noChangeAspect="1"/>
          </p:cNvPicPr>
          <p:nvPr>
            <p:ph idx="1"/>
          </p:nvPr>
        </p:nvPicPr>
        <p:blipFill>
          <a:blip r:embed="rId2"/>
          <a:stretch>
            <a:fillRect/>
          </a:stretch>
        </p:blipFill>
        <p:spPr>
          <a:xfrm>
            <a:off x="731521" y="2026516"/>
            <a:ext cx="2783840" cy="1885084"/>
          </a:xfrm>
          <a:prstGeom prst="rect">
            <a:avLst/>
          </a:prstGeom>
        </p:spPr>
      </p:pic>
      <p:sp>
        <p:nvSpPr>
          <p:cNvPr id="4" name="Slide Number Placeholder 3">
            <a:extLst>
              <a:ext uri="{FF2B5EF4-FFF2-40B4-BE49-F238E27FC236}">
                <a16:creationId xmlns:a16="http://schemas.microsoft.com/office/drawing/2014/main" id="{034207C7-56ED-46DF-ACD7-FABEEF6C64E5}"/>
              </a:ext>
            </a:extLst>
          </p:cNvPr>
          <p:cNvSpPr>
            <a:spLocks noGrp="1"/>
          </p:cNvSpPr>
          <p:nvPr>
            <p:ph type="sldNum" sz="quarter" idx="12"/>
          </p:nvPr>
        </p:nvSpPr>
        <p:spPr/>
        <p:txBody>
          <a:bodyPr/>
          <a:lstStyle/>
          <a:p>
            <a:fld id="{D7CCD51F-8F2E-4935-9C38-451A14A32E5B}" type="slidenum">
              <a:rPr lang="en-IN" smtClean="0"/>
              <a:t>13</a:t>
            </a:fld>
            <a:endParaRPr lang="en-IN"/>
          </a:p>
        </p:txBody>
      </p:sp>
      <p:sp>
        <p:nvSpPr>
          <p:cNvPr id="6" name="Rectangle 5">
            <a:extLst>
              <a:ext uri="{FF2B5EF4-FFF2-40B4-BE49-F238E27FC236}">
                <a16:creationId xmlns:a16="http://schemas.microsoft.com/office/drawing/2014/main" id="{A8785B78-C9BF-44C7-A29C-E6BA2543F66D}"/>
              </a:ext>
            </a:extLst>
          </p:cNvPr>
          <p:cNvSpPr/>
          <p:nvPr/>
        </p:nvSpPr>
        <p:spPr>
          <a:xfrm>
            <a:off x="4185920" y="2340460"/>
            <a:ext cx="7528560" cy="646331"/>
          </a:xfrm>
          <a:prstGeom prst="rect">
            <a:avLst/>
          </a:prstGeom>
        </p:spPr>
        <p:txBody>
          <a:bodyPr wrap="square">
            <a:spAutoFit/>
          </a:bodyPr>
          <a:lstStyle/>
          <a:p>
            <a:r>
              <a:rPr lang="en-IN" dirty="0"/>
              <a:t>A logical unit number (LUN) is a logical drive that represents a partition of a physical drive.</a:t>
            </a:r>
          </a:p>
        </p:txBody>
      </p:sp>
      <p:sp>
        <p:nvSpPr>
          <p:cNvPr id="7" name="Rectangle 6">
            <a:extLst>
              <a:ext uri="{FF2B5EF4-FFF2-40B4-BE49-F238E27FC236}">
                <a16:creationId xmlns:a16="http://schemas.microsoft.com/office/drawing/2014/main" id="{855E099E-EFBC-4148-BE87-8E306542559B}"/>
              </a:ext>
            </a:extLst>
          </p:cNvPr>
          <p:cNvSpPr/>
          <p:nvPr/>
        </p:nvSpPr>
        <p:spPr>
          <a:xfrm>
            <a:off x="697345" y="4181943"/>
            <a:ext cx="2818016" cy="369332"/>
          </a:xfrm>
          <a:prstGeom prst="rect">
            <a:avLst/>
          </a:prstGeom>
        </p:spPr>
        <p:txBody>
          <a:bodyPr wrap="none">
            <a:spAutoFit/>
          </a:bodyPr>
          <a:lstStyle/>
          <a:p>
            <a:r>
              <a:rPr lang="en-IN" dirty="0"/>
              <a:t>Storage Service Gateway</a:t>
            </a:r>
          </a:p>
        </p:txBody>
      </p:sp>
      <p:pic>
        <p:nvPicPr>
          <p:cNvPr id="8" name="Picture 7">
            <a:extLst>
              <a:ext uri="{FF2B5EF4-FFF2-40B4-BE49-F238E27FC236}">
                <a16:creationId xmlns:a16="http://schemas.microsoft.com/office/drawing/2014/main" id="{FC228CF0-C575-4A80-A282-1390FE054A5A}"/>
              </a:ext>
            </a:extLst>
          </p:cNvPr>
          <p:cNvPicPr>
            <a:picLocks noChangeAspect="1"/>
          </p:cNvPicPr>
          <p:nvPr/>
        </p:nvPicPr>
        <p:blipFill>
          <a:blip r:embed="rId3"/>
          <a:stretch>
            <a:fillRect/>
          </a:stretch>
        </p:blipFill>
        <p:spPr>
          <a:xfrm>
            <a:off x="1287506" y="4821619"/>
            <a:ext cx="1269665" cy="1263729"/>
          </a:xfrm>
          <a:prstGeom prst="rect">
            <a:avLst/>
          </a:prstGeom>
        </p:spPr>
      </p:pic>
      <p:sp>
        <p:nvSpPr>
          <p:cNvPr id="9" name="Rectangle 8">
            <a:extLst>
              <a:ext uri="{FF2B5EF4-FFF2-40B4-BE49-F238E27FC236}">
                <a16:creationId xmlns:a16="http://schemas.microsoft.com/office/drawing/2014/main" id="{41E0E722-EF2D-4D9F-ACF7-FE218000E15B}"/>
              </a:ext>
            </a:extLst>
          </p:cNvPr>
          <p:cNvSpPr/>
          <p:nvPr/>
        </p:nvSpPr>
        <p:spPr>
          <a:xfrm>
            <a:off x="731521" y="1476494"/>
            <a:ext cx="1261928" cy="369332"/>
          </a:xfrm>
          <a:prstGeom prst="rect">
            <a:avLst/>
          </a:prstGeom>
        </p:spPr>
        <p:txBody>
          <a:bodyPr wrap="square">
            <a:spAutoFit/>
          </a:bodyPr>
          <a:lstStyle/>
          <a:p>
            <a:r>
              <a:rPr lang="en-US" dirty="0"/>
              <a:t>LUN</a:t>
            </a:r>
            <a:endParaRPr lang="en-IN" dirty="0"/>
          </a:p>
        </p:txBody>
      </p:sp>
      <p:sp>
        <p:nvSpPr>
          <p:cNvPr id="10" name="Rectangle 9">
            <a:extLst>
              <a:ext uri="{FF2B5EF4-FFF2-40B4-BE49-F238E27FC236}">
                <a16:creationId xmlns:a16="http://schemas.microsoft.com/office/drawing/2014/main" id="{30A1B225-023B-46E0-A126-D76CC47B52D4}"/>
              </a:ext>
            </a:extLst>
          </p:cNvPr>
          <p:cNvSpPr/>
          <p:nvPr/>
        </p:nvSpPr>
        <p:spPr>
          <a:xfrm>
            <a:off x="3076449" y="4861243"/>
            <a:ext cx="8554719" cy="923330"/>
          </a:xfrm>
          <a:prstGeom prst="rect">
            <a:avLst/>
          </a:prstGeom>
        </p:spPr>
        <p:txBody>
          <a:bodyPr wrap="square">
            <a:spAutoFit/>
          </a:bodyPr>
          <a:lstStyle/>
          <a:p>
            <a:pPr algn="just"/>
            <a:r>
              <a:rPr lang="en-IN" dirty="0"/>
              <a:t>The storage service gateway is a component that acts as the external interface to cloud storage services, and is capable of automatically redirecting cloud consumer requests whenever the location of the requested data has changed.</a:t>
            </a:r>
          </a:p>
        </p:txBody>
      </p:sp>
    </p:spTree>
    <p:extLst>
      <p:ext uri="{BB962C8B-B14F-4D97-AF65-F5344CB8AC3E}">
        <p14:creationId xmlns:p14="http://schemas.microsoft.com/office/powerpoint/2010/main" val="69055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A0AC3-1156-4B32-A2DE-F8EB4FA45C9C}"/>
              </a:ext>
            </a:extLst>
          </p:cNvPr>
          <p:cNvSpPr>
            <a:spLocks noGrp="1"/>
          </p:cNvSpPr>
          <p:nvPr>
            <p:ph idx="1"/>
          </p:nvPr>
        </p:nvSpPr>
        <p:spPr>
          <a:xfrm>
            <a:off x="7823200" y="597408"/>
            <a:ext cx="3688080" cy="6666992"/>
          </a:xfrm>
        </p:spPr>
        <p:txBody>
          <a:bodyPr>
            <a:normAutofit/>
          </a:bodyPr>
          <a:lstStyle/>
          <a:p>
            <a:pPr algn="just">
              <a:lnSpc>
                <a:spcPct val="150000"/>
              </a:lnSpc>
            </a:pPr>
            <a:r>
              <a:rPr lang="en-US" b="1" dirty="0">
                <a:solidFill>
                  <a:srgbClr val="0000FF"/>
                </a:solidFill>
              </a:rPr>
              <a:t>The redundant storage architecture </a:t>
            </a:r>
            <a:r>
              <a:rPr lang="en-US" dirty="0"/>
              <a:t>introduces a </a:t>
            </a:r>
            <a:r>
              <a:rPr lang="en-US" dirty="0">
                <a:solidFill>
                  <a:srgbClr val="FF0000"/>
                </a:solidFill>
              </a:rPr>
              <a:t>secondary duplicate cloud storage device</a:t>
            </a:r>
            <a:r>
              <a:rPr lang="en-US" dirty="0"/>
              <a:t> as part of a failover system that synchronizes its data with the data in the primary cloud storage device.</a:t>
            </a:r>
          </a:p>
          <a:p>
            <a:pPr algn="just">
              <a:lnSpc>
                <a:spcPct val="150000"/>
              </a:lnSpc>
            </a:pPr>
            <a:r>
              <a:rPr lang="en-US" dirty="0"/>
              <a:t> A storage service gateway diverts cloud consumer requests to the secondary device whenever the primary device fails (Figures 11.16 and 11.17).</a:t>
            </a:r>
            <a:endParaRPr lang="en-IN" dirty="0"/>
          </a:p>
        </p:txBody>
      </p:sp>
      <p:sp>
        <p:nvSpPr>
          <p:cNvPr id="4" name="Slide Number Placeholder 3">
            <a:extLst>
              <a:ext uri="{FF2B5EF4-FFF2-40B4-BE49-F238E27FC236}">
                <a16:creationId xmlns:a16="http://schemas.microsoft.com/office/drawing/2014/main" id="{7B882193-9B84-4596-8514-3DA8CCF08C57}"/>
              </a:ext>
            </a:extLst>
          </p:cNvPr>
          <p:cNvSpPr>
            <a:spLocks noGrp="1"/>
          </p:cNvSpPr>
          <p:nvPr>
            <p:ph type="sldNum" sz="quarter" idx="12"/>
          </p:nvPr>
        </p:nvSpPr>
        <p:spPr/>
        <p:txBody>
          <a:bodyPr/>
          <a:lstStyle/>
          <a:p>
            <a:fld id="{D7CCD51F-8F2E-4935-9C38-451A14A32E5B}" type="slidenum">
              <a:rPr lang="en-IN" smtClean="0"/>
              <a:t>14</a:t>
            </a:fld>
            <a:endParaRPr lang="en-IN"/>
          </a:p>
        </p:txBody>
      </p:sp>
      <p:pic>
        <p:nvPicPr>
          <p:cNvPr id="5" name="Picture 4">
            <a:extLst>
              <a:ext uri="{FF2B5EF4-FFF2-40B4-BE49-F238E27FC236}">
                <a16:creationId xmlns:a16="http://schemas.microsoft.com/office/drawing/2014/main" id="{FC6290D9-FCD3-4C2C-95CA-22387DAE50D3}"/>
              </a:ext>
            </a:extLst>
          </p:cNvPr>
          <p:cNvPicPr>
            <a:picLocks noChangeAspect="1"/>
          </p:cNvPicPr>
          <p:nvPr/>
        </p:nvPicPr>
        <p:blipFill>
          <a:blip r:embed="rId2"/>
          <a:stretch>
            <a:fillRect/>
          </a:stretch>
        </p:blipFill>
        <p:spPr>
          <a:xfrm>
            <a:off x="1320800" y="849022"/>
            <a:ext cx="5695088" cy="3570577"/>
          </a:xfrm>
          <a:prstGeom prst="rect">
            <a:avLst/>
          </a:prstGeom>
        </p:spPr>
      </p:pic>
      <p:sp>
        <p:nvSpPr>
          <p:cNvPr id="6" name="Rectangle 5">
            <a:extLst>
              <a:ext uri="{FF2B5EF4-FFF2-40B4-BE49-F238E27FC236}">
                <a16:creationId xmlns:a16="http://schemas.microsoft.com/office/drawing/2014/main" id="{033D635A-9146-423B-BE25-BC07FF30DF8E}"/>
              </a:ext>
            </a:extLst>
          </p:cNvPr>
          <p:cNvSpPr/>
          <p:nvPr/>
        </p:nvSpPr>
        <p:spPr>
          <a:xfrm>
            <a:off x="924560" y="4325035"/>
            <a:ext cx="6722872" cy="646331"/>
          </a:xfrm>
          <a:prstGeom prst="rect">
            <a:avLst/>
          </a:prstGeom>
        </p:spPr>
        <p:txBody>
          <a:bodyPr wrap="square">
            <a:spAutoFit/>
          </a:bodyPr>
          <a:lstStyle/>
          <a:p>
            <a:pPr algn="ctr"/>
            <a:r>
              <a:rPr lang="en-IN" dirty="0"/>
              <a:t>The primary cloud storage device is routinely replicated to the secondary cloud storage device </a:t>
            </a:r>
            <a:r>
              <a:rPr lang="en-IN" b="1" dirty="0">
                <a:solidFill>
                  <a:srgbClr val="0000FF"/>
                </a:solidFill>
              </a:rPr>
              <a:t>(1).</a:t>
            </a:r>
          </a:p>
        </p:txBody>
      </p:sp>
    </p:spTree>
    <p:extLst>
      <p:ext uri="{BB962C8B-B14F-4D97-AF65-F5344CB8AC3E}">
        <p14:creationId xmlns:p14="http://schemas.microsoft.com/office/powerpoint/2010/main" val="232243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413DA-C3DE-4095-B2DF-EB0814286C0F}"/>
              </a:ext>
            </a:extLst>
          </p:cNvPr>
          <p:cNvSpPr>
            <a:spLocks noGrp="1"/>
          </p:cNvSpPr>
          <p:nvPr>
            <p:ph idx="1"/>
          </p:nvPr>
        </p:nvSpPr>
        <p:spPr>
          <a:xfrm>
            <a:off x="6692928" y="780098"/>
            <a:ext cx="4516600" cy="5732462"/>
          </a:xfrm>
        </p:spPr>
        <p:txBody>
          <a:bodyPr>
            <a:normAutofit lnSpcReduction="10000"/>
          </a:bodyPr>
          <a:lstStyle/>
          <a:p>
            <a:pPr algn="just">
              <a:lnSpc>
                <a:spcPct val="210000"/>
              </a:lnSpc>
            </a:pPr>
            <a:r>
              <a:rPr lang="en-US" dirty="0"/>
              <a:t>The primary storage becomes unavailable and the storage service gateway forwards the cloud consumer requests to the secondary storage device </a:t>
            </a:r>
            <a:r>
              <a:rPr lang="en-US" b="1" dirty="0">
                <a:solidFill>
                  <a:srgbClr val="0000FF"/>
                </a:solidFill>
              </a:rPr>
              <a:t>(2). </a:t>
            </a:r>
          </a:p>
          <a:p>
            <a:pPr algn="just">
              <a:lnSpc>
                <a:spcPct val="210000"/>
              </a:lnSpc>
            </a:pPr>
            <a:r>
              <a:rPr lang="en-US" dirty="0"/>
              <a:t>The secondary storage device forwards the requests to the LUNs, allowing cloud consumers to continue to access their </a:t>
            </a:r>
            <a:r>
              <a:rPr lang="en-US" b="1" dirty="0"/>
              <a:t>data </a:t>
            </a:r>
            <a:r>
              <a:rPr lang="en-US" b="1" dirty="0">
                <a:solidFill>
                  <a:srgbClr val="0000FF"/>
                </a:solidFill>
              </a:rPr>
              <a:t>(3).</a:t>
            </a:r>
            <a:endParaRPr lang="en-IN" b="1" dirty="0">
              <a:solidFill>
                <a:srgbClr val="0000FF"/>
              </a:solidFill>
            </a:endParaRPr>
          </a:p>
        </p:txBody>
      </p:sp>
      <p:sp>
        <p:nvSpPr>
          <p:cNvPr id="4" name="Slide Number Placeholder 3">
            <a:extLst>
              <a:ext uri="{FF2B5EF4-FFF2-40B4-BE49-F238E27FC236}">
                <a16:creationId xmlns:a16="http://schemas.microsoft.com/office/drawing/2014/main" id="{C9F55106-D4EE-4612-A257-8DDFE2DD1881}"/>
              </a:ext>
            </a:extLst>
          </p:cNvPr>
          <p:cNvSpPr>
            <a:spLocks noGrp="1"/>
          </p:cNvSpPr>
          <p:nvPr>
            <p:ph type="sldNum" sz="quarter" idx="12"/>
          </p:nvPr>
        </p:nvSpPr>
        <p:spPr/>
        <p:txBody>
          <a:bodyPr/>
          <a:lstStyle/>
          <a:p>
            <a:fld id="{D7CCD51F-8F2E-4935-9C38-451A14A32E5B}" type="slidenum">
              <a:rPr lang="en-IN" smtClean="0"/>
              <a:t>15</a:t>
            </a:fld>
            <a:endParaRPr lang="en-IN"/>
          </a:p>
        </p:txBody>
      </p:sp>
      <p:pic>
        <p:nvPicPr>
          <p:cNvPr id="5" name="Picture 4">
            <a:extLst>
              <a:ext uri="{FF2B5EF4-FFF2-40B4-BE49-F238E27FC236}">
                <a16:creationId xmlns:a16="http://schemas.microsoft.com/office/drawing/2014/main" id="{3D833DE1-1BCA-4E46-849D-0B33833AC081}"/>
              </a:ext>
            </a:extLst>
          </p:cNvPr>
          <p:cNvPicPr>
            <a:picLocks noChangeAspect="1"/>
          </p:cNvPicPr>
          <p:nvPr/>
        </p:nvPicPr>
        <p:blipFill>
          <a:blip r:embed="rId2"/>
          <a:stretch>
            <a:fillRect/>
          </a:stretch>
        </p:blipFill>
        <p:spPr>
          <a:xfrm>
            <a:off x="496192" y="2215705"/>
            <a:ext cx="6196736" cy="3862197"/>
          </a:xfrm>
          <a:prstGeom prst="rect">
            <a:avLst/>
          </a:prstGeom>
        </p:spPr>
      </p:pic>
    </p:spTree>
    <p:extLst>
      <p:ext uri="{BB962C8B-B14F-4D97-AF65-F5344CB8AC3E}">
        <p14:creationId xmlns:p14="http://schemas.microsoft.com/office/powerpoint/2010/main" val="284792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43205-0EE4-4521-8C7A-D309E3E22EB1}"/>
              </a:ext>
            </a:extLst>
          </p:cNvPr>
          <p:cNvSpPr>
            <a:spLocks noGrp="1"/>
          </p:cNvSpPr>
          <p:nvPr>
            <p:ph idx="1"/>
          </p:nvPr>
        </p:nvSpPr>
        <p:spPr>
          <a:xfrm>
            <a:off x="7248144" y="864616"/>
            <a:ext cx="5136896" cy="4050792"/>
          </a:xfrm>
        </p:spPr>
        <p:txBody>
          <a:bodyPr/>
          <a:lstStyle/>
          <a:p>
            <a:pPr algn="just"/>
            <a:r>
              <a:rPr lang="en-US" dirty="0"/>
              <a:t>This cloud architecture primarily relies on a storage replication system that keeps the primary cloud storage device synchronized with its duplicate secondary cloud storage devices (Figure 11.18</a:t>
            </a:r>
            <a:r>
              <a:rPr lang="en-IN" dirty="0"/>
              <a:t>)</a:t>
            </a:r>
            <a:endParaRPr lang="en-US" dirty="0"/>
          </a:p>
        </p:txBody>
      </p:sp>
      <p:sp>
        <p:nvSpPr>
          <p:cNvPr id="4" name="Slide Number Placeholder 3">
            <a:extLst>
              <a:ext uri="{FF2B5EF4-FFF2-40B4-BE49-F238E27FC236}">
                <a16:creationId xmlns:a16="http://schemas.microsoft.com/office/drawing/2014/main" id="{CE852A1D-6346-4935-A6DB-EC157A626940}"/>
              </a:ext>
            </a:extLst>
          </p:cNvPr>
          <p:cNvSpPr>
            <a:spLocks noGrp="1"/>
          </p:cNvSpPr>
          <p:nvPr>
            <p:ph type="sldNum" sz="quarter" idx="12"/>
          </p:nvPr>
        </p:nvSpPr>
        <p:spPr/>
        <p:txBody>
          <a:bodyPr/>
          <a:lstStyle/>
          <a:p>
            <a:fld id="{D7CCD51F-8F2E-4935-9C38-451A14A32E5B}" type="slidenum">
              <a:rPr lang="en-IN" smtClean="0"/>
              <a:t>16</a:t>
            </a:fld>
            <a:endParaRPr lang="en-IN"/>
          </a:p>
        </p:txBody>
      </p:sp>
      <p:pic>
        <p:nvPicPr>
          <p:cNvPr id="5" name="Picture 4">
            <a:extLst>
              <a:ext uri="{FF2B5EF4-FFF2-40B4-BE49-F238E27FC236}">
                <a16:creationId xmlns:a16="http://schemas.microsoft.com/office/drawing/2014/main" id="{588348B6-5714-4B4F-AC6F-88D5F67A4EB3}"/>
              </a:ext>
            </a:extLst>
          </p:cNvPr>
          <p:cNvPicPr>
            <a:picLocks noChangeAspect="1"/>
          </p:cNvPicPr>
          <p:nvPr/>
        </p:nvPicPr>
        <p:blipFill>
          <a:blip r:embed="rId2"/>
          <a:stretch>
            <a:fillRect/>
          </a:stretch>
        </p:blipFill>
        <p:spPr>
          <a:xfrm>
            <a:off x="843253" y="-492760"/>
            <a:ext cx="6912891" cy="4290907"/>
          </a:xfrm>
          <a:prstGeom prst="rect">
            <a:avLst/>
          </a:prstGeom>
        </p:spPr>
      </p:pic>
      <p:sp>
        <p:nvSpPr>
          <p:cNvPr id="6" name="Rectangle 5">
            <a:extLst>
              <a:ext uri="{FF2B5EF4-FFF2-40B4-BE49-F238E27FC236}">
                <a16:creationId xmlns:a16="http://schemas.microsoft.com/office/drawing/2014/main" id="{496463EA-A85F-470D-B992-CB985A11C660}"/>
              </a:ext>
            </a:extLst>
          </p:cNvPr>
          <p:cNvSpPr/>
          <p:nvPr/>
        </p:nvSpPr>
        <p:spPr>
          <a:xfrm>
            <a:off x="997699" y="4453743"/>
            <a:ext cx="6912890" cy="646331"/>
          </a:xfrm>
          <a:prstGeom prst="rect">
            <a:avLst/>
          </a:prstGeom>
        </p:spPr>
        <p:txBody>
          <a:bodyPr wrap="square">
            <a:spAutoFit/>
          </a:bodyPr>
          <a:lstStyle/>
          <a:p>
            <a:pPr algn="ctr"/>
            <a:r>
              <a:rPr lang="en-IN" dirty="0"/>
              <a:t>Storage replication is used to keep the redundant storage device synchronized with the primary storage device.</a:t>
            </a:r>
          </a:p>
        </p:txBody>
      </p:sp>
    </p:spTree>
    <p:extLst>
      <p:ext uri="{BB962C8B-B14F-4D97-AF65-F5344CB8AC3E}">
        <p14:creationId xmlns:p14="http://schemas.microsoft.com/office/powerpoint/2010/main" val="412116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0E51-7D6C-471E-80AE-C51BCCD93763}"/>
              </a:ext>
            </a:extLst>
          </p:cNvPr>
          <p:cNvSpPr>
            <a:spLocks noGrp="1"/>
          </p:cNvSpPr>
          <p:nvPr>
            <p:ph type="title"/>
          </p:nvPr>
        </p:nvSpPr>
        <p:spPr/>
        <p:txBody>
          <a:bodyPr/>
          <a:lstStyle/>
          <a:p>
            <a:r>
              <a:rPr lang="en-IN" dirty="0"/>
              <a:t>Storage Replication</a:t>
            </a:r>
          </a:p>
        </p:txBody>
      </p:sp>
      <p:sp>
        <p:nvSpPr>
          <p:cNvPr id="3" name="Content Placeholder 2">
            <a:extLst>
              <a:ext uri="{FF2B5EF4-FFF2-40B4-BE49-F238E27FC236}">
                <a16:creationId xmlns:a16="http://schemas.microsoft.com/office/drawing/2014/main" id="{1DEEC0EC-226E-46FB-857F-BE39E2C2EA30}"/>
              </a:ext>
            </a:extLst>
          </p:cNvPr>
          <p:cNvSpPr>
            <a:spLocks noGrp="1"/>
          </p:cNvSpPr>
          <p:nvPr>
            <p:ph idx="1"/>
          </p:nvPr>
        </p:nvSpPr>
        <p:spPr/>
        <p:txBody>
          <a:bodyPr/>
          <a:lstStyle/>
          <a:p>
            <a:pPr>
              <a:lnSpc>
                <a:spcPct val="200000"/>
              </a:lnSpc>
            </a:pPr>
            <a:r>
              <a:rPr lang="en-US" dirty="0"/>
              <a:t>Storage replication is a variation of the resource replication mechanisms used to synchronously or asynchronously replicate data from a primary storage device to a secondary storage device. It can be used to replicate partial and entire LUNs.</a:t>
            </a:r>
            <a:endParaRPr lang="en-IN" dirty="0"/>
          </a:p>
        </p:txBody>
      </p:sp>
      <p:sp>
        <p:nvSpPr>
          <p:cNvPr id="4" name="Slide Number Placeholder 3">
            <a:extLst>
              <a:ext uri="{FF2B5EF4-FFF2-40B4-BE49-F238E27FC236}">
                <a16:creationId xmlns:a16="http://schemas.microsoft.com/office/drawing/2014/main" id="{01B15ABD-02D1-4341-A1F0-77B8423DDA6B}"/>
              </a:ext>
            </a:extLst>
          </p:cNvPr>
          <p:cNvSpPr>
            <a:spLocks noGrp="1"/>
          </p:cNvSpPr>
          <p:nvPr>
            <p:ph type="sldNum" sz="quarter" idx="12"/>
          </p:nvPr>
        </p:nvSpPr>
        <p:spPr/>
        <p:txBody>
          <a:bodyPr/>
          <a:lstStyle/>
          <a:p>
            <a:fld id="{D7CCD51F-8F2E-4935-9C38-451A14A32E5B}" type="slidenum">
              <a:rPr lang="en-IN" smtClean="0"/>
              <a:t>17</a:t>
            </a:fld>
            <a:endParaRPr lang="en-IN"/>
          </a:p>
        </p:txBody>
      </p:sp>
      <p:pic>
        <p:nvPicPr>
          <p:cNvPr id="5" name="Picture 4">
            <a:extLst>
              <a:ext uri="{FF2B5EF4-FFF2-40B4-BE49-F238E27FC236}">
                <a16:creationId xmlns:a16="http://schemas.microsoft.com/office/drawing/2014/main" id="{EEDC1362-E313-4A4C-8243-4678C3BADBE1}"/>
              </a:ext>
            </a:extLst>
          </p:cNvPr>
          <p:cNvPicPr>
            <a:picLocks noChangeAspect="1"/>
          </p:cNvPicPr>
          <p:nvPr/>
        </p:nvPicPr>
        <p:blipFill>
          <a:blip r:embed="rId2"/>
          <a:stretch>
            <a:fillRect/>
          </a:stretch>
        </p:blipFill>
        <p:spPr>
          <a:xfrm>
            <a:off x="4121514" y="4398859"/>
            <a:ext cx="2675525" cy="1576787"/>
          </a:xfrm>
          <a:prstGeom prst="rect">
            <a:avLst/>
          </a:prstGeom>
        </p:spPr>
      </p:pic>
    </p:spTree>
    <p:extLst>
      <p:ext uri="{BB962C8B-B14F-4D97-AF65-F5344CB8AC3E}">
        <p14:creationId xmlns:p14="http://schemas.microsoft.com/office/powerpoint/2010/main" val="37771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6CE4E-ECCB-403C-BBD8-F62448170CA2}"/>
              </a:ext>
            </a:extLst>
          </p:cNvPr>
          <p:cNvSpPr>
            <a:spLocks noGrp="1"/>
          </p:cNvSpPr>
          <p:nvPr>
            <p:ph idx="1"/>
          </p:nvPr>
        </p:nvSpPr>
        <p:spPr>
          <a:xfrm>
            <a:off x="1069848" y="508000"/>
            <a:ext cx="10058400" cy="5664200"/>
          </a:xfrm>
        </p:spPr>
        <p:txBody>
          <a:bodyPr>
            <a:normAutofit/>
          </a:bodyPr>
          <a:lstStyle/>
          <a:p>
            <a:pPr algn="just">
              <a:lnSpc>
                <a:spcPct val="150000"/>
              </a:lnSpc>
            </a:pPr>
            <a:r>
              <a:rPr lang="en-US" dirty="0"/>
              <a:t>Cloud providers may locate secondary cloud storage devices in a different geographical region than the primary cloud storage device, usually for economic reasons. However, this can introduce legal concerns for some types of data. The location of the secondary cloud storage devices can dictate the protocol and method used for synchronization, as some replication transport protocols have distance restrictions.</a:t>
            </a:r>
          </a:p>
          <a:p>
            <a:pPr algn="just">
              <a:lnSpc>
                <a:spcPct val="150000"/>
              </a:lnSpc>
            </a:pPr>
            <a:r>
              <a:rPr lang="en-US" dirty="0"/>
              <a:t>Some cloud providers use storage devices with dual array and storage controllers to improve device redundancy, and place secondary storage devices in a different physical location for cloud balancing and disaster recovery purposes. In this case, cloud providers may need to lease a network connection via a third-party cloud provider in order to establish the replication between the two devices.</a:t>
            </a:r>
            <a:endParaRPr lang="en-IN" dirty="0"/>
          </a:p>
        </p:txBody>
      </p:sp>
      <p:sp>
        <p:nvSpPr>
          <p:cNvPr id="4" name="Slide Number Placeholder 3">
            <a:extLst>
              <a:ext uri="{FF2B5EF4-FFF2-40B4-BE49-F238E27FC236}">
                <a16:creationId xmlns:a16="http://schemas.microsoft.com/office/drawing/2014/main" id="{79F6754B-502A-4998-A74E-DAC045E4A740}"/>
              </a:ext>
            </a:extLst>
          </p:cNvPr>
          <p:cNvSpPr>
            <a:spLocks noGrp="1"/>
          </p:cNvSpPr>
          <p:nvPr>
            <p:ph type="sldNum" sz="quarter" idx="12"/>
          </p:nvPr>
        </p:nvSpPr>
        <p:spPr/>
        <p:txBody>
          <a:bodyPr/>
          <a:lstStyle/>
          <a:p>
            <a:fld id="{D7CCD51F-8F2E-4935-9C38-451A14A32E5B}" type="slidenum">
              <a:rPr lang="en-IN" smtClean="0"/>
              <a:t>18</a:t>
            </a:fld>
            <a:endParaRPr lang="en-IN"/>
          </a:p>
        </p:txBody>
      </p:sp>
    </p:spTree>
    <p:extLst>
      <p:ext uri="{BB962C8B-B14F-4D97-AF65-F5344CB8AC3E}">
        <p14:creationId xmlns:p14="http://schemas.microsoft.com/office/powerpoint/2010/main" val="2781188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normAutofit/>
          </a:bodyPr>
          <a:lstStyle/>
          <a:p>
            <a:pPr algn="ctr"/>
            <a:r>
              <a:rPr lang="en-US" dirty="0"/>
              <a:t>Thank you for listening! </a:t>
            </a:r>
            <a:br>
              <a:rPr lang="en-US" dirty="0"/>
            </a:br>
            <a:r>
              <a:rPr lang="en-US" dirty="0"/>
              <a:t> </a:t>
            </a:r>
            <a:r>
              <a:rPr lang="en-US" i="1" dirty="0"/>
              <a:t>Module Over…</a:t>
            </a:r>
            <a:endParaRPr lang="en-IN" i="1"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19</a:t>
            </a:fld>
            <a:endParaRPr lang="en-IN"/>
          </a:p>
        </p:txBody>
      </p:sp>
    </p:spTree>
    <p:extLst>
      <p:ext uri="{BB962C8B-B14F-4D97-AF65-F5344CB8AC3E}">
        <p14:creationId xmlns:p14="http://schemas.microsoft.com/office/powerpoint/2010/main" val="143286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2369-2822-4C6A-B77E-104FD8CA3710}"/>
              </a:ext>
            </a:extLst>
          </p:cNvPr>
          <p:cNvSpPr>
            <a:spLocks noGrp="1"/>
          </p:cNvSpPr>
          <p:nvPr>
            <p:ph type="title"/>
          </p:nvPr>
        </p:nvSpPr>
        <p:spPr/>
        <p:txBody>
          <a:bodyPr/>
          <a:lstStyle/>
          <a:p>
            <a:endParaRPr lang="en-IN" dirty="0"/>
          </a:p>
        </p:txBody>
      </p:sp>
      <p:graphicFrame>
        <p:nvGraphicFramePr>
          <p:cNvPr id="4" name="Object 3">
            <a:extLst>
              <a:ext uri="{FF2B5EF4-FFF2-40B4-BE49-F238E27FC236}">
                <a16:creationId xmlns:a16="http://schemas.microsoft.com/office/drawing/2014/main" id="{E48C42E5-4F36-4C44-9C08-BA6B776ACAFC}"/>
              </a:ext>
            </a:extLst>
          </p:cNvPr>
          <p:cNvGraphicFramePr>
            <a:graphicFrameLocks noChangeAspect="1"/>
          </p:cNvGraphicFramePr>
          <p:nvPr>
            <p:extLst>
              <p:ext uri="{D42A27DB-BD31-4B8C-83A1-F6EECF244321}">
                <p14:modId xmlns:p14="http://schemas.microsoft.com/office/powerpoint/2010/main" val="1300916652"/>
              </p:ext>
            </p:extLst>
          </p:nvPr>
        </p:nvGraphicFramePr>
        <p:xfrm>
          <a:off x="-260667" y="2756853"/>
          <a:ext cx="12292829" cy="1743012"/>
        </p:xfrm>
        <a:graphic>
          <a:graphicData uri="http://schemas.openxmlformats.org/presentationml/2006/ole">
            <mc:AlternateContent xmlns:mc="http://schemas.openxmlformats.org/markup-compatibility/2006">
              <mc:Choice xmlns:v="urn:schemas-microsoft-com:vml" Requires="v">
                <p:oleObj spid="_x0000_s2127" name="Document" r:id="rId3" imgW="5743558" imgH="813760" progId="Word.Document.12">
                  <p:embed/>
                </p:oleObj>
              </mc:Choice>
              <mc:Fallback>
                <p:oleObj name="Document" r:id="rId3" imgW="5743558" imgH="813760" progId="Word.Document.12">
                  <p:embed/>
                  <p:pic>
                    <p:nvPicPr>
                      <p:cNvPr id="0" name=""/>
                      <p:cNvPicPr/>
                      <p:nvPr/>
                    </p:nvPicPr>
                    <p:blipFill>
                      <a:blip r:embed="rId4"/>
                      <a:stretch>
                        <a:fillRect/>
                      </a:stretch>
                    </p:blipFill>
                    <p:spPr>
                      <a:xfrm>
                        <a:off x="-260667" y="2756853"/>
                        <a:ext cx="12292829" cy="1743012"/>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E7425603-3F50-4D07-B49C-B2716737B3C7}"/>
              </a:ext>
            </a:extLst>
          </p:cNvPr>
          <p:cNvSpPr>
            <a:spLocks noGrp="1"/>
          </p:cNvSpPr>
          <p:nvPr>
            <p:ph type="sldNum" sz="quarter" idx="12"/>
          </p:nvPr>
        </p:nvSpPr>
        <p:spPr/>
        <p:txBody>
          <a:bodyPr/>
          <a:lstStyle/>
          <a:p>
            <a:fld id="{D7CCD51F-8F2E-4935-9C38-451A14A32E5B}" type="slidenum">
              <a:rPr lang="en-IN" smtClean="0"/>
              <a:t>2</a:t>
            </a:fld>
            <a:endParaRPr lang="en-IN"/>
          </a:p>
        </p:txBody>
      </p:sp>
    </p:spTree>
    <p:extLst>
      <p:ext uri="{BB962C8B-B14F-4D97-AF65-F5344CB8AC3E}">
        <p14:creationId xmlns:p14="http://schemas.microsoft.com/office/powerpoint/2010/main" val="1789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1DD6-5C6B-4404-8EA2-1BF56F581776}"/>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824E90B5-059F-459D-A67E-5C9371DCBC8E}"/>
              </a:ext>
            </a:extLst>
          </p:cNvPr>
          <p:cNvSpPr>
            <a:spLocks noGrp="1"/>
          </p:cNvSpPr>
          <p:nvPr>
            <p:ph idx="1"/>
          </p:nvPr>
        </p:nvSpPr>
        <p:spPr>
          <a:xfrm>
            <a:off x="901192" y="1951736"/>
            <a:ext cx="10058400" cy="4033520"/>
          </a:xfrm>
        </p:spPr>
        <p:txBody>
          <a:bodyPr/>
          <a:lstStyle/>
          <a:p>
            <a:r>
              <a:rPr lang="en-US" dirty="0"/>
              <a:t>11.1 Workload Distribution Architecture</a:t>
            </a:r>
          </a:p>
          <a:p>
            <a:r>
              <a:rPr lang="en-US" dirty="0"/>
              <a:t>11.2 Resource Pooling Architecture</a:t>
            </a:r>
          </a:p>
          <a:p>
            <a:r>
              <a:rPr lang="en-US" dirty="0"/>
              <a:t>11.3 Dynamic Scalability Architecture </a:t>
            </a:r>
          </a:p>
          <a:p>
            <a:r>
              <a:rPr lang="en-US" dirty="0"/>
              <a:t>11.4 Elastic Resource Capacity Architecture </a:t>
            </a:r>
          </a:p>
          <a:p>
            <a:r>
              <a:rPr lang="en-US" dirty="0"/>
              <a:t>11.5 Service Load Balancing Architecture </a:t>
            </a:r>
          </a:p>
          <a:p>
            <a:r>
              <a:rPr lang="en-US" dirty="0"/>
              <a:t>11.6 Cloud Bursting Architecture</a:t>
            </a:r>
          </a:p>
          <a:p>
            <a:r>
              <a:rPr lang="en-US" dirty="0">
                <a:solidFill>
                  <a:srgbClr val="FF0000"/>
                </a:solidFill>
              </a:rPr>
              <a:t>11.7</a:t>
            </a:r>
            <a:r>
              <a:rPr lang="en-US" dirty="0"/>
              <a:t> </a:t>
            </a:r>
            <a:r>
              <a:rPr lang="en-US" dirty="0">
                <a:solidFill>
                  <a:srgbClr val="FF0000"/>
                </a:solidFill>
              </a:rPr>
              <a:t>Elastic Disk Provisioning Architecture</a:t>
            </a:r>
          </a:p>
          <a:p>
            <a:r>
              <a:rPr lang="en-US" dirty="0">
                <a:solidFill>
                  <a:srgbClr val="FF0000"/>
                </a:solidFill>
              </a:rPr>
              <a:t> 11.8 Redundant Storage Architecture</a:t>
            </a:r>
          </a:p>
          <a:p>
            <a:r>
              <a:rPr lang="en-US" dirty="0"/>
              <a:t> 11.9 Case Study Example</a:t>
            </a:r>
            <a:endParaRPr lang="en-IN" dirty="0"/>
          </a:p>
        </p:txBody>
      </p:sp>
      <p:sp>
        <p:nvSpPr>
          <p:cNvPr id="4" name="Slide Number Placeholder 3">
            <a:extLst>
              <a:ext uri="{FF2B5EF4-FFF2-40B4-BE49-F238E27FC236}">
                <a16:creationId xmlns:a16="http://schemas.microsoft.com/office/drawing/2014/main" id="{025143C9-D8AD-41A6-B730-D488B5026305}"/>
              </a:ext>
            </a:extLst>
          </p:cNvPr>
          <p:cNvSpPr>
            <a:spLocks noGrp="1"/>
          </p:cNvSpPr>
          <p:nvPr>
            <p:ph type="sldNum" sz="quarter" idx="12"/>
          </p:nvPr>
        </p:nvSpPr>
        <p:spPr/>
        <p:txBody>
          <a:bodyPr/>
          <a:lstStyle/>
          <a:p>
            <a:fld id="{D7CCD51F-8F2E-4935-9C38-451A14A32E5B}" type="slidenum">
              <a:rPr lang="en-IN" smtClean="0"/>
              <a:t>3</a:t>
            </a:fld>
            <a:endParaRPr lang="en-IN"/>
          </a:p>
        </p:txBody>
      </p:sp>
    </p:spTree>
    <p:extLst>
      <p:ext uri="{BB962C8B-B14F-4D97-AF65-F5344CB8AC3E}">
        <p14:creationId xmlns:p14="http://schemas.microsoft.com/office/powerpoint/2010/main" val="371192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B0F3-7D66-43E7-B563-2562AB221828}"/>
              </a:ext>
            </a:extLst>
          </p:cNvPr>
          <p:cNvSpPr>
            <a:spLocks noGrp="1"/>
          </p:cNvSpPr>
          <p:nvPr>
            <p:ph type="title"/>
          </p:nvPr>
        </p:nvSpPr>
        <p:spPr/>
        <p:txBody>
          <a:bodyPr>
            <a:normAutofit/>
          </a:bodyPr>
          <a:lstStyle/>
          <a:p>
            <a:r>
              <a:rPr lang="en-US" sz="4000" dirty="0">
                <a:solidFill>
                  <a:srgbClr val="0000FF"/>
                </a:solidFill>
              </a:rPr>
              <a:t> 7. Elastic Disk Provisioning Architecture</a:t>
            </a:r>
          </a:p>
        </p:txBody>
      </p:sp>
      <p:sp>
        <p:nvSpPr>
          <p:cNvPr id="3" name="Content Placeholder 2">
            <a:extLst>
              <a:ext uri="{FF2B5EF4-FFF2-40B4-BE49-F238E27FC236}">
                <a16:creationId xmlns:a16="http://schemas.microsoft.com/office/drawing/2014/main" id="{9060E1E1-99BD-4C84-97ED-0CC4A0D60019}"/>
              </a:ext>
            </a:extLst>
          </p:cNvPr>
          <p:cNvSpPr>
            <a:spLocks noGrp="1"/>
          </p:cNvSpPr>
          <p:nvPr>
            <p:ph idx="1"/>
          </p:nvPr>
        </p:nvSpPr>
        <p:spPr>
          <a:xfrm>
            <a:off x="538480" y="1788160"/>
            <a:ext cx="10589768" cy="4384040"/>
          </a:xfrm>
        </p:spPr>
        <p:txBody>
          <a:bodyPr>
            <a:normAutofit fontScale="85000" lnSpcReduction="10000"/>
          </a:bodyPr>
          <a:lstStyle/>
          <a:p>
            <a:pPr algn="just">
              <a:lnSpc>
                <a:spcPct val="200000"/>
              </a:lnSpc>
            </a:pPr>
            <a:r>
              <a:rPr lang="en-US" dirty="0"/>
              <a:t> Cloud consumers are commonly charged for cloud-based storage space based on fixed-disk storage allocation, meaning the charges are predetermined by disk capacity and not aligned with actual data storage consumption. </a:t>
            </a:r>
          </a:p>
          <a:p>
            <a:pPr algn="just">
              <a:lnSpc>
                <a:spcPct val="200000"/>
              </a:lnSpc>
            </a:pPr>
            <a:endParaRPr lang="en-US" dirty="0"/>
          </a:p>
          <a:p>
            <a:pPr algn="just">
              <a:lnSpc>
                <a:spcPct val="200000"/>
              </a:lnSpc>
            </a:pPr>
            <a:r>
              <a:rPr lang="en-US" dirty="0"/>
              <a:t>Figure 11.13 demonstrates this by illustrating a scenario in which a cloud consumer provisions a virtual server with the Windows Server operating system and three 150 GB hard drives. The cloud consumer is billed for using 450 GB of storage space after installing the operating system, even though it has not yet installed any software.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DAD597-661A-4EBD-A889-16D7CBF33C8C}"/>
              </a:ext>
            </a:extLst>
          </p:cNvPr>
          <p:cNvSpPr>
            <a:spLocks noGrp="1"/>
          </p:cNvSpPr>
          <p:nvPr>
            <p:ph type="sldNum" sz="quarter" idx="12"/>
          </p:nvPr>
        </p:nvSpPr>
        <p:spPr/>
        <p:txBody>
          <a:bodyPr/>
          <a:lstStyle/>
          <a:p>
            <a:fld id="{D7CCD51F-8F2E-4935-9C38-451A14A32E5B}" type="slidenum">
              <a:rPr lang="en-IN" smtClean="0"/>
              <a:t>4</a:t>
            </a:fld>
            <a:endParaRPr lang="en-IN"/>
          </a:p>
        </p:txBody>
      </p:sp>
    </p:spTree>
    <p:extLst>
      <p:ext uri="{BB962C8B-B14F-4D97-AF65-F5344CB8AC3E}">
        <p14:creationId xmlns:p14="http://schemas.microsoft.com/office/powerpoint/2010/main" val="27884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82B4-1BAF-45B8-A9CA-352A9ED6EFCC}"/>
              </a:ext>
            </a:extLst>
          </p:cNvPr>
          <p:cNvSpPr>
            <a:spLocks noGrp="1"/>
          </p:cNvSpPr>
          <p:nvPr>
            <p:ph type="title"/>
          </p:nvPr>
        </p:nvSpPr>
        <p:spPr>
          <a:xfrm>
            <a:off x="135128" y="274955"/>
            <a:ext cx="10058400" cy="1609344"/>
          </a:xfrm>
        </p:spPr>
        <p:txBody>
          <a:bodyPr/>
          <a:lstStyle/>
          <a:p>
            <a:endParaRPr lang="en-IN" dirty="0"/>
          </a:p>
        </p:txBody>
      </p:sp>
      <p:sp>
        <p:nvSpPr>
          <p:cNvPr id="3" name="Content Placeholder 2">
            <a:extLst>
              <a:ext uri="{FF2B5EF4-FFF2-40B4-BE49-F238E27FC236}">
                <a16:creationId xmlns:a16="http://schemas.microsoft.com/office/drawing/2014/main" id="{C882A01C-60D0-4F97-B0AF-E9C7ABDF7AB8}"/>
              </a:ext>
            </a:extLst>
          </p:cNvPr>
          <p:cNvSpPr>
            <a:spLocks noGrp="1"/>
          </p:cNvSpPr>
          <p:nvPr>
            <p:ph idx="1"/>
          </p:nvPr>
        </p:nvSpPr>
        <p:spPr>
          <a:xfrm>
            <a:off x="7251192" y="646077"/>
            <a:ext cx="4785360" cy="5997829"/>
          </a:xfrm>
        </p:spPr>
        <p:txBody>
          <a:bodyPr>
            <a:normAutofit lnSpcReduction="10000"/>
          </a:bodyPr>
          <a:lstStyle/>
          <a:p>
            <a:pPr algn="just"/>
            <a:r>
              <a:rPr lang="en-US" dirty="0"/>
              <a:t>The cloud consumer requests a virtual server with three hard disks, each with a capacity of 150 GB (1). </a:t>
            </a:r>
          </a:p>
          <a:p>
            <a:pPr algn="just"/>
            <a:r>
              <a:rPr lang="en-US" dirty="0"/>
              <a:t>The virtual server is provisioned according to the elastic disk provisioning architecture, with a total of 450 GB of disk space (2).</a:t>
            </a:r>
          </a:p>
          <a:p>
            <a:pPr algn="just"/>
            <a:endParaRPr lang="en-US" dirty="0"/>
          </a:p>
          <a:p>
            <a:pPr algn="just"/>
            <a:r>
              <a:rPr lang="en-US" dirty="0"/>
              <a:t> The 450 GB is allocated to the virtual server by the cloud provider (3).</a:t>
            </a:r>
          </a:p>
          <a:p>
            <a:pPr algn="just"/>
            <a:endParaRPr lang="en-US" dirty="0"/>
          </a:p>
          <a:p>
            <a:pPr algn="just"/>
            <a:r>
              <a:rPr lang="en-US" dirty="0"/>
              <a:t> The cloud consumer has not installed any software yet, meaning the actual used space is currently 0 GB (4). </a:t>
            </a:r>
          </a:p>
          <a:p>
            <a:pPr algn="just"/>
            <a:endParaRPr lang="en-US" dirty="0"/>
          </a:p>
          <a:p>
            <a:pPr algn="just"/>
            <a:r>
              <a:rPr lang="en-US" dirty="0"/>
              <a:t>Because the 450 GB are already allocated and reserved for the cloud consumer, it will be charged for 450 GB of disk usage as of the point of allocation (5).</a:t>
            </a:r>
            <a:endParaRPr lang="en-IN" dirty="0"/>
          </a:p>
        </p:txBody>
      </p:sp>
      <p:sp>
        <p:nvSpPr>
          <p:cNvPr id="4" name="Slide Number Placeholder 3">
            <a:extLst>
              <a:ext uri="{FF2B5EF4-FFF2-40B4-BE49-F238E27FC236}">
                <a16:creationId xmlns:a16="http://schemas.microsoft.com/office/drawing/2014/main" id="{523C68DC-A151-40A1-A6AA-B6B533ABEA1F}"/>
              </a:ext>
            </a:extLst>
          </p:cNvPr>
          <p:cNvSpPr>
            <a:spLocks noGrp="1"/>
          </p:cNvSpPr>
          <p:nvPr>
            <p:ph type="sldNum" sz="quarter" idx="12"/>
          </p:nvPr>
        </p:nvSpPr>
        <p:spPr/>
        <p:txBody>
          <a:bodyPr/>
          <a:lstStyle/>
          <a:p>
            <a:fld id="{D7CCD51F-8F2E-4935-9C38-451A14A32E5B}" type="slidenum">
              <a:rPr lang="en-IN" smtClean="0"/>
              <a:t>5</a:t>
            </a:fld>
            <a:endParaRPr lang="en-IN"/>
          </a:p>
        </p:txBody>
      </p:sp>
      <p:pic>
        <p:nvPicPr>
          <p:cNvPr id="6" name="Picture 5">
            <a:extLst>
              <a:ext uri="{FF2B5EF4-FFF2-40B4-BE49-F238E27FC236}">
                <a16:creationId xmlns:a16="http://schemas.microsoft.com/office/drawing/2014/main" id="{DAFD6E0F-734E-4180-9501-D6610C615268}"/>
              </a:ext>
            </a:extLst>
          </p:cNvPr>
          <p:cNvPicPr>
            <a:picLocks noChangeAspect="1"/>
          </p:cNvPicPr>
          <p:nvPr/>
        </p:nvPicPr>
        <p:blipFill>
          <a:blip r:embed="rId2"/>
          <a:stretch>
            <a:fillRect/>
          </a:stretch>
        </p:blipFill>
        <p:spPr>
          <a:xfrm>
            <a:off x="135128" y="1079627"/>
            <a:ext cx="7357919" cy="5367810"/>
          </a:xfrm>
          <a:prstGeom prst="rect">
            <a:avLst/>
          </a:prstGeom>
        </p:spPr>
      </p:pic>
    </p:spTree>
    <p:extLst>
      <p:ext uri="{BB962C8B-B14F-4D97-AF65-F5344CB8AC3E}">
        <p14:creationId xmlns:p14="http://schemas.microsoft.com/office/powerpoint/2010/main" val="210261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4FB3-9357-45B8-9F2B-EA7B345BD3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4EE439-B46E-465D-8C5E-AB79695E31B2}"/>
              </a:ext>
            </a:extLst>
          </p:cNvPr>
          <p:cNvSpPr>
            <a:spLocks noGrp="1"/>
          </p:cNvSpPr>
          <p:nvPr>
            <p:ph idx="1"/>
          </p:nvPr>
        </p:nvSpPr>
        <p:spPr>
          <a:xfrm>
            <a:off x="6498336" y="1345985"/>
            <a:ext cx="4812792" cy="5027383"/>
          </a:xfrm>
        </p:spPr>
        <p:txBody>
          <a:bodyPr>
            <a:normAutofit fontScale="92500" lnSpcReduction="20000"/>
          </a:bodyPr>
          <a:lstStyle/>
          <a:p>
            <a:pPr algn="just">
              <a:lnSpc>
                <a:spcPct val="150000"/>
              </a:lnSpc>
            </a:pPr>
            <a:r>
              <a:rPr lang="en-US" dirty="0"/>
              <a:t>The elastic disk provisioning architecture establishes a dynamic storage provisioning system that ensures that the cloud consumer is granularly billed for the exact amount of storage that it actually uses.</a:t>
            </a:r>
          </a:p>
          <a:p>
            <a:pPr algn="just">
              <a:lnSpc>
                <a:spcPct val="150000"/>
              </a:lnSpc>
            </a:pPr>
            <a:endParaRPr lang="en-US" dirty="0"/>
          </a:p>
          <a:p>
            <a:pPr algn="just">
              <a:lnSpc>
                <a:spcPct val="150000"/>
              </a:lnSpc>
            </a:pPr>
            <a:r>
              <a:rPr lang="en-US" dirty="0"/>
              <a:t> This system uses thin-provisioning technology for the dynamic allocation of storage space, and is further supported by runtime usage monitoring to collect accurate usage data for billing purposes (Figure 11.14).</a:t>
            </a:r>
            <a:endParaRPr lang="en-IN" dirty="0"/>
          </a:p>
        </p:txBody>
      </p:sp>
      <p:sp>
        <p:nvSpPr>
          <p:cNvPr id="4" name="Slide Number Placeholder 3">
            <a:extLst>
              <a:ext uri="{FF2B5EF4-FFF2-40B4-BE49-F238E27FC236}">
                <a16:creationId xmlns:a16="http://schemas.microsoft.com/office/drawing/2014/main" id="{090DD571-C1CB-4DCB-A4B1-98BD7AB1A94E}"/>
              </a:ext>
            </a:extLst>
          </p:cNvPr>
          <p:cNvSpPr>
            <a:spLocks noGrp="1"/>
          </p:cNvSpPr>
          <p:nvPr>
            <p:ph type="sldNum" sz="quarter" idx="12"/>
          </p:nvPr>
        </p:nvSpPr>
        <p:spPr/>
        <p:txBody>
          <a:bodyPr/>
          <a:lstStyle/>
          <a:p>
            <a:fld id="{D7CCD51F-8F2E-4935-9C38-451A14A32E5B}" type="slidenum">
              <a:rPr lang="en-IN" smtClean="0"/>
              <a:t>6</a:t>
            </a:fld>
            <a:endParaRPr lang="en-IN"/>
          </a:p>
        </p:txBody>
      </p:sp>
      <p:pic>
        <p:nvPicPr>
          <p:cNvPr id="5" name="Picture 4">
            <a:extLst>
              <a:ext uri="{FF2B5EF4-FFF2-40B4-BE49-F238E27FC236}">
                <a16:creationId xmlns:a16="http://schemas.microsoft.com/office/drawing/2014/main" id="{0F2127D3-6BA8-4E0B-BF69-BA1F79E9C1E3}"/>
              </a:ext>
            </a:extLst>
          </p:cNvPr>
          <p:cNvPicPr>
            <a:picLocks noChangeAspect="1"/>
          </p:cNvPicPr>
          <p:nvPr/>
        </p:nvPicPr>
        <p:blipFill>
          <a:blip r:embed="rId2"/>
          <a:stretch>
            <a:fillRect/>
          </a:stretch>
        </p:blipFill>
        <p:spPr>
          <a:xfrm>
            <a:off x="75730" y="1561309"/>
            <a:ext cx="5928830" cy="4325249"/>
          </a:xfrm>
          <a:prstGeom prst="rect">
            <a:avLst/>
          </a:prstGeom>
        </p:spPr>
      </p:pic>
    </p:spTree>
    <p:extLst>
      <p:ext uri="{BB962C8B-B14F-4D97-AF65-F5344CB8AC3E}">
        <p14:creationId xmlns:p14="http://schemas.microsoft.com/office/powerpoint/2010/main" val="174811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9C540-86FD-4F5F-854B-6B7D520085FD}"/>
              </a:ext>
            </a:extLst>
          </p:cNvPr>
          <p:cNvSpPr>
            <a:spLocks noGrp="1"/>
          </p:cNvSpPr>
          <p:nvPr>
            <p:ph idx="1"/>
          </p:nvPr>
        </p:nvSpPr>
        <p:spPr>
          <a:xfrm>
            <a:off x="6096000" y="840740"/>
            <a:ext cx="5980176" cy="6685280"/>
          </a:xfrm>
        </p:spPr>
        <p:txBody>
          <a:bodyPr>
            <a:normAutofit/>
          </a:bodyPr>
          <a:lstStyle/>
          <a:p>
            <a:pPr algn="just"/>
            <a:r>
              <a:rPr lang="en-US" dirty="0"/>
              <a:t> The cloud consumer requests a virtual server with three hard disks, each with a capacity of 150 GB </a:t>
            </a:r>
            <a:r>
              <a:rPr lang="en-US" dirty="0">
                <a:solidFill>
                  <a:srgbClr val="0000FF"/>
                </a:solidFill>
              </a:rPr>
              <a:t>(1). </a:t>
            </a:r>
          </a:p>
          <a:p>
            <a:pPr algn="just"/>
            <a:endParaRPr lang="en-US" dirty="0"/>
          </a:p>
          <a:p>
            <a:pPr algn="just"/>
            <a:r>
              <a:rPr lang="en-US" dirty="0"/>
              <a:t>The virtual server is provisioned by this architecture with a total of 450 GB of disk space </a:t>
            </a:r>
            <a:r>
              <a:rPr lang="en-US" dirty="0">
                <a:solidFill>
                  <a:srgbClr val="0000FF"/>
                </a:solidFill>
              </a:rPr>
              <a:t>(2). </a:t>
            </a:r>
          </a:p>
          <a:p>
            <a:pPr algn="just"/>
            <a:endParaRPr lang="en-US" dirty="0"/>
          </a:p>
          <a:p>
            <a:pPr algn="just"/>
            <a:r>
              <a:rPr lang="en-US" dirty="0"/>
              <a:t>The 450 GB are set as the maximum disk usage that is allowed for this virtual server, although no physical disk space has been reserved or allocated yet </a:t>
            </a:r>
            <a:r>
              <a:rPr lang="en-US" dirty="0">
                <a:solidFill>
                  <a:srgbClr val="0000FF"/>
                </a:solidFill>
              </a:rPr>
              <a:t>(3). </a:t>
            </a:r>
          </a:p>
          <a:p>
            <a:pPr algn="just"/>
            <a:endParaRPr lang="en-US" dirty="0"/>
          </a:p>
          <a:p>
            <a:pPr algn="just"/>
            <a:r>
              <a:rPr lang="en-US" dirty="0"/>
              <a:t>The cloud consumer has not installed any software, meaning the actual used space is currently at 0 GB (</a:t>
            </a:r>
            <a:r>
              <a:rPr lang="en-US" dirty="0">
                <a:solidFill>
                  <a:srgbClr val="0000FF"/>
                </a:solidFill>
              </a:rPr>
              <a:t>4). </a:t>
            </a:r>
          </a:p>
          <a:p>
            <a:pPr algn="just"/>
            <a:endParaRPr lang="en-US" dirty="0"/>
          </a:p>
          <a:p>
            <a:pPr algn="just"/>
            <a:r>
              <a:rPr lang="en-US" dirty="0"/>
              <a:t>Because the allocated disk space is equal to the actual used space (which is currently at zero), the cloud consumer is not charged for any disk space usage (</a:t>
            </a:r>
            <a:r>
              <a:rPr lang="en-US" dirty="0">
                <a:solidFill>
                  <a:srgbClr val="0000FF"/>
                </a:solidFill>
              </a:rPr>
              <a:t>5).</a:t>
            </a:r>
            <a:endParaRPr lang="en-IN" dirty="0">
              <a:solidFill>
                <a:srgbClr val="0000FF"/>
              </a:solidFill>
            </a:endParaRPr>
          </a:p>
        </p:txBody>
      </p:sp>
      <p:sp>
        <p:nvSpPr>
          <p:cNvPr id="4" name="Slide Number Placeholder 3">
            <a:extLst>
              <a:ext uri="{FF2B5EF4-FFF2-40B4-BE49-F238E27FC236}">
                <a16:creationId xmlns:a16="http://schemas.microsoft.com/office/drawing/2014/main" id="{5CEBED3F-9501-4517-9AA8-281CD9742A5A}"/>
              </a:ext>
            </a:extLst>
          </p:cNvPr>
          <p:cNvSpPr>
            <a:spLocks noGrp="1"/>
          </p:cNvSpPr>
          <p:nvPr>
            <p:ph type="sldNum" sz="quarter" idx="12"/>
          </p:nvPr>
        </p:nvSpPr>
        <p:spPr/>
        <p:txBody>
          <a:bodyPr/>
          <a:lstStyle/>
          <a:p>
            <a:fld id="{D7CCD51F-8F2E-4935-9C38-451A14A32E5B}" type="slidenum">
              <a:rPr lang="en-IN" smtClean="0"/>
              <a:t>7</a:t>
            </a:fld>
            <a:endParaRPr lang="en-IN"/>
          </a:p>
        </p:txBody>
      </p:sp>
      <p:pic>
        <p:nvPicPr>
          <p:cNvPr id="5" name="Picture 4">
            <a:extLst>
              <a:ext uri="{FF2B5EF4-FFF2-40B4-BE49-F238E27FC236}">
                <a16:creationId xmlns:a16="http://schemas.microsoft.com/office/drawing/2014/main" id="{48931849-6992-4FFA-B7CB-B50A4E8218E8}"/>
              </a:ext>
            </a:extLst>
          </p:cNvPr>
          <p:cNvPicPr>
            <a:picLocks noChangeAspect="1"/>
          </p:cNvPicPr>
          <p:nvPr/>
        </p:nvPicPr>
        <p:blipFill>
          <a:blip r:embed="rId2"/>
          <a:stretch>
            <a:fillRect/>
          </a:stretch>
        </p:blipFill>
        <p:spPr>
          <a:xfrm>
            <a:off x="108712" y="657845"/>
            <a:ext cx="5804408" cy="5614939"/>
          </a:xfrm>
          <a:prstGeom prst="rect">
            <a:avLst/>
          </a:prstGeom>
        </p:spPr>
      </p:pic>
    </p:spTree>
    <p:extLst>
      <p:ext uri="{BB962C8B-B14F-4D97-AF65-F5344CB8AC3E}">
        <p14:creationId xmlns:p14="http://schemas.microsoft.com/office/powerpoint/2010/main" val="207265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F5E0E-A4C1-43A3-99AE-5392642EC48F}"/>
              </a:ext>
            </a:extLst>
          </p:cNvPr>
          <p:cNvSpPr>
            <a:spLocks noGrp="1"/>
          </p:cNvSpPr>
          <p:nvPr>
            <p:ph idx="1"/>
          </p:nvPr>
        </p:nvSpPr>
        <p:spPr>
          <a:xfrm>
            <a:off x="206248" y="0"/>
            <a:ext cx="7068312" cy="1513840"/>
          </a:xfrm>
        </p:spPr>
        <p:txBody>
          <a:bodyPr>
            <a:normAutofit fontScale="85000" lnSpcReduction="10000"/>
          </a:bodyPr>
          <a:lstStyle/>
          <a:p>
            <a:pPr algn="just">
              <a:lnSpc>
                <a:spcPct val="200000"/>
              </a:lnSpc>
            </a:pPr>
            <a:r>
              <a:rPr lang="en-US" dirty="0"/>
              <a:t>Thin-provisioning software is installed on virtual servers that process dynamic storage allocation via the hypervisor, while the pay-per-use monitor tracks and reports granular billing-related disk usage data (Figure 11.15).</a:t>
            </a:r>
            <a:endParaRPr lang="en-IN" dirty="0"/>
          </a:p>
        </p:txBody>
      </p:sp>
      <p:sp>
        <p:nvSpPr>
          <p:cNvPr id="4" name="Slide Number Placeholder 3">
            <a:extLst>
              <a:ext uri="{FF2B5EF4-FFF2-40B4-BE49-F238E27FC236}">
                <a16:creationId xmlns:a16="http://schemas.microsoft.com/office/drawing/2014/main" id="{B7F9E482-C618-4719-B3BF-793F3EC2DC5B}"/>
              </a:ext>
            </a:extLst>
          </p:cNvPr>
          <p:cNvSpPr>
            <a:spLocks noGrp="1"/>
          </p:cNvSpPr>
          <p:nvPr>
            <p:ph type="sldNum" sz="quarter" idx="12"/>
          </p:nvPr>
        </p:nvSpPr>
        <p:spPr/>
        <p:txBody>
          <a:bodyPr/>
          <a:lstStyle/>
          <a:p>
            <a:fld id="{D7CCD51F-8F2E-4935-9C38-451A14A32E5B}" type="slidenum">
              <a:rPr lang="en-IN" smtClean="0"/>
              <a:t>8</a:t>
            </a:fld>
            <a:endParaRPr lang="en-IN"/>
          </a:p>
        </p:txBody>
      </p:sp>
      <p:pic>
        <p:nvPicPr>
          <p:cNvPr id="5" name="Picture 4">
            <a:extLst>
              <a:ext uri="{FF2B5EF4-FFF2-40B4-BE49-F238E27FC236}">
                <a16:creationId xmlns:a16="http://schemas.microsoft.com/office/drawing/2014/main" id="{45F7378A-DDFE-4643-B125-72739C41D0A3}"/>
              </a:ext>
            </a:extLst>
          </p:cNvPr>
          <p:cNvPicPr>
            <a:picLocks noChangeAspect="1"/>
          </p:cNvPicPr>
          <p:nvPr/>
        </p:nvPicPr>
        <p:blipFill>
          <a:blip r:embed="rId2"/>
          <a:stretch>
            <a:fillRect/>
          </a:stretch>
        </p:blipFill>
        <p:spPr>
          <a:xfrm>
            <a:off x="111760" y="2034990"/>
            <a:ext cx="6779768" cy="4959154"/>
          </a:xfrm>
          <a:prstGeom prst="rect">
            <a:avLst/>
          </a:prstGeom>
        </p:spPr>
      </p:pic>
      <p:sp>
        <p:nvSpPr>
          <p:cNvPr id="6" name="Rectangle 5">
            <a:extLst>
              <a:ext uri="{FF2B5EF4-FFF2-40B4-BE49-F238E27FC236}">
                <a16:creationId xmlns:a16="http://schemas.microsoft.com/office/drawing/2014/main" id="{3F657412-A833-4D3A-8534-2006B42C6FDA}"/>
              </a:ext>
            </a:extLst>
          </p:cNvPr>
          <p:cNvSpPr/>
          <p:nvPr/>
        </p:nvSpPr>
        <p:spPr>
          <a:xfrm>
            <a:off x="7074408" y="756920"/>
            <a:ext cx="4876800" cy="6186309"/>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A request is received from a cloud consumer, and the provisioning of a new virtual server instance begins </a:t>
            </a:r>
            <a:r>
              <a:rPr lang="en-IN" b="1" dirty="0">
                <a:solidFill>
                  <a:srgbClr val="0000FF"/>
                </a:solidFill>
                <a:latin typeface="Times New Roman" panose="02020603050405020304" pitchFamily="18" charset="0"/>
                <a:cs typeface="Times New Roman" panose="02020603050405020304" pitchFamily="18" charset="0"/>
              </a:rPr>
              <a:t>(1). </a:t>
            </a:r>
          </a:p>
          <a:p>
            <a:pPr algn="just"/>
            <a:endParaRPr lang="en-IN" dirty="0">
              <a:solidFill>
                <a:srgbClr val="0000FF"/>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As part of the provisioning process, the hard disks are chosen as dynamic or thin-provisioned disks </a:t>
            </a:r>
            <a:r>
              <a:rPr lang="en-IN" b="1" dirty="0">
                <a:solidFill>
                  <a:srgbClr val="0000FF"/>
                </a:solidFill>
                <a:latin typeface="Times New Roman" panose="02020603050405020304" pitchFamily="18" charset="0"/>
                <a:cs typeface="Times New Roman" panose="02020603050405020304" pitchFamily="18" charset="0"/>
              </a:rPr>
              <a:t>(2).</a:t>
            </a:r>
          </a:p>
          <a:p>
            <a:pPr algn="just"/>
            <a:endParaRPr lang="en-IN" b="1" dirty="0">
              <a:solidFill>
                <a:srgbClr val="0000FF"/>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The hypervisor calls a dynamic disk allocation component to create thin disks for the virtual server </a:t>
            </a:r>
            <a:r>
              <a:rPr lang="en-IN" dirty="0">
                <a:solidFill>
                  <a:srgbClr val="0000FF"/>
                </a:solidFill>
                <a:latin typeface="Times New Roman" panose="02020603050405020304" pitchFamily="18" charset="0"/>
                <a:cs typeface="Times New Roman" panose="02020603050405020304" pitchFamily="18" charset="0"/>
              </a:rPr>
              <a:t>(</a:t>
            </a:r>
            <a:r>
              <a:rPr lang="en-IN" b="1" dirty="0">
                <a:solidFill>
                  <a:srgbClr val="0000FF"/>
                </a:solidFill>
                <a:latin typeface="Times New Roman" panose="02020603050405020304" pitchFamily="18" charset="0"/>
                <a:cs typeface="Times New Roman" panose="02020603050405020304" pitchFamily="18" charset="0"/>
              </a:rPr>
              <a:t>3).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Virtual server disks are created via the thin-provisioning program and saved in a folder of near-zero size. The size of this folder and its files grow as operating applications are installed and additional files are copied onto the virtual server </a:t>
            </a:r>
            <a:r>
              <a:rPr lang="en-IN" b="1" dirty="0">
                <a:solidFill>
                  <a:srgbClr val="0000FF"/>
                </a:solidFill>
                <a:latin typeface="Times New Roman" panose="02020603050405020304" pitchFamily="18" charset="0"/>
                <a:cs typeface="Times New Roman" panose="02020603050405020304" pitchFamily="18" charset="0"/>
              </a:rPr>
              <a:t>(4).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pay-per-use monitor tracks the actual dynamically allocated storage for billing purposes </a:t>
            </a:r>
            <a:r>
              <a:rPr lang="en-IN" b="1" dirty="0">
                <a:solidFill>
                  <a:srgbClr val="0000FF"/>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410028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CF45E-1C8E-40DD-8E8A-4190B5D910D1}"/>
              </a:ext>
            </a:extLst>
          </p:cNvPr>
          <p:cNvSpPr>
            <a:spLocks noGrp="1"/>
          </p:cNvSpPr>
          <p:nvPr>
            <p:ph idx="1"/>
          </p:nvPr>
        </p:nvSpPr>
        <p:spPr>
          <a:xfrm>
            <a:off x="233680" y="254000"/>
            <a:ext cx="10894568" cy="5918200"/>
          </a:xfrm>
        </p:spPr>
        <p:txBody>
          <a:bodyPr>
            <a:normAutofit/>
          </a:bodyPr>
          <a:lstStyle/>
          <a:p>
            <a:pPr>
              <a:lnSpc>
                <a:spcPct val="200000"/>
              </a:lnSpc>
            </a:pPr>
            <a:r>
              <a:rPr lang="en-US" dirty="0"/>
              <a:t>The following mechanisms can be included in this architecture in addition to the cloud storage device, virtual server, hypervisor, and pay-per-use monitor:</a:t>
            </a:r>
          </a:p>
          <a:p>
            <a:pPr>
              <a:lnSpc>
                <a:spcPct val="200000"/>
              </a:lnSpc>
            </a:pPr>
            <a:endParaRPr lang="en-US" dirty="0"/>
          </a:p>
          <a:p>
            <a:pPr>
              <a:lnSpc>
                <a:spcPct val="200000"/>
              </a:lnSpc>
            </a:pPr>
            <a:r>
              <a:rPr lang="en-US" dirty="0"/>
              <a:t>•C</a:t>
            </a:r>
            <a:r>
              <a:rPr lang="en-US" dirty="0">
                <a:solidFill>
                  <a:srgbClr val="0000FF"/>
                </a:solidFill>
              </a:rPr>
              <a:t>loud Usage Monitor </a:t>
            </a:r>
            <a:r>
              <a:rPr lang="en-US" dirty="0"/>
              <a:t>– Specialized cloud usage monitors can be used to track and log storage usage fluctuations.</a:t>
            </a:r>
          </a:p>
          <a:p>
            <a:pPr>
              <a:lnSpc>
                <a:spcPct val="200000"/>
              </a:lnSpc>
            </a:pPr>
            <a:endParaRPr lang="en-US" dirty="0"/>
          </a:p>
          <a:p>
            <a:pPr>
              <a:lnSpc>
                <a:spcPct val="200000"/>
              </a:lnSpc>
            </a:pPr>
            <a:r>
              <a:rPr lang="en-US" dirty="0"/>
              <a:t>•</a:t>
            </a:r>
            <a:r>
              <a:rPr lang="en-US" dirty="0">
                <a:solidFill>
                  <a:srgbClr val="0000FF"/>
                </a:solidFill>
              </a:rPr>
              <a:t>Resource Replication </a:t>
            </a:r>
            <a:r>
              <a:rPr lang="en-US" dirty="0"/>
              <a:t>– Resource replication is part of an elastic disk provisioning system when conversion of dynamic thin-disk storage into static thick-disk storage is required.</a:t>
            </a:r>
            <a:endParaRPr lang="en-IN" dirty="0"/>
          </a:p>
        </p:txBody>
      </p:sp>
      <p:sp>
        <p:nvSpPr>
          <p:cNvPr id="4" name="Slide Number Placeholder 3">
            <a:extLst>
              <a:ext uri="{FF2B5EF4-FFF2-40B4-BE49-F238E27FC236}">
                <a16:creationId xmlns:a16="http://schemas.microsoft.com/office/drawing/2014/main" id="{3D1E3E41-C17D-4B98-9A20-87C1F52F1A93}"/>
              </a:ext>
            </a:extLst>
          </p:cNvPr>
          <p:cNvSpPr>
            <a:spLocks noGrp="1"/>
          </p:cNvSpPr>
          <p:nvPr>
            <p:ph type="sldNum" sz="quarter" idx="12"/>
          </p:nvPr>
        </p:nvSpPr>
        <p:spPr/>
        <p:txBody>
          <a:bodyPr/>
          <a:lstStyle/>
          <a:p>
            <a:fld id="{D7CCD51F-8F2E-4935-9C38-451A14A32E5B}" type="slidenum">
              <a:rPr lang="en-IN" smtClean="0"/>
              <a:t>9</a:t>
            </a:fld>
            <a:endParaRPr lang="en-IN"/>
          </a:p>
        </p:txBody>
      </p:sp>
    </p:spTree>
    <p:extLst>
      <p:ext uri="{BB962C8B-B14F-4D97-AF65-F5344CB8AC3E}">
        <p14:creationId xmlns:p14="http://schemas.microsoft.com/office/powerpoint/2010/main" val="3420457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437</TotalTime>
  <Words>1198</Words>
  <Application>Microsoft Office PowerPoint</Application>
  <PresentationFormat>Widescreen</PresentationFormat>
  <Paragraphs>90</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Calibri</vt:lpstr>
      <vt:lpstr>Rockwell</vt:lpstr>
      <vt:lpstr>Rockwell Condensed</vt:lpstr>
      <vt:lpstr>Times New Roman</vt:lpstr>
      <vt:lpstr>Wingdings</vt:lpstr>
      <vt:lpstr>Wood Type</vt:lpstr>
      <vt:lpstr>Document</vt:lpstr>
      <vt:lpstr>Fundamental cloud architecture Module 4 Topic 3</vt:lpstr>
      <vt:lpstr>PowerPoint Presentation</vt:lpstr>
      <vt:lpstr>Topics</vt:lpstr>
      <vt:lpstr> 7. Elastic Disk Provisioning Architecture</vt:lpstr>
      <vt:lpstr>PowerPoint Presentation</vt:lpstr>
      <vt:lpstr>PowerPoint Presentation</vt:lpstr>
      <vt:lpstr>PowerPoint Presentation</vt:lpstr>
      <vt:lpstr>PowerPoint Presentation</vt:lpstr>
      <vt:lpstr>PowerPoint Presentation</vt:lpstr>
      <vt:lpstr>Thank you for listening!     But Not Over…</vt:lpstr>
      <vt:lpstr>8. Redundant Storage Architecture</vt:lpstr>
      <vt:lpstr>PowerPoint Presentation</vt:lpstr>
      <vt:lpstr>PowerPoint Presentation</vt:lpstr>
      <vt:lpstr>PowerPoint Presentation</vt:lpstr>
      <vt:lpstr>PowerPoint Presentation</vt:lpstr>
      <vt:lpstr>PowerPoint Presentation</vt:lpstr>
      <vt:lpstr>Storage Replication</vt:lpstr>
      <vt:lpstr>PowerPoint Presentation</vt:lpstr>
      <vt:lpstr>Thank you for listening!   Module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cloud architecture</dc:title>
  <dc:creator>Karthik Vihaan</dc:creator>
  <cp:lastModifiedBy>Karthik Vihaan</cp:lastModifiedBy>
  <cp:revision>68</cp:revision>
  <dcterms:created xsi:type="dcterms:W3CDTF">2020-02-19T09:04:07Z</dcterms:created>
  <dcterms:modified xsi:type="dcterms:W3CDTF">2020-02-25T09:47:23Z</dcterms:modified>
</cp:coreProperties>
</file>