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88" r:id="rId3"/>
    <p:sldId id="385" r:id="rId4"/>
    <p:sldId id="258" r:id="rId5"/>
    <p:sldId id="387" r:id="rId6"/>
    <p:sldId id="426" r:id="rId7"/>
    <p:sldId id="429" r:id="rId8"/>
    <p:sldId id="427" r:id="rId9"/>
    <p:sldId id="389" r:id="rId10"/>
    <p:sldId id="391" r:id="rId11"/>
    <p:sldId id="397" r:id="rId12"/>
    <p:sldId id="392" r:id="rId13"/>
    <p:sldId id="393" r:id="rId14"/>
    <p:sldId id="394" r:id="rId15"/>
    <p:sldId id="428" r:id="rId16"/>
    <p:sldId id="390" r:id="rId17"/>
    <p:sldId id="398" r:id="rId18"/>
    <p:sldId id="431" r:id="rId19"/>
    <p:sldId id="399" r:id="rId20"/>
    <p:sldId id="400" r:id="rId21"/>
    <p:sldId id="401" r:id="rId22"/>
    <p:sldId id="402" r:id="rId23"/>
    <p:sldId id="403" r:id="rId24"/>
    <p:sldId id="404" r:id="rId25"/>
    <p:sldId id="405" r:id="rId26"/>
    <p:sldId id="406" r:id="rId27"/>
    <p:sldId id="407" r:id="rId28"/>
    <p:sldId id="396" r:id="rId29"/>
    <p:sldId id="408" r:id="rId30"/>
    <p:sldId id="409" r:id="rId31"/>
    <p:sldId id="432"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30" r:id="rId49"/>
    <p:sldId id="38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102BE"/>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716F9-1CCB-412E-807B-54E78A47C39C}" type="datetimeFigureOut">
              <a:rPr lang="en-IN" smtClean="0"/>
              <a:t>05-05-2020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0DDA-CF3D-48BA-A0B0-D24E17EB7419}" type="slidenum">
              <a:rPr lang="en-IN" smtClean="0"/>
              <a:t>‹#›</a:t>
            </a:fld>
            <a:endParaRPr lang="en-IN"/>
          </a:p>
        </p:txBody>
      </p:sp>
    </p:spTree>
    <p:extLst>
      <p:ext uri="{BB962C8B-B14F-4D97-AF65-F5344CB8AC3E}">
        <p14:creationId xmlns:p14="http://schemas.microsoft.com/office/powerpoint/2010/main" val="254286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2F2C27B-B905-4684-8278-21BDE839F5C3}" type="datetime1">
              <a:rPr lang="en-IN" smtClean="0"/>
              <a:t>05-05-2020</a:t>
            </a:fld>
            <a:endParaRPr lang="en-IN"/>
          </a:p>
        </p:txBody>
      </p:sp>
      <p:sp>
        <p:nvSpPr>
          <p:cNvPr id="5" name="Footer Placeholder 4"/>
          <p:cNvSpPr>
            <a:spLocks noGrp="1"/>
          </p:cNvSpPr>
          <p:nvPr>
            <p:ph type="ftr" sz="quarter" idx="11"/>
          </p:nvPr>
        </p:nvSpPr>
        <p:spPr/>
        <p:txBody>
          <a:bodyPr/>
          <a:lstStyle/>
          <a:p>
            <a:r>
              <a:rPr lang="en-IN"/>
              <a:t>Prof.Karthikeyan, VIT AP University</a:t>
            </a:r>
          </a:p>
        </p:txBody>
      </p:sp>
      <p:sp>
        <p:nvSpPr>
          <p:cNvPr id="6" name="Slide Number Placeholder 5"/>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412057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C26CBE-8154-41C2-93D8-D23AA26B9C9F}" type="datetime1">
              <a:rPr lang="en-IN" smtClean="0"/>
              <a:t>05-05-2020</a:t>
            </a:fld>
            <a:endParaRPr lang="en-IN"/>
          </a:p>
        </p:txBody>
      </p:sp>
      <p:sp>
        <p:nvSpPr>
          <p:cNvPr id="5" name="Footer Placeholder 4"/>
          <p:cNvSpPr>
            <a:spLocks noGrp="1"/>
          </p:cNvSpPr>
          <p:nvPr>
            <p:ph type="ftr" sz="quarter" idx="11"/>
          </p:nvPr>
        </p:nvSpPr>
        <p:spPr/>
        <p:txBody>
          <a:bodyPr/>
          <a:lstStyle/>
          <a:p>
            <a:r>
              <a:rPr lang="en-IN"/>
              <a:t>Prof.Karthikeyan, VIT AP University</a:t>
            </a:r>
          </a:p>
        </p:txBody>
      </p:sp>
      <p:sp>
        <p:nvSpPr>
          <p:cNvPr id="6" name="Slide Number Placeholder 5"/>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248689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903ED-93C7-4C90-8EF5-4B0C99707AB4}" type="datetime1">
              <a:rPr lang="en-IN" smtClean="0"/>
              <a:t>05-05-2020</a:t>
            </a:fld>
            <a:endParaRPr lang="en-IN"/>
          </a:p>
        </p:txBody>
      </p:sp>
      <p:sp>
        <p:nvSpPr>
          <p:cNvPr id="5" name="Footer Placeholder 4"/>
          <p:cNvSpPr>
            <a:spLocks noGrp="1"/>
          </p:cNvSpPr>
          <p:nvPr>
            <p:ph type="ftr" sz="quarter" idx="11"/>
          </p:nvPr>
        </p:nvSpPr>
        <p:spPr/>
        <p:txBody>
          <a:bodyPr/>
          <a:lstStyle/>
          <a:p>
            <a:r>
              <a:rPr lang="en-IN"/>
              <a:t>Prof.Karthikeyan, VIT AP University</a:t>
            </a:r>
          </a:p>
        </p:txBody>
      </p:sp>
      <p:sp>
        <p:nvSpPr>
          <p:cNvPr id="6" name="Slide Number Placeholder 5"/>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9865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1BCEBA25-9E52-47F0-B253-E8CC9AB6F1C6}" type="datetime1">
              <a:rPr lang="en-IN" smtClean="0"/>
              <a:t>05-05-2020</a:t>
            </a:fld>
            <a:endParaRPr lang="en-IN"/>
          </a:p>
        </p:txBody>
      </p:sp>
      <p:sp>
        <p:nvSpPr>
          <p:cNvPr id="5" name="Footer Placeholder 4"/>
          <p:cNvSpPr>
            <a:spLocks noGrp="1"/>
          </p:cNvSpPr>
          <p:nvPr>
            <p:ph type="ftr" sz="quarter" idx="11"/>
          </p:nvPr>
        </p:nvSpPr>
        <p:spPr/>
        <p:txBody>
          <a:bodyPr/>
          <a:lstStyle/>
          <a:p>
            <a:r>
              <a:rPr lang="en-IN"/>
              <a:t>Prof.Karthikeyan, VIT AP University</a:t>
            </a:r>
          </a:p>
        </p:txBody>
      </p:sp>
      <p:sp>
        <p:nvSpPr>
          <p:cNvPr id="6" name="Slide Number Placeholder 5"/>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24288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9614A1-F8A7-4E34-BAE5-90D4175DF1D8}" type="datetime1">
              <a:rPr lang="en-IN" smtClean="0"/>
              <a:t>05-05-2020</a:t>
            </a:fld>
            <a:endParaRPr lang="en-IN"/>
          </a:p>
        </p:txBody>
      </p:sp>
      <p:sp>
        <p:nvSpPr>
          <p:cNvPr id="5" name="Footer Placeholder 4"/>
          <p:cNvSpPr>
            <a:spLocks noGrp="1"/>
          </p:cNvSpPr>
          <p:nvPr>
            <p:ph type="ftr" sz="quarter" idx="11"/>
          </p:nvPr>
        </p:nvSpPr>
        <p:spPr/>
        <p:txBody>
          <a:bodyPr/>
          <a:lstStyle/>
          <a:p>
            <a:r>
              <a:rPr lang="en-IN"/>
              <a:t>Prof.Karthikeyan, VIT AP University</a:t>
            </a:r>
          </a:p>
        </p:txBody>
      </p:sp>
      <p:sp>
        <p:nvSpPr>
          <p:cNvPr id="6" name="Slide Number Placeholder 5"/>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187089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0F10BE8-DEA1-46A3-B914-1475D5C93BA9}" type="datetime1">
              <a:rPr lang="en-IN" smtClean="0"/>
              <a:t>05-05-2020</a:t>
            </a:fld>
            <a:endParaRPr lang="en-IN"/>
          </a:p>
        </p:txBody>
      </p:sp>
      <p:sp>
        <p:nvSpPr>
          <p:cNvPr id="6" name="Footer Placeholder 5"/>
          <p:cNvSpPr>
            <a:spLocks noGrp="1"/>
          </p:cNvSpPr>
          <p:nvPr>
            <p:ph type="ftr" sz="quarter" idx="11"/>
          </p:nvPr>
        </p:nvSpPr>
        <p:spPr/>
        <p:txBody>
          <a:bodyPr/>
          <a:lstStyle/>
          <a:p>
            <a:r>
              <a:rPr lang="en-IN"/>
              <a:t>Prof.Karthikeyan, VIT AP University</a:t>
            </a:r>
          </a:p>
        </p:txBody>
      </p:sp>
      <p:sp>
        <p:nvSpPr>
          <p:cNvPr id="7" name="Slide Number Placeholder 6"/>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113295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427A9A6-0581-4A16-81AB-E3092C611EA2}" type="datetime1">
              <a:rPr lang="en-IN" smtClean="0"/>
              <a:t>05-05-2020</a:t>
            </a:fld>
            <a:endParaRPr lang="en-IN"/>
          </a:p>
        </p:txBody>
      </p:sp>
      <p:sp>
        <p:nvSpPr>
          <p:cNvPr id="8" name="Footer Placeholder 7"/>
          <p:cNvSpPr>
            <a:spLocks noGrp="1"/>
          </p:cNvSpPr>
          <p:nvPr>
            <p:ph type="ftr" sz="quarter" idx="11"/>
          </p:nvPr>
        </p:nvSpPr>
        <p:spPr/>
        <p:txBody>
          <a:bodyPr/>
          <a:lstStyle/>
          <a:p>
            <a:r>
              <a:rPr lang="en-IN"/>
              <a:t>Prof.Karthikeyan, VIT AP University</a:t>
            </a:r>
          </a:p>
        </p:txBody>
      </p:sp>
      <p:sp>
        <p:nvSpPr>
          <p:cNvPr id="9" name="Slide Number Placeholder 8"/>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185541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0EF3F95-1E6B-475E-9E51-385E78E71055}" type="datetime1">
              <a:rPr lang="en-IN" smtClean="0"/>
              <a:t>05-05-2020</a:t>
            </a:fld>
            <a:endParaRPr lang="en-IN"/>
          </a:p>
        </p:txBody>
      </p:sp>
      <p:sp>
        <p:nvSpPr>
          <p:cNvPr id="4" name="Footer Placeholder 3"/>
          <p:cNvSpPr>
            <a:spLocks noGrp="1"/>
          </p:cNvSpPr>
          <p:nvPr>
            <p:ph type="ftr" sz="quarter" idx="11"/>
          </p:nvPr>
        </p:nvSpPr>
        <p:spPr/>
        <p:txBody>
          <a:bodyPr/>
          <a:lstStyle/>
          <a:p>
            <a:r>
              <a:rPr lang="en-IN"/>
              <a:t>Prof.Karthikeyan, VIT AP University</a:t>
            </a:r>
          </a:p>
        </p:txBody>
      </p:sp>
      <p:sp>
        <p:nvSpPr>
          <p:cNvPr id="5" name="Slide Number Placeholder 4"/>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277786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C6880-3066-4001-A351-BCC55BD13954}" type="datetime1">
              <a:rPr lang="en-IN" smtClean="0"/>
              <a:t>05-05-2020</a:t>
            </a:fld>
            <a:endParaRPr lang="en-IN"/>
          </a:p>
        </p:txBody>
      </p:sp>
      <p:sp>
        <p:nvSpPr>
          <p:cNvPr id="3" name="Footer Placeholder 2"/>
          <p:cNvSpPr>
            <a:spLocks noGrp="1"/>
          </p:cNvSpPr>
          <p:nvPr>
            <p:ph type="ftr" sz="quarter" idx="11"/>
          </p:nvPr>
        </p:nvSpPr>
        <p:spPr/>
        <p:txBody>
          <a:bodyPr/>
          <a:lstStyle/>
          <a:p>
            <a:r>
              <a:rPr lang="en-IN"/>
              <a:t>Prof.Karthikeyan, VIT AP University</a:t>
            </a:r>
          </a:p>
        </p:txBody>
      </p:sp>
      <p:sp>
        <p:nvSpPr>
          <p:cNvPr id="4" name="Slide Number Placeholder 3"/>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126241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E5DBAB-8168-4E51-82E1-E2B41D66D9F9}" type="datetime1">
              <a:rPr lang="en-IN" smtClean="0"/>
              <a:t>05-05-2020</a:t>
            </a:fld>
            <a:endParaRPr lang="en-IN"/>
          </a:p>
        </p:txBody>
      </p:sp>
      <p:sp>
        <p:nvSpPr>
          <p:cNvPr id="6" name="Footer Placeholder 5"/>
          <p:cNvSpPr>
            <a:spLocks noGrp="1"/>
          </p:cNvSpPr>
          <p:nvPr>
            <p:ph type="ftr" sz="quarter" idx="11"/>
          </p:nvPr>
        </p:nvSpPr>
        <p:spPr/>
        <p:txBody>
          <a:bodyPr/>
          <a:lstStyle/>
          <a:p>
            <a:r>
              <a:rPr lang="en-IN"/>
              <a:t>Prof.Karthikeyan, VIT AP University</a:t>
            </a:r>
          </a:p>
        </p:txBody>
      </p:sp>
      <p:sp>
        <p:nvSpPr>
          <p:cNvPr id="7" name="Slide Number Placeholder 6"/>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144135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5B9C0D-5D9C-46A7-BD3D-F75B00BF52C5}" type="datetime1">
              <a:rPr lang="en-IN" smtClean="0"/>
              <a:t>05-05-2020</a:t>
            </a:fld>
            <a:endParaRPr lang="en-IN"/>
          </a:p>
        </p:txBody>
      </p:sp>
      <p:sp>
        <p:nvSpPr>
          <p:cNvPr id="6" name="Footer Placeholder 5"/>
          <p:cNvSpPr>
            <a:spLocks noGrp="1"/>
          </p:cNvSpPr>
          <p:nvPr>
            <p:ph type="ftr" sz="quarter" idx="11"/>
          </p:nvPr>
        </p:nvSpPr>
        <p:spPr/>
        <p:txBody>
          <a:bodyPr/>
          <a:lstStyle/>
          <a:p>
            <a:r>
              <a:rPr lang="en-IN"/>
              <a:t>Prof.Karthikeyan, VIT AP University</a:t>
            </a:r>
          </a:p>
        </p:txBody>
      </p:sp>
      <p:sp>
        <p:nvSpPr>
          <p:cNvPr id="7" name="Slide Number Placeholder 6"/>
          <p:cNvSpPr>
            <a:spLocks noGrp="1"/>
          </p:cNvSpPr>
          <p:nvPr>
            <p:ph type="sldNum" sz="quarter" idx="12"/>
          </p:nvPr>
        </p:nvSpPr>
        <p:spPr/>
        <p:txBody>
          <a:bodyPr/>
          <a:lstStyle/>
          <a:p>
            <a:fld id="{E02F8B39-E037-49D7-848F-F055834E3AA1}" type="slidenum">
              <a:rPr lang="en-IN" smtClean="0"/>
              <a:t>‹#›</a:t>
            </a:fld>
            <a:endParaRPr lang="en-IN"/>
          </a:p>
        </p:txBody>
      </p:sp>
    </p:spTree>
    <p:extLst>
      <p:ext uri="{BB962C8B-B14F-4D97-AF65-F5344CB8AC3E}">
        <p14:creationId xmlns:p14="http://schemas.microsoft.com/office/powerpoint/2010/main" val="39771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95A8D-9736-4F25-8C5F-BEF7CE38EA87}" type="datetime1">
              <a:rPr lang="en-IN" smtClean="0"/>
              <a:t>05-05-2020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Prof.Karthikeyan, VIT AP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F8B39-E037-49D7-848F-F055834E3AA1}" type="slidenum">
              <a:rPr lang="en-IN" smtClean="0"/>
              <a:t>‹#›</a:t>
            </a:fld>
            <a:endParaRPr lang="en-IN"/>
          </a:p>
        </p:txBody>
      </p:sp>
    </p:spTree>
    <p:extLst>
      <p:ext uri="{BB962C8B-B14F-4D97-AF65-F5344CB8AC3E}">
        <p14:creationId xmlns:p14="http://schemas.microsoft.com/office/powerpoint/2010/main" val="374279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ogle.com/search?q=bare-metal+provisioning+architecture&amp;source=lnms&amp;tbm=isch&amp;sa=X&amp;ved=2ahUKEwirkvj_upDpAhUvwTgGHR53BvYQ_AUoAXoECA0QAw&amp;biw=1280&amp;bih=578#imgrc=YybS8e8UXt4BH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Module5-Topic2-Delivery%20Model.pptx"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timesofcloud.com/cloud-tutorial/cloud-provider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flair.training/blogs/salesforce-tutorial/" TargetMode="External"/><Relationship Id="rId2" Type="http://schemas.openxmlformats.org/officeDocument/2006/relationships/hyperlink" Target="https://data-flair.training/blogs/aws-tutori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524000" y="2178260"/>
            <a:ext cx="9144000" cy="953575"/>
          </a:xfrm>
        </p:spPr>
        <p:txBody>
          <a:bodyPr>
            <a:noAutofit/>
          </a:bodyPr>
          <a:lstStyle/>
          <a:p>
            <a:pPr algn="l">
              <a:lnSpc>
                <a:spcPct val="100000"/>
              </a:lnSpc>
            </a:pPr>
            <a:r>
              <a:rPr lang="en-IN" sz="2800" dirty="0">
                <a:solidFill>
                  <a:srgbClr val="00B050"/>
                </a:solidFill>
                <a:latin typeface="Arial" panose="020B0604020202020204" pitchFamily="34" charset="0"/>
                <a:cs typeface="Arial" panose="020B0604020202020204" pitchFamily="34" charset="0"/>
              </a:rPr>
              <a:t>Course code	: </a:t>
            </a:r>
            <a:r>
              <a:rPr lang="en-IN" sz="2800" b="1" dirty="0">
                <a:solidFill>
                  <a:srgbClr val="00B050"/>
                </a:solidFill>
                <a:latin typeface="Arial" panose="020B0604020202020204" pitchFamily="34" charset="0"/>
                <a:cs typeface="Arial" panose="020B0604020202020204" pitchFamily="34" charset="0"/>
              </a:rPr>
              <a:t>CSE4001</a:t>
            </a:r>
            <a:br>
              <a:rPr lang="en-IN" sz="2800" dirty="0">
                <a:solidFill>
                  <a:srgbClr val="00B050"/>
                </a:solidFill>
                <a:latin typeface="Arial" panose="020B0604020202020204" pitchFamily="34" charset="0"/>
                <a:cs typeface="Arial" panose="020B0604020202020204" pitchFamily="34" charset="0"/>
              </a:rPr>
            </a:br>
            <a:r>
              <a:rPr lang="en-IN" sz="2800" dirty="0">
                <a:solidFill>
                  <a:srgbClr val="00B050"/>
                </a:solidFill>
                <a:latin typeface="Arial" panose="020B0604020202020204" pitchFamily="34" charset="0"/>
                <a:cs typeface="Arial" panose="020B0604020202020204" pitchFamily="34" charset="0"/>
              </a:rPr>
              <a:t>Course title		: </a:t>
            </a:r>
            <a:r>
              <a:rPr lang="en-IN" sz="2800" b="1" dirty="0">
                <a:solidFill>
                  <a:srgbClr val="00B050"/>
                </a:solidFill>
                <a:latin typeface="Arial" panose="020B0604020202020204" pitchFamily="34" charset="0"/>
                <a:cs typeface="Arial" panose="020B0604020202020204" pitchFamily="34" charset="0"/>
              </a:rPr>
              <a:t>Cloud Computing</a:t>
            </a:r>
            <a:br>
              <a:rPr lang="en-IN" sz="2800" b="1" dirty="0">
                <a:solidFill>
                  <a:srgbClr val="00B050"/>
                </a:solidFill>
                <a:latin typeface="Arial" panose="020B0604020202020204" pitchFamily="34" charset="0"/>
                <a:cs typeface="Arial" panose="020B0604020202020204" pitchFamily="34" charset="0"/>
              </a:rPr>
            </a:br>
            <a:r>
              <a:rPr lang="en-IN" sz="2800" dirty="0">
                <a:solidFill>
                  <a:srgbClr val="00B050"/>
                </a:solidFill>
                <a:latin typeface="Arial" panose="020B0604020202020204" pitchFamily="34" charset="0"/>
                <a:cs typeface="Arial" panose="020B0604020202020204" pitchFamily="34" charset="0"/>
              </a:rPr>
              <a:t>Module		: </a:t>
            </a:r>
            <a:r>
              <a:rPr lang="en-IN" sz="2800" b="1" dirty="0">
                <a:solidFill>
                  <a:srgbClr val="00B050"/>
                </a:solidFill>
                <a:latin typeface="Arial" panose="020B0604020202020204" pitchFamily="34" charset="0"/>
                <a:cs typeface="Arial" panose="020B0604020202020204" pitchFamily="34" charset="0"/>
              </a:rPr>
              <a:t>5</a:t>
            </a:r>
            <a:r>
              <a:rPr lang="en-IN" sz="2800" dirty="0">
                <a:solidFill>
                  <a:srgbClr val="00B050"/>
                </a:solidFill>
                <a:latin typeface="Arial" panose="020B0604020202020204" pitchFamily="34" charset="0"/>
                <a:cs typeface="Arial" panose="020B0604020202020204" pitchFamily="34" charset="0"/>
              </a:rPr>
              <a:t>			</a:t>
            </a:r>
            <a:br>
              <a:rPr lang="en-IN" sz="2800" dirty="0">
                <a:solidFill>
                  <a:srgbClr val="00B050"/>
                </a:solidFill>
                <a:latin typeface="Arial" panose="020B0604020202020204" pitchFamily="34" charset="0"/>
                <a:cs typeface="Arial" panose="020B0604020202020204" pitchFamily="34" charset="0"/>
              </a:rPr>
            </a:br>
            <a:r>
              <a:rPr lang="en-IN" sz="2800" dirty="0">
                <a:solidFill>
                  <a:srgbClr val="00B050"/>
                </a:solidFill>
                <a:latin typeface="Arial" panose="020B0604020202020204" pitchFamily="34" charset="0"/>
                <a:cs typeface="Arial" panose="020B0604020202020204" pitchFamily="34" charset="0"/>
              </a:rPr>
              <a:t>Topic			: </a:t>
            </a:r>
            <a:r>
              <a:rPr lang="en-IN" sz="2800" b="1" dirty="0">
                <a:solidFill>
                  <a:srgbClr val="00B050"/>
                </a:solidFill>
                <a:latin typeface="Arial" panose="020B0604020202020204" pitchFamily="34" charset="0"/>
                <a:cs typeface="Arial" panose="020B0604020202020204" pitchFamily="34" charset="0"/>
              </a:rPr>
              <a:t>1</a:t>
            </a:r>
          </a:p>
        </p:txBody>
      </p:sp>
      <p:sp>
        <p:nvSpPr>
          <p:cNvPr id="6" name="Subtitle 2"/>
          <p:cNvSpPr>
            <a:spLocks noGrp="1"/>
          </p:cNvSpPr>
          <p:nvPr>
            <p:ph type="subTitle" idx="1"/>
          </p:nvPr>
        </p:nvSpPr>
        <p:spPr>
          <a:xfrm>
            <a:off x="1402183" y="3677817"/>
            <a:ext cx="9144000" cy="1655762"/>
          </a:xfrm>
        </p:spPr>
        <p:txBody>
          <a:bodyPr>
            <a:normAutofit/>
          </a:bodyPr>
          <a:lstStyle/>
          <a:p>
            <a:r>
              <a:rPr lang="it-IT" sz="4000" b="1" dirty="0">
                <a:solidFill>
                  <a:srgbClr val="0070C0"/>
                </a:solidFill>
                <a:latin typeface="Arial" panose="020B0604020202020204" pitchFamily="34" charset="0"/>
                <a:cs typeface="Arial" panose="020B0604020202020204" pitchFamily="34" charset="0"/>
              </a:rPr>
              <a:t> Cloud Delivery Models </a:t>
            </a:r>
          </a:p>
          <a:p>
            <a:r>
              <a:rPr lang="it-IT" sz="4000" b="1" dirty="0">
                <a:solidFill>
                  <a:srgbClr val="0070C0"/>
                </a:solidFill>
                <a:latin typeface="Arial" panose="020B0604020202020204" pitchFamily="34" charset="0"/>
                <a:cs typeface="Arial" panose="020B0604020202020204" pitchFamily="34" charset="0"/>
              </a:rPr>
              <a:t> </a:t>
            </a:r>
            <a:endParaRPr lang="en-IN" sz="4000" b="1" dirty="0">
              <a:solidFill>
                <a:srgbClr val="0070C0"/>
              </a:solidFill>
              <a:latin typeface="Arial" panose="020B0604020202020204" pitchFamily="34" charset="0"/>
              <a:cs typeface="Arial" panose="020B0604020202020204" pitchFamily="34" charset="0"/>
            </a:endParaRPr>
          </a:p>
        </p:txBody>
      </p:sp>
      <p:pic>
        <p:nvPicPr>
          <p:cNvPr id="7" name="Picture 2" descr="Image result for vit ap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6183" y="275303"/>
            <a:ext cx="1324835" cy="6104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fld id="{9222A2D6-1DB1-40FB-8648-45FB131F4F8A}" type="datetime1">
              <a:rPr lang="en-IN" smtClean="0">
                <a:latin typeface="Calibri (Body)"/>
              </a:rPr>
              <a:t>05-05-2020</a:t>
            </a:fld>
            <a:endParaRPr lang="en-IN" dirty="0">
              <a:latin typeface="Calibri (Body)"/>
            </a:endParaRPr>
          </a:p>
        </p:txBody>
      </p:sp>
      <p:sp>
        <p:nvSpPr>
          <p:cNvPr id="10" name="Slide Number Placeholder 9"/>
          <p:cNvSpPr>
            <a:spLocks noGrp="1"/>
          </p:cNvSpPr>
          <p:nvPr>
            <p:ph type="sldNum" sz="quarter" idx="12"/>
          </p:nvPr>
        </p:nvSpPr>
        <p:spPr/>
        <p:txBody>
          <a:bodyPr/>
          <a:lstStyle/>
          <a:p>
            <a:fld id="{E02F8B39-E037-49D7-848F-F055834E3AA1}"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pic>
        <p:nvPicPr>
          <p:cNvPr id="4098" name="Picture 2" descr="When to use SaaS, PaaS, and IaaS – ComputeNext">
            <a:extLst>
              <a:ext uri="{FF2B5EF4-FFF2-40B4-BE49-F238E27FC236}">
                <a16:creationId xmlns:a16="http://schemas.microsoft.com/office/drawing/2014/main" id="{03098E26-1551-4307-8DF6-C5994CA52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187" y="4424373"/>
            <a:ext cx="3609975" cy="126682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73D5AD4-F86A-4A23-A759-DE0D7E5CFBFC}"/>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558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A68A-277D-4B91-8F56-40108A8E9436}"/>
              </a:ext>
            </a:extLst>
          </p:cNvPr>
          <p:cNvSpPr>
            <a:spLocks noGrp="1"/>
          </p:cNvSpPr>
          <p:nvPr>
            <p:ph type="title"/>
          </p:nvPr>
        </p:nvSpPr>
        <p:spPr>
          <a:xfrm>
            <a:off x="967408" y="191397"/>
            <a:ext cx="10515600" cy="1325563"/>
          </a:xfrm>
        </p:spPr>
        <p:txBody>
          <a:bodyPr/>
          <a:lstStyle/>
          <a:p>
            <a:r>
              <a:rPr lang="en-US" dirty="0" err="1"/>
              <a:t>Iaas,Paas</a:t>
            </a:r>
            <a:r>
              <a:rPr lang="en-US" dirty="0"/>
              <a:t>, </a:t>
            </a:r>
            <a:r>
              <a:rPr lang="en-US" dirty="0" err="1"/>
              <a:t>Saas</a:t>
            </a:r>
            <a:r>
              <a:rPr lang="en-US" dirty="0"/>
              <a:t> ?</a:t>
            </a:r>
            <a:endParaRPr lang="en-IN" dirty="0"/>
          </a:p>
        </p:txBody>
      </p:sp>
      <p:sp>
        <p:nvSpPr>
          <p:cNvPr id="4" name="Date Placeholder 3">
            <a:extLst>
              <a:ext uri="{FF2B5EF4-FFF2-40B4-BE49-F238E27FC236}">
                <a16:creationId xmlns:a16="http://schemas.microsoft.com/office/drawing/2014/main" id="{1F1B09E6-1A52-4A7E-B412-A412E88C15BF}"/>
              </a:ext>
            </a:extLst>
          </p:cNvPr>
          <p:cNvSpPr>
            <a:spLocks noGrp="1"/>
          </p:cNvSpPr>
          <p:nvPr>
            <p:ph type="dt" sz="half" idx="10"/>
          </p:nvPr>
        </p:nvSpPr>
        <p:spPr/>
        <p:txBody>
          <a:bodyPr/>
          <a:lstStyle/>
          <a:p>
            <a:fld id="{7B269FA5-30DC-4D3B-B6D3-174F5B9CEDA5}" type="datetime1">
              <a:rPr lang="en-IN" smtClean="0"/>
              <a:t>05-05-2020</a:t>
            </a:fld>
            <a:endParaRPr lang="en-IN"/>
          </a:p>
        </p:txBody>
      </p:sp>
      <p:sp>
        <p:nvSpPr>
          <p:cNvPr id="5" name="Slide Number Placeholder 4">
            <a:extLst>
              <a:ext uri="{FF2B5EF4-FFF2-40B4-BE49-F238E27FC236}">
                <a16:creationId xmlns:a16="http://schemas.microsoft.com/office/drawing/2014/main" id="{B995AB70-2A56-44DE-BE07-A2FC76F58EE8}"/>
              </a:ext>
            </a:extLst>
          </p:cNvPr>
          <p:cNvSpPr>
            <a:spLocks noGrp="1"/>
          </p:cNvSpPr>
          <p:nvPr>
            <p:ph type="sldNum" sz="quarter" idx="12"/>
          </p:nvPr>
        </p:nvSpPr>
        <p:spPr/>
        <p:txBody>
          <a:bodyPr/>
          <a:lstStyle/>
          <a:p>
            <a:fld id="{E02F8B39-E037-49D7-848F-F055834E3AA1}" type="slidenum">
              <a:rPr lang="en-IN" smtClean="0"/>
              <a:t>10</a:t>
            </a:fld>
            <a:endParaRPr lang="en-IN"/>
          </a:p>
        </p:txBody>
      </p:sp>
      <p:pic>
        <p:nvPicPr>
          <p:cNvPr id="1026" name="Picture 2" descr="What is the difference between IaaS, SaaS, and Paas? - Quora">
            <a:extLst>
              <a:ext uri="{FF2B5EF4-FFF2-40B4-BE49-F238E27FC236}">
                <a16:creationId xmlns:a16="http://schemas.microsoft.com/office/drawing/2014/main" id="{50C4A065-92DE-4122-90C6-C03012DB44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9542" y="1195353"/>
            <a:ext cx="8443466" cy="552612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26E3E4CD-B6F9-4740-A5B2-F20E218C38D5}"/>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27095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38C2-00FC-4625-BBBB-C54EAE4004CF}"/>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F4F8FE7B-B591-4F16-AF7D-30B994371E39}"/>
              </a:ext>
            </a:extLst>
          </p:cNvPr>
          <p:cNvSpPr>
            <a:spLocks noGrp="1"/>
          </p:cNvSpPr>
          <p:nvPr>
            <p:ph type="dt" sz="half" idx="10"/>
          </p:nvPr>
        </p:nvSpPr>
        <p:spPr/>
        <p:txBody>
          <a:bodyPr/>
          <a:lstStyle/>
          <a:p>
            <a:fld id="{4445EC1E-CCC0-4D48-AF1C-6AD5932A9B86}" type="datetime1">
              <a:rPr lang="en-IN" smtClean="0"/>
              <a:t>05-05-2020</a:t>
            </a:fld>
            <a:endParaRPr lang="en-IN"/>
          </a:p>
        </p:txBody>
      </p:sp>
      <p:sp>
        <p:nvSpPr>
          <p:cNvPr id="5" name="Slide Number Placeholder 4">
            <a:extLst>
              <a:ext uri="{FF2B5EF4-FFF2-40B4-BE49-F238E27FC236}">
                <a16:creationId xmlns:a16="http://schemas.microsoft.com/office/drawing/2014/main" id="{BB32598E-1D39-4CCB-9D5B-4CD3B8AE8FA9}"/>
              </a:ext>
            </a:extLst>
          </p:cNvPr>
          <p:cNvSpPr>
            <a:spLocks noGrp="1"/>
          </p:cNvSpPr>
          <p:nvPr>
            <p:ph type="sldNum" sz="quarter" idx="12"/>
          </p:nvPr>
        </p:nvSpPr>
        <p:spPr/>
        <p:txBody>
          <a:bodyPr/>
          <a:lstStyle/>
          <a:p>
            <a:fld id="{E02F8B39-E037-49D7-848F-F055834E3AA1}" type="slidenum">
              <a:rPr lang="en-IN" smtClean="0"/>
              <a:t>11</a:t>
            </a:fld>
            <a:endParaRPr lang="en-IN"/>
          </a:p>
        </p:txBody>
      </p:sp>
      <p:pic>
        <p:nvPicPr>
          <p:cNvPr id="7170" name="Picture 2" descr="SaaS, PaaS and IaaS - The cloud Computing Infrastructure | Web ...">
            <a:extLst>
              <a:ext uri="{FF2B5EF4-FFF2-40B4-BE49-F238E27FC236}">
                <a16:creationId xmlns:a16="http://schemas.microsoft.com/office/drawing/2014/main" id="{2DBED7FD-6220-4C35-A229-AC5FE014B4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3038" y="365125"/>
            <a:ext cx="8994299" cy="572970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3700E82-12AB-4458-935E-A175F41A1F91}"/>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139454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CAAE-F397-4E2B-8C28-2D2817182701}"/>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2DD8A2CF-4B37-435D-B5D1-0064A0DFD578}"/>
              </a:ext>
            </a:extLst>
          </p:cNvPr>
          <p:cNvSpPr>
            <a:spLocks noGrp="1"/>
          </p:cNvSpPr>
          <p:nvPr>
            <p:ph type="dt" sz="half" idx="10"/>
          </p:nvPr>
        </p:nvSpPr>
        <p:spPr/>
        <p:txBody>
          <a:bodyPr/>
          <a:lstStyle/>
          <a:p>
            <a:fld id="{3B87DB40-9FB8-491E-95E9-48B416C416C2}" type="datetime1">
              <a:rPr lang="en-IN" smtClean="0"/>
              <a:t>05-05-2020</a:t>
            </a:fld>
            <a:endParaRPr lang="en-IN"/>
          </a:p>
        </p:txBody>
      </p:sp>
      <p:sp>
        <p:nvSpPr>
          <p:cNvPr id="5" name="Slide Number Placeholder 4">
            <a:extLst>
              <a:ext uri="{FF2B5EF4-FFF2-40B4-BE49-F238E27FC236}">
                <a16:creationId xmlns:a16="http://schemas.microsoft.com/office/drawing/2014/main" id="{F94D7DC3-142B-491F-9846-4AD34DA283D1}"/>
              </a:ext>
            </a:extLst>
          </p:cNvPr>
          <p:cNvSpPr>
            <a:spLocks noGrp="1"/>
          </p:cNvSpPr>
          <p:nvPr>
            <p:ph type="sldNum" sz="quarter" idx="12"/>
          </p:nvPr>
        </p:nvSpPr>
        <p:spPr/>
        <p:txBody>
          <a:bodyPr/>
          <a:lstStyle/>
          <a:p>
            <a:fld id="{E02F8B39-E037-49D7-848F-F055834E3AA1}" type="slidenum">
              <a:rPr lang="en-IN" smtClean="0"/>
              <a:t>12</a:t>
            </a:fld>
            <a:endParaRPr lang="en-IN"/>
          </a:p>
        </p:txBody>
      </p:sp>
      <p:pic>
        <p:nvPicPr>
          <p:cNvPr id="2050" name="Picture 2" descr="The difference between PaaS, IaaS, and SaaS - Aalpha">
            <a:extLst>
              <a:ext uri="{FF2B5EF4-FFF2-40B4-BE49-F238E27FC236}">
                <a16:creationId xmlns:a16="http://schemas.microsoft.com/office/drawing/2014/main" id="{B6D270E3-B4A1-40F5-AC71-C0D2C5F27C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6679096" cy="44479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aaS vs PaaS vs SaaS: A Clear Explanation of Cloud Services in 2020">
            <a:extLst>
              <a:ext uri="{FF2B5EF4-FFF2-40B4-BE49-F238E27FC236}">
                <a16:creationId xmlns:a16="http://schemas.microsoft.com/office/drawing/2014/main" id="{1B97D432-F2DD-4188-8B57-28C47F823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876" y="0"/>
            <a:ext cx="5613124" cy="355220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finitive Guide to Understanding IaaS, PaaS, and SaaS | Super Admins">
            <a:extLst>
              <a:ext uri="{FF2B5EF4-FFF2-40B4-BE49-F238E27FC236}">
                <a16:creationId xmlns:a16="http://schemas.microsoft.com/office/drawing/2014/main" id="{F68F014F-33BF-4C5F-88DB-873014AE5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9096" y="3917330"/>
            <a:ext cx="5613124" cy="265856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F6FB250-99C3-4F73-BB62-2FEAE8BAE3F3}"/>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09424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774F-449C-4982-864A-7922C9940523}"/>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3CB3165A-F03C-44D8-9DA4-9BFCE2849ECE}"/>
              </a:ext>
            </a:extLst>
          </p:cNvPr>
          <p:cNvSpPr>
            <a:spLocks noGrp="1"/>
          </p:cNvSpPr>
          <p:nvPr>
            <p:ph type="dt" sz="half" idx="10"/>
          </p:nvPr>
        </p:nvSpPr>
        <p:spPr/>
        <p:txBody>
          <a:bodyPr/>
          <a:lstStyle/>
          <a:p>
            <a:fld id="{2AEBCCF6-4D5C-4A3F-A87B-8E9F3F5079C4}" type="datetime1">
              <a:rPr lang="en-IN" smtClean="0"/>
              <a:t>05-05-2020</a:t>
            </a:fld>
            <a:endParaRPr lang="en-IN"/>
          </a:p>
        </p:txBody>
      </p:sp>
      <p:sp>
        <p:nvSpPr>
          <p:cNvPr id="5" name="Slide Number Placeholder 4">
            <a:extLst>
              <a:ext uri="{FF2B5EF4-FFF2-40B4-BE49-F238E27FC236}">
                <a16:creationId xmlns:a16="http://schemas.microsoft.com/office/drawing/2014/main" id="{AE8DEB81-975E-45A4-90CE-5CC56702D26E}"/>
              </a:ext>
            </a:extLst>
          </p:cNvPr>
          <p:cNvSpPr>
            <a:spLocks noGrp="1"/>
          </p:cNvSpPr>
          <p:nvPr>
            <p:ph type="sldNum" sz="quarter" idx="12"/>
          </p:nvPr>
        </p:nvSpPr>
        <p:spPr/>
        <p:txBody>
          <a:bodyPr/>
          <a:lstStyle/>
          <a:p>
            <a:fld id="{E02F8B39-E037-49D7-848F-F055834E3AA1}" type="slidenum">
              <a:rPr lang="en-IN" smtClean="0"/>
              <a:t>13</a:t>
            </a:fld>
            <a:endParaRPr lang="en-IN"/>
          </a:p>
        </p:txBody>
      </p:sp>
      <p:pic>
        <p:nvPicPr>
          <p:cNvPr id="3074" name="Picture 2" descr="IaaS vs PaaS vs SaaS - what's the difference between the cloud ...">
            <a:extLst>
              <a:ext uri="{FF2B5EF4-FFF2-40B4-BE49-F238E27FC236}">
                <a16:creationId xmlns:a16="http://schemas.microsoft.com/office/drawing/2014/main" id="{CF506342-62CC-4865-859F-C592A5AEC6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7928" y="606287"/>
            <a:ext cx="9638380" cy="542158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8B1A716-B6DE-4ABA-AAFA-1C17A1263B70}"/>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88330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FC56-3D6A-423B-AB4C-D739AE15AA3B}"/>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A95EB48F-B977-48E6-9CA4-C9822C6ACBC0}"/>
              </a:ext>
            </a:extLst>
          </p:cNvPr>
          <p:cNvSpPr>
            <a:spLocks noGrp="1"/>
          </p:cNvSpPr>
          <p:nvPr>
            <p:ph type="dt" sz="half" idx="10"/>
          </p:nvPr>
        </p:nvSpPr>
        <p:spPr/>
        <p:txBody>
          <a:bodyPr/>
          <a:lstStyle/>
          <a:p>
            <a:fld id="{8797BA7B-255C-449F-B84A-1248D5BC2D6E}" type="datetime1">
              <a:rPr lang="en-IN" smtClean="0"/>
              <a:t>05-05-2020</a:t>
            </a:fld>
            <a:endParaRPr lang="en-IN"/>
          </a:p>
        </p:txBody>
      </p:sp>
      <p:sp>
        <p:nvSpPr>
          <p:cNvPr id="5" name="Slide Number Placeholder 4">
            <a:extLst>
              <a:ext uri="{FF2B5EF4-FFF2-40B4-BE49-F238E27FC236}">
                <a16:creationId xmlns:a16="http://schemas.microsoft.com/office/drawing/2014/main" id="{C65490CC-694E-4787-8305-002502042112}"/>
              </a:ext>
            </a:extLst>
          </p:cNvPr>
          <p:cNvSpPr>
            <a:spLocks noGrp="1"/>
          </p:cNvSpPr>
          <p:nvPr>
            <p:ph type="sldNum" sz="quarter" idx="12"/>
          </p:nvPr>
        </p:nvSpPr>
        <p:spPr/>
        <p:txBody>
          <a:bodyPr/>
          <a:lstStyle/>
          <a:p>
            <a:fld id="{E02F8B39-E037-49D7-848F-F055834E3AA1}" type="slidenum">
              <a:rPr lang="en-IN" smtClean="0"/>
              <a:t>14</a:t>
            </a:fld>
            <a:endParaRPr lang="en-IN"/>
          </a:p>
        </p:txBody>
      </p:sp>
      <p:pic>
        <p:nvPicPr>
          <p:cNvPr id="5122" name="Picture 2" descr="What Is Platform-as-a-Service (PaaS)? | Cloudflare">
            <a:extLst>
              <a:ext uri="{FF2B5EF4-FFF2-40B4-BE49-F238E27FC236}">
                <a16:creationId xmlns:a16="http://schemas.microsoft.com/office/drawing/2014/main" id="{F044A730-54BC-4F58-BE1F-0455D43EDF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631" y="136525"/>
            <a:ext cx="6629673" cy="253863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latform as a Service: When it Comes to the Cloud, PaaS Is the ...">
            <a:extLst>
              <a:ext uri="{FF2B5EF4-FFF2-40B4-BE49-F238E27FC236}">
                <a16:creationId xmlns:a16="http://schemas.microsoft.com/office/drawing/2014/main" id="{F26DE7E4-4D71-4665-B668-68D53602F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90912"/>
            <a:ext cx="9753600" cy="30480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D3DC2A7-35EB-4B30-8892-F0F9D4644BDE}"/>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7110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BDD0-5666-45EA-8B14-5024CA0AA18A}"/>
              </a:ext>
            </a:extLst>
          </p:cNvPr>
          <p:cNvSpPr>
            <a:spLocks noGrp="1"/>
          </p:cNvSpPr>
          <p:nvPr>
            <p:ph type="title"/>
          </p:nvPr>
        </p:nvSpPr>
        <p:spPr/>
        <p:txBody>
          <a:bodyPr/>
          <a:lstStyle/>
          <a:p>
            <a:r>
              <a:rPr lang="en-IN" b="1" dirty="0"/>
              <a:t>Examples of Cloud Services</a:t>
            </a:r>
            <a:br>
              <a:rPr lang="en-IN" b="1" dirty="0"/>
            </a:br>
            <a:endParaRPr lang="en-IN" dirty="0"/>
          </a:p>
        </p:txBody>
      </p:sp>
      <p:sp>
        <p:nvSpPr>
          <p:cNvPr id="3" name="Content Placeholder 2">
            <a:extLst>
              <a:ext uri="{FF2B5EF4-FFF2-40B4-BE49-F238E27FC236}">
                <a16:creationId xmlns:a16="http://schemas.microsoft.com/office/drawing/2014/main" id="{BB3B6C60-5A11-41BF-981D-441408CA35B0}"/>
              </a:ext>
            </a:extLst>
          </p:cNvPr>
          <p:cNvSpPr>
            <a:spLocks noGrp="1"/>
          </p:cNvSpPr>
          <p:nvPr>
            <p:ph idx="1"/>
          </p:nvPr>
        </p:nvSpPr>
        <p:spPr>
          <a:xfrm>
            <a:off x="540027" y="1253331"/>
            <a:ext cx="10515600" cy="4351338"/>
          </a:xfrm>
        </p:spPr>
        <p:txBody>
          <a:bodyPr/>
          <a:lstStyle/>
          <a:p>
            <a:r>
              <a:rPr lang="en-US" dirty="0"/>
              <a:t>Some example cloud services available to a cloud consumer are listed below:</a:t>
            </a:r>
            <a:endParaRPr lang="en-IN" dirty="0"/>
          </a:p>
        </p:txBody>
      </p:sp>
      <p:sp>
        <p:nvSpPr>
          <p:cNvPr id="4" name="Date Placeholder 3">
            <a:extLst>
              <a:ext uri="{FF2B5EF4-FFF2-40B4-BE49-F238E27FC236}">
                <a16:creationId xmlns:a16="http://schemas.microsoft.com/office/drawing/2014/main" id="{B01383B9-2A8D-4599-B373-2C3A1018EA62}"/>
              </a:ext>
            </a:extLst>
          </p:cNvPr>
          <p:cNvSpPr>
            <a:spLocks noGrp="1"/>
          </p:cNvSpPr>
          <p:nvPr>
            <p:ph type="dt" sz="half" idx="10"/>
          </p:nvPr>
        </p:nvSpPr>
        <p:spPr/>
        <p:txBody>
          <a:bodyPr/>
          <a:lstStyle/>
          <a:p>
            <a:fld id="{2E8764FF-0D8B-418A-A916-6E5606638D3C}" type="datetime1">
              <a:rPr lang="en-IN" smtClean="0"/>
              <a:t>05-05-2020</a:t>
            </a:fld>
            <a:endParaRPr lang="en-IN"/>
          </a:p>
        </p:txBody>
      </p:sp>
      <p:sp>
        <p:nvSpPr>
          <p:cNvPr id="5" name="Slide Number Placeholder 4">
            <a:extLst>
              <a:ext uri="{FF2B5EF4-FFF2-40B4-BE49-F238E27FC236}">
                <a16:creationId xmlns:a16="http://schemas.microsoft.com/office/drawing/2014/main" id="{3E752F67-39A6-4909-AFDF-4FA4EAFAE952}"/>
              </a:ext>
            </a:extLst>
          </p:cNvPr>
          <p:cNvSpPr>
            <a:spLocks noGrp="1"/>
          </p:cNvSpPr>
          <p:nvPr>
            <p:ph type="sldNum" sz="quarter" idx="12"/>
          </p:nvPr>
        </p:nvSpPr>
        <p:spPr/>
        <p:txBody>
          <a:bodyPr/>
          <a:lstStyle/>
          <a:p>
            <a:fld id="{E02F8B39-E037-49D7-848F-F055834E3AA1}" type="slidenum">
              <a:rPr lang="en-IN" smtClean="0"/>
              <a:t>15</a:t>
            </a:fld>
            <a:endParaRPr lang="en-IN"/>
          </a:p>
        </p:txBody>
      </p:sp>
      <p:pic>
        <p:nvPicPr>
          <p:cNvPr id="1026" name="Picture 2" descr="https://timesofcloud.com/wp-content/uploads/2018/11/cloud_consumer-1024x711.png">
            <a:extLst>
              <a:ext uri="{FF2B5EF4-FFF2-40B4-BE49-F238E27FC236}">
                <a16:creationId xmlns:a16="http://schemas.microsoft.com/office/drawing/2014/main" id="{A48197C4-3918-4371-880B-8BEBDF2D6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113" y="1690688"/>
            <a:ext cx="7391400" cy="513211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744F08E8-3E82-4D56-95C1-8610BECCEA0B}"/>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62247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AF89-A93D-48C7-A269-34309012FCFC}"/>
              </a:ext>
            </a:extLst>
          </p:cNvPr>
          <p:cNvSpPr>
            <a:spLocks noGrp="1"/>
          </p:cNvSpPr>
          <p:nvPr>
            <p:ph type="title"/>
          </p:nvPr>
        </p:nvSpPr>
        <p:spPr/>
        <p:txBody>
          <a:bodyPr/>
          <a:lstStyle/>
          <a:p>
            <a:r>
              <a:rPr lang="en-IN" dirty="0">
                <a:solidFill>
                  <a:srgbClr val="0000FF"/>
                </a:solidFill>
              </a:rPr>
              <a:t>1. Building IaaS Environments</a:t>
            </a:r>
          </a:p>
        </p:txBody>
      </p:sp>
      <p:sp>
        <p:nvSpPr>
          <p:cNvPr id="3" name="Content Placeholder 2">
            <a:extLst>
              <a:ext uri="{FF2B5EF4-FFF2-40B4-BE49-F238E27FC236}">
                <a16:creationId xmlns:a16="http://schemas.microsoft.com/office/drawing/2014/main" id="{CBD02F61-AED9-41AC-AE7D-9B0020CDBB3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virtual server </a:t>
            </a:r>
            <a:r>
              <a:rPr lang="en-US" dirty="0">
                <a:latin typeface="Times New Roman" panose="02020603050405020304" pitchFamily="18" charset="0"/>
                <a:cs typeface="Times New Roman" panose="02020603050405020304" pitchFamily="18" charset="0"/>
              </a:rPr>
              <a:t>and cloud </a:t>
            </a:r>
            <a:r>
              <a:rPr lang="en-US" dirty="0">
                <a:solidFill>
                  <a:srgbClr val="0000FF"/>
                </a:solidFill>
                <a:latin typeface="Times New Roman" panose="02020603050405020304" pitchFamily="18" charset="0"/>
                <a:cs typeface="Times New Roman" panose="02020603050405020304" pitchFamily="18" charset="0"/>
              </a:rPr>
              <a:t>storage device </a:t>
            </a:r>
            <a:r>
              <a:rPr lang="en-US" dirty="0">
                <a:latin typeface="Times New Roman" panose="02020603050405020304" pitchFamily="18" charset="0"/>
                <a:cs typeface="Times New Roman" panose="02020603050405020304" pitchFamily="18" charset="0"/>
              </a:rPr>
              <a:t>mechanisms represent the </a:t>
            </a:r>
            <a:r>
              <a:rPr lang="en-US" u="sng" dirty="0">
                <a:latin typeface="Times New Roman" panose="02020603050405020304" pitchFamily="18" charset="0"/>
                <a:cs typeface="Times New Roman" panose="02020603050405020304" pitchFamily="18" charset="0"/>
              </a:rPr>
              <a:t>two most fundamental IT resources </a:t>
            </a:r>
            <a:r>
              <a:rPr lang="en-US" dirty="0">
                <a:latin typeface="Times New Roman" panose="02020603050405020304" pitchFamily="18" charset="0"/>
                <a:cs typeface="Times New Roman" panose="02020603050405020304" pitchFamily="18" charset="0"/>
              </a:rPr>
              <a:t>that are delivered as part of a standard rapid provisioning architecture within IaaS environments.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They are </a:t>
            </a:r>
            <a:r>
              <a:rPr lang="en-US" dirty="0">
                <a:solidFill>
                  <a:srgbClr val="0000FF"/>
                </a:solidFill>
                <a:latin typeface="Times New Roman" panose="02020603050405020304" pitchFamily="18" charset="0"/>
                <a:cs typeface="Times New Roman" panose="02020603050405020304" pitchFamily="18" charset="0"/>
              </a:rPr>
              <a:t>offered </a:t>
            </a:r>
            <a:r>
              <a:rPr lang="en-US" dirty="0">
                <a:latin typeface="Times New Roman" panose="02020603050405020304" pitchFamily="18" charset="0"/>
                <a:cs typeface="Times New Roman" panose="02020603050405020304" pitchFamily="18" charset="0"/>
              </a:rPr>
              <a:t>in various standardized configurations that are defined by the following </a:t>
            </a:r>
            <a:r>
              <a:rPr lang="en-US" dirty="0">
                <a:solidFill>
                  <a:srgbClr val="0000FF"/>
                </a:solidFill>
                <a:latin typeface="Times New Roman" panose="02020603050405020304" pitchFamily="18" charset="0"/>
                <a:cs typeface="Times New Roman" panose="02020603050405020304" pitchFamily="18" charset="0"/>
              </a:rPr>
              <a:t>properties:</a:t>
            </a:r>
          </a:p>
          <a:p>
            <a:pPr lvl="1" algn="just"/>
            <a:r>
              <a:rPr lang="en-US" dirty="0">
                <a:solidFill>
                  <a:srgbClr val="0000FF"/>
                </a:solidFill>
                <a:latin typeface="Times New Roman" panose="02020603050405020304" pitchFamily="18" charset="0"/>
                <a:cs typeface="Times New Roman" panose="02020603050405020304" pitchFamily="18" charset="0"/>
              </a:rPr>
              <a:t>operating system</a:t>
            </a:r>
          </a:p>
          <a:p>
            <a:pPr lvl="1" algn="just"/>
            <a:r>
              <a:rPr lang="en-US" dirty="0">
                <a:solidFill>
                  <a:srgbClr val="0000FF"/>
                </a:solidFill>
                <a:latin typeface="Times New Roman" panose="02020603050405020304" pitchFamily="18" charset="0"/>
                <a:cs typeface="Times New Roman" panose="02020603050405020304" pitchFamily="18" charset="0"/>
              </a:rPr>
              <a:t>primary memory capacity</a:t>
            </a:r>
          </a:p>
          <a:p>
            <a:pPr lvl="1" algn="just"/>
            <a:r>
              <a:rPr lang="en-US" dirty="0">
                <a:solidFill>
                  <a:srgbClr val="0000FF"/>
                </a:solidFill>
                <a:latin typeface="Times New Roman" panose="02020603050405020304" pitchFamily="18" charset="0"/>
                <a:cs typeface="Times New Roman" panose="02020603050405020304" pitchFamily="18" charset="0"/>
              </a:rPr>
              <a:t>processing capacity</a:t>
            </a:r>
          </a:p>
          <a:p>
            <a:pPr lvl="1" algn="just"/>
            <a:r>
              <a:rPr lang="en-US" dirty="0">
                <a:solidFill>
                  <a:srgbClr val="0000FF"/>
                </a:solidFill>
                <a:latin typeface="Times New Roman" panose="02020603050405020304" pitchFamily="18" charset="0"/>
                <a:cs typeface="Times New Roman" panose="02020603050405020304" pitchFamily="18" charset="0"/>
              </a:rPr>
              <a:t>virtualized storage capacity</a:t>
            </a:r>
            <a:endParaRPr lang="en-IN" dirty="0">
              <a:solidFill>
                <a:srgbClr val="0000FF"/>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AF15BA4-CB0B-4BAF-8426-265A26BFE4DC}"/>
              </a:ext>
            </a:extLst>
          </p:cNvPr>
          <p:cNvSpPr>
            <a:spLocks noGrp="1"/>
          </p:cNvSpPr>
          <p:nvPr>
            <p:ph type="dt" sz="half" idx="10"/>
          </p:nvPr>
        </p:nvSpPr>
        <p:spPr/>
        <p:txBody>
          <a:bodyPr/>
          <a:lstStyle/>
          <a:p>
            <a:fld id="{C6A23A36-0603-4692-B966-2A3A838E17C0}" type="datetime1">
              <a:rPr lang="en-IN" smtClean="0"/>
              <a:t>05-05-2020</a:t>
            </a:fld>
            <a:endParaRPr lang="en-IN"/>
          </a:p>
        </p:txBody>
      </p:sp>
      <p:sp>
        <p:nvSpPr>
          <p:cNvPr id="5" name="Slide Number Placeholder 4">
            <a:extLst>
              <a:ext uri="{FF2B5EF4-FFF2-40B4-BE49-F238E27FC236}">
                <a16:creationId xmlns:a16="http://schemas.microsoft.com/office/drawing/2014/main" id="{F2DD887F-CCB9-47F9-8B8D-0F854F3F5A7B}"/>
              </a:ext>
            </a:extLst>
          </p:cNvPr>
          <p:cNvSpPr>
            <a:spLocks noGrp="1"/>
          </p:cNvSpPr>
          <p:nvPr>
            <p:ph type="sldNum" sz="quarter" idx="12"/>
          </p:nvPr>
        </p:nvSpPr>
        <p:spPr/>
        <p:txBody>
          <a:bodyPr/>
          <a:lstStyle/>
          <a:p>
            <a:fld id="{E02F8B39-E037-49D7-848F-F055834E3AA1}" type="slidenum">
              <a:rPr lang="en-IN" smtClean="0"/>
              <a:t>16</a:t>
            </a:fld>
            <a:endParaRPr lang="en-IN"/>
          </a:p>
        </p:txBody>
      </p:sp>
      <p:sp>
        <p:nvSpPr>
          <p:cNvPr id="6" name="Footer Placeholder 5">
            <a:extLst>
              <a:ext uri="{FF2B5EF4-FFF2-40B4-BE49-F238E27FC236}">
                <a16:creationId xmlns:a16="http://schemas.microsoft.com/office/drawing/2014/main" id="{0419F466-9972-4C1B-9BF6-2668CDA54993}"/>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62519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A3E22-B5A1-4A95-85F4-587F61560D63}"/>
              </a:ext>
            </a:extLst>
          </p:cNvPr>
          <p:cNvSpPr>
            <a:spLocks noGrp="1"/>
          </p:cNvSpPr>
          <p:nvPr>
            <p:ph idx="1"/>
          </p:nvPr>
        </p:nvSpPr>
        <p:spPr>
          <a:xfrm>
            <a:off x="149087" y="208722"/>
            <a:ext cx="11658599" cy="5968241"/>
          </a:xfrm>
        </p:spPr>
        <p:txBody>
          <a:bodyPr>
            <a:normAutofit fontScale="77500" lnSpcReduction="20000"/>
          </a:bodyPr>
          <a:lstStyle/>
          <a:p>
            <a:pPr algn="just">
              <a:lnSpc>
                <a:spcPct val="120000"/>
              </a:lnSpc>
            </a:pPr>
            <a:r>
              <a:rPr lang="en-US" dirty="0">
                <a:solidFill>
                  <a:srgbClr val="0000FF"/>
                </a:solidFill>
                <a:latin typeface="Times New Roman" panose="02020603050405020304" pitchFamily="18" charset="0"/>
                <a:cs typeface="Times New Roman" panose="02020603050405020304" pitchFamily="18" charset="0"/>
              </a:rPr>
              <a:t>Memory and virtualized storage capacity </a:t>
            </a:r>
            <a:r>
              <a:rPr lang="en-US" dirty="0">
                <a:latin typeface="Times New Roman" panose="02020603050405020304" pitchFamily="18" charset="0"/>
                <a:cs typeface="Times New Roman" panose="02020603050405020304" pitchFamily="18" charset="0"/>
              </a:rPr>
              <a:t>is usually allocated with </a:t>
            </a:r>
            <a:r>
              <a:rPr lang="en-US" dirty="0">
                <a:solidFill>
                  <a:srgbClr val="0000FF"/>
                </a:solidFill>
                <a:latin typeface="Times New Roman" panose="02020603050405020304" pitchFamily="18" charset="0"/>
                <a:cs typeface="Times New Roman" panose="02020603050405020304" pitchFamily="18" charset="0"/>
              </a:rPr>
              <a:t>increments of 1 GB </a:t>
            </a:r>
            <a:r>
              <a:rPr lang="en-US" dirty="0">
                <a:latin typeface="Times New Roman" panose="02020603050405020304" pitchFamily="18" charset="0"/>
                <a:cs typeface="Times New Roman" panose="02020603050405020304" pitchFamily="18" charset="0"/>
              </a:rPr>
              <a:t>to simplify the provisioning of underlying physical IT resources. </a:t>
            </a:r>
          </a:p>
          <a:p>
            <a:pPr algn="just">
              <a:lnSpc>
                <a:spcPct val="120000"/>
              </a:lnSpc>
            </a:pPr>
            <a:r>
              <a:rPr lang="en-US" dirty="0">
                <a:latin typeface="Times New Roman" panose="02020603050405020304" pitchFamily="18" charset="0"/>
                <a:cs typeface="Times New Roman" panose="02020603050405020304" pitchFamily="18" charset="0"/>
              </a:rPr>
              <a:t>When limiting </a:t>
            </a:r>
            <a:r>
              <a:rPr lang="en-US" dirty="0">
                <a:solidFill>
                  <a:srgbClr val="0000FF"/>
                </a:solidFill>
                <a:latin typeface="Times New Roman" panose="02020603050405020304" pitchFamily="18" charset="0"/>
                <a:cs typeface="Times New Roman" panose="02020603050405020304" pitchFamily="18" charset="0"/>
              </a:rPr>
              <a:t>cloud consumer access to virtualized environments</a:t>
            </a:r>
            <a:r>
              <a:rPr lang="en-US" dirty="0">
                <a:latin typeface="Times New Roman" panose="02020603050405020304" pitchFamily="18" charset="0"/>
                <a:cs typeface="Times New Roman" panose="02020603050405020304" pitchFamily="18" charset="0"/>
              </a:rPr>
              <a:t>, IaaS offerings are preemptively assembled by </a:t>
            </a:r>
            <a:r>
              <a:rPr lang="en-US" dirty="0">
                <a:solidFill>
                  <a:srgbClr val="0000FF"/>
                </a:solidFill>
                <a:latin typeface="Times New Roman" panose="02020603050405020304" pitchFamily="18" charset="0"/>
                <a:cs typeface="Times New Roman" panose="02020603050405020304" pitchFamily="18" charset="0"/>
              </a:rPr>
              <a:t>cloud providers via virtual server images </a:t>
            </a:r>
            <a:r>
              <a:rPr lang="en-US" dirty="0">
                <a:latin typeface="Times New Roman" panose="02020603050405020304" pitchFamily="18" charset="0"/>
                <a:cs typeface="Times New Roman" panose="02020603050405020304" pitchFamily="18" charset="0"/>
              </a:rPr>
              <a:t>that capture the pre-defined configurations. </a:t>
            </a:r>
          </a:p>
          <a:p>
            <a:pPr algn="just">
              <a:lnSpc>
                <a:spcPct val="120000"/>
              </a:lnSpc>
            </a:pPr>
            <a:r>
              <a:rPr lang="en-US" dirty="0">
                <a:latin typeface="Times New Roman" panose="02020603050405020304" pitchFamily="18" charset="0"/>
                <a:cs typeface="Times New Roman" panose="02020603050405020304" pitchFamily="18" charset="0"/>
              </a:rPr>
              <a:t>Some cloud </a:t>
            </a:r>
            <a:r>
              <a:rPr lang="en-US" dirty="0">
                <a:solidFill>
                  <a:srgbClr val="0000FF"/>
                </a:solidFill>
                <a:latin typeface="Times New Roman" panose="02020603050405020304" pitchFamily="18" charset="0"/>
                <a:cs typeface="Times New Roman" panose="02020603050405020304" pitchFamily="18" charset="0"/>
              </a:rPr>
              <a:t>providers may offer cloud consumers direct administrative acces</a:t>
            </a:r>
            <a:r>
              <a:rPr lang="en-US" dirty="0">
                <a:latin typeface="Times New Roman" panose="02020603050405020304" pitchFamily="18" charset="0"/>
                <a:cs typeface="Times New Roman" panose="02020603050405020304" pitchFamily="18" charset="0"/>
              </a:rPr>
              <a:t>s to physical IT resources, in which case the </a:t>
            </a:r>
            <a:r>
              <a:rPr lang="en-US" dirty="0">
                <a:latin typeface="Times New Roman" panose="02020603050405020304" pitchFamily="18" charset="0"/>
                <a:cs typeface="Times New Roman" panose="02020603050405020304" pitchFamily="18" charset="0"/>
                <a:hlinkClick r:id="rId2"/>
              </a:rPr>
              <a:t>bare-metal provisioning architecture </a:t>
            </a:r>
            <a:r>
              <a:rPr lang="en-US" dirty="0">
                <a:latin typeface="Times New Roman" panose="02020603050405020304" pitchFamily="18" charset="0"/>
                <a:cs typeface="Times New Roman" panose="02020603050405020304" pitchFamily="18" charset="0"/>
              </a:rPr>
              <a:t>may come into play.</a:t>
            </a:r>
          </a:p>
          <a:p>
            <a:pPr algn="just">
              <a:lnSpc>
                <a:spcPct val="120000"/>
              </a:lnSpc>
            </a:pPr>
            <a:r>
              <a:rPr lang="en-US" dirty="0">
                <a:solidFill>
                  <a:srgbClr val="0000FF"/>
                </a:solidFill>
                <a:latin typeface="Times New Roman" panose="02020603050405020304" pitchFamily="18" charset="0"/>
                <a:cs typeface="Times New Roman" panose="02020603050405020304" pitchFamily="18" charset="0"/>
              </a:rPr>
              <a:t>Snapshots can be taken of a virtual server </a:t>
            </a:r>
            <a:r>
              <a:rPr lang="en-US" dirty="0">
                <a:latin typeface="Times New Roman" panose="02020603050405020304" pitchFamily="18" charset="0"/>
                <a:cs typeface="Times New Roman" panose="02020603050405020304" pitchFamily="18" charset="0"/>
              </a:rPr>
              <a:t>to record its current state, memory, and configuration of a virtualized IaaS environment </a:t>
            </a:r>
            <a:r>
              <a:rPr lang="en-US" dirty="0">
                <a:solidFill>
                  <a:srgbClr val="0000FF"/>
                </a:solidFill>
                <a:latin typeface="Times New Roman" panose="02020603050405020304" pitchFamily="18" charset="0"/>
                <a:cs typeface="Times New Roman" panose="02020603050405020304" pitchFamily="18" charset="0"/>
              </a:rPr>
              <a:t>for backup and replication purposes</a:t>
            </a:r>
            <a:r>
              <a:rPr lang="en-US" dirty="0">
                <a:latin typeface="Times New Roman" panose="02020603050405020304" pitchFamily="18" charset="0"/>
                <a:cs typeface="Times New Roman" panose="02020603050405020304" pitchFamily="18" charset="0"/>
              </a:rPr>
              <a:t>, in support of horizontal and vertical scaling requirements. </a:t>
            </a:r>
          </a:p>
          <a:p>
            <a:pPr algn="just">
              <a:lnSpc>
                <a:spcPct val="120000"/>
              </a:lnSpc>
            </a:pPr>
            <a:r>
              <a:rPr lang="en-US" dirty="0">
                <a:latin typeface="Times New Roman" panose="02020603050405020304" pitchFamily="18" charset="0"/>
                <a:cs typeface="Times New Roman" panose="02020603050405020304" pitchFamily="18" charset="0"/>
              </a:rPr>
              <a:t>For example, a virtual server can use its snapshot to become reinitialized in another hosting environment after its capacity has been increased to allow for vertical scaling. The </a:t>
            </a:r>
            <a:r>
              <a:rPr lang="en-US" dirty="0">
                <a:solidFill>
                  <a:srgbClr val="0000FF"/>
                </a:solidFill>
                <a:latin typeface="Times New Roman" panose="02020603050405020304" pitchFamily="18" charset="0"/>
                <a:cs typeface="Times New Roman" panose="02020603050405020304" pitchFamily="18" charset="0"/>
              </a:rPr>
              <a:t>snapshot can alternatively be used to duplicate a virtual server. </a:t>
            </a:r>
            <a:r>
              <a:rPr lang="en-US" dirty="0">
                <a:latin typeface="Times New Roman" panose="02020603050405020304" pitchFamily="18" charset="0"/>
                <a:cs typeface="Times New Roman" panose="02020603050405020304" pitchFamily="18" charset="0"/>
              </a:rPr>
              <a:t>The management of custom virtual server images is a vital feature that is provided via the remote administration system mechanism. Most cloud providers also support importing and exporting options for custom-built virtual server images in both proprietary and standard formats.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30AC744-E62B-481D-BF88-F28940F25C42}"/>
              </a:ext>
            </a:extLst>
          </p:cNvPr>
          <p:cNvSpPr>
            <a:spLocks noGrp="1"/>
          </p:cNvSpPr>
          <p:nvPr>
            <p:ph type="dt" sz="half" idx="10"/>
          </p:nvPr>
        </p:nvSpPr>
        <p:spPr/>
        <p:txBody>
          <a:bodyPr/>
          <a:lstStyle/>
          <a:p>
            <a:fld id="{1E84EAAB-FF61-4049-A90C-1AF33C96AAA6}" type="datetime1">
              <a:rPr lang="en-IN" smtClean="0"/>
              <a:t>05-05-2020</a:t>
            </a:fld>
            <a:endParaRPr lang="en-IN"/>
          </a:p>
        </p:txBody>
      </p:sp>
      <p:sp>
        <p:nvSpPr>
          <p:cNvPr id="5" name="Slide Number Placeholder 4">
            <a:extLst>
              <a:ext uri="{FF2B5EF4-FFF2-40B4-BE49-F238E27FC236}">
                <a16:creationId xmlns:a16="http://schemas.microsoft.com/office/drawing/2014/main" id="{AEFD0301-DAF4-441A-95B4-FE7BEB42718B}"/>
              </a:ext>
            </a:extLst>
          </p:cNvPr>
          <p:cNvSpPr>
            <a:spLocks noGrp="1"/>
          </p:cNvSpPr>
          <p:nvPr>
            <p:ph type="sldNum" sz="quarter" idx="12"/>
          </p:nvPr>
        </p:nvSpPr>
        <p:spPr/>
        <p:txBody>
          <a:bodyPr/>
          <a:lstStyle/>
          <a:p>
            <a:fld id="{E02F8B39-E037-49D7-848F-F055834E3AA1}" type="slidenum">
              <a:rPr lang="en-IN" smtClean="0"/>
              <a:t>17</a:t>
            </a:fld>
            <a:endParaRPr lang="en-IN"/>
          </a:p>
        </p:txBody>
      </p:sp>
      <p:sp>
        <p:nvSpPr>
          <p:cNvPr id="2" name="Footer Placeholder 1">
            <a:extLst>
              <a:ext uri="{FF2B5EF4-FFF2-40B4-BE49-F238E27FC236}">
                <a16:creationId xmlns:a16="http://schemas.microsoft.com/office/drawing/2014/main" id="{5BC350F2-A22A-421E-BCEA-7393F4620E6F}"/>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66448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1C9E-3955-4D0C-B592-2677D1AB5AC0}"/>
              </a:ext>
            </a:extLst>
          </p:cNvPr>
          <p:cNvSpPr>
            <a:spLocks noGrp="1"/>
          </p:cNvSpPr>
          <p:nvPr>
            <p:ph type="title"/>
          </p:nvPr>
        </p:nvSpPr>
        <p:spPr/>
        <p:txBody>
          <a:bodyPr/>
          <a:lstStyle/>
          <a:p>
            <a:r>
              <a:rPr lang="en-US" dirty="0"/>
              <a:t>Aspects of Cloud Providers</a:t>
            </a:r>
            <a:endParaRPr lang="en-IN" dirty="0"/>
          </a:p>
        </p:txBody>
      </p:sp>
      <p:sp>
        <p:nvSpPr>
          <p:cNvPr id="3" name="Content Placeholder 2">
            <a:extLst>
              <a:ext uri="{FF2B5EF4-FFF2-40B4-BE49-F238E27FC236}">
                <a16:creationId xmlns:a16="http://schemas.microsoft.com/office/drawing/2014/main" id="{27FA26BA-14BD-4EB0-9319-8A133E7C651A}"/>
              </a:ext>
            </a:extLst>
          </p:cNvPr>
          <p:cNvSpPr>
            <a:spLocks noGrp="1"/>
          </p:cNvSpPr>
          <p:nvPr>
            <p:ph idx="1"/>
          </p:nvPr>
        </p:nvSpPr>
        <p:spPr>
          <a:xfrm>
            <a:off x="768626" y="1847850"/>
            <a:ext cx="10515600" cy="4351338"/>
          </a:xfrm>
        </p:spPr>
        <p:txBody>
          <a:bodyPr>
            <a:normAutofit fontScale="92500"/>
          </a:bodyPr>
          <a:lstStyle/>
          <a:p>
            <a:pPr lvl="3">
              <a:lnSpc>
                <a:spcPct val="250000"/>
              </a:lnSpc>
            </a:pPr>
            <a:r>
              <a:rPr lang="en-US" sz="2800" dirty="0"/>
              <a:t>Data Centre</a:t>
            </a:r>
          </a:p>
          <a:p>
            <a:pPr lvl="3">
              <a:lnSpc>
                <a:spcPct val="250000"/>
              </a:lnSpc>
            </a:pPr>
            <a:r>
              <a:rPr lang="en-US" sz="2800" dirty="0"/>
              <a:t>Scalability and Reliability</a:t>
            </a:r>
          </a:p>
          <a:p>
            <a:pPr lvl="3">
              <a:lnSpc>
                <a:spcPct val="250000"/>
              </a:lnSpc>
            </a:pPr>
            <a:r>
              <a:rPr lang="en-US" sz="2800" dirty="0"/>
              <a:t>Monitoring</a:t>
            </a:r>
          </a:p>
          <a:p>
            <a:pPr lvl="3">
              <a:lnSpc>
                <a:spcPct val="250000"/>
              </a:lnSpc>
            </a:pPr>
            <a:r>
              <a:rPr lang="en-US" sz="2800" dirty="0"/>
              <a:t>Security</a:t>
            </a:r>
          </a:p>
          <a:p>
            <a:endParaRPr lang="en-IN" dirty="0"/>
          </a:p>
        </p:txBody>
      </p:sp>
      <p:sp>
        <p:nvSpPr>
          <p:cNvPr id="4" name="Date Placeholder 3">
            <a:extLst>
              <a:ext uri="{FF2B5EF4-FFF2-40B4-BE49-F238E27FC236}">
                <a16:creationId xmlns:a16="http://schemas.microsoft.com/office/drawing/2014/main" id="{EE2599C2-8344-44A0-A307-3681D767D975}"/>
              </a:ext>
            </a:extLst>
          </p:cNvPr>
          <p:cNvSpPr>
            <a:spLocks noGrp="1"/>
          </p:cNvSpPr>
          <p:nvPr>
            <p:ph type="dt" sz="half" idx="10"/>
          </p:nvPr>
        </p:nvSpPr>
        <p:spPr/>
        <p:txBody>
          <a:bodyPr/>
          <a:lstStyle/>
          <a:p>
            <a:fld id="{1BCEBA25-9E52-47F0-B253-E8CC9AB6F1C6}" type="datetime1">
              <a:rPr lang="en-IN" smtClean="0"/>
              <a:t>05-05-2020</a:t>
            </a:fld>
            <a:endParaRPr lang="en-IN"/>
          </a:p>
        </p:txBody>
      </p:sp>
      <p:sp>
        <p:nvSpPr>
          <p:cNvPr id="5" name="Footer Placeholder 4">
            <a:extLst>
              <a:ext uri="{FF2B5EF4-FFF2-40B4-BE49-F238E27FC236}">
                <a16:creationId xmlns:a16="http://schemas.microsoft.com/office/drawing/2014/main" id="{9F6D58BF-6396-4284-AFA9-ECC1A020A533}"/>
              </a:ext>
            </a:extLst>
          </p:cNvPr>
          <p:cNvSpPr>
            <a:spLocks noGrp="1"/>
          </p:cNvSpPr>
          <p:nvPr>
            <p:ph type="ftr" sz="quarter" idx="11"/>
          </p:nvPr>
        </p:nvSpPr>
        <p:spPr/>
        <p:txBody>
          <a:bodyPr/>
          <a:lstStyle/>
          <a:p>
            <a:r>
              <a:rPr lang="en-IN"/>
              <a:t>Prof.Karthikeyan, VIT AP University</a:t>
            </a:r>
          </a:p>
        </p:txBody>
      </p:sp>
      <p:sp>
        <p:nvSpPr>
          <p:cNvPr id="6" name="Slide Number Placeholder 5">
            <a:extLst>
              <a:ext uri="{FF2B5EF4-FFF2-40B4-BE49-F238E27FC236}">
                <a16:creationId xmlns:a16="http://schemas.microsoft.com/office/drawing/2014/main" id="{F7C62A9D-EF9C-425E-ACDC-25904DB7F0D8}"/>
              </a:ext>
            </a:extLst>
          </p:cNvPr>
          <p:cNvSpPr>
            <a:spLocks noGrp="1"/>
          </p:cNvSpPr>
          <p:nvPr>
            <p:ph type="sldNum" sz="quarter" idx="12"/>
          </p:nvPr>
        </p:nvSpPr>
        <p:spPr/>
        <p:txBody>
          <a:bodyPr/>
          <a:lstStyle/>
          <a:p>
            <a:fld id="{E02F8B39-E037-49D7-848F-F055834E3AA1}" type="slidenum">
              <a:rPr lang="en-IN" smtClean="0"/>
              <a:t>18</a:t>
            </a:fld>
            <a:endParaRPr lang="en-IN"/>
          </a:p>
        </p:txBody>
      </p:sp>
    </p:spTree>
    <p:extLst>
      <p:ext uri="{BB962C8B-B14F-4D97-AF65-F5344CB8AC3E}">
        <p14:creationId xmlns:p14="http://schemas.microsoft.com/office/powerpoint/2010/main" val="177988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746A-4E73-474A-AEDE-6C33222A7C1E}"/>
              </a:ext>
            </a:extLst>
          </p:cNvPr>
          <p:cNvSpPr>
            <a:spLocks noGrp="1"/>
          </p:cNvSpPr>
          <p:nvPr>
            <p:ph type="title"/>
          </p:nvPr>
        </p:nvSpPr>
        <p:spPr>
          <a:xfrm>
            <a:off x="268357" y="18255"/>
            <a:ext cx="10515600" cy="1325563"/>
          </a:xfrm>
        </p:spPr>
        <p:txBody>
          <a:bodyPr/>
          <a:lstStyle/>
          <a:p>
            <a:r>
              <a:rPr lang="en-IN" dirty="0">
                <a:solidFill>
                  <a:srgbClr val="FF0000"/>
                </a:solidFill>
                <a:latin typeface="Times New Roman" panose="02020603050405020304" pitchFamily="18" charset="0"/>
                <a:cs typeface="Times New Roman" panose="02020603050405020304" pitchFamily="18" charset="0"/>
              </a:rPr>
              <a:t>1. Data Centres</a:t>
            </a:r>
          </a:p>
        </p:txBody>
      </p:sp>
      <p:sp>
        <p:nvSpPr>
          <p:cNvPr id="3" name="Content Placeholder 2">
            <a:extLst>
              <a:ext uri="{FF2B5EF4-FFF2-40B4-BE49-F238E27FC236}">
                <a16:creationId xmlns:a16="http://schemas.microsoft.com/office/drawing/2014/main" id="{8D3CDFED-4145-45E4-833F-7E9B73169FE0}"/>
              </a:ext>
            </a:extLst>
          </p:cNvPr>
          <p:cNvSpPr>
            <a:spLocks noGrp="1"/>
          </p:cNvSpPr>
          <p:nvPr>
            <p:ph idx="1"/>
          </p:nvPr>
        </p:nvSpPr>
        <p:spPr>
          <a:xfrm>
            <a:off x="268357" y="1103243"/>
            <a:ext cx="11085443" cy="5073720"/>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Cloud providers can </a:t>
            </a:r>
            <a:r>
              <a:rPr lang="en-US" dirty="0">
                <a:solidFill>
                  <a:srgbClr val="0000FF"/>
                </a:solidFill>
                <a:latin typeface="Times New Roman" panose="02020603050405020304" pitchFamily="18" charset="0"/>
                <a:cs typeface="Times New Roman" panose="02020603050405020304" pitchFamily="18" charset="0"/>
              </a:rPr>
              <a:t>offer IaaS-based IT resources </a:t>
            </a:r>
            <a:r>
              <a:rPr lang="en-US" dirty="0">
                <a:latin typeface="Times New Roman" panose="02020603050405020304" pitchFamily="18" charset="0"/>
                <a:cs typeface="Times New Roman" panose="02020603050405020304" pitchFamily="18" charset="0"/>
              </a:rPr>
              <a:t>f</a:t>
            </a:r>
            <a:r>
              <a:rPr lang="en-US" dirty="0">
                <a:solidFill>
                  <a:srgbClr val="0000FF"/>
                </a:solidFill>
                <a:latin typeface="Times New Roman" panose="02020603050405020304" pitchFamily="18" charset="0"/>
                <a:cs typeface="Times New Roman" panose="02020603050405020304" pitchFamily="18" charset="0"/>
              </a:rPr>
              <a:t>rom</a:t>
            </a:r>
            <a:r>
              <a:rPr lang="en-US" dirty="0">
                <a:latin typeface="Times New Roman" panose="02020603050405020304" pitchFamily="18" charset="0"/>
                <a:cs typeface="Times New Roman" panose="02020603050405020304" pitchFamily="18" charset="0"/>
              </a:rPr>
              <a:t> multiple geographically diverse </a:t>
            </a:r>
            <a:r>
              <a:rPr lang="en-US" dirty="0">
                <a:solidFill>
                  <a:srgbClr val="0000FF"/>
                </a:solidFill>
                <a:latin typeface="Times New Roman" panose="02020603050405020304" pitchFamily="18" charset="0"/>
                <a:cs typeface="Times New Roman" panose="02020603050405020304" pitchFamily="18" charset="0"/>
              </a:rPr>
              <a:t>data centers</a:t>
            </a:r>
            <a:r>
              <a:rPr lang="en-US" dirty="0">
                <a:latin typeface="Times New Roman" panose="02020603050405020304" pitchFamily="18" charset="0"/>
                <a:cs typeface="Times New Roman" panose="02020603050405020304" pitchFamily="18" charset="0"/>
              </a:rPr>
              <a:t>, which provides the following </a:t>
            </a:r>
            <a:r>
              <a:rPr lang="en-US" u="sng" dirty="0">
                <a:solidFill>
                  <a:srgbClr val="FF0000"/>
                </a:solidFill>
                <a:latin typeface="Times New Roman" panose="02020603050405020304" pitchFamily="18" charset="0"/>
                <a:cs typeface="Times New Roman" panose="02020603050405020304" pitchFamily="18" charset="0"/>
              </a:rPr>
              <a:t>primary benefits:</a:t>
            </a:r>
          </a:p>
          <a:p>
            <a:pPr marL="0" indent="0" algn="just">
              <a:buNone/>
            </a:pP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Multiple data centers can be linked </a:t>
            </a:r>
            <a:r>
              <a:rPr lang="en-US" dirty="0">
                <a:latin typeface="Times New Roman" panose="02020603050405020304" pitchFamily="18" charset="0"/>
                <a:cs typeface="Times New Roman" panose="02020603050405020304" pitchFamily="18" charset="0"/>
              </a:rPr>
              <a:t>together for increased resiliency(free from failure). Each data center is placed in a different location to lower the chances of a single failure forcing all of the data centers to go offline simultaneously.</a:t>
            </a:r>
          </a:p>
          <a:p>
            <a:pPr marL="0" indent="0" algn="just">
              <a:buNone/>
            </a:pP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Connected through high-speed communications networks with</a:t>
            </a:r>
            <a:r>
              <a:rPr lang="en-US" dirty="0">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 low latency(less delay)</a:t>
            </a:r>
            <a:r>
              <a:rPr lang="en-US" dirty="0">
                <a:latin typeface="Times New Roman" panose="02020603050405020304" pitchFamily="18" charset="0"/>
                <a:cs typeface="Times New Roman" panose="02020603050405020304" pitchFamily="18" charset="0"/>
              </a:rPr>
              <a:t> data centers can perform load balancing, IT resource backup and replication, and increase storage capacity, while improving availability and reliability. Having multiple data centers spread over a greater area further reduces network latency.</a:t>
            </a:r>
          </a:p>
          <a:p>
            <a:pPr marL="0" indent="0" algn="just">
              <a:buNone/>
            </a:pP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Data centers that are deployed in different countries make access to IT resources</a:t>
            </a:r>
            <a:r>
              <a:rPr lang="en-US" dirty="0">
                <a:latin typeface="Times New Roman" panose="02020603050405020304" pitchFamily="18" charset="0"/>
                <a:cs typeface="Times New Roman" panose="02020603050405020304" pitchFamily="18" charset="0"/>
              </a:rPr>
              <a:t> more convenient for cloud consumers that are constricted by legal and regulatory requirements.</a:t>
            </a:r>
          </a:p>
          <a:p>
            <a:endParaRPr lang="en-IN" dirty="0"/>
          </a:p>
        </p:txBody>
      </p:sp>
      <p:sp>
        <p:nvSpPr>
          <p:cNvPr id="4" name="Date Placeholder 3">
            <a:extLst>
              <a:ext uri="{FF2B5EF4-FFF2-40B4-BE49-F238E27FC236}">
                <a16:creationId xmlns:a16="http://schemas.microsoft.com/office/drawing/2014/main" id="{D873693C-7E52-4AF9-B759-82DF92B51045}"/>
              </a:ext>
            </a:extLst>
          </p:cNvPr>
          <p:cNvSpPr>
            <a:spLocks noGrp="1"/>
          </p:cNvSpPr>
          <p:nvPr>
            <p:ph type="dt" sz="half" idx="10"/>
          </p:nvPr>
        </p:nvSpPr>
        <p:spPr/>
        <p:txBody>
          <a:bodyPr/>
          <a:lstStyle/>
          <a:p>
            <a:fld id="{51989293-34B4-4765-BADE-625839F30C67}" type="datetime1">
              <a:rPr lang="en-IN" smtClean="0"/>
              <a:t>05-05-2020</a:t>
            </a:fld>
            <a:endParaRPr lang="en-IN"/>
          </a:p>
        </p:txBody>
      </p:sp>
      <p:sp>
        <p:nvSpPr>
          <p:cNvPr id="5" name="Slide Number Placeholder 4">
            <a:extLst>
              <a:ext uri="{FF2B5EF4-FFF2-40B4-BE49-F238E27FC236}">
                <a16:creationId xmlns:a16="http://schemas.microsoft.com/office/drawing/2014/main" id="{55CCD263-7C65-4576-A843-1D79007D431E}"/>
              </a:ext>
            </a:extLst>
          </p:cNvPr>
          <p:cNvSpPr>
            <a:spLocks noGrp="1"/>
          </p:cNvSpPr>
          <p:nvPr>
            <p:ph type="sldNum" sz="quarter" idx="12"/>
          </p:nvPr>
        </p:nvSpPr>
        <p:spPr/>
        <p:txBody>
          <a:bodyPr/>
          <a:lstStyle/>
          <a:p>
            <a:fld id="{E02F8B39-E037-49D7-848F-F055834E3AA1}" type="slidenum">
              <a:rPr lang="en-IN" smtClean="0"/>
              <a:t>19</a:t>
            </a:fld>
            <a:endParaRPr lang="en-IN"/>
          </a:p>
        </p:txBody>
      </p:sp>
      <p:sp>
        <p:nvSpPr>
          <p:cNvPr id="6" name="Footer Placeholder 5">
            <a:extLst>
              <a:ext uri="{FF2B5EF4-FFF2-40B4-BE49-F238E27FC236}">
                <a16:creationId xmlns:a16="http://schemas.microsoft.com/office/drawing/2014/main" id="{CC4BA961-C9EC-4274-BCC8-502685286243}"/>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87973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543A-136D-4992-9421-8A0819F9477A}"/>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90C6326-0888-4F8B-8E8C-578F6C78F4B1}"/>
              </a:ext>
            </a:extLst>
          </p:cNvPr>
          <p:cNvPicPr>
            <a:picLocks noGrp="1" noChangeAspect="1"/>
          </p:cNvPicPr>
          <p:nvPr>
            <p:ph idx="1"/>
          </p:nvPr>
        </p:nvPicPr>
        <p:blipFill>
          <a:blip r:embed="rId2"/>
          <a:stretch>
            <a:fillRect/>
          </a:stretch>
        </p:blipFill>
        <p:spPr>
          <a:xfrm>
            <a:off x="838200" y="1341782"/>
            <a:ext cx="10960042" cy="4530967"/>
          </a:xfrm>
          <a:prstGeom prst="rect">
            <a:avLst/>
          </a:prstGeom>
        </p:spPr>
      </p:pic>
      <p:sp>
        <p:nvSpPr>
          <p:cNvPr id="4" name="Date Placeholder 3">
            <a:extLst>
              <a:ext uri="{FF2B5EF4-FFF2-40B4-BE49-F238E27FC236}">
                <a16:creationId xmlns:a16="http://schemas.microsoft.com/office/drawing/2014/main" id="{E31937A5-B9F3-4915-9474-EEA40A805F1A}"/>
              </a:ext>
            </a:extLst>
          </p:cNvPr>
          <p:cNvSpPr>
            <a:spLocks noGrp="1"/>
          </p:cNvSpPr>
          <p:nvPr>
            <p:ph type="dt" sz="half" idx="10"/>
          </p:nvPr>
        </p:nvSpPr>
        <p:spPr/>
        <p:txBody>
          <a:bodyPr/>
          <a:lstStyle/>
          <a:p>
            <a:fld id="{3208DFF2-FF7F-4685-9883-3452B9F73AB4}" type="datetime1">
              <a:rPr lang="en-IN" smtClean="0"/>
              <a:t>05-05-2020</a:t>
            </a:fld>
            <a:endParaRPr lang="en-IN"/>
          </a:p>
        </p:txBody>
      </p:sp>
      <p:sp>
        <p:nvSpPr>
          <p:cNvPr id="5" name="Slide Number Placeholder 4">
            <a:extLst>
              <a:ext uri="{FF2B5EF4-FFF2-40B4-BE49-F238E27FC236}">
                <a16:creationId xmlns:a16="http://schemas.microsoft.com/office/drawing/2014/main" id="{ADF96B7A-E075-4FEE-B977-55A2F12A00C1}"/>
              </a:ext>
            </a:extLst>
          </p:cNvPr>
          <p:cNvSpPr>
            <a:spLocks noGrp="1"/>
          </p:cNvSpPr>
          <p:nvPr>
            <p:ph type="sldNum" sz="quarter" idx="12"/>
          </p:nvPr>
        </p:nvSpPr>
        <p:spPr/>
        <p:txBody>
          <a:bodyPr/>
          <a:lstStyle/>
          <a:p>
            <a:fld id="{E02F8B39-E037-49D7-848F-F055834E3AA1}" type="slidenum">
              <a:rPr lang="en-IN" smtClean="0"/>
              <a:t>2</a:t>
            </a:fld>
            <a:endParaRPr lang="en-IN"/>
          </a:p>
        </p:txBody>
      </p:sp>
      <p:sp>
        <p:nvSpPr>
          <p:cNvPr id="3" name="Footer Placeholder 2">
            <a:extLst>
              <a:ext uri="{FF2B5EF4-FFF2-40B4-BE49-F238E27FC236}">
                <a16:creationId xmlns:a16="http://schemas.microsoft.com/office/drawing/2014/main" id="{7ABF791E-DBAE-41D3-8AC8-83413580F1C9}"/>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89747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D2D5-3D31-4F44-8F67-BAFC3D703265}"/>
              </a:ext>
            </a:extLst>
          </p:cNvPr>
          <p:cNvSpPr>
            <a:spLocks noGrp="1"/>
          </p:cNvSpPr>
          <p:nvPr>
            <p:ph type="title"/>
          </p:nvPr>
        </p:nvSpPr>
        <p:spPr>
          <a:xfrm>
            <a:off x="0" y="-92075"/>
            <a:ext cx="4393096" cy="6045614"/>
          </a:xfrm>
        </p:spPr>
        <p:txBody>
          <a:bodyPr>
            <a:normAutofit/>
          </a:bodyPr>
          <a:lstStyle/>
          <a:p>
            <a:pPr algn="just"/>
            <a:r>
              <a:rPr lang="en-US" sz="3200" dirty="0">
                <a:latin typeface="Times New Roman" panose="02020603050405020304" pitchFamily="18" charset="0"/>
                <a:cs typeface="Times New Roman" panose="02020603050405020304" pitchFamily="18" charset="0"/>
              </a:rPr>
              <a:t>Example of a cloud provider that is </a:t>
            </a:r>
            <a:r>
              <a:rPr lang="en-US" sz="3200" dirty="0">
                <a:solidFill>
                  <a:srgbClr val="FF0000"/>
                </a:solidFill>
                <a:latin typeface="Times New Roman" panose="02020603050405020304" pitchFamily="18" charset="0"/>
                <a:cs typeface="Times New Roman" panose="02020603050405020304" pitchFamily="18" charset="0"/>
              </a:rPr>
              <a:t>managing four data centers</a:t>
            </a:r>
            <a:r>
              <a:rPr lang="en-US" sz="3200" dirty="0">
                <a:latin typeface="Times New Roman" panose="02020603050405020304" pitchFamily="18" charset="0"/>
                <a:cs typeface="Times New Roman" panose="02020603050405020304" pitchFamily="18" charset="0"/>
              </a:rPr>
              <a:t> that are split between two different geographic regions.</a:t>
            </a: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1FF54E6-BA76-4428-A142-6AF1CCDF131F}"/>
              </a:ext>
            </a:extLst>
          </p:cNvPr>
          <p:cNvSpPr>
            <a:spLocks noGrp="1"/>
          </p:cNvSpPr>
          <p:nvPr>
            <p:ph type="dt" sz="half" idx="10"/>
          </p:nvPr>
        </p:nvSpPr>
        <p:spPr/>
        <p:txBody>
          <a:bodyPr/>
          <a:lstStyle/>
          <a:p>
            <a:fld id="{7CC69052-5BF8-4698-BED8-F20AE5A4FD9D}" type="datetime1">
              <a:rPr lang="en-IN" smtClean="0"/>
              <a:t>05-05-2020</a:t>
            </a:fld>
            <a:endParaRPr lang="en-IN"/>
          </a:p>
        </p:txBody>
      </p:sp>
      <p:sp>
        <p:nvSpPr>
          <p:cNvPr id="5" name="Slide Number Placeholder 4">
            <a:extLst>
              <a:ext uri="{FF2B5EF4-FFF2-40B4-BE49-F238E27FC236}">
                <a16:creationId xmlns:a16="http://schemas.microsoft.com/office/drawing/2014/main" id="{256E44C1-EFAB-4322-B9E8-1A9E21F849E2}"/>
              </a:ext>
            </a:extLst>
          </p:cNvPr>
          <p:cNvSpPr>
            <a:spLocks noGrp="1"/>
          </p:cNvSpPr>
          <p:nvPr>
            <p:ph type="sldNum" sz="quarter" idx="12"/>
          </p:nvPr>
        </p:nvSpPr>
        <p:spPr/>
        <p:txBody>
          <a:bodyPr/>
          <a:lstStyle/>
          <a:p>
            <a:fld id="{E02F8B39-E037-49D7-848F-F055834E3AA1}" type="slidenum">
              <a:rPr lang="en-IN" smtClean="0"/>
              <a:t>20</a:t>
            </a:fld>
            <a:endParaRPr lang="en-IN"/>
          </a:p>
        </p:txBody>
      </p:sp>
      <p:pic>
        <p:nvPicPr>
          <p:cNvPr id="9" name="Content Placeholder 8">
            <a:extLst>
              <a:ext uri="{FF2B5EF4-FFF2-40B4-BE49-F238E27FC236}">
                <a16:creationId xmlns:a16="http://schemas.microsoft.com/office/drawing/2014/main" id="{49DC8869-4186-43CB-A4E7-8A41684A1F83}"/>
              </a:ext>
            </a:extLst>
          </p:cNvPr>
          <p:cNvPicPr>
            <a:picLocks noGrp="1" noChangeAspect="1"/>
          </p:cNvPicPr>
          <p:nvPr>
            <p:ph idx="1"/>
          </p:nvPr>
        </p:nvPicPr>
        <p:blipFill>
          <a:blip r:embed="rId2"/>
          <a:stretch>
            <a:fillRect/>
          </a:stretch>
        </p:blipFill>
        <p:spPr>
          <a:xfrm>
            <a:off x="5342982" y="-92075"/>
            <a:ext cx="5908114" cy="7174489"/>
          </a:xfrm>
          <a:prstGeom prst="rect">
            <a:avLst/>
          </a:prstGeom>
        </p:spPr>
      </p:pic>
      <p:sp>
        <p:nvSpPr>
          <p:cNvPr id="3" name="Footer Placeholder 2">
            <a:extLst>
              <a:ext uri="{FF2B5EF4-FFF2-40B4-BE49-F238E27FC236}">
                <a16:creationId xmlns:a16="http://schemas.microsoft.com/office/drawing/2014/main" id="{CAE71378-B2CC-42C1-8519-3EB50BC9FA86}"/>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013944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0C4A-698A-4D92-B06C-95316CC54C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875193-B238-4FA2-81E5-7AEC190A2093}"/>
              </a:ext>
            </a:extLst>
          </p:cNvPr>
          <p:cNvSpPr>
            <a:spLocks noGrp="1"/>
          </p:cNvSpPr>
          <p:nvPr>
            <p:ph idx="1"/>
          </p:nvPr>
        </p:nvSpPr>
        <p:spPr/>
        <p:txBody>
          <a:bodyPr>
            <a:normAutofit fontScale="85000" lnSpcReduction="10000"/>
          </a:bodyPr>
          <a:lstStyle/>
          <a:p>
            <a:pPr algn="just">
              <a:lnSpc>
                <a:spcPct val="200000"/>
              </a:lnSpc>
            </a:pPr>
            <a:r>
              <a:rPr lang="en-US" dirty="0">
                <a:latin typeface="Times New Roman" panose="02020603050405020304" pitchFamily="18" charset="0"/>
                <a:cs typeface="Times New Roman" panose="02020603050405020304" pitchFamily="18" charset="0"/>
              </a:rPr>
              <a:t>When an </a:t>
            </a:r>
            <a:r>
              <a:rPr lang="en-US" dirty="0">
                <a:solidFill>
                  <a:srgbClr val="0000FF"/>
                </a:solidFill>
                <a:latin typeface="Times New Roman" panose="02020603050405020304" pitchFamily="18" charset="0"/>
                <a:cs typeface="Times New Roman" panose="02020603050405020304" pitchFamily="18" charset="0"/>
              </a:rPr>
              <a:t>IaaS environment is used to provide cloud consumers with </a:t>
            </a:r>
            <a:r>
              <a:rPr lang="en-US" dirty="0">
                <a:solidFill>
                  <a:srgbClr val="FF0000"/>
                </a:solidFill>
                <a:latin typeface="Times New Roman" panose="02020603050405020304" pitchFamily="18" charset="0"/>
                <a:cs typeface="Times New Roman" panose="02020603050405020304" pitchFamily="18" charset="0"/>
              </a:rPr>
              <a:t>virtualized network environments</a:t>
            </a:r>
            <a:r>
              <a:rPr lang="en-US" dirty="0">
                <a:solidFill>
                  <a:srgbClr val="00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each cloud consumer is segregated into a </a:t>
            </a:r>
            <a:r>
              <a:rPr lang="en-US" u="sng" dirty="0">
                <a:latin typeface="Times New Roman" panose="02020603050405020304" pitchFamily="18" charset="0"/>
                <a:cs typeface="Times New Roman" panose="02020603050405020304" pitchFamily="18" charset="0"/>
              </a:rPr>
              <a:t>tenant environment </a:t>
            </a:r>
            <a:r>
              <a:rPr lang="en-US" dirty="0">
                <a:latin typeface="Times New Roman" panose="02020603050405020304" pitchFamily="18" charset="0"/>
                <a:cs typeface="Times New Roman" panose="02020603050405020304" pitchFamily="18" charset="0"/>
              </a:rPr>
              <a:t>that isolates IT resources from the rest of the cloud through the Internet. </a:t>
            </a:r>
          </a:p>
          <a:p>
            <a:pPr algn="just">
              <a:lnSpc>
                <a:spcPct val="200000"/>
              </a:lnSpc>
            </a:pPr>
            <a:r>
              <a:rPr lang="en-US" dirty="0">
                <a:solidFill>
                  <a:srgbClr val="FF0000"/>
                </a:solidFill>
                <a:latin typeface="Times New Roman" panose="02020603050405020304" pitchFamily="18" charset="0"/>
                <a:cs typeface="Times New Roman" panose="02020603050405020304" pitchFamily="18" charset="0"/>
              </a:rPr>
              <a:t>VLANs and network access control </a:t>
            </a:r>
            <a:r>
              <a:rPr lang="en-US" dirty="0">
                <a:latin typeface="Times New Roman" panose="02020603050405020304" pitchFamily="18" charset="0"/>
                <a:cs typeface="Times New Roman" panose="02020603050405020304" pitchFamily="18" charset="0"/>
              </a:rPr>
              <a:t>software collaboratively realize the corresponding logical network perimeters.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A446BEC-9CEF-4478-883F-E2E26A6EDFC5}"/>
              </a:ext>
            </a:extLst>
          </p:cNvPr>
          <p:cNvSpPr>
            <a:spLocks noGrp="1"/>
          </p:cNvSpPr>
          <p:nvPr>
            <p:ph type="dt" sz="half" idx="10"/>
          </p:nvPr>
        </p:nvSpPr>
        <p:spPr/>
        <p:txBody>
          <a:bodyPr/>
          <a:lstStyle/>
          <a:p>
            <a:fld id="{3A149501-144A-4609-8F8F-764D937D7C80}" type="datetime1">
              <a:rPr lang="en-IN" smtClean="0"/>
              <a:t>05-05-2020</a:t>
            </a:fld>
            <a:endParaRPr lang="en-IN"/>
          </a:p>
        </p:txBody>
      </p:sp>
      <p:sp>
        <p:nvSpPr>
          <p:cNvPr id="5" name="Slide Number Placeholder 4">
            <a:extLst>
              <a:ext uri="{FF2B5EF4-FFF2-40B4-BE49-F238E27FC236}">
                <a16:creationId xmlns:a16="http://schemas.microsoft.com/office/drawing/2014/main" id="{6F513FA8-CCA5-45B3-A52F-771B9EE3529E}"/>
              </a:ext>
            </a:extLst>
          </p:cNvPr>
          <p:cNvSpPr>
            <a:spLocks noGrp="1"/>
          </p:cNvSpPr>
          <p:nvPr>
            <p:ph type="sldNum" sz="quarter" idx="12"/>
          </p:nvPr>
        </p:nvSpPr>
        <p:spPr/>
        <p:txBody>
          <a:bodyPr/>
          <a:lstStyle/>
          <a:p>
            <a:fld id="{E02F8B39-E037-49D7-848F-F055834E3AA1}" type="slidenum">
              <a:rPr lang="en-IN" smtClean="0"/>
              <a:t>21</a:t>
            </a:fld>
            <a:endParaRPr lang="en-IN"/>
          </a:p>
        </p:txBody>
      </p:sp>
      <p:sp>
        <p:nvSpPr>
          <p:cNvPr id="6" name="Footer Placeholder 5">
            <a:extLst>
              <a:ext uri="{FF2B5EF4-FFF2-40B4-BE49-F238E27FC236}">
                <a16:creationId xmlns:a16="http://schemas.microsoft.com/office/drawing/2014/main" id="{5C7E4976-1401-4AC1-9AF1-BF9C32325582}"/>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88919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6C07-4665-45D8-B00D-AFDAC431FC13}"/>
              </a:ext>
            </a:extLst>
          </p:cNvPr>
          <p:cNvSpPr>
            <a:spLocks noGrp="1"/>
          </p:cNvSpPr>
          <p:nvPr>
            <p:ph type="title"/>
          </p:nvPr>
        </p:nvSpPr>
        <p:spPr/>
        <p:txBody>
          <a:bodyPr/>
          <a:lstStyle/>
          <a:p>
            <a:r>
              <a:rPr lang="en-US" dirty="0">
                <a:solidFill>
                  <a:srgbClr val="FF0000"/>
                </a:solidFill>
              </a:rPr>
              <a:t>2. Scalability and Reliability</a:t>
            </a:r>
            <a:endParaRPr lang="en-IN" dirty="0">
              <a:solidFill>
                <a:srgbClr val="FF0000"/>
              </a:solidFill>
            </a:endParaRPr>
          </a:p>
        </p:txBody>
      </p:sp>
      <p:sp>
        <p:nvSpPr>
          <p:cNvPr id="3" name="Content Placeholder 2">
            <a:extLst>
              <a:ext uri="{FF2B5EF4-FFF2-40B4-BE49-F238E27FC236}">
                <a16:creationId xmlns:a16="http://schemas.microsoft.com/office/drawing/2014/main" id="{3099A389-19CA-41B4-BA2D-62AE7FBCC61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Within IaaS environments, </a:t>
            </a:r>
            <a:r>
              <a:rPr lang="en-US" dirty="0">
                <a:solidFill>
                  <a:srgbClr val="FF0000"/>
                </a:solidFill>
                <a:latin typeface="Times New Roman" panose="02020603050405020304" pitchFamily="18" charset="0"/>
                <a:cs typeface="Times New Roman" panose="02020603050405020304" pitchFamily="18" charset="0"/>
              </a:rPr>
              <a:t>cloud providers can automatically provision virtual servers</a:t>
            </a:r>
            <a:r>
              <a:rPr lang="en-US" dirty="0">
                <a:solidFill>
                  <a:srgbClr val="0000FF"/>
                </a:solidFill>
                <a:latin typeface="Times New Roman" panose="02020603050405020304" pitchFamily="18" charset="0"/>
                <a:cs typeface="Times New Roman" panose="02020603050405020304" pitchFamily="18" charset="0"/>
              </a:rPr>
              <a:t> via the dynamic vertical scaling type </a:t>
            </a:r>
            <a:r>
              <a:rPr lang="en-US" dirty="0">
                <a:latin typeface="Times New Roman" panose="02020603050405020304" pitchFamily="18" charset="0"/>
                <a:cs typeface="Times New Roman" panose="02020603050405020304" pitchFamily="18" charset="0"/>
              </a:rPr>
              <a:t>of the dynamic scalability architecture. This can be performed through the </a:t>
            </a:r>
            <a:r>
              <a:rPr lang="en-US" dirty="0">
                <a:solidFill>
                  <a:srgbClr val="0000FF"/>
                </a:solidFill>
                <a:latin typeface="Times New Roman" panose="02020603050405020304" pitchFamily="18" charset="0"/>
                <a:cs typeface="Times New Roman" panose="02020603050405020304" pitchFamily="18" charset="0"/>
              </a:rPr>
              <a:t>VIM</a:t>
            </a:r>
            <a:r>
              <a:rPr lang="en-US" dirty="0">
                <a:latin typeface="Times New Roman" panose="02020603050405020304" pitchFamily="18" charset="0"/>
                <a:cs typeface="Times New Roman" panose="02020603050405020304" pitchFamily="18" charset="0"/>
              </a:rPr>
              <a:t>, as long as the host physical servers have sufficient capacity. </a:t>
            </a:r>
          </a:p>
          <a:p>
            <a:pPr algn="just"/>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VIM can scale virtual servers out using resource replication </a:t>
            </a:r>
            <a:r>
              <a:rPr lang="en-US" dirty="0">
                <a:latin typeface="Times New Roman" panose="02020603050405020304" pitchFamily="18" charset="0"/>
                <a:cs typeface="Times New Roman" panose="02020603050405020304" pitchFamily="18" charset="0"/>
              </a:rPr>
              <a:t>as part of a resource pool architecture, if a given physical server has insufficient capacity to support vertical scaling. </a:t>
            </a:r>
          </a:p>
          <a:p>
            <a:pPr algn="just"/>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load balancer </a:t>
            </a:r>
            <a:r>
              <a:rPr lang="en-US" dirty="0">
                <a:latin typeface="Times New Roman" panose="02020603050405020304" pitchFamily="18" charset="0"/>
                <a:cs typeface="Times New Roman" panose="02020603050405020304" pitchFamily="18" charset="0"/>
              </a:rPr>
              <a:t>mechanism, as part of a workload distribution architecture, can be used to distribute the workload among IT resources in a pool to complete the horizontal scaling process.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E93EB0F-17BB-4374-9B9A-2A325D55C978}"/>
              </a:ext>
            </a:extLst>
          </p:cNvPr>
          <p:cNvSpPr>
            <a:spLocks noGrp="1"/>
          </p:cNvSpPr>
          <p:nvPr>
            <p:ph type="dt" sz="half" idx="10"/>
          </p:nvPr>
        </p:nvSpPr>
        <p:spPr/>
        <p:txBody>
          <a:bodyPr/>
          <a:lstStyle/>
          <a:p>
            <a:fld id="{BADD06A9-979C-4C32-9B57-F611C9DFF700}" type="datetime1">
              <a:rPr lang="en-IN" smtClean="0"/>
              <a:t>05-05-2020</a:t>
            </a:fld>
            <a:endParaRPr lang="en-IN"/>
          </a:p>
        </p:txBody>
      </p:sp>
      <p:sp>
        <p:nvSpPr>
          <p:cNvPr id="5" name="Slide Number Placeholder 4">
            <a:extLst>
              <a:ext uri="{FF2B5EF4-FFF2-40B4-BE49-F238E27FC236}">
                <a16:creationId xmlns:a16="http://schemas.microsoft.com/office/drawing/2014/main" id="{CB069742-6BB1-4413-A4EF-0B664898CFEF}"/>
              </a:ext>
            </a:extLst>
          </p:cNvPr>
          <p:cNvSpPr>
            <a:spLocks noGrp="1"/>
          </p:cNvSpPr>
          <p:nvPr>
            <p:ph type="sldNum" sz="quarter" idx="12"/>
          </p:nvPr>
        </p:nvSpPr>
        <p:spPr/>
        <p:txBody>
          <a:bodyPr/>
          <a:lstStyle/>
          <a:p>
            <a:fld id="{E02F8B39-E037-49D7-848F-F055834E3AA1}" type="slidenum">
              <a:rPr lang="en-IN" smtClean="0"/>
              <a:t>22</a:t>
            </a:fld>
            <a:endParaRPr lang="en-IN"/>
          </a:p>
        </p:txBody>
      </p:sp>
      <p:sp>
        <p:nvSpPr>
          <p:cNvPr id="6" name="Footer Placeholder 5">
            <a:extLst>
              <a:ext uri="{FF2B5EF4-FFF2-40B4-BE49-F238E27FC236}">
                <a16:creationId xmlns:a16="http://schemas.microsoft.com/office/drawing/2014/main" id="{067CE601-E586-41FD-9397-77B817D4FFCA}"/>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21152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2545-8550-4F85-9624-5EA648216C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A6527A-FEDD-4C68-8868-0C7C4E8923C7}"/>
              </a:ext>
            </a:extLst>
          </p:cNvPr>
          <p:cNvSpPr>
            <a:spLocks noGrp="1"/>
          </p:cNvSpPr>
          <p:nvPr>
            <p:ph idx="1"/>
          </p:nvPr>
        </p:nvSpPr>
        <p:spPr/>
        <p:txBody>
          <a:bodyPr/>
          <a:lstStyle/>
          <a:p>
            <a:pPr algn="just"/>
            <a:r>
              <a:rPr lang="en-US" dirty="0">
                <a:solidFill>
                  <a:srgbClr val="FF0000"/>
                </a:solidFill>
                <a:latin typeface="Times New Roman" panose="02020603050405020304" pitchFamily="18" charset="0"/>
                <a:cs typeface="Times New Roman" panose="02020603050405020304" pitchFamily="18" charset="0"/>
              </a:rPr>
              <a:t>Manual scalability </a:t>
            </a:r>
            <a:r>
              <a:rPr lang="en-US" dirty="0">
                <a:latin typeface="Times New Roman" panose="02020603050405020304" pitchFamily="18" charset="0"/>
                <a:cs typeface="Times New Roman" panose="02020603050405020304" pitchFamily="18" charset="0"/>
              </a:rPr>
              <a:t>requires the </a:t>
            </a:r>
            <a:r>
              <a:rPr lang="en-US" dirty="0">
                <a:solidFill>
                  <a:srgbClr val="0000FF"/>
                </a:solidFill>
                <a:latin typeface="Times New Roman" panose="02020603050405020304" pitchFamily="18" charset="0"/>
                <a:cs typeface="Times New Roman" panose="02020603050405020304" pitchFamily="18" charset="0"/>
              </a:rPr>
              <a:t>cloud consumer to interact with a usage and administration program </a:t>
            </a:r>
            <a:r>
              <a:rPr lang="en-US" dirty="0">
                <a:latin typeface="Times New Roman" panose="02020603050405020304" pitchFamily="18" charset="0"/>
                <a:cs typeface="Times New Roman" panose="02020603050405020304" pitchFamily="18" charset="0"/>
              </a:rPr>
              <a:t>to explicitly request IT resource scaling.</a:t>
            </a:r>
          </a:p>
          <a:p>
            <a:pPr algn="just"/>
            <a:r>
              <a:rPr lang="en-US" dirty="0">
                <a:latin typeface="Times New Roman" panose="02020603050405020304" pitchFamily="18" charset="0"/>
                <a:cs typeface="Times New Roman" panose="02020603050405020304" pitchFamily="18" charset="0"/>
              </a:rPr>
              <a:t>In contrast, </a:t>
            </a:r>
            <a:r>
              <a:rPr lang="en-US" dirty="0">
                <a:solidFill>
                  <a:srgbClr val="FF0000"/>
                </a:solidFill>
                <a:latin typeface="Times New Roman" panose="02020603050405020304" pitchFamily="18" charset="0"/>
                <a:cs typeface="Times New Roman" panose="02020603050405020304" pitchFamily="18" charset="0"/>
              </a:rPr>
              <a:t>automatic scalability </a:t>
            </a:r>
            <a:r>
              <a:rPr lang="en-US" dirty="0">
                <a:latin typeface="Times New Roman" panose="02020603050405020304" pitchFamily="18" charset="0"/>
                <a:cs typeface="Times New Roman" panose="02020603050405020304" pitchFamily="18" charset="0"/>
              </a:rPr>
              <a:t>requires the automated scaling listener to </a:t>
            </a:r>
            <a:r>
              <a:rPr lang="en-US" u="sng" dirty="0">
                <a:latin typeface="Times New Roman" panose="02020603050405020304" pitchFamily="18" charset="0"/>
                <a:cs typeface="Times New Roman" panose="02020603050405020304" pitchFamily="18" charset="0"/>
              </a:rPr>
              <a:t>monitor the workload and reactively scale the resource capacity.</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This mechanism typically acts as a monitoring agent that </a:t>
            </a:r>
            <a:r>
              <a:rPr lang="en-US" dirty="0">
                <a:solidFill>
                  <a:srgbClr val="0000FF"/>
                </a:solidFill>
                <a:latin typeface="Times New Roman" panose="02020603050405020304" pitchFamily="18" charset="0"/>
                <a:cs typeface="Times New Roman" panose="02020603050405020304" pitchFamily="18" charset="0"/>
              </a:rPr>
              <a:t>tracks IT resource usage</a:t>
            </a:r>
            <a:r>
              <a:rPr lang="en-US" dirty="0">
                <a:latin typeface="Times New Roman" panose="02020603050405020304" pitchFamily="18" charset="0"/>
                <a:cs typeface="Times New Roman" panose="02020603050405020304" pitchFamily="18" charset="0"/>
              </a:rPr>
              <a:t> in order to notify the resource management system when capacity has been exceeded.</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698A0DC-46BC-4E5E-B16E-9B4B4238B623}"/>
              </a:ext>
            </a:extLst>
          </p:cNvPr>
          <p:cNvSpPr>
            <a:spLocks noGrp="1"/>
          </p:cNvSpPr>
          <p:nvPr>
            <p:ph type="dt" sz="half" idx="10"/>
          </p:nvPr>
        </p:nvSpPr>
        <p:spPr/>
        <p:txBody>
          <a:bodyPr/>
          <a:lstStyle/>
          <a:p>
            <a:fld id="{B33822ED-95F3-44B8-9615-AAC13DCD367F}" type="datetime1">
              <a:rPr lang="en-IN" smtClean="0"/>
              <a:t>05-05-2020</a:t>
            </a:fld>
            <a:endParaRPr lang="en-IN"/>
          </a:p>
        </p:txBody>
      </p:sp>
      <p:sp>
        <p:nvSpPr>
          <p:cNvPr id="5" name="Slide Number Placeholder 4">
            <a:extLst>
              <a:ext uri="{FF2B5EF4-FFF2-40B4-BE49-F238E27FC236}">
                <a16:creationId xmlns:a16="http://schemas.microsoft.com/office/drawing/2014/main" id="{CC31DA82-DFBB-45A5-80C9-87BB3F47173F}"/>
              </a:ext>
            </a:extLst>
          </p:cNvPr>
          <p:cNvSpPr>
            <a:spLocks noGrp="1"/>
          </p:cNvSpPr>
          <p:nvPr>
            <p:ph type="sldNum" sz="quarter" idx="12"/>
          </p:nvPr>
        </p:nvSpPr>
        <p:spPr/>
        <p:txBody>
          <a:bodyPr/>
          <a:lstStyle/>
          <a:p>
            <a:fld id="{E02F8B39-E037-49D7-848F-F055834E3AA1}" type="slidenum">
              <a:rPr lang="en-IN" smtClean="0"/>
              <a:t>23</a:t>
            </a:fld>
            <a:endParaRPr lang="en-IN"/>
          </a:p>
        </p:txBody>
      </p:sp>
      <p:sp>
        <p:nvSpPr>
          <p:cNvPr id="6" name="Footer Placeholder 5">
            <a:extLst>
              <a:ext uri="{FF2B5EF4-FFF2-40B4-BE49-F238E27FC236}">
                <a16:creationId xmlns:a16="http://schemas.microsoft.com/office/drawing/2014/main" id="{74137E0C-7D62-4056-9276-BAE7A322A9B8}"/>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6675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FA0B-C6ED-46B4-914D-7C31A1C397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4EBBA0-57BE-4813-94E6-378827DF769E}"/>
              </a:ext>
            </a:extLst>
          </p:cNvPr>
          <p:cNvSpPr>
            <a:spLocks noGrp="1"/>
          </p:cNvSpPr>
          <p:nvPr>
            <p:ph idx="1"/>
          </p:nvPr>
        </p:nvSpPr>
        <p:spPr/>
        <p:txBody>
          <a:bodyPr/>
          <a:lstStyle/>
          <a:p>
            <a:pPr algn="just"/>
            <a:r>
              <a:rPr lang="en-US" dirty="0">
                <a:solidFill>
                  <a:srgbClr val="0000FF"/>
                </a:solidFill>
                <a:latin typeface="Times New Roman" panose="02020603050405020304" pitchFamily="18" charset="0"/>
                <a:cs typeface="Times New Roman" panose="02020603050405020304" pitchFamily="18" charset="0"/>
              </a:rPr>
              <a:t>Replicated IT resources can be arranged in high-availability </a:t>
            </a:r>
            <a:r>
              <a:rPr lang="en-US" dirty="0">
                <a:latin typeface="Times New Roman" panose="02020603050405020304" pitchFamily="18" charset="0"/>
                <a:cs typeface="Times New Roman" panose="02020603050405020304" pitchFamily="18" charset="0"/>
              </a:rPr>
              <a:t>configuration that forms a </a:t>
            </a:r>
            <a:r>
              <a:rPr lang="en-US" dirty="0">
                <a:solidFill>
                  <a:srgbClr val="0000FF"/>
                </a:solidFill>
                <a:latin typeface="Times New Roman" panose="02020603050405020304" pitchFamily="18" charset="0"/>
                <a:cs typeface="Times New Roman" panose="02020603050405020304" pitchFamily="18" charset="0"/>
              </a:rPr>
              <a:t>failover system</a:t>
            </a:r>
            <a:r>
              <a:rPr lang="en-US" dirty="0">
                <a:latin typeface="Times New Roman" panose="02020603050405020304" pitchFamily="18" charset="0"/>
                <a:cs typeface="Times New Roman" panose="02020603050405020304" pitchFamily="18" charset="0"/>
              </a:rPr>
              <a:t> for implementation via standard VIM features. </a:t>
            </a:r>
          </a:p>
          <a:p>
            <a:pPr algn="just"/>
            <a:r>
              <a:rPr lang="en-US" dirty="0">
                <a:latin typeface="Times New Roman" panose="02020603050405020304" pitchFamily="18" charset="0"/>
                <a:cs typeface="Times New Roman" panose="02020603050405020304" pitchFamily="18" charset="0"/>
              </a:rPr>
              <a:t>Alternatively, a </a:t>
            </a:r>
            <a:r>
              <a:rPr lang="en-US" dirty="0">
                <a:solidFill>
                  <a:srgbClr val="0000FF"/>
                </a:solidFill>
                <a:latin typeface="Times New Roman" panose="02020603050405020304" pitchFamily="18" charset="0"/>
                <a:cs typeface="Times New Roman" panose="02020603050405020304" pitchFamily="18" charset="0"/>
              </a:rPr>
              <a:t>high-availability/high-performance resource cluster can be created at the physical or virtual server level</a:t>
            </a:r>
            <a:r>
              <a:rPr lang="en-US" dirty="0">
                <a:latin typeface="Times New Roman" panose="02020603050405020304" pitchFamily="18" charset="0"/>
                <a:cs typeface="Times New Roman" panose="02020603050405020304" pitchFamily="18" charset="0"/>
              </a:rPr>
              <a:t>, or both simultaneously. The multipath resource access architecture is commonly employed to enhance reliability via the use of redundant access paths, and some cloud providers further offer the provisioning of dedicated IT resources via the resource reservation architecture.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A94EB2-A56D-40B8-804C-0EF3A4465D81}"/>
              </a:ext>
            </a:extLst>
          </p:cNvPr>
          <p:cNvSpPr>
            <a:spLocks noGrp="1"/>
          </p:cNvSpPr>
          <p:nvPr>
            <p:ph type="dt" sz="half" idx="10"/>
          </p:nvPr>
        </p:nvSpPr>
        <p:spPr/>
        <p:txBody>
          <a:bodyPr/>
          <a:lstStyle/>
          <a:p>
            <a:fld id="{FA1BDCAA-EEF7-492C-B7FB-5F8646D3504B}" type="datetime1">
              <a:rPr lang="en-IN" smtClean="0"/>
              <a:t>05-05-2020</a:t>
            </a:fld>
            <a:endParaRPr lang="en-IN"/>
          </a:p>
        </p:txBody>
      </p:sp>
      <p:sp>
        <p:nvSpPr>
          <p:cNvPr id="5" name="Slide Number Placeholder 4">
            <a:extLst>
              <a:ext uri="{FF2B5EF4-FFF2-40B4-BE49-F238E27FC236}">
                <a16:creationId xmlns:a16="http://schemas.microsoft.com/office/drawing/2014/main" id="{4E9BEA1D-1579-42B7-918F-4B2A24BCD460}"/>
              </a:ext>
            </a:extLst>
          </p:cNvPr>
          <p:cNvSpPr>
            <a:spLocks noGrp="1"/>
          </p:cNvSpPr>
          <p:nvPr>
            <p:ph type="sldNum" sz="quarter" idx="12"/>
          </p:nvPr>
        </p:nvSpPr>
        <p:spPr/>
        <p:txBody>
          <a:bodyPr/>
          <a:lstStyle/>
          <a:p>
            <a:fld id="{E02F8B39-E037-49D7-848F-F055834E3AA1}" type="slidenum">
              <a:rPr lang="en-IN" smtClean="0"/>
              <a:t>24</a:t>
            </a:fld>
            <a:endParaRPr lang="en-IN"/>
          </a:p>
        </p:txBody>
      </p:sp>
      <p:sp>
        <p:nvSpPr>
          <p:cNvPr id="6" name="Footer Placeholder 5">
            <a:extLst>
              <a:ext uri="{FF2B5EF4-FFF2-40B4-BE49-F238E27FC236}">
                <a16:creationId xmlns:a16="http://schemas.microsoft.com/office/drawing/2014/main" id="{3DBBA954-C4F4-4B93-9570-BB6CB685FFD4}"/>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447573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DB84-1FB3-4908-BD5E-CD36056B5771}"/>
              </a:ext>
            </a:extLst>
          </p:cNvPr>
          <p:cNvSpPr>
            <a:spLocks noGrp="1"/>
          </p:cNvSpPr>
          <p:nvPr>
            <p:ph type="title"/>
          </p:nvPr>
        </p:nvSpPr>
        <p:spPr>
          <a:xfrm>
            <a:off x="0" y="0"/>
            <a:ext cx="10515600" cy="738119"/>
          </a:xfrm>
        </p:spPr>
        <p:txBody>
          <a:bodyPr/>
          <a:lstStyle/>
          <a:p>
            <a:r>
              <a:rPr lang="en-US" dirty="0">
                <a:solidFill>
                  <a:srgbClr val="FF0000"/>
                </a:solidFill>
              </a:rPr>
              <a:t>3. Monitoring</a:t>
            </a:r>
            <a:endParaRPr lang="en-IN" dirty="0">
              <a:solidFill>
                <a:srgbClr val="FF0000"/>
              </a:solidFill>
            </a:endParaRPr>
          </a:p>
        </p:txBody>
      </p:sp>
      <p:sp>
        <p:nvSpPr>
          <p:cNvPr id="3" name="Content Placeholder 2">
            <a:extLst>
              <a:ext uri="{FF2B5EF4-FFF2-40B4-BE49-F238E27FC236}">
                <a16:creationId xmlns:a16="http://schemas.microsoft.com/office/drawing/2014/main" id="{0248CCB3-37C9-41EF-902F-C75233E151A3}"/>
              </a:ext>
            </a:extLst>
          </p:cNvPr>
          <p:cNvSpPr>
            <a:spLocks noGrp="1"/>
          </p:cNvSpPr>
          <p:nvPr>
            <p:ph idx="1"/>
          </p:nvPr>
        </p:nvSpPr>
        <p:spPr>
          <a:xfrm>
            <a:off x="0" y="738118"/>
            <a:ext cx="11956774" cy="5871403"/>
          </a:xfrm>
        </p:spPr>
        <p:txBody>
          <a:bodyPr>
            <a:normAutofit fontScale="85000" lnSpcReduction="10000"/>
          </a:bodyPr>
          <a:lstStyle/>
          <a:p>
            <a:pPr algn="just"/>
            <a:r>
              <a:rPr lang="en-US" dirty="0">
                <a:solidFill>
                  <a:srgbClr val="0000FF"/>
                </a:solidFill>
                <a:latin typeface="Times New Roman" panose="02020603050405020304" pitchFamily="18" charset="0"/>
                <a:cs typeface="Times New Roman" panose="02020603050405020304" pitchFamily="18" charset="0"/>
              </a:rPr>
              <a:t>Cloud usage monitors </a:t>
            </a:r>
            <a:r>
              <a:rPr lang="en-US" dirty="0">
                <a:latin typeface="Times New Roman" panose="02020603050405020304" pitchFamily="18" charset="0"/>
                <a:cs typeface="Times New Roman" panose="02020603050405020304" pitchFamily="18" charset="0"/>
              </a:rPr>
              <a:t>in an IaaS environment can be </a:t>
            </a:r>
            <a:r>
              <a:rPr lang="en-US" dirty="0">
                <a:solidFill>
                  <a:srgbClr val="0000FF"/>
                </a:solidFill>
                <a:latin typeface="Times New Roman" panose="02020603050405020304" pitchFamily="18" charset="0"/>
                <a:cs typeface="Times New Roman" panose="02020603050405020304" pitchFamily="18" charset="0"/>
              </a:rPr>
              <a:t>implemented using the VIM </a:t>
            </a:r>
            <a:r>
              <a:rPr lang="en-US" dirty="0">
                <a:latin typeface="Times New Roman" panose="02020603050405020304" pitchFamily="18" charset="0"/>
                <a:cs typeface="Times New Roman" panose="02020603050405020304" pitchFamily="18" charset="0"/>
              </a:rPr>
              <a:t>or specialized monitoring tools that directly comprise and/or interface with the virtualization platform. Several </a:t>
            </a:r>
            <a:r>
              <a:rPr lang="en-US" u="sng" dirty="0">
                <a:latin typeface="Times New Roman" panose="02020603050405020304" pitchFamily="18" charset="0"/>
                <a:cs typeface="Times New Roman" panose="02020603050405020304" pitchFamily="18" charset="0"/>
              </a:rPr>
              <a:t>common capabilities </a:t>
            </a:r>
            <a:r>
              <a:rPr lang="en-US" dirty="0">
                <a:latin typeface="Times New Roman" panose="02020603050405020304" pitchFamily="18" charset="0"/>
                <a:cs typeface="Times New Roman" panose="02020603050405020304" pitchFamily="18" charset="0"/>
              </a:rPr>
              <a:t>of the IaaS platform involve monitoring:</a:t>
            </a:r>
          </a:p>
          <a:p>
            <a:pPr lvl="2" algn="just">
              <a:lnSpc>
                <a:spcPct val="150000"/>
              </a:lnSpc>
            </a:pPr>
            <a:r>
              <a:rPr lang="en-US" dirty="0">
                <a:solidFill>
                  <a:srgbClr val="FF0000"/>
                </a:solidFill>
                <a:latin typeface="Times New Roman" panose="02020603050405020304" pitchFamily="18" charset="0"/>
                <a:cs typeface="Times New Roman" panose="02020603050405020304" pitchFamily="18" charset="0"/>
              </a:rPr>
              <a:t>Virtual Server Lifecycles </a:t>
            </a:r>
            <a:r>
              <a:rPr lang="en-US" dirty="0">
                <a:latin typeface="Times New Roman" panose="02020603050405020304" pitchFamily="18" charset="0"/>
                <a:cs typeface="Times New Roman" panose="02020603050405020304" pitchFamily="18" charset="0"/>
              </a:rPr>
              <a:t>– Recording and </a:t>
            </a:r>
            <a:r>
              <a:rPr lang="en-US" dirty="0">
                <a:solidFill>
                  <a:srgbClr val="0000FF"/>
                </a:solidFill>
                <a:latin typeface="Times New Roman" panose="02020603050405020304" pitchFamily="18" charset="0"/>
                <a:cs typeface="Times New Roman" panose="02020603050405020304" pitchFamily="18" charset="0"/>
              </a:rPr>
              <a:t>tracking uptime periods </a:t>
            </a:r>
            <a:r>
              <a:rPr lang="en-US" dirty="0">
                <a:latin typeface="Times New Roman" panose="02020603050405020304" pitchFamily="18" charset="0"/>
                <a:cs typeface="Times New Roman" panose="02020603050405020304" pitchFamily="18" charset="0"/>
              </a:rPr>
              <a:t>and the allocation of IT resources, for </a:t>
            </a:r>
            <a:r>
              <a:rPr lang="en-US" dirty="0">
                <a:solidFill>
                  <a:srgbClr val="0000FF"/>
                </a:solidFill>
                <a:latin typeface="Times New Roman" panose="02020603050405020304" pitchFamily="18" charset="0"/>
                <a:cs typeface="Times New Roman" panose="02020603050405020304" pitchFamily="18" charset="0"/>
              </a:rPr>
              <a:t>pay-per-use monitors </a:t>
            </a:r>
            <a:r>
              <a:rPr lang="en-US" dirty="0">
                <a:latin typeface="Times New Roman" panose="02020603050405020304" pitchFamily="18" charset="0"/>
                <a:cs typeface="Times New Roman" panose="02020603050405020304" pitchFamily="18" charset="0"/>
              </a:rPr>
              <a:t>and time-based billing purposes.</a:t>
            </a:r>
          </a:p>
          <a:p>
            <a:pPr lvl="2" algn="just">
              <a:lnSpc>
                <a:spcPct val="150000"/>
              </a:lnSpc>
            </a:pPr>
            <a:r>
              <a:rPr lang="en-US" dirty="0">
                <a:solidFill>
                  <a:srgbClr val="FF0000"/>
                </a:solidFill>
                <a:latin typeface="Times New Roman" panose="02020603050405020304" pitchFamily="18" charset="0"/>
                <a:cs typeface="Times New Roman" panose="02020603050405020304" pitchFamily="18" charset="0"/>
              </a:rPr>
              <a:t>Data Storage </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Tracking and assigning the allocation of storage capacity </a:t>
            </a:r>
            <a:r>
              <a:rPr lang="en-US" dirty="0">
                <a:latin typeface="Times New Roman" panose="02020603050405020304" pitchFamily="18" charset="0"/>
                <a:cs typeface="Times New Roman" panose="02020603050405020304" pitchFamily="18" charset="0"/>
              </a:rPr>
              <a:t>to cloud storage devices on virtual servers, for pay-per-use monitors that record storage usage for billing purposes.</a:t>
            </a:r>
          </a:p>
          <a:p>
            <a:pPr lvl="2" algn="just">
              <a:lnSpc>
                <a:spcPct val="150000"/>
              </a:lnSpc>
            </a:pPr>
            <a:r>
              <a:rPr lang="en-US" dirty="0">
                <a:solidFill>
                  <a:srgbClr val="FF0000"/>
                </a:solidFill>
                <a:latin typeface="Times New Roman" panose="02020603050405020304" pitchFamily="18" charset="0"/>
                <a:cs typeface="Times New Roman" panose="02020603050405020304" pitchFamily="18" charset="0"/>
              </a:rPr>
              <a:t>Network Traffic </a:t>
            </a:r>
            <a:r>
              <a:rPr lang="en-US" dirty="0">
                <a:latin typeface="Times New Roman" panose="02020603050405020304" pitchFamily="18" charset="0"/>
                <a:cs typeface="Times New Roman" panose="02020603050405020304" pitchFamily="18" charset="0"/>
              </a:rPr>
              <a:t>– For pay-per-use monitors that </a:t>
            </a:r>
            <a:r>
              <a:rPr lang="en-US" dirty="0">
                <a:solidFill>
                  <a:srgbClr val="0000FF"/>
                </a:solidFill>
                <a:latin typeface="Times New Roman" panose="02020603050405020304" pitchFamily="18" charset="0"/>
                <a:cs typeface="Times New Roman" panose="02020603050405020304" pitchFamily="18" charset="0"/>
              </a:rPr>
              <a:t>measure inbound and outbound network usage</a:t>
            </a:r>
            <a:r>
              <a:rPr lang="en-US" dirty="0">
                <a:latin typeface="Times New Roman" panose="02020603050405020304" pitchFamily="18" charset="0"/>
                <a:cs typeface="Times New Roman" panose="02020603050405020304" pitchFamily="18" charset="0"/>
              </a:rPr>
              <a:t> and SLA monitors that track QoS metrics, such as response times and network losses.</a:t>
            </a:r>
          </a:p>
          <a:p>
            <a:pPr lvl="2" algn="just">
              <a:lnSpc>
                <a:spcPct val="150000"/>
              </a:lnSpc>
            </a:pPr>
            <a:r>
              <a:rPr lang="en-US" dirty="0">
                <a:solidFill>
                  <a:srgbClr val="FF0000"/>
                </a:solidFill>
                <a:latin typeface="Times New Roman" panose="02020603050405020304" pitchFamily="18" charset="0"/>
                <a:cs typeface="Times New Roman" panose="02020603050405020304" pitchFamily="18" charset="0"/>
              </a:rPr>
              <a:t>Failure Conditions </a:t>
            </a:r>
            <a:r>
              <a:rPr lang="en-US" dirty="0">
                <a:latin typeface="Times New Roman" panose="02020603050405020304" pitchFamily="18" charset="0"/>
                <a:cs typeface="Times New Roman" panose="02020603050405020304" pitchFamily="18" charset="0"/>
              </a:rPr>
              <a:t>– For SLA monitors that </a:t>
            </a:r>
            <a:r>
              <a:rPr lang="en-US" dirty="0">
                <a:solidFill>
                  <a:srgbClr val="0000FF"/>
                </a:solidFill>
                <a:latin typeface="Times New Roman" panose="02020603050405020304" pitchFamily="18" charset="0"/>
                <a:cs typeface="Times New Roman" panose="02020603050405020304" pitchFamily="18" charset="0"/>
              </a:rPr>
              <a:t>track IT resource and QoS metrics</a:t>
            </a:r>
            <a:r>
              <a:rPr lang="en-US" dirty="0">
                <a:latin typeface="Times New Roman" panose="02020603050405020304" pitchFamily="18" charset="0"/>
                <a:cs typeface="Times New Roman" panose="02020603050405020304" pitchFamily="18" charset="0"/>
              </a:rPr>
              <a:t> to provide warning in times of failure.</a:t>
            </a:r>
          </a:p>
          <a:p>
            <a:pPr lvl="2" algn="just">
              <a:lnSpc>
                <a:spcPct val="150000"/>
              </a:lnSpc>
            </a:pPr>
            <a:r>
              <a:rPr lang="en-US" dirty="0">
                <a:solidFill>
                  <a:srgbClr val="FF0000"/>
                </a:solidFill>
                <a:latin typeface="Times New Roman" panose="02020603050405020304" pitchFamily="18" charset="0"/>
                <a:cs typeface="Times New Roman" panose="02020603050405020304" pitchFamily="18" charset="0"/>
              </a:rPr>
              <a:t>Event Triggers </a:t>
            </a:r>
            <a:r>
              <a:rPr lang="en-US" dirty="0">
                <a:latin typeface="Times New Roman" panose="02020603050405020304" pitchFamily="18" charset="0"/>
                <a:cs typeface="Times New Roman" panose="02020603050405020304" pitchFamily="18" charset="0"/>
              </a:rPr>
              <a:t>– For audit monitors that appraise and </a:t>
            </a:r>
            <a:r>
              <a:rPr lang="en-US" dirty="0">
                <a:solidFill>
                  <a:srgbClr val="0000FF"/>
                </a:solidFill>
                <a:latin typeface="Times New Roman" panose="02020603050405020304" pitchFamily="18" charset="0"/>
                <a:cs typeface="Times New Roman" panose="02020603050405020304" pitchFamily="18" charset="0"/>
              </a:rPr>
              <a:t>evaluate the regulatory compliance </a:t>
            </a:r>
            <a:r>
              <a:rPr lang="en-US" dirty="0">
                <a:latin typeface="Times New Roman" panose="02020603050405020304" pitchFamily="18" charset="0"/>
                <a:cs typeface="Times New Roman" panose="02020603050405020304" pitchFamily="18" charset="0"/>
              </a:rPr>
              <a:t>of select IT resources.</a:t>
            </a:r>
          </a:p>
          <a:p>
            <a:pPr lvl="2" algn="just">
              <a:lnSpc>
                <a:spcPct val="150000"/>
              </a:lnSpc>
            </a:pPr>
            <a:r>
              <a:rPr lang="en-US" dirty="0">
                <a:latin typeface="Times New Roman" panose="02020603050405020304" pitchFamily="18" charset="0"/>
                <a:cs typeface="Times New Roman" panose="02020603050405020304" pitchFamily="18" charset="0"/>
              </a:rPr>
              <a:t>Monitoring architectures within IaaS environments typically </a:t>
            </a:r>
            <a:r>
              <a:rPr lang="en-US" dirty="0">
                <a:solidFill>
                  <a:srgbClr val="0000FF"/>
                </a:solidFill>
                <a:latin typeface="Times New Roman" panose="02020603050405020304" pitchFamily="18" charset="0"/>
                <a:cs typeface="Times New Roman" panose="02020603050405020304" pitchFamily="18" charset="0"/>
              </a:rPr>
              <a:t>involve service agents that communicate directly with backend management systems.</a:t>
            </a:r>
            <a:endParaRPr lang="en-IN" dirty="0">
              <a:solidFill>
                <a:srgbClr val="0000FF"/>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7190BAE-C683-4C95-801A-752B5CFF665B}"/>
              </a:ext>
            </a:extLst>
          </p:cNvPr>
          <p:cNvSpPr>
            <a:spLocks noGrp="1"/>
          </p:cNvSpPr>
          <p:nvPr>
            <p:ph type="dt" sz="half" idx="10"/>
          </p:nvPr>
        </p:nvSpPr>
        <p:spPr/>
        <p:txBody>
          <a:bodyPr/>
          <a:lstStyle/>
          <a:p>
            <a:fld id="{C0A4D5BD-F5F5-49C9-8044-04401DCB00A6}" type="datetime1">
              <a:rPr lang="en-IN" smtClean="0"/>
              <a:t>05-05-2020</a:t>
            </a:fld>
            <a:endParaRPr lang="en-IN"/>
          </a:p>
        </p:txBody>
      </p:sp>
      <p:sp>
        <p:nvSpPr>
          <p:cNvPr id="5" name="Slide Number Placeholder 4">
            <a:extLst>
              <a:ext uri="{FF2B5EF4-FFF2-40B4-BE49-F238E27FC236}">
                <a16:creationId xmlns:a16="http://schemas.microsoft.com/office/drawing/2014/main" id="{7A255A04-33B4-4A86-8B9D-81689683B9CE}"/>
              </a:ext>
            </a:extLst>
          </p:cNvPr>
          <p:cNvSpPr>
            <a:spLocks noGrp="1"/>
          </p:cNvSpPr>
          <p:nvPr>
            <p:ph type="sldNum" sz="quarter" idx="12"/>
          </p:nvPr>
        </p:nvSpPr>
        <p:spPr/>
        <p:txBody>
          <a:bodyPr/>
          <a:lstStyle/>
          <a:p>
            <a:fld id="{E02F8B39-E037-49D7-848F-F055834E3AA1}" type="slidenum">
              <a:rPr lang="en-IN" smtClean="0"/>
              <a:t>25</a:t>
            </a:fld>
            <a:endParaRPr lang="en-IN"/>
          </a:p>
        </p:txBody>
      </p:sp>
      <p:sp>
        <p:nvSpPr>
          <p:cNvPr id="6" name="Footer Placeholder 5">
            <a:extLst>
              <a:ext uri="{FF2B5EF4-FFF2-40B4-BE49-F238E27FC236}">
                <a16:creationId xmlns:a16="http://schemas.microsoft.com/office/drawing/2014/main" id="{28CC0DE1-8F33-44DF-90B7-9F22953BF9EE}"/>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9485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81F2-C36E-4A56-9BB5-04A0617CC25D}"/>
              </a:ext>
            </a:extLst>
          </p:cNvPr>
          <p:cNvSpPr>
            <a:spLocks noGrp="1"/>
          </p:cNvSpPr>
          <p:nvPr>
            <p:ph type="title"/>
          </p:nvPr>
        </p:nvSpPr>
        <p:spPr/>
        <p:txBody>
          <a:bodyPr/>
          <a:lstStyle/>
          <a:p>
            <a:r>
              <a:rPr lang="en-US" dirty="0">
                <a:solidFill>
                  <a:srgbClr val="FF0000"/>
                </a:solidFill>
              </a:rPr>
              <a:t>4.Security</a:t>
            </a:r>
            <a:endParaRPr lang="en-IN" dirty="0">
              <a:solidFill>
                <a:srgbClr val="FF0000"/>
              </a:solidFill>
            </a:endParaRPr>
          </a:p>
        </p:txBody>
      </p:sp>
      <p:sp>
        <p:nvSpPr>
          <p:cNvPr id="3" name="Content Placeholder 2">
            <a:extLst>
              <a:ext uri="{FF2B5EF4-FFF2-40B4-BE49-F238E27FC236}">
                <a16:creationId xmlns:a16="http://schemas.microsoft.com/office/drawing/2014/main" id="{A4BF1751-BD3E-4329-9AC8-701887009A56}"/>
              </a:ext>
            </a:extLst>
          </p:cNvPr>
          <p:cNvSpPr>
            <a:spLocks noGrp="1"/>
          </p:cNvSpPr>
          <p:nvPr>
            <p:ph idx="1"/>
          </p:nvPr>
        </p:nvSpPr>
        <p:spPr>
          <a:xfrm>
            <a:off x="838200" y="1242391"/>
            <a:ext cx="10515600" cy="4934572"/>
          </a:xfrm>
        </p:spPr>
        <p:txBody>
          <a:bodyPr>
            <a:normAutofit/>
          </a:bodyPr>
          <a:lstStyle/>
          <a:p>
            <a:r>
              <a:rPr lang="en-US" dirty="0">
                <a:latin typeface="Times New Roman" panose="02020603050405020304" pitchFamily="18" charset="0"/>
                <a:cs typeface="Times New Roman" panose="02020603050405020304" pitchFamily="18" charset="0"/>
              </a:rPr>
              <a:t>Cloud </a:t>
            </a:r>
            <a:r>
              <a:rPr lang="en-US" dirty="0">
                <a:solidFill>
                  <a:srgbClr val="0000FF"/>
                </a:solidFill>
                <a:latin typeface="Times New Roman" panose="02020603050405020304" pitchFamily="18" charset="0"/>
                <a:cs typeface="Times New Roman" panose="02020603050405020304" pitchFamily="18" charset="0"/>
              </a:rPr>
              <a:t>security mechanisms </a:t>
            </a:r>
            <a:r>
              <a:rPr lang="en-US" dirty="0">
                <a:latin typeface="Times New Roman" panose="02020603050405020304" pitchFamily="18" charset="0"/>
                <a:cs typeface="Times New Roman" panose="02020603050405020304" pitchFamily="18" charset="0"/>
              </a:rPr>
              <a:t>that are relevant for securing IaaS environments include:</a:t>
            </a:r>
          </a:p>
          <a:p>
            <a:pPr lvl="2"/>
            <a:r>
              <a:rPr lang="en-US" b="1" u="sng" dirty="0">
                <a:latin typeface="Times New Roman" panose="02020603050405020304" pitchFamily="18" charset="0"/>
                <a:cs typeface="Times New Roman" panose="02020603050405020304" pitchFamily="18" charset="0"/>
              </a:rPr>
              <a:t>encryption, hashing, digital signature, and PKI </a:t>
            </a:r>
            <a:r>
              <a:rPr lang="en-US" u="sng" dirty="0">
                <a:latin typeface="Times New Roman" panose="02020603050405020304" pitchFamily="18" charset="0"/>
                <a:cs typeface="Times New Roman" panose="02020603050405020304" pitchFamily="18" charset="0"/>
              </a:rPr>
              <a:t>mechanisms</a:t>
            </a:r>
            <a:r>
              <a:rPr lang="en-US" dirty="0">
                <a:latin typeface="Times New Roman" panose="02020603050405020304" pitchFamily="18" charset="0"/>
                <a:cs typeface="Times New Roman" panose="02020603050405020304" pitchFamily="18" charset="0"/>
              </a:rPr>
              <a:t> for overall protection of data transmission.</a:t>
            </a:r>
          </a:p>
          <a:p>
            <a:pPr lvl="2"/>
            <a:r>
              <a:rPr lang="en-US" b="1" i="1" u="sng" dirty="0">
                <a:latin typeface="Times New Roman" panose="02020603050405020304" pitchFamily="18" charset="0"/>
                <a:cs typeface="Times New Roman" panose="02020603050405020304" pitchFamily="18" charset="0"/>
              </a:rPr>
              <a:t>IAM and SSO mechanisms </a:t>
            </a:r>
            <a:r>
              <a:rPr lang="en-US" dirty="0">
                <a:latin typeface="Times New Roman" panose="02020603050405020304" pitchFamily="18" charset="0"/>
                <a:cs typeface="Times New Roman" panose="02020603050405020304" pitchFamily="18" charset="0"/>
              </a:rPr>
              <a:t>for accessing services and interfaces in security systems that rely on user identification, authentication, and authorization capabilities</a:t>
            </a:r>
          </a:p>
          <a:p>
            <a:pPr lvl="2"/>
            <a:r>
              <a:rPr lang="en-US" dirty="0">
                <a:latin typeface="Times New Roman" panose="02020603050405020304" pitchFamily="18" charset="0"/>
                <a:cs typeface="Times New Roman" panose="02020603050405020304" pitchFamily="18" charset="0"/>
              </a:rPr>
              <a:t>cloud-based security groups for isolating virtual environments through hypervisors and network segments via network management software</a:t>
            </a:r>
          </a:p>
          <a:p>
            <a:pPr lvl="2"/>
            <a:r>
              <a:rPr lang="en-US" dirty="0">
                <a:latin typeface="Times New Roman" panose="02020603050405020304" pitchFamily="18" charset="0"/>
                <a:cs typeface="Times New Roman" panose="02020603050405020304" pitchFamily="18" charset="0"/>
              </a:rPr>
              <a:t>hardened virtual server images for internal and externally available virtual server environments</a:t>
            </a:r>
          </a:p>
          <a:p>
            <a:pPr lvl="2"/>
            <a:r>
              <a:rPr lang="en-US" dirty="0">
                <a:latin typeface="Times New Roman" panose="02020603050405020304" pitchFamily="18" charset="0"/>
                <a:cs typeface="Times New Roman" panose="02020603050405020304" pitchFamily="18" charset="0"/>
              </a:rPr>
              <a:t>various cloud usage monitors to track provisioned virtual IT resources to detect abnormal usage patterns</a:t>
            </a:r>
          </a:p>
          <a:p>
            <a:pPr marL="914400" lvl="2" indent="0">
              <a:buNone/>
            </a:pP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*IAM-Identify and Access Management , SSO-Single Sign-on</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7FFD7A5-8DBB-4D86-9DC0-69C6B2C6E9B3}"/>
              </a:ext>
            </a:extLst>
          </p:cNvPr>
          <p:cNvSpPr>
            <a:spLocks noGrp="1"/>
          </p:cNvSpPr>
          <p:nvPr>
            <p:ph type="dt" sz="half" idx="10"/>
          </p:nvPr>
        </p:nvSpPr>
        <p:spPr/>
        <p:txBody>
          <a:bodyPr/>
          <a:lstStyle/>
          <a:p>
            <a:fld id="{68DEF1D6-AAC4-4B64-927E-B4E32C22A909}" type="datetime1">
              <a:rPr lang="en-IN" smtClean="0"/>
              <a:t>05-05-2020</a:t>
            </a:fld>
            <a:endParaRPr lang="en-IN"/>
          </a:p>
        </p:txBody>
      </p:sp>
      <p:sp>
        <p:nvSpPr>
          <p:cNvPr id="5" name="Slide Number Placeholder 4">
            <a:extLst>
              <a:ext uri="{FF2B5EF4-FFF2-40B4-BE49-F238E27FC236}">
                <a16:creationId xmlns:a16="http://schemas.microsoft.com/office/drawing/2014/main" id="{9E2F9753-EC7E-4D11-915C-785C0B580E3E}"/>
              </a:ext>
            </a:extLst>
          </p:cNvPr>
          <p:cNvSpPr>
            <a:spLocks noGrp="1"/>
          </p:cNvSpPr>
          <p:nvPr>
            <p:ph type="sldNum" sz="quarter" idx="12"/>
          </p:nvPr>
        </p:nvSpPr>
        <p:spPr/>
        <p:txBody>
          <a:bodyPr/>
          <a:lstStyle/>
          <a:p>
            <a:fld id="{E02F8B39-E037-49D7-848F-F055834E3AA1}" type="slidenum">
              <a:rPr lang="en-IN" smtClean="0"/>
              <a:t>26</a:t>
            </a:fld>
            <a:endParaRPr lang="en-IN"/>
          </a:p>
        </p:txBody>
      </p:sp>
      <p:sp>
        <p:nvSpPr>
          <p:cNvPr id="6" name="Footer Placeholder 5">
            <a:extLst>
              <a:ext uri="{FF2B5EF4-FFF2-40B4-BE49-F238E27FC236}">
                <a16:creationId xmlns:a16="http://schemas.microsoft.com/office/drawing/2014/main" id="{ED9A9714-7A2A-4DC5-855F-E8DAA3D062EA}"/>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9655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4F61-70F1-4470-B117-D72FBC20B5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4C1904-2B91-4B2B-9388-83C7B475970B}"/>
              </a:ext>
            </a:extLst>
          </p:cNvPr>
          <p:cNvSpPr>
            <a:spLocks noGrp="1"/>
          </p:cNvSpPr>
          <p:nvPr>
            <p:ph idx="1"/>
          </p:nvPr>
        </p:nvSpPr>
        <p:spPr/>
        <p:txBody>
          <a:bodyPr/>
          <a:lstStyle/>
          <a:p>
            <a:pPr marL="0" indent="0" algn="ctr">
              <a:buNone/>
            </a:pPr>
            <a:endParaRPr lang="en-US" dirty="0">
              <a:solidFill>
                <a:srgbClr val="0000FF"/>
              </a:solidFill>
            </a:endParaRPr>
          </a:p>
          <a:p>
            <a:pPr marL="0" indent="0" algn="ctr">
              <a:buNone/>
            </a:pPr>
            <a:endParaRPr lang="en-US" dirty="0">
              <a:solidFill>
                <a:srgbClr val="0000FF"/>
              </a:solidFill>
            </a:endParaRPr>
          </a:p>
          <a:p>
            <a:pPr marL="0" indent="0" algn="ctr">
              <a:buNone/>
            </a:pPr>
            <a:endParaRPr lang="en-US" dirty="0">
              <a:solidFill>
                <a:srgbClr val="0000FF"/>
              </a:solidFill>
            </a:endParaRPr>
          </a:p>
          <a:p>
            <a:pPr marL="0" indent="0" algn="ctr">
              <a:buNone/>
            </a:pPr>
            <a:r>
              <a:rPr lang="en-US" dirty="0">
                <a:solidFill>
                  <a:srgbClr val="0000FF"/>
                </a:solidFill>
              </a:rPr>
              <a:t>Session 2</a:t>
            </a:r>
          </a:p>
          <a:p>
            <a:pPr marL="0" indent="0" algn="ctr">
              <a:buNone/>
            </a:pPr>
            <a:r>
              <a:rPr lang="en-IN" dirty="0">
                <a:solidFill>
                  <a:srgbClr val="0000FF"/>
                </a:solidFill>
              </a:rPr>
              <a:t>Equipping PaaS Environments</a:t>
            </a:r>
          </a:p>
        </p:txBody>
      </p:sp>
      <p:sp>
        <p:nvSpPr>
          <p:cNvPr id="4" name="Date Placeholder 3">
            <a:extLst>
              <a:ext uri="{FF2B5EF4-FFF2-40B4-BE49-F238E27FC236}">
                <a16:creationId xmlns:a16="http://schemas.microsoft.com/office/drawing/2014/main" id="{9CB18A7C-47AA-43EE-B5F3-9EE6D9A7BB6A}"/>
              </a:ext>
            </a:extLst>
          </p:cNvPr>
          <p:cNvSpPr>
            <a:spLocks noGrp="1"/>
          </p:cNvSpPr>
          <p:nvPr>
            <p:ph type="dt" sz="half" idx="10"/>
          </p:nvPr>
        </p:nvSpPr>
        <p:spPr/>
        <p:txBody>
          <a:bodyPr/>
          <a:lstStyle/>
          <a:p>
            <a:fld id="{87F648F3-E15C-43FD-A36C-4DB6A0387847}" type="datetime1">
              <a:rPr lang="en-IN" smtClean="0"/>
              <a:t>05-05-2020</a:t>
            </a:fld>
            <a:endParaRPr lang="en-IN"/>
          </a:p>
        </p:txBody>
      </p:sp>
      <p:sp>
        <p:nvSpPr>
          <p:cNvPr id="5" name="Slide Number Placeholder 4">
            <a:extLst>
              <a:ext uri="{FF2B5EF4-FFF2-40B4-BE49-F238E27FC236}">
                <a16:creationId xmlns:a16="http://schemas.microsoft.com/office/drawing/2014/main" id="{4874D715-84CF-4F77-912A-A50B3387715F}"/>
              </a:ext>
            </a:extLst>
          </p:cNvPr>
          <p:cNvSpPr>
            <a:spLocks noGrp="1"/>
          </p:cNvSpPr>
          <p:nvPr>
            <p:ph type="sldNum" sz="quarter" idx="12"/>
          </p:nvPr>
        </p:nvSpPr>
        <p:spPr/>
        <p:txBody>
          <a:bodyPr/>
          <a:lstStyle/>
          <a:p>
            <a:fld id="{E02F8B39-E037-49D7-848F-F055834E3AA1}" type="slidenum">
              <a:rPr lang="en-IN" smtClean="0"/>
              <a:t>27</a:t>
            </a:fld>
            <a:endParaRPr lang="en-IN"/>
          </a:p>
        </p:txBody>
      </p:sp>
      <p:sp>
        <p:nvSpPr>
          <p:cNvPr id="6" name="Footer Placeholder 5">
            <a:extLst>
              <a:ext uri="{FF2B5EF4-FFF2-40B4-BE49-F238E27FC236}">
                <a16:creationId xmlns:a16="http://schemas.microsoft.com/office/drawing/2014/main" id="{9F224FD8-0F68-4B1C-B0FE-8801FF480037}"/>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83640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AF89-A93D-48C7-A269-34309012FCFC}"/>
              </a:ext>
            </a:extLst>
          </p:cNvPr>
          <p:cNvSpPr>
            <a:spLocks noGrp="1"/>
          </p:cNvSpPr>
          <p:nvPr>
            <p:ph type="title"/>
          </p:nvPr>
        </p:nvSpPr>
        <p:spPr/>
        <p:txBody>
          <a:bodyPr/>
          <a:lstStyle/>
          <a:p>
            <a:r>
              <a:rPr lang="en-IN" dirty="0">
                <a:solidFill>
                  <a:srgbClr val="0000FF"/>
                </a:solidFill>
              </a:rPr>
              <a:t>2. Equipping PaaS Environments(deploy)</a:t>
            </a:r>
          </a:p>
        </p:txBody>
      </p:sp>
      <p:sp>
        <p:nvSpPr>
          <p:cNvPr id="4" name="Date Placeholder 3">
            <a:extLst>
              <a:ext uri="{FF2B5EF4-FFF2-40B4-BE49-F238E27FC236}">
                <a16:creationId xmlns:a16="http://schemas.microsoft.com/office/drawing/2014/main" id="{3AF15BA4-CB0B-4BAF-8426-265A26BFE4DC}"/>
              </a:ext>
            </a:extLst>
          </p:cNvPr>
          <p:cNvSpPr>
            <a:spLocks noGrp="1"/>
          </p:cNvSpPr>
          <p:nvPr>
            <p:ph type="dt" sz="half" idx="10"/>
          </p:nvPr>
        </p:nvSpPr>
        <p:spPr/>
        <p:txBody>
          <a:bodyPr/>
          <a:lstStyle/>
          <a:p>
            <a:fld id="{F1126059-2358-4964-B2DE-28B28AFBACE7}" type="datetime1">
              <a:rPr lang="en-IN" smtClean="0"/>
              <a:t>05-05-2020</a:t>
            </a:fld>
            <a:endParaRPr lang="en-IN"/>
          </a:p>
        </p:txBody>
      </p:sp>
      <p:sp>
        <p:nvSpPr>
          <p:cNvPr id="5" name="Slide Number Placeholder 4">
            <a:extLst>
              <a:ext uri="{FF2B5EF4-FFF2-40B4-BE49-F238E27FC236}">
                <a16:creationId xmlns:a16="http://schemas.microsoft.com/office/drawing/2014/main" id="{F2DD887F-CCB9-47F9-8B8D-0F854F3F5A7B}"/>
              </a:ext>
            </a:extLst>
          </p:cNvPr>
          <p:cNvSpPr>
            <a:spLocks noGrp="1"/>
          </p:cNvSpPr>
          <p:nvPr>
            <p:ph type="sldNum" sz="quarter" idx="12"/>
          </p:nvPr>
        </p:nvSpPr>
        <p:spPr/>
        <p:txBody>
          <a:bodyPr/>
          <a:lstStyle/>
          <a:p>
            <a:fld id="{E02F8B39-E037-49D7-848F-F055834E3AA1}" type="slidenum">
              <a:rPr lang="en-IN" smtClean="0"/>
              <a:t>28</a:t>
            </a:fld>
            <a:endParaRPr lang="en-IN"/>
          </a:p>
        </p:txBody>
      </p:sp>
      <p:pic>
        <p:nvPicPr>
          <p:cNvPr id="6146" name="Picture 2" descr="3 - The Official 360logica Blog">
            <a:extLst>
              <a:ext uri="{FF2B5EF4-FFF2-40B4-BE49-F238E27FC236}">
                <a16:creationId xmlns:a16="http://schemas.microsoft.com/office/drawing/2014/main" id="{CF450A7B-F438-48C2-8935-20FB27D891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313137"/>
            <a:ext cx="6976134" cy="52257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ABC050EF-E0C4-44D8-A641-B3A66DE3C770}"/>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024958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0F740-90C2-4D26-A841-F09E78C504B4}"/>
              </a:ext>
            </a:extLst>
          </p:cNvPr>
          <p:cNvSpPr>
            <a:spLocks noGrp="1"/>
          </p:cNvSpPr>
          <p:nvPr>
            <p:ph idx="1"/>
          </p:nvPr>
        </p:nvSpPr>
        <p:spPr>
          <a:xfrm>
            <a:off x="288235" y="136525"/>
            <a:ext cx="11489635" cy="6294092"/>
          </a:xfrm>
        </p:spPr>
        <p:txBody>
          <a:bodyPr>
            <a:normAutofit/>
          </a:bodyPr>
          <a:lstStyle/>
          <a:p>
            <a:pPr algn="just"/>
            <a:r>
              <a:rPr lang="en-US" dirty="0">
                <a:latin typeface="Times New Roman" panose="02020603050405020304" pitchFamily="18" charset="0"/>
                <a:cs typeface="Times New Roman" panose="02020603050405020304" pitchFamily="18" charset="0"/>
              </a:rPr>
              <a:t>PaaS environments typically need to be ready with a </a:t>
            </a:r>
            <a:r>
              <a:rPr lang="en-US" dirty="0">
                <a:solidFill>
                  <a:srgbClr val="0000FF"/>
                </a:solidFill>
                <a:latin typeface="Times New Roman" panose="02020603050405020304" pitchFamily="18" charset="0"/>
                <a:cs typeface="Times New Roman" panose="02020603050405020304" pitchFamily="18" charset="0"/>
              </a:rPr>
              <a:t>selection of application development and deployment platforms</a:t>
            </a:r>
            <a:r>
              <a:rPr lang="en-US" dirty="0">
                <a:latin typeface="Times New Roman" panose="02020603050405020304" pitchFamily="18" charset="0"/>
                <a:cs typeface="Times New Roman" panose="02020603050405020304" pitchFamily="18" charset="0"/>
              </a:rPr>
              <a:t> in order to accommodate different programming </a:t>
            </a:r>
            <a:r>
              <a:rPr lang="en-US" u="sng" dirty="0">
                <a:latin typeface="Times New Roman" panose="02020603050405020304" pitchFamily="18" charset="0"/>
                <a:cs typeface="Times New Roman" panose="02020603050405020304" pitchFamily="18" charset="0"/>
              </a:rPr>
              <a:t>models, languages, and frameworks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separate ready-made environment is usually created</a:t>
            </a:r>
            <a:r>
              <a:rPr lang="en-US" dirty="0">
                <a:latin typeface="Times New Roman" panose="02020603050405020304" pitchFamily="18" charset="0"/>
                <a:cs typeface="Times New Roman" panose="02020603050405020304" pitchFamily="18" charset="0"/>
              </a:rPr>
              <a:t> for each programming stack that contains the necessary software to run applications specifically developed for the platform.</a:t>
            </a:r>
          </a:p>
          <a:p>
            <a:pPr algn="just"/>
            <a:r>
              <a:rPr lang="en-US" dirty="0">
                <a:latin typeface="Times New Roman" panose="02020603050405020304" pitchFamily="18" charset="0"/>
                <a:cs typeface="Times New Roman" panose="02020603050405020304" pitchFamily="18" charset="0"/>
              </a:rPr>
              <a:t>Each platform is accompanied by a matching SDK and IDE, which can be </a:t>
            </a:r>
            <a:r>
              <a:rPr lang="en-US" dirty="0">
                <a:solidFill>
                  <a:srgbClr val="0000FF"/>
                </a:solidFill>
                <a:latin typeface="Times New Roman" panose="02020603050405020304" pitchFamily="18" charset="0"/>
                <a:cs typeface="Times New Roman" panose="02020603050405020304" pitchFamily="18" charset="0"/>
              </a:rPr>
              <a:t>custom-built or enabled by IDE plugins </a:t>
            </a:r>
            <a:r>
              <a:rPr lang="en-US" dirty="0">
                <a:latin typeface="Times New Roman" panose="02020603050405020304" pitchFamily="18" charset="0"/>
                <a:cs typeface="Times New Roman" panose="02020603050405020304" pitchFamily="18" charset="0"/>
              </a:rPr>
              <a:t>supplied by the cloud provider. IDE toolkits can simulate the cloud runtime locally within the PaaS environment and usually include executable application servers. </a:t>
            </a:r>
          </a:p>
          <a:p>
            <a:pPr algn="just"/>
            <a:r>
              <a:rPr lang="en-US" dirty="0">
                <a:latin typeface="Times New Roman" panose="02020603050405020304" pitchFamily="18" charset="0"/>
                <a:cs typeface="Times New Roman" panose="02020603050405020304" pitchFamily="18" charset="0"/>
              </a:rPr>
              <a:t>The security restrictions that are inherent to the runtime are also simulated in the development environment, including checks for unauthorized attempts to access system IT resources.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CD56655-88B3-470A-9099-2DBC832EAB50}"/>
              </a:ext>
            </a:extLst>
          </p:cNvPr>
          <p:cNvSpPr>
            <a:spLocks noGrp="1"/>
          </p:cNvSpPr>
          <p:nvPr>
            <p:ph type="dt" sz="half" idx="10"/>
          </p:nvPr>
        </p:nvSpPr>
        <p:spPr/>
        <p:txBody>
          <a:bodyPr/>
          <a:lstStyle/>
          <a:p>
            <a:fld id="{36C7433B-C346-4095-ACE4-4188812A60CA}" type="datetime1">
              <a:rPr lang="en-IN" smtClean="0"/>
              <a:t>05-05-2020</a:t>
            </a:fld>
            <a:endParaRPr lang="en-IN"/>
          </a:p>
        </p:txBody>
      </p:sp>
      <p:sp>
        <p:nvSpPr>
          <p:cNvPr id="5" name="Slide Number Placeholder 4">
            <a:extLst>
              <a:ext uri="{FF2B5EF4-FFF2-40B4-BE49-F238E27FC236}">
                <a16:creationId xmlns:a16="http://schemas.microsoft.com/office/drawing/2014/main" id="{5013D24F-4F91-4F2D-974F-EBE718C53387}"/>
              </a:ext>
            </a:extLst>
          </p:cNvPr>
          <p:cNvSpPr>
            <a:spLocks noGrp="1"/>
          </p:cNvSpPr>
          <p:nvPr>
            <p:ph type="sldNum" sz="quarter" idx="12"/>
          </p:nvPr>
        </p:nvSpPr>
        <p:spPr/>
        <p:txBody>
          <a:bodyPr/>
          <a:lstStyle/>
          <a:p>
            <a:fld id="{E02F8B39-E037-49D7-848F-F055834E3AA1}" type="slidenum">
              <a:rPr lang="en-IN" smtClean="0"/>
              <a:t>29</a:t>
            </a:fld>
            <a:endParaRPr lang="en-IN"/>
          </a:p>
        </p:txBody>
      </p:sp>
      <p:sp>
        <p:nvSpPr>
          <p:cNvPr id="2" name="Footer Placeholder 1">
            <a:extLst>
              <a:ext uri="{FF2B5EF4-FFF2-40B4-BE49-F238E27FC236}">
                <a16:creationId xmlns:a16="http://schemas.microsoft.com/office/drawing/2014/main" id="{83ADAAB9-3B43-43BF-9243-9289E2C3E6C5}"/>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47628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EDD9-0BA2-4394-BF1C-2BBD90A6F915}"/>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AD6A8F0F-9EC3-4E2C-90EF-F11643C4FB26}"/>
              </a:ext>
            </a:extLst>
          </p:cNvPr>
          <p:cNvSpPr>
            <a:spLocks noGrp="1"/>
          </p:cNvSpPr>
          <p:nvPr>
            <p:ph type="dt" sz="half" idx="10"/>
          </p:nvPr>
        </p:nvSpPr>
        <p:spPr/>
        <p:txBody>
          <a:bodyPr/>
          <a:lstStyle/>
          <a:p>
            <a:fld id="{29650434-5D56-4BA7-9200-9534C6DDC83A}" type="datetime1">
              <a:rPr lang="en-IN" smtClean="0"/>
              <a:t>05-05-2020</a:t>
            </a:fld>
            <a:endParaRPr lang="en-IN"/>
          </a:p>
        </p:txBody>
      </p:sp>
      <p:sp>
        <p:nvSpPr>
          <p:cNvPr id="6" name="Slide Number Placeholder 5">
            <a:extLst>
              <a:ext uri="{FF2B5EF4-FFF2-40B4-BE49-F238E27FC236}">
                <a16:creationId xmlns:a16="http://schemas.microsoft.com/office/drawing/2014/main" id="{826A0298-C1F6-40A5-938B-CD2867D362FE}"/>
              </a:ext>
            </a:extLst>
          </p:cNvPr>
          <p:cNvSpPr>
            <a:spLocks noGrp="1"/>
          </p:cNvSpPr>
          <p:nvPr>
            <p:ph type="sldNum" sz="quarter" idx="12"/>
          </p:nvPr>
        </p:nvSpPr>
        <p:spPr/>
        <p:txBody>
          <a:bodyPr/>
          <a:lstStyle/>
          <a:p>
            <a:fld id="{E02F8B39-E037-49D7-848F-F055834E3AA1}" type="slidenum">
              <a:rPr lang="en-IN" smtClean="0"/>
              <a:t>3</a:t>
            </a:fld>
            <a:endParaRPr lang="en-IN"/>
          </a:p>
        </p:txBody>
      </p:sp>
      <p:sp>
        <p:nvSpPr>
          <p:cNvPr id="5" name="Content Placeholder 4">
            <a:extLst>
              <a:ext uri="{FF2B5EF4-FFF2-40B4-BE49-F238E27FC236}">
                <a16:creationId xmlns:a16="http://schemas.microsoft.com/office/drawing/2014/main" id="{3C33C4DE-6CF5-4BB8-BF9E-77954872AA3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6F8E875-D165-437E-9525-1156E8207359}"/>
              </a:ext>
            </a:extLst>
          </p:cNvPr>
          <p:cNvPicPr>
            <a:picLocks noChangeAspect="1"/>
          </p:cNvPicPr>
          <p:nvPr/>
        </p:nvPicPr>
        <p:blipFill>
          <a:blip r:embed="rId2"/>
          <a:stretch>
            <a:fillRect/>
          </a:stretch>
        </p:blipFill>
        <p:spPr>
          <a:xfrm>
            <a:off x="449728" y="1510749"/>
            <a:ext cx="11362768" cy="3846442"/>
          </a:xfrm>
          <a:prstGeom prst="rect">
            <a:avLst/>
          </a:prstGeom>
        </p:spPr>
      </p:pic>
      <p:sp>
        <p:nvSpPr>
          <p:cNvPr id="3" name="Footer Placeholder 2">
            <a:extLst>
              <a:ext uri="{FF2B5EF4-FFF2-40B4-BE49-F238E27FC236}">
                <a16:creationId xmlns:a16="http://schemas.microsoft.com/office/drawing/2014/main" id="{EDCD0A92-5406-4D36-BC85-AD1D34E0D7C3}"/>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269364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262D-F23F-4337-A60C-4C352307CE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3DA150-51A4-4D3E-8187-A6692304DCE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Cloud providers often offer a </a:t>
            </a:r>
            <a:r>
              <a:rPr lang="en-US" dirty="0">
                <a:solidFill>
                  <a:srgbClr val="0000FF"/>
                </a:solidFill>
                <a:latin typeface="Times New Roman" panose="02020603050405020304" pitchFamily="18" charset="0"/>
                <a:cs typeface="Times New Roman" panose="02020603050405020304" pitchFamily="18" charset="0"/>
              </a:rPr>
              <a:t>resource management system mechanism</a:t>
            </a:r>
            <a:r>
              <a:rPr lang="en-US" dirty="0">
                <a:latin typeface="Times New Roman" panose="02020603050405020304" pitchFamily="18" charset="0"/>
                <a:cs typeface="Times New Roman" panose="02020603050405020304" pitchFamily="18" charset="0"/>
              </a:rPr>
              <a:t> that is customized for the PaaS platform so that cloud consumers can </a:t>
            </a:r>
            <a:r>
              <a:rPr lang="en-US" u="sng" dirty="0">
                <a:latin typeface="Times New Roman" panose="02020603050405020304" pitchFamily="18" charset="0"/>
                <a:cs typeface="Times New Roman" panose="02020603050405020304" pitchFamily="18" charset="0"/>
              </a:rPr>
              <a:t>create and control customized virtual server images with ready-made environments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This mechanism also provides features specific to the PaaS platform, such as managing deployed applications and configuring multitenancy. Cloud providers further rely on a variation of the rapid provisioning architecture known as </a:t>
            </a:r>
            <a:r>
              <a:rPr lang="en-US" u="sng" dirty="0">
                <a:latin typeface="Times New Roman" panose="02020603050405020304" pitchFamily="18" charset="0"/>
                <a:cs typeface="Times New Roman" panose="02020603050405020304" pitchFamily="18" charset="0"/>
              </a:rPr>
              <a:t>platform provisioning, which is designed specifically to provision ready-made environments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B2D4C9D-C6B5-43F0-8F3B-2DB295BFDE57}"/>
              </a:ext>
            </a:extLst>
          </p:cNvPr>
          <p:cNvSpPr>
            <a:spLocks noGrp="1"/>
          </p:cNvSpPr>
          <p:nvPr>
            <p:ph type="dt" sz="half" idx="10"/>
          </p:nvPr>
        </p:nvSpPr>
        <p:spPr/>
        <p:txBody>
          <a:bodyPr/>
          <a:lstStyle/>
          <a:p>
            <a:fld id="{BF5EA4EB-533A-41D0-99DE-2D341012B98D}" type="datetime1">
              <a:rPr lang="en-IN" smtClean="0"/>
              <a:t>05-05-2020</a:t>
            </a:fld>
            <a:endParaRPr lang="en-IN"/>
          </a:p>
        </p:txBody>
      </p:sp>
      <p:sp>
        <p:nvSpPr>
          <p:cNvPr id="5" name="Slide Number Placeholder 4">
            <a:extLst>
              <a:ext uri="{FF2B5EF4-FFF2-40B4-BE49-F238E27FC236}">
                <a16:creationId xmlns:a16="http://schemas.microsoft.com/office/drawing/2014/main" id="{58C7E407-B5CE-4345-A0A3-D44E9EBC17DF}"/>
              </a:ext>
            </a:extLst>
          </p:cNvPr>
          <p:cNvSpPr>
            <a:spLocks noGrp="1"/>
          </p:cNvSpPr>
          <p:nvPr>
            <p:ph type="sldNum" sz="quarter" idx="12"/>
          </p:nvPr>
        </p:nvSpPr>
        <p:spPr/>
        <p:txBody>
          <a:bodyPr/>
          <a:lstStyle/>
          <a:p>
            <a:fld id="{E02F8B39-E037-49D7-848F-F055834E3AA1}" type="slidenum">
              <a:rPr lang="en-IN" smtClean="0"/>
              <a:t>30</a:t>
            </a:fld>
            <a:endParaRPr lang="en-IN"/>
          </a:p>
        </p:txBody>
      </p:sp>
      <p:sp>
        <p:nvSpPr>
          <p:cNvPr id="6" name="Footer Placeholder 5">
            <a:extLst>
              <a:ext uri="{FF2B5EF4-FFF2-40B4-BE49-F238E27FC236}">
                <a16:creationId xmlns:a16="http://schemas.microsoft.com/office/drawing/2014/main" id="{8E0C266E-00CE-4227-8D43-1BF3282ECC2E}"/>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307545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1C9E-3955-4D0C-B592-2677D1AB5AC0}"/>
              </a:ext>
            </a:extLst>
          </p:cNvPr>
          <p:cNvSpPr>
            <a:spLocks noGrp="1"/>
          </p:cNvSpPr>
          <p:nvPr>
            <p:ph type="title"/>
          </p:nvPr>
        </p:nvSpPr>
        <p:spPr/>
        <p:txBody>
          <a:bodyPr/>
          <a:lstStyle/>
          <a:p>
            <a:r>
              <a:rPr lang="en-US" dirty="0"/>
              <a:t>Aspects of Cloud Providers</a:t>
            </a:r>
            <a:endParaRPr lang="en-IN" dirty="0"/>
          </a:p>
        </p:txBody>
      </p:sp>
      <p:sp>
        <p:nvSpPr>
          <p:cNvPr id="3" name="Content Placeholder 2">
            <a:extLst>
              <a:ext uri="{FF2B5EF4-FFF2-40B4-BE49-F238E27FC236}">
                <a16:creationId xmlns:a16="http://schemas.microsoft.com/office/drawing/2014/main" id="{27FA26BA-14BD-4EB0-9319-8A133E7C651A}"/>
              </a:ext>
            </a:extLst>
          </p:cNvPr>
          <p:cNvSpPr>
            <a:spLocks noGrp="1"/>
          </p:cNvSpPr>
          <p:nvPr>
            <p:ph idx="1"/>
          </p:nvPr>
        </p:nvSpPr>
        <p:spPr>
          <a:xfrm>
            <a:off x="768626" y="1847850"/>
            <a:ext cx="10515600" cy="4351338"/>
          </a:xfrm>
        </p:spPr>
        <p:txBody>
          <a:bodyPr>
            <a:normAutofit/>
          </a:bodyPr>
          <a:lstStyle/>
          <a:p>
            <a:pPr lvl="3">
              <a:lnSpc>
                <a:spcPct val="250000"/>
              </a:lnSpc>
            </a:pPr>
            <a:r>
              <a:rPr lang="en-US" sz="2800" dirty="0"/>
              <a:t>Scalability and Reliability</a:t>
            </a:r>
          </a:p>
          <a:p>
            <a:pPr lvl="3">
              <a:lnSpc>
                <a:spcPct val="250000"/>
              </a:lnSpc>
            </a:pPr>
            <a:r>
              <a:rPr lang="en-US" sz="2800" dirty="0"/>
              <a:t>Monitoring</a:t>
            </a:r>
          </a:p>
          <a:p>
            <a:pPr lvl="3">
              <a:lnSpc>
                <a:spcPct val="250000"/>
              </a:lnSpc>
            </a:pPr>
            <a:r>
              <a:rPr lang="en-US" sz="2800" dirty="0"/>
              <a:t>Security</a:t>
            </a:r>
          </a:p>
          <a:p>
            <a:endParaRPr lang="en-IN" dirty="0"/>
          </a:p>
        </p:txBody>
      </p:sp>
      <p:sp>
        <p:nvSpPr>
          <p:cNvPr id="4" name="Date Placeholder 3">
            <a:extLst>
              <a:ext uri="{FF2B5EF4-FFF2-40B4-BE49-F238E27FC236}">
                <a16:creationId xmlns:a16="http://schemas.microsoft.com/office/drawing/2014/main" id="{EE2599C2-8344-44A0-A307-3681D767D975}"/>
              </a:ext>
            </a:extLst>
          </p:cNvPr>
          <p:cNvSpPr>
            <a:spLocks noGrp="1"/>
          </p:cNvSpPr>
          <p:nvPr>
            <p:ph type="dt" sz="half" idx="10"/>
          </p:nvPr>
        </p:nvSpPr>
        <p:spPr/>
        <p:txBody>
          <a:bodyPr/>
          <a:lstStyle/>
          <a:p>
            <a:fld id="{1BCEBA25-9E52-47F0-B253-E8CC9AB6F1C6}" type="datetime1">
              <a:rPr lang="en-IN" smtClean="0"/>
              <a:t>05-05-2020</a:t>
            </a:fld>
            <a:endParaRPr lang="en-IN"/>
          </a:p>
        </p:txBody>
      </p:sp>
      <p:sp>
        <p:nvSpPr>
          <p:cNvPr id="5" name="Footer Placeholder 4">
            <a:extLst>
              <a:ext uri="{FF2B5EF4-FFF2-40B4-BE49-F238E27FC236}">
                <a16:creationId xmlns:a16="http://schemas.microsoft.com/office/drawing/2014/main" id="{9F6D58BF-6396-4284-AFA9-ECC1A020A533}"/>
              </a:ext>
            </a:extLst>
          </p:cNvPr>
          <p:cNvSpPr>
            <a:spLocks noGrp="1"/>
          </p:cNvSpPr>
          <p:nvPr>
            <p:ph type="ftr" sz="quarter" idx="11"/>
          </p:nvPr>
        </p:nvSpPr>
        <p:spPr/>
        <p:txBody>
          <a:bodyPr/>
          <a:lstStyle/>
          <a:p>
            <a:r>
              <a:rPr lang="en-IN"/>
              <a:t>Prof.Karthikeyan, VIT AP University</a:t>
            </a:r>
          </a:p>
        </p:txBody>
      </p:sp>
      <p:sp>
        <p:nvSpPr>
          <p:cNvPr id="6" name="Slide Number Placeholder 5">
            <a:extLst>
              <a:ext uri="{FF2B5EF4-FFF2-40B4-BE49-F238E27FC236}">
                <a16:creationId xmlns:a16="http://schemas.microsoft.com/office/drawing/2014/main" id="{F7C62A9D-EF9C-425E-ACDC-25904DB7F0D8}"/>
              </a:ext>
            </a:extLst>
          </p:cNvPr>
          <p:cNvSpPr>
            <a:spLocks noGrp="1"/>
          </p:cNvSpPr>
          <p:nvPr>
            <p:ph type="sldNum" sz="quarter" idx="12"/>
          </p:nvPr>
        </p:nvSpPr>
        <p:spPr/>
        <p:txBody>
          <a:bodyPr/>
          <a:lstStyle/>
          <a:p>
            <a:fld id="{E02F8B39-E037-49D7-848F-F055834E3AA1}" type="slidenum">
              <a:rPr lang="en-IN" smtClean="0"/>
              <a:t>31</a:t>
            </a:fld>
            <a:endParaRPr lang="en-IN"/>
          </a:p>
        </p:txBody>
      </p:sp>
    </p:spTree>
    <p:extLst>
      <p:ext uri="{BB962C8B-B14F-4D97-AF65-F5344CB8AC3E}">
        <p14:creationId xmlns:p14="http://schemas.microsoft.com/office/powerpoint/2010/main" val="1685854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605-722D-4452-A9EC-0699ACAC3FC0}"/>
              </a:ext>
            </a:extLst>
          </p:cNvPr>
          <p:cNvSpPr>
            <a:spLocks noGrp="1"/>
          </p:cNvSpPr>
          <p:nvPr>
            <p:ph type="title"/>
          </p:nvPr>
        </p:nvSpPr>
        <p:spPr/>
        <p:txBody>
          <a:bodyPr/>
          <a:lstStyle/>
          <a:p>
            <a:r>
              <a:rPr lang="en-US" dirty="0">
                <a:solidFill>
                  <a:srgbClr val="FF0000"/>
                </a:solidFill>
              </a:rPr>
              <a:t>1. Scalability and Reliability</a:t>
            </a:r>
            <a:endParaRPr lang="en-IN" dirty="0">
              <a:solidFill>
                <a:srgbClr val="FF0000"/>
              </a:solidFill>
            </a:endParaRPr>
          </a:p>
        </p:txBody>
      </p:sp>
      <p:sp>
        <p:nvSpPr>
          <p:cNvPr id="3" name="Content Placeholder 2">
            <a:extLst>
              <a:ext uri="{FF2B5EF4-FFF2-40B4-BE49-F238E27FC236}">
                <a16:creationId xmlns:a16="http://schemas.microsoft.com/office/drawing/2014/main" id="{5D1AD3A9-9CA1-4465-BDAA-CD4B0EF07433}"/>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scalability requirements </a:t>
            </a:r>
            <a:r>
              <a:rPr lang="en-US" dirty="0">
                <a:latin typeface="Times New Roman" panose="02020603050405020304" pitchFamily="18" charset="0"/>
                <a:cs typeface="Times New Roman" panose="02020603050405020304" pitchFamily="18" charset="0"/>
              </a:rPr>
              <a:t>of cloud services and applications that are deployed within PaaS environments are generally </a:t>
            </a:r>
            <a:r>
              <a:rPr lang="en-US" dirty="0">
                <a:solidFill>
                  <a:srgbClr val="0000FF"/>
                </a:solidFill>
                <a:latin typeface="Times New Roman" panose="02020603050405020304" pitchFamily="18" charset="0"/>
                <a:cs typeface="Times New Roman" panose="02020603050405020304" pitchFamily="18" charset="0"/>
              </a:rPr>
              <a:t>addressed via dynamic scalability and workload distribution architectures </a:t>
            </a:r>
            <a:r>
              <a:rPr lang="en-US" dirty="0">
                <a:latin typeface="Times New Roman" panose="02020603050405020304" pitchFamily="18" charset="0"/>
                <a:cs typeface="Times New Roman" panose="02020603050405020304" pitchFamily="18" charset="0"/>
              </a:rPr>
              <a:t>that rely on the use of native </a:t>
            </a:r>
            <a:r>
              <a:rPr lang="en-US" u="sng" dirty="0">
                <a:latin typeface="Times New Roman" panose="02020603050405020304" pitchFamily="18" charset="0"/>
                <a:cs typeface="Times New Roman" panose="02020603050405020304" pitchFamily="18" charset="0"/>
              </a:rPr>
              <a:t>automated scaling listeners and load balancers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resource pooling architecture</a:t>
            </a:r>
            <a:r>
              <a:rPr lang="en-US" dirty="0">
                <a:latin typeface="Times New Roman" panose="02020603050405020304" pitchFamily="18" charset="0"/>
                <a:cs typeface="Times New Roman" panose="02020603050405020304" pitchFamily="18" charset="0"/>
              </a:rPr>
              <a:t> is further utilized to </a:t>
            </a:r>
            <a:r>
              <a:rPr lang="en-US" u="sng" dirty="0">
                <a:latin typeface="Times New Roman" panose="02020603050405020304" pitchFamily="18" charset="0"/>
                <a:cs typeface="Times New Roman" panose="02020603050405020304" pitchFamily="18" charset="0"/>
              </a:rPr>
              <a:t>provision IT resources from resource pools made available</a:t>
            </a:r>
            <a:r>
              <a:rPr lang="en-US" dirty="0">
                <a:latin typeface="Times New Roman" panose="02020603050405020304" pitchFamily="18" charset="0"/>
                <a:cs typeface="Times New Roman" panose="02020603050405020304" pitchFamily="18" charset="0"/>
              </a:rPr>
              <a:t> to multiple cloud consumers.</a:t>
            </a:r>
          </a:p>
          <a:p>
            <a:pPr algn="just"/>
            <a:r>
              <a:rPr lang="en-US" dirty="0">
                <a:latin typeface="Times New Roman" panose="02020603050405020304" pitchFamily="18" charset="0"/>
                <a:cs typeface="Times New Roman" panose="02020603050405020304" pitchFamily="18" charset="0"/>
              </a:rPr>
              <a:t>Cloud providers can </a:t>
            </a:r>
            <a:r>
              <a:rPr lang="en-US" u="sng" dirty="0">
                <a:latin typeface="Times New Roman" panose="02020603050405020304" pitchFamily="18" charset="0"/>
                <a:cs typeface="Times New Roman" panose="02020603050405020304" pitchFamily="18" charset="0"/>
              </a:rPr>
              <a:t>evaluate network traffic and server-side connection usage against the instance’s workload</a:t>
            </a:r>
            <a:r>
              <a:rPr lang="en-US" dirty="0">
                <a:latin typeface="Times New Roman" panose="02020603050405020304" pitchFamily="18" charset="0"/>
                <a:cs typeface="Times New Roman" panose="02020603050405020304" pitchFamily="18" charset="0"/>
              </a:rPr>
              <a:t>, when determining how to scale an overloaded application as per parameters and cost limitations provided by the cloud consumer. </a:t>
            </a:r>
          </a:p>
          <a:p>
            <a:pPr algn="just"/>
            <a:r>
              <a:rPr lang="en-US" dirty="0">
                <a:latin typeface="Times New Roman" panose="02020603050405020304" pitchFamily="18" charset="0"/>
                <a:cs typeface="Times New Roman" panose="02020603050405020304" pitchFamily="18" charset="0"/>
              </a:rPr>
              <a:t>Alternatively, cloud </a:t>
            </a:r>
            <a:r>
              <a:rPr lang="en-US" u="sng" dirty="0">
                <a:latin typeface="Times New Roman" panose="02020603050405020304" pitchFamily="18" charset="0"/>
                <a:cs typeface="Times New Roman" panose="02020603050405020304" pitchFamily="18" charset="0"/>
              </a:rPr>
              <a:t>consumers can configure the application designs </a:t>
            </a:r>
            <a:r>
              <a:rPr lang="en-US" dirty="0">
                <a:latin typeface="Times New Roman" panose="02020603050405020304" pitchFamily="18" charset="0"/>
                <a:cs typeface="Times New Roman" panose="02020603050405020304" pitchFamily="18" charset="0"/>
              </a:rPr>
              <a:t>to customize the incorporation of available mechanisms themselves.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D4357C1-7177-4891-AA06-145B0DFE7159}"/>
              </a:ext>
            </a:extLst>
          </p:cNvPr>
          <p:cNvSpPr>
            <a:spLocks noGrp="1"/>
          </p:cNvSpPr>
          <p:nvPr>
            <p:ph type="dt" sz="half" idx="10"/>
          </p:nvPr>
        </p:nvSpPr>
        <p:spPr/>
        <p:txBody>
          <a:bodyPr/>
          <a:lstStyle/>
          <a:p>
            <a:fld id="{FD7CC479-0EDC-4B4C-BEBB-CDD2404A92BC}" type="datetime1">
              <a:rPr lang="en-IN" smtClean="0"/>
              <a:t>05-05-2020</a:t>
            </a:fld>
            <a:endParaRPr lang="en-IN" dirty="0"/>
          </a:p>
        </p:txBody>
      </p:sp>
      <p:sp>
        <p:nvSpPr>
          <p:cNvPr id="5" name="Slide Number Placeholder 4">
            <a:extLst>
              <a:ext uri="{FF2B5EF4-FFF2-40B4-BE49-F238E27FC236}">
                <a16:creationId xmlns:a16="http://schemas.microsoft.com/office/drawing/2014/main" id="{9B4CD60A-CE92-43FB-9DED-FDCD495A62AB}"/>
              </a:ext>
            </a:extLst>
          </p:cNvPr>
          <p:cNvSpPr>
            <a:spLocks noGrp="1"/>
          </p:cNvSpPr>
          <p:nvPr>
            <p:ph type="sldNum" sz="quarter" idx="12"/>
          </p:nvPr>
        </p:nvSpPr>
        <p:spPr/>
        <p:txBody>
          <a:bodyPr/>
          <a:lstStyle/>
          <a:p>
            <a:fld id="{E02F8B39-E037-49D7-848F-F055834E3AA1}" type="slidenum">
              <a:rPr lang="en-IN" smtClean="0"/>
              <a:t>32</a:t>
            </a:fld>
            <a:endParaRPr lang="en-IN"/>
          </a:p>
        </p:txBody>
      </p:sp>
      <p:sp>
        <p:nvSpPr>
          <p:cNvPr id="6" name="Footer Placeholder 5">
            <a:extLst>
              <a:ext uri="{FF2B5EF4-FFF2-40B4-BE49-F238E27FC236}">
                <a16:creationId xmlns:a16="http://schemas.microsoft.com/office/drawing/2014/main" id="{93208221-C295-4261-89FE-D4314724D5C6}"/>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297453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6A40-C036-4576-8485-D44EF087D9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42FF8A-567F-4DA8-9991-2D2545E9EB3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reliability of ready-made environments </a:t>
            </a:r>
            <a:r>
              <a:rPr lang="en-US" dirty="0">
                <a:latin typeface="Times New Roman" panose="02020603050405020304" pitchFamily="18" charset="0"/>
                <a:cs typeface="Times New Roman" panose="02020603050405020304" pitchFamily="18" charset="0"/>
              </a:rPr>
              <a:t>and hosted cloud services and applications can be </a:t>
            </a:r>
            <a:r>
              <a:rPr lang="en-US" u="sng" dirty="0">
                <a:latin typeface="Times New Roman" panose="02020603050405020304" pitchFamily="18" charset="0"/>
                <a:cs typeface="Times New Roman" panose="02020603050405020304" pitchFamily="18" charset="0"/>
              </a:rPr>
              <a:t>supported with standard failover system mechanisms</a:t>
            </a:r>
            <a:r>
              <a:rPr lang="en-US" dirty="0">
                <a:latin typeface="Times New Roman" panose="02020603050405020304" pitchFamily="18" charset="0"/>
                <a:cs typeface="Times New Roman" panose="02020603050405020304" pitchFamily="18" charset="0"/>
              </a:rPr>
              <a:t> (Figure 14.2), as well as the non-disruptive service relocation architecture, so as to shield cloud consumers from failover conditions. </a:t>
            </a:r>
          </a:p>
          <a:p>
            <a:pPr algn="just"/>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resource reservation architecture may also be in place </a:t>
            </a:r>
            <a:r>
              <a:rPr lang="en-US" dirty="0">
                <a:latin typeface="Times New Roman" panose="02020603050405020304" pitchFamily="18" charset="0"/>
                <a:cs typeface="Times New Roman" panose="02020603050405020304" pitchFamily="18" charset="0"/>
              </a:rPr>
              <a:t>to </a:t>
            </a:r>
            <a:r>
              <a:rPr lang="en-US" u="sng" dirty="0">
                <a:latin typeface="Times New Roman" panose="02020603050405020304" pitchFamily="18" charset="0"/>
                <a:cs typeface="Times New Roman" panose="02020603050405020304" pitchFamily="18" charset="0"/>
              </a:rPr>
              <a:t>offer exclusive access to PaaS-based IT resources</a:t>
            </a:r>
            <a:r>
              <a:rPr lang="en-US" dirty="0">
                <a:latin typeface="Times New Roman" panose="02020603050405020304" pitchFamily="18" charset="0"/>
                <a:cs typeface="Times New Roman" panose="02020603050405020304" pitchFamily="18" charset="0"/>
              </a:rPr>
              <a:t>. As with other IT resources, ready-made environments can also span multiple data centers and geographical regions to further increase availability and resiliency.</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CB1B3C3-19F5-4438-AA9E-7E522400F158}"/>
              </a:ext>
            </a:extLst>
          </p:cNvPr>
          <p:cNvSpPr>
            <a:spLocks noGrp="1"/>
          </p:cNvSpPr>
          <p:nvPr>
            <p:ph type="dt" sz="half" idx="10"/>
          </p:nvPr>
        </p:nvSpPr>
        <p:spPr/>
        <p:txBody>
          <a:bodyPr/>
          <a:lstStyle/>
          <a:p>
            <a:fld id="{6217E0B9-C29D-4AFA-AEE0-A9DDEBCB8FC8}" type="datetime1">
              <a:rPr lang="en-IN" smtClean="0"/>
              <a:t>05-05-2020</a:t>
            </a:fld>
            <a:endParaRPr lang="en-IN"/>
          </a:p>
        </p:txBody>
      </p:sp>
      <p:sp>
        <p:nvSpPr>
          <p:cNvPr id="5" name="Slide Number Placeholder 4">
            <a:extLst>
              <a:ext uri="{FF2B5EF4-FFF2-40B4-BE49-F238E27FC236}">
                <a16:creationId xmlns:a16="http://schemas.microsoft.com/office/drawing/2014/main" id="{69B2C2AF-FD1E-4A19-A677-E0C8927B0F01}"/>
              </a:ext>
            </a:extLst>
          </p:cNvPr>
          <p:cNvSpPr>
            <a:spLocks noGrp="1"/>
          </p:cNvSpPr>
          <p:nvPr>
            <p:ph type="sldNum" sz="quarter" idx="12"/>
          </p:nvPr>
        </p:nvSpPr>
        <p:spPr/>
        <p:txBody>
          <a:bodyPr/>
          <a:lstStyle/>
          <a:p>
            <a:fld id="{E02F8B39-E037-49D7-848F-F055834E3AA1}" type="slidenum">
              <a:rPr lang="en-IN" smtClean="0"/>
              <a:t>33</a:t>
            </a:fld>
            <a:endParaRPr lang="en-IN"/>
          </a:p>
        </p:txBody>
      </p:sp>
      <p:sp>
        <p:nvSpPr>
          <p:cNvPr id="6" name="Footer Placeholder 5">
            <a:extLst>
              <a:ext uri="{FF2B5EF4-FFF2-40B4-BE49-F238E27FC236}">
                <a16:creationId xmlns:a16="http://schemas.microsoft.com/office/drawing/2014/main" id="{D95350ED-8698-41F1-8CA9-F4001EF171F1}"/>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358891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8A14-625D-4D8E-B2AE-E4E7180DBEDE}"/>
              </a:ext>
            </a:extLst>
          </p:cNvPr>
          <p:cNvSpPr>
            <a:spLocks noGrp="1"/>
          </p:cNvSpPr>
          <p:nvPr>
            <p:ph type="title"/>
          </p:nvPr>
        </p:nvSpPr>
        <p:spPr>
          <a:xfrm>
            <a:off x="838200" y="365125"/>
            <a:ext cx="5257800" cy="1325563"/>
          </a:xfrm>
        </p:spPr>
        <p:txBody>
          <a:bodyPr/>
          <a:lstStyle/>
          <a:p>
            <a:r>
              <a:rPr lang="en-US" dirty="0">
                <a:solidFill>
                  <a:srgbClr val="FF0000"/>
                </a:solidFill>
                <a:latin typeface="Times New Roman" panose="02020603050405020304" pitchFamily="18" charset="0"/>
                <a:cs typeface="Times New Roman" panose="02020603050405020304" pitchFamily="18" charset="0"/>
              </a:rPr>
              <a:t>reliability of ready-made environments</a:t>
            </a:r>
            <a:endParaRPr lang="en-IN" dirty="0"/>
          </a:p>
        </p:txBody>
      </p:sp>
      <p:pic>
        <p:nvPicPr>
          <p:cNvPr id="6" name="Content Placeholder 5">
            <a:extLst>
              <a:ext uri="{FF2B5EF4-FFF2-40B4-BE49-F238E27FC236}">
                <a16:creationId xmlns:a16="http://schemas.microsoft.com/office/drawing/2014/main" id="{FE87D96F-28E9-4D0D-BE54-B57F49CE2832}"/>
              </a:ext>
            </a:extLst>
          </p:cNvPr>
          <p:cNvPicPr>
            <a:picLocks noGrp="1" noChangeAspect="1"/>
          </p:cNvPicPr>
          <p:nvPr>
            <p:ph idx="1"/>
          </p:nvPr>
        </p:nvPicPr>
        <p:blipFill>
          <a:blip r:embed="rId2"/>
          <a:stretch>
            <a:fillRect/>
          </a:stretch>
        </p:blipFill>
        <p:spPr>
          <a:xfrm>
            <a:off x="6000191" y="-28782"/>
            <a:ext cx="5220817" cy="7379598"/>
          </a:xfrm>
          <a:prstGeom prst="rect">
            <a:avLst/>
          </a:prstGeom>
        </p:spPr>
      </p:pic>
      <p:sp>
        <p:nvSpPr>
          <p:cNvPr id="4" name="Date Placeholder 3">
            <a:extLst>
              <a:ext uri="{FF2B5EF4-FFF2-40B4-BE49-F238E27FC236}">
                <a16:creationId xmlns:a16="http://schemas.microsoft.com/office/drawing/2014/main" id="{F337CA9E-8BD4-4484-8686-F0EBBEB2136C}"/>
              </a:ext>
            </a:extLst>
          </p:cNvPr>
          <p:cNvSpPr>
            <a:spLocks noGrp="1"/>
          </p:cNvSpPr>
          <p:nvPr>
            <p:ph type="dt" sz="half" idx="10"/>
          </p:nvPr>
        </p:nvSpPr>
        <p:spPr/>
        <p:txBody>
          <a:bodyPr/>
          <a:lstStyle/>
          <a:p>
            <a:fld id="{DFCC268C-28D9-4AD9-B42A-7D9E914A6901}" type="datetime1">
              <a:rPr lang="en-IN" smtClean="0"/>
              <a:t>05-05-2020</a:t>
            </a:fld>
            <a:endParaRPr lang="en-IN"/>
          </a:p>
        </p:txBody>
      </p:sp>
      <p:sp>
        <p:nvSpPr>
          <p:cNvPr id="5" name="Slide Number Placeholder 4">
            <a:extLst>
              <a:ext uri="{FF2B5EF4-FFF2-40B4-BE49-F238E27FC236}">
                <a16:creationId xmlns:a16="http://schemas.microsoft.com/office/drawing/2014/main" id="{C8922A5E-DCB1-46CF-815B-B73E2CFA095C}"/>
              </a:ext>
            </a:extLst>
          </p:cNvPr>
          <p:cNvSpPr>
            <a:spLocks noGrp="1"/>
          </p:cNvSpPr>
          <p:nvPr>
            <p:ph type="sldNum" sz="quarter" idx="12"/>
          </p:nvPr>
        </p:nvSpPr>
        <p:spPr/>
        <p:txBody>
          <a:bodyPr/>
          <a:lstStyle/>
          <a:p>
            <a:fld id="{E02F8B39-E037-49D7-848F-F055834E3AA1}" type="slidenum">
              <a:rPr lang="en-IN" smtClean="0"/>
              <a:t>34</a:t>
            </a:fld>
            <a:endParaRPr lang="en-IN"/>
          </a:p>
        </p:txBody>
      </p:sp>
      <p:pic>
        <p:nvPicPr>
          <p:cNvPr id="7" name="Picture 6">
            <a:extLst>
              <a:ext uri="{FF2B5EF4-FFF2-40B4-BE49-F238E27FC236}">
                <a16:creationId xmlns:a16="http://schemas.microsoft.com/office/drawing/2014/main" id="{7A1BF2EF-16A1-45B4-AED5-0A2D3D800ADA}"/>
              </a:ext>
            </a:extLst>
          </p:cNvPr>
          <p:cNvPicPr>
            <a:picLocks noChangeAspect="1"/>
          </p:cNvPicPr>
          <p:nvPr/>
        </p:nvPicPr>
        <p:blipFill>
          <a:blip r:embed="rId3"/>
          <a:stretch>
            <a:fillRect/>
          </a:stretch>
        </p:blipFill>
        <p:spPr>
          <a:xfrm>
            <a:off x="379192" y="1961667"/>
            <a:ext cx="5488207" cy="2934666"/>
          </a:xfrm>
          <a:prstGeom prst="rect">
            <a:avLst/>
          </a:prstGeom>
        </p:spPr>
      </p:pic>
      <p:sp>
        <p:nvSpPr>
          <p:cNvPr id="3" name="Footer Placeholder 2">
            <a:extLst>
              <a:ext uri="{FF2B5EF4-FFF2-40B4-BE49-F238E27FC236}">
                <a16:creationId xmlns:a16="http://schemas.microsoft.com/office/drawing/2014/main" id="{E24CACB2-C723-46BD-8150-35AF15593EE8}"/>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430378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EF4C-65C2-4F28-BA2B-8E016380C23F}"/>
              </a:ext>
            </a:extLst>
          </p:cNvPr>
          <p:cNvSpPr>
            <a:spLocks noGrp="1"/>
          </p:cNvSpPr>
          <p:nvPr>
            <p:ph type="title"/>
          </p:nvPr>
        </p:nvSpPr>
        <p:spPr/>
        <p:txBody>
          <a:bodyPr/>
          <a:lstStyle/>
          <a:p>
            <a:r>
              <a:rPr lang="en-US" dirty="0">
                <a:solidFill>
                  <a:srgbClr val="FF0000"/>
                </a:solidFill>
              </a:rPr>
              <a:t>2.Monitoring</a:t>
            </a:r>
            <a:endParaRPr lang="en-IN" dirty="0">
              <a:solidFill>
                <a:srgbClr val="FF0000"/>
              </a:solidFill>
            </a:endParaRPr>
          </a:p>
        </p:txBody>
      </p:sp>
      <p:pic>
        <p:nvPicPr>
          <p:cNvPr id="6" name="Content Placeholder 5">
            <a:extLst>
              <a:ext uri="{FF2B5EF4-FFF2-40B4-BE49-F238E27FC236}">
                <a16:creationId xmlns:a16="http://schemas.microsoft.com/office/drawing/2014/main" id="{F3FEC87E-CEDE-4705-8628-7B1BEFAB8B33}"/>
              </a:ext>
            </a:extLst>
          </p:cNvPr>
          <p:cNvPicPr>
            <a:picLocks noGrp="1" noChangeAspect="1"/>
          </p:cNvPicPr>
          <p:nvPr>
            <p:ph idx="1"/>
          </p:nvPr>
        </p:nvPicPr>
        <p:blipFill>
          <a:blip r:embed="rId2"/>
          <a:stretch>
            <a:fillRect/>
          </a:stretch>
        </p:blipFill>
        <p:spPr>
          <a:xfrm>
            <a:off x="817535" y="1512853"/>
            <a:ext cx="10536265" cy="4843497"/>
          </a:xfrm>
          <a:prstGeom prst="rect">
            <a:avLst/>
          </a:prstGeom>
        </p:spPr>
      </p:pic>
      <p:sp>
        <p:nvSpPr>
          <p:cNvPr id="4" name="Date Placeholder 3">
            <a:extLst>
              <a:ext uri="{FF2B5EF4-FFF2-40B4-BE49-F238E27FC236}">
                <a16:creationId xmlns:a16="http://schemas.microsoft.com/office/drawing/2014/main" id="{BA4367DF-08BD-418B-B2DD-FF90766588E3}"/>
              </a:ext>
            </a:extLst>
          </p:cNvPr>
          <p:cNvSpPr>
            <a:spLocks noGrp="1"/>
          </p:cNvSpPr>
          <p:nvPr>
            <p:ph type="dt" sz="half" idx="10"/>
          </p:nvPr>
        </p:nvSpPr>
        <p:spPr/>
        <p:txBody>
          <a:bodyPr/>
          <a:lstStyle/>
          <a:p>
            <a:fld id="{2AB8C271-2062-43FD-93EF-75CF90B07EDB}" type="datetime1">
              <a:rPr lang="en-IN" smtClean="0"/>
              <a:t>05-05-2020</a:t>
            </a:fld>
            <a:endParaRPr lang="en-IN"/>
          </a:p>
        </p:txBody>
      </p:sp>
      <p:sp>
        <p:nvSpPr>
          <p:cNvPr id="5" name="Slide Number Placeholder 4">
            <a:extLst>
              <a:ext uri="{FF2B5EF4-FFF2-40B4-BE49-F238E27FC236}">
                <a16:creationId xmlns:a16="http://schemas.microsoft.com/office/drawing/2014/main" id="{91337F21-44CA-4A94-AADB-3FF2B1856A0B}"/>
              </a:ext>
            </a:extLst>
          </p:cNvPr>
          <p:cNvSpPr>
            <a:spLocks noGrp="1"/>
          </p:cNvSpPr>
          <p:nvPr>
            <p:ph type="sldNum" sz="quarter" idx="12"/>
          </p:nvPr>
        </p:nvSpPr>
        <p:spPr/>
        <p:txBody>
          <a:bodyPr/>
          <a:lstStyle/>
          <a:p>
            <a:fld id="{E02F8B39-E037-49D7-848F-F055834E3AA1}" type="slidenum">
              <a:rPr lang="en-IN" smtClean="0"/>
              <a:t>35</a:t>
            </a:fld>
            <a:endParaRPr lang="en-IN"/>
          </a:p>
        </p:txBody>
      </p:sp>
      <p:sp>
        <p:nvSpPr>
          <p:cNvPr id="3" name="Footer Placeholder 2">
            <a:extLst>
              <a:ext uri="{FF2B5EF4-FFF2-40B4-BE49-F238E27FC236}">
                <a16:creationId xmlns:a16="http://schemas.microsoft.com/office/drawing/2014/main" id="{395A30BB-EB98-43F4-B623-F02D488F80BC}"/>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326340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7BC7-A8AB-477D-9E58-A22FFD03B1A3}"/>
              </a:ext>
            </a:extLst>
          </p:cNvPr>
          <p:cNvSpPr>
            <a:spLocks noGrp="1"/>
          </p:cNvSpPr>
          <p:nvPr>
            <p:ph type="title"/>
          </p:nvPr>
        </p:nvSpPr>
        <p:spPr/>
        <p:txBody>
          <a:bodyPr/>
          <a:lstStyle/>
          <a:p>
            <a:r>
              <a:rPr lang="en-US" dirty="0">
                <a:solidFill>
                  <a:srgbClr val="FF0000"/>
                </a:solidFill>
              </a:rPr>
              <a:t>3.Security</a:t>
            </a:r>
            <a:endParaRPr lang="en-IN" dirty="0">
              <a:solidFill>
                <a:srgbClr val="FF0000"/>
              </a:solidFill>
            </a:endParaRPr>
          </a:p>
        </p:txBody>
      </p:sp>
      <p:sp>
        <p:nvSpPr>
          <p:cNvPr id="3" name="Content Placeholder 2">
            <a:extLst>
              <a:ext uri="{FF2B5EF4-FFF2-40B4-BE49-F238E27FC236}">
                <a16:creationId xmlns:a16="http://schemas.microsoft.com/office/drawing/2014/main" id="{8E94E1E5-C662-4C83-A031-421D0AB312DE}"/>
              </a:ext>
            </a:extLst>
          </p:cNvPr>
          <p:cNvSpPr>
            <a:spLocks noGrp="1"/>
          </p:cNvSpPr>
          <p:nvPr>
            <p:ph idx="1"/>
          </p:nvPr>
        </p:nvSpPr>
        <p:spPr/>
        <p:txBody>
          <a:bodyPr/>
          <a:lstStyle/>
          <a:p>
            <a:pPr algn="just">
              <a:lnSpc>
                <a:spcPct val="200000"/>
              </a:lnSpc>
            </a:pPr>
            <a:r>
              <a:rPr lang="en-US" dirty="0">
                <a:latin typeface="Times New Roman" panose="02020603050405020304" pitchFamily="18" charset="0"/>
                <a:cs typeface="Times New Roman" panose="02020603050405020304" pitchFamily="18" charset="0"/>
              </a:rPr>
              <a:t>The PaaS environment, by default, does not usually introduce the need for new cloud security mechanisms beyond those that are already provisioned for IaaS environments.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49076AF-E2BB-4DB4-9556-9DE2602B2BD1}"/>
              </a:ext>
            </a:extLst>
          </p:cNvPr>
          <p:cNvSpPr>
            <a:spLocks noGrp="1"/>
          </p:cNvSpPr>
          <p:nvPr>
            <p:ph type="dt" sz="half" idx="10"/>
          </p:nvPr>
        </p:nvSpPr>
        <p:spPr/>
        <p:txBody>
          <a:bodyPr/>
          <a:lstStyle/>
          <a:p>
            <a:fld id="{E26F14EE-077D-4F15-A3B5-0D6C55415769}" type="datetime1">
              <a:rPr lang="en-IN" smtClean="0"/>
              <a:t>05-05-2020</a:t>
            </a:fld>
            <a:endParaRPr lang="en-IN"/>
          </a:p>
        </p:txBody>
      </p:sp>
      <p:sp>
        <p:nvSpPr>
          <p:cNvPr id="5" name="Slide Number Placeholder 4">
            <a:extLst>
              <a:ext uri="{FF2B5EF4-FFF2-40B4-BE49-F238E27FC236}">
                <a16:creationId xmlns:a16="http://schemas.microsoft.com/office/drawing/2014/main" id="{0CB95E2A-58B4-416D-996E-514861884FFE}"/>
              </a:ext>
            </a:extLst>
          </p:cNvPr>
          <p:cNvSpPr>
            <a:spLocks noGrp="1"/>
          </p:cNvSpPr>
          <p:nvPr>
            <p:ph type="sldNum" sz="quarter" idx="12"/>
          </p:nvPr>
        </p:nvSpPr>
        <p:spPr/>
        <p:txBody>
          <a:bodyPr/>
          <a:lstStyle/>
          <a:p>
            <a:fld id="{E02F8B39-E037-49D7-848F-F055834E3AA1}" type="slidenum">
              <a:rPr lang="en-IN" smtClean="0"/>
              <a:t>36</a:t>
            </a:fld>
            <a:endParaRPr lang="en-IN"/>
          </a:p>
        </p:txBody>
      </p:sp>
      <p:sp>
        <p:nvSpPr>
          <p:cNvPr id="6" name="Footer Placeholder 5">
            <a:extLst>
              <a:ext uri="{FF2B5EF4-FFF2-40B4-BE49-F238E27FC236}">
                <a16:creationId xmlns:a16="http://schemas.microsoft.com/office/drawing/2014/main" id="{CDC9A1BE-DBBF-430F-B87A-C7A1D0CF1062}"/>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887271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F368-3505-45AB-AA5A-491636336111}"/>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F09B9E20-5DC4-43F8-9AC2-4AD3BA0B626F}"/>
              </a:ext>
            </a:extLst>
          </p:cNvPr>
          <p:cNvSpPr>
            <a:spLocks noGrp="1"/>
          </p:cNvSpPr>
          <p:nvPr>
            <p:ph idx="1"/>
          </p:nvPr>
        </p:nvSpPr>
        <p:spPr>
          <a:xfrm>
            <a:off x="679174" y="546100"/>
            <a:ext cx="10515600" cy="4351338"/>
          </a:xfrm>
        </p:spPr>
        <p:txBody>
          <a:bodyPr>
            <a:normAutofit/>
          </a:bodyPr>
          <a:lstStyle/>
          <a:p>
            <a:pPr marL="0" indent="0" algn="ctr">
              <a:buNone/>
            </a:pPr>
            <a:r>
              <a:rPr lang="en-IN" sz="3600" dirty="0">
                <a:solidFill>
                  <a:srgbClr val="2102BE"/>
                </a:solidFill>
              </a:rPr>
              <a:t>Day 2</a:t>
            </a:r>
          </a:p>
          <a:p>
            <a:pPr marL="0" indent="0" algn="ctr">
              <a:buNone/>
            </a:pPr>
            <a:endParaRPr lang="en-IN" sz="3600" dirty="0">
              <a:solidFill>
                <a:srgbClr val="2102BE"/>
              </a:solidFill>
            </a:endParaRPr>
          </a:p>
          <a:p>
            <a:pPr marL="0" indent="0" algn="ctr">
              <a:buNone/>
            </a:pPr>
            <a:r>
              <a:rPr lang="en-IN" sz="3600" dirty="0">
                <a:solidFill>
                  <a:srgbClr val="2102BE"/>
                </a:solidFill>
              </a:rPr>
              <a:t>Optimizing</a:t>
            </a:r>
            <a:r>
              <a:rPr lang="en-IN" sz="3600" dirty="0"/>
              <a:t> SaaS Environments</a:t>
            </a:r>
          </a:p>
        </p:txBody>
      </p:sp>
      <p:sp>
        <p:nvSpPr>
          <p:cNvPr id="4" name="Date Placeholder 3">
            <a:extLst>
              <a:ext uri="{FF2B5EF4-FFF2-40B4-BE49-F238E27FC236}">
                <a16:creationId xmlns:a16="http://schemas.microsoft.com/office/drawing/2014/main" id="{F7F751E3-E6A9-41F8-8B71-62052075DBCA}"/>
              </a:ext>
            </a:extLst>
          </p:cNvPr>
          <p:cNvSpPr>
            <a:spLocks noGrp="1"/>
          </p:cNvSpPr>
          <p:nvPr>
            <p:ph type="dt" sz="half" idx="10"/>
          </p:nvPr>
        </p:nvSpPr>
        <p:spPr/>
        <p:txBody>
          <a:bodyPr/>
          <a:lstStyle/>
          <a:p>
            <a:fld id="{A95F376B-602F-4914-80EC-20EA2BAF5350}" type="datetime1">
              <a:rPr lang="en-IN" smtClean="0"/>
              <a:t>05-05-2020</a:t>
            </a:fld>
            <a:endParaRPr lang="en-IN"/>
          </a:p>
        </p:txBody>
      </p:sp>
      <p:sp>
        <p:nvSpPr>
          <p:cNvPr id="5" name="Slide Number Placeholder 4">
            <a:extLst>
              <a:ext uri="{FF2B5EF4-FFF2-40B4-BE49-F238E27FC236}">
                <a16:creationId xmlns:a16="http://schemas.microsoft.com/office/drawing/2014/main" id="{60D7C753-4388-4B71-9FA2-7E0E58440EE2}"/>
              </a:ext>
            </a:extLst>
          </p:cNvPr>
          <p:cNvSpPr>
            <a:spLocks noGrp="1"/>
          </p:cNvSpPr>
          <p:nvPr>
            <p:ph type="sldNum" sz="quarter" idx="12"/>
          </p:nvPr>
        </p:nvSpPr>
        <p:spPr/>
        <p:txBody>
          <a:bodyPr/>
          <a:lstStyle/>
          <a:p>
            <a:fld id="{E02F8B39-E037-49D7-848F-F055834E3AA1}" type="slidenum">
              <a:rPr lang="en-IN" smtClean="0"/>
              <a:t>37</a:t>
            </a:fld>
            <a:endParaRPr lang="en-IN"/>
          </a:p>
        </p:txBody>
      </p:sp>
      <p:sp>
        <p:nvSpPr>
          <p:cNvPr id="6" name="Footer Placeholder 5">
            <a:extLst>
              <a:ext uri="{FF2B5EF4-FFF2-40B4-BE49-F238E27FC236}">
                <a16:creationId xmlns:a16="http://schemas.microsoft.com/office/drawing/2014/main" id="{1A3D106C-5A34-4D19-88B7-8A2D3A339BB4}"/>
              </a:ext>
            </a:extLst>
          </p:cNvPr>
          <p:cNvSpPr>
            <a:spLocks noGrp="1"/>
          </p:cNvSpPr>
          <p:nvPr>
            <p:ph type="ftr" sz="quarter" idx="11"/>
          </p:nvPr>
        </p:nvSpPr>
        <p:spPr/>
        <p:txBody>
          <a:bodyPr/>
          <a:lstStyle/>
          <a:p>
            <a:r>
              <a:rPr lang="en-IN"/>
              <a:t>Prof.Karthikeyan, VIT AP University</a:t>
            </a:r>
          </a:p>
        </p:txBody>
      </p:sp>
      <p:pic>
        <p:nvPicPr>
          <p:cNvPr id="7" name="Picture 6">
            <a:extLst>
              <a:ext uri="{FF2B5EF4-FFF2-40B4-BE49-F238E27FC236}">
                <a16:creationId xmlns:a16="http://schemas.microsoft.com/office/drawing/2014/main" id="{B5C9F49E-0AF5-4A4D-8AAE-9ED3CEBCA7F9}"/>
              </a:ext>
            </a:extLst>
          </p:cNvPr>
          <p:cNvPicPr>
            <a:picLocks noChangeAspect="1"/>
          </p:cNvPicPr>
          <p:nvPr/>
        </p:nvPicPr>
        <p:blipFill>
          <a:blip r:embed="rId2"/>
          <a:stretch>
            <a:fillRect/>
          </a:stretch>
        </p:blipFill>
        <p:spPr>
          <a:xfrm>
            <a:off x="1519842" y="2721769"/>
            <a:ext cx="9754445" cy="3048264"/>
          </a:xfrm>
          <a:prstGeom prst="rect">
            <a:avLst/>
          </a:prstGeom>
        </p:spPr>
      </p:pic>
    </p:spTree>
    <p:extLst>
      <p:ext uri="{BB962C8B-B14F-4D97-AF65-F5344CB8AC3E}">
        <p14:creationId xmlns:p14="http://schemas.microsoft.com/office/powerpoint/2010/main" val="2625855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926C-905A-425C-B24D-EBA8ACD9E1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D40A54-8F81-467B-B48B-5715AF887DEA}"/>
              </a:ext>
            </a:extLst>
          </p:cNvPr>
          <p:cNvSpPr>
            <a:spLocks noGrp="1"/>
          </p:cNvSpPr>
          <p:nvPr>
            <p:ph idx="1"/>
          </p:nvPr>
        </p:nvSpPr>
        <p:spPr/>
        <p:txBody>
          <a:bodyPr/>
          <a:lstStyle/>
          <a:p>
            <a:pPr algn="just"/>
            <a:r>
              <a:rPr lang="en-IN" dirty="0"/>
              <a:t>In SaaS implementations, cloud service architectures are generally </a:t>
            </a:r>
            <a:r>
              <a:rPr lang="en-IN" dirty="0">
                <a:solidFill>
                  <a:srgbClr val="0000FF"/>
                </a:solidFill>
              </a:rPr>
              <a:t>based on multitenant environments</a:t>
            </a:r>
            <a:r>
              <a:rPr lang="en-IN" dirty="0"/>
              <a:t> that enable and </a:t>
            </a:r>
            <a:r>
              <a:rPr lang="en-IN" dirty="0">
                <a:solidFill>
                  <a:srgbClr val="FF0000"/>
                </a:solidFill>
              </a:rPr>
              <a:t>regulate concurrent </a:t>
            </a:r>
            <a:r>
              <a:rPr lang="en-IN" dirty="0"/>
              <a:t>cloud consumer access (Figure 14.3). </a:t>
            </a:r>
          </a:p>
          <a:p>
            <a:pPr algn="just"/>
            <a:endParaRPr lang="en-IN" dirty="0"/>
          </a:p>
          <a:p>
            <a:pPr algn="just"/>
            <a:r>
              <a:rPr lang="en-IN" dirty="0"/>
              <a:t>SaaS </a:t>
            </a:r>
            <a:r>
              <a:rPr lang="en-IN" dirty="0">
                <a:solidFill>
                  <a:srgbClr val="FF0000"/>
                </a:solidFill>
              </a:rPr>
              <a:t>IT resource segregation does not typically occur </a:t>
            </a:r>
            <a:r>
              <a:rPr lang="en-IN" dirty="0"/>
              <a:t>at the infrastructure level in SaaS environments, as it does in PaaS environments.</a:t>
            </a:r>
          </a:p>
          <a:p>
            <a:endParaRPr lang="en-IN" dirty="0"/>
          </a:p>
        </p:txBody>
      </p:sp>
      <p:sp>
        <p:nvSpPr>
          <p:cNvPr id="4" name="Date Placeholder 3">
            <a:extLst>
              <a:ext uri="{FF2B5EF4-FFF2-40B4-BE49-F238E27FC236}">
                <a16:creationId xmlns:a16="http://schemas.microsoft.com/office/drawing/2014/main" id="{0D25E85B-4CD3-426C-BF7E-2A7C0B81CF75}"/>
              </a:ext>
            </a:extLst>
          </p:cNvPr>
          <p:cNvSpPr>
            <a:spLocks noGrp="1"/>
          </p:cNvSpPr>
          <p:nvPr>
            <p:ph type="dt" sz="half" idx="10"/>
          </p:nvPr>
        </p:nvSpPr>
        <p:spPr/>
        <p:txBody>
          <a:bodyPr/>
          <a:lstStyle/>
          <a:p>
            <a:fld id="{19273FF6-67D0-46BD-8E20-5DED39E16FC6}" type="datetime1">
              <a:rPr lang="en-IN" smtClean="0"/>
              <a:t>05-05-2020</a:t>
            </a:fld>
            <a:endParaRPr lang="en-IN"/>
          </a:p>
        </p:txBody>
      </p:sp>
      <p:sp>
        <p:nvSpPr>
          <p:cNvPr id="5" name="Slide Number Placeholder 4">
            <a:extLst>
              <a:ext uri="{FF2B5EF4-FFF2-40B4-BE49-F238E27FC236}">
                <a16:creationId xmlns:a16="http://schemas.microsoft.com/office/drawing/2014/main" id="{FC754D92-5F54-4837-B7DF-0AE3C7A652A8}"/>
              </a:ext>
            </a:extLst>
          </p:cNvPr>
          <p:cNvSpPr>
            <a:spLocks noGrp="1"/>
          </p:cNvSpPr>
          <p:nvPr>
            <p:ph type="sldNum" sz="quarter" idx="12"/>
          </p:nvPr>
        </p:nvSpPr>
        <p:spPr/>
        <p:txBody>
          <a:bodyPr/>
          <a:lstStyle/>
          <a:p>
            <a:fld id="{E02F8B39-E037-49D7-848F-F055834E3AA1}" type="slidenum">
              <a:rPr lang="en-IN" smtClean="0"/>
              <a:t>38</a:t>
            </a:fld>
            <a:endParaRPr lang="en-IN"/>
          </a:p>
        </p:txBody>
      </p:sp>
      <p:sp>
        <p:nvSpPr>
          <p:cNvPr id="6" name="Footer Placeholder 5">
            <a:extLst>
              <a:ext uri="{FF2B5EF4-FFF2-40B4-BE49-F238E27FC236}">
                <a16:creationId xmlns:a16="http://schemas.microsoft.com/office/drawing/2014/main" id="{91C56A7D-713F-47A8-8C17-D4B79BE9B254}"/>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164070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CFD4-A4B5-4B07-8CCF-C58881D6AAEE}"/>
              </a:ext>
            </a:extLst>
          </p:cNvPr>
          <p:cNvSpPr>
            <a:spLocks noGrp="1"/>
          </p:cNvSpPr>
          <p:nvPr>
            <p:ph type="title"/>
          </p:nvPr>
        </p:nvSpPr>
        <p:spPr>
          <a:xfrm>
            <a:off x="321365" y="0"/>
            <a:ext cx="4807226" cy="6164884"/>
          </a:xfrm>
        </p:spPr>
        <p:txBody>
          <a:bodyPr>
            <a:normAutofit/>
          </a:bodyPr>
          <a:lstStyle/>
          <a:p>
            <a:pPr algn="just"/>
            <a:r>
              <a:rPr lang="en-US" sz="2800" dirty="0">
                <a:latin typeface="Times New Roman" panose="02020603050405020304" pitchFamily="18" charset="0"/>
                <a:cs typeface="Times New Roman" panose="02020603050405020304" pitchFamily="18" charset="0"/>
              </a:rPr>
              <a:t>Figure 14.3 The SaaS-based cloud service is </a:t>
            </a:r>
            <a:r>
              <a:rPr lang="en-US" sz="2800" dirty="0">
                <a:solidFill>
                  <a:srgbClr val="0000FF"/>
                </a:solidFill>
                <a:latin typeface="Times New Roman" panose="02020603050405020304" pitchFamily="18" charset="0"/>
                <a:cs typeface="Times New Roman" panose="02020603050405020304" pitchFamily="18" charset="0"/>
              </a:rPr>
              <a:t>hosted by a multitenant environment </a:t>
            </a:r>
            <a:r>
              <a:rPr lang="en-US" sz="2800" dirty="0">
                <a:latin typeface="Times New Roman" panose="02020603050405020304" pitchFamily="18" charset="0"/>
                <a:cs typeface="Times New Roman" panose="02020603050405020304" pitchFamily="18" charset="0"/>
              </a:rPr>
              <a:t>deployed in a high-performance virtual server cluster.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usage and administration portal is used by the cloud consumer </a:t>
            </a:r>
            <a:r>
              <a:rPr lang="en-US" sz="2800" dirty="0">
                <a:solidFill>
                  <a:srgbClr val="FF0000"/>
                </a:solidFill>
                <a:latin typeface="Times New Roman" panose="02020603050405020304" pitchFamily="18" charset="0"/>
                <a:cs typeface="Times New Roman" panose="02020603050405020304" pitchFamily="18" charset="0"/>
              </a:rPr>
              <a:t>to access and configure the cloud service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E7910C5-9D57-4097-974B-AFA76F3B6D6B}"/>
              </a:ext>
            </a:extLst>
          </p:cNvPr>
          <p:cNvPicPr>
            <a:picLocks noGrp="1" noChangeAspect="1"/>
          </p:cNvPicPr>
          <p:nvPr>
            <p:ph idx="1"/>
          </p:nvPr>
        </p:nvPicPr>
        <p:blipFill>
          <a:blip r:embed="rId2"/>
          <a:stretch>
            <a:fillRect/>
          </a:stretch>
        </p:blipFill>
        <p:spPr>
          <a:xfrm>
            <a:off x="5398416" y="2186307"/>
            <a:ext cx="6424368" cy="3978577"/>
          </a:xfrm>
          <a:prstGeom prst="rect">
            <a:avLst/>
          </a:prstGeom>
        </p:spPr>
      </p:pic>
      <p:sp>
        <p:nvSpPr>
          <p:cNvPr id="4" name="Date Placeholder 3">
            <a:extLst>
              <a:ext uri="{FF2B5EF4-FFF2-40B4-BE49-F238E27FC236}">
                <a16:creationId xmlns:a16="http://schemas.microsoft.com/office/drawing/2014/main" id="{99661454-0283-49D8-A0DE-FD990CF96846}"/>
              </a:ext>
            </a:extLst>
          </p:cNvPr>
          <p:cNvSpPr>
            <a:spLocks noGrp="1"/>
          </p:cNvSpPr>
          <p:nvPr>
            <p:ph type="dt" sz="half" idx="10"/>
          </p:nvPr>
        </p:nvSpPr>
        <p:spPr/>
        <p:txBody>
          <a:bodyPr/>
          <a:lstStyle/>
          <a:p>
            <a:fld id="{6CCF4401-5346-48DA-BE00-EA825F092FA0}" type="datetime1">
              <a:rPr lang="en-IN" smtClean="0"/>
              <a:t>05-05-2020</a:t>
            </a:fld>
            <a:endParaRPr lang="en-IN"/>
          </a:p>
        </p:txBody>
      </p:sp>
      <p:sp>
        <p:nvSpPr>
          <p:cNvPr id="5" name="Slide Number Placeholder 4">
            <a:extLst>
              <a:ext uri="{FF2B5EF4-FFF2-40B4-BE49-F238E27FC236}">
                <a16:creationId xmlns:a16="http://schemas.microsoft.com/office/drawing/2014/main" id="{7EB76A97-7F1C-4199-AAD0-6B91C8C710DB}"/>
              </a:ext>
            </a:extLst>
          </p:cNvPr>
          <p:cNvSpPr>
            <a:spLocks noGrp="1"/>
          </p:cNvSpPr>
          <p:nvPr>
            <p:ph type="sldNum" sz="quarter" idx="12"/>
          </p:nvPr>
        </p:nvSpPr>
        <p:spPr/>
        <p:txBody>
          <a:bodyPr/>
          <a:lstStyle/>
          <a:p>
            <a:fld id="{E02F8B39-E037-49D7-848F-F055834E3AA1}" type="slidenum">
              <a:rPr lang="en-IN" smtClean="0"/>
              <a:t>39</a:t>
            </a:fld>
            <a:endParaRPr lang="en-IN"/>
          </a:p>
        </p:txBody>
      </p:sp>
      <p:sp>
        <p:nvSpPr>
          <p:cNvPr id="3" name="Footer Placeholder 2">
            <a:extLst>
              <a:ext uri="{FF2B5EF4-FFF2-40B4-BE49-F238E27FC236}">
                <a16:creationId xmlns:a16="http://schemas.microsoft.com/office/drawing/2014/main" id="{D0EFAD2D-3F7C-4C97-B5FC-B513B579BD77}"/>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9744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a:solidFill>
                  <a:srgbClr val="0070C0"/>
                </a:solidFill>
                <a:latin typeface="Arial" panose="020B0604020202020204" pitchFamily="34" charset="0"/>
                <a:cs typeface="Arial" panose="020B0604020202020204" pitchFamily="34" charset="0"/>
              </a:rPr>
              <a:t>Objectives</a:t>
            </a:r>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spcBef>
                <a:spcPts val="600"/>
              </a:spcBef>
              <a:spcAft>
                <a:spcPts val="600"/>
              </a:spcAft>
              <a:buNone/>
            </a:pPr>
            <a:r>
              <a:rPr lang="en-IN" sz="2400" dirty="0">
                <a:latin typeface="Arial" panose="020B0604020202020204" pitchFamily="34" charset="0"/>
                <a:cs typeface="Arial" panose="020B0604020202020204" pitchFamily="34" charset="0"/>
              </a:rPr>
              <a:t>This session will give the knowledge about</a:t>
            </a:r>
          </a:p>
          <a:p>
            <a:pPr marL="996950" lvl="1" indent="-539750">
              <a:lnSpc>
                <a:spcPct val="120000"/>
              </a:lnSpc>
              <a:spcBef>
                <a:spcPts val="600"/>
              </a:spcBef>
              <a:spcAft>
                <a:spcPts val="600"/>
              </a:spcAft>
            </a:pPr>
            <a:r>
              <a:rPr lang="en-US" i="1" dirty="0">
                <a:solidFill>
                  <a:srgbClr val="FF0000"/>
                </a:solidFill>
                <a:latin typeface="Arial" panose="020B0604020202020204" pitchFamily="34" charset="0"/>
                <a:cs typeface="Arial" panose="020B0604020202020204" pitchFamily="34" charset="0"/>
              </a:rPr>
              <a:t>14.1 Cloud Delivery Models: The Cloud Provider Perspective </a:t>
            </a:r>
          </a:p>
          <a:p>
            <a:pPr marL="996950" lvl="1" indent="-539750">
              <a:lnSpc>
                <a:spcPct val="120000"/>
              </a:lnSpc>
              <a:spcBef>
                <a:spcPts val="600"/>
              </a:spcBef>
              <a:spcAft>
                <a:spcPts val="600"/>
              </a:spcAft>
            </a:pPr>
            <a:r>
              <a:rPr lang="en-US" dirty="0">
                <a:latin typeface="Arial" panose="020B0604020202020204" pitchFamily="34" charset="0"/>
                <a:cs typeface="Arial" panose="020B0604020202020204" pitchFamily="34" charset="0"/>
              </a:rPr>
              <a:t>14.2 Cloud Delivery Models: The Cloud Consumer Perspective </a:t>
            </a:r>
          </a:p>
          <a:p>
            <a:pPr marL="996950" lvl="1" indent="-539750">
              <a:lnSpc>
                <a:spcPct val="120000"/>
              </a:lnSpc>
              <a:spcBef>
                <a:spcPts val="600"/>
              </a:spcBef>
              <a:spcAft>
                <a:spcPts val="600"/>
              </a:spcAft>
            </a:pPr>
            <a:r>
              <a:rPr lang="en-US" dirty="0">
                <a:latin typeface="Arial" panose="020B0604020202020204" pitchFamily="34" charset="0"/>
                <a:cs typeface="Arial" panose="020B0604020202020204" pitchFamily="34" charset="0"/>
              </a:rPr>
              <a:t>14.3 Case Study Example</a:t>
            </a:r>
            <a:endParaRPr lang="en-IN" dirty="0">
              <a:latin typeface="Arial" panose="020B0604020202020204" pitchFamily="34" charset="0"/>
              <a:cs typeface="Arial" panose="020B0604020202020204" pitchFamily="34" charset="0"/>
            </a:endParaRPr>
          </a:p>
        </p:txBody>
      </p:sp>
      <p:pic>
        <p:nvPicPr>
          <p:cNvPr id="4" name="Picture 2" descr="Image result for vit ap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6183" y="275303"/>
            <a:ext cx="1324835" cy="610419"/>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12FC78F9-BD4F-4D1A-8BE9-B47B52E01AF1}" type="datetime1">
              <a:rPr lang="en-IN" smtClean="0">
                <a:latin typeface="Arial" panose="020B0604020202020204" pitchFamily="34" charset="0"/>
                <a:cs typeface="Arial" panose="020B0604020202020204" pitchFamily="34" charset="0"/>
              </a:rPr>
              <a:t>05-05-2020</a:t>
            </a:fld>
            <a:endParaRPr lang="en-IN" dirty="0">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C2011AD3-8200-41C9-B135-CD8425EA2F68}" type="slidenum">
              <a:rPr lang="en-IN" smtClean="0">
                <a:latin typeface="Arial" panose="020B0604020202020204" pitchFamily="34" charset="0"/>
                <a:cs typeface="Arial" panose="020B0604020202020204" pitchFamily="34" charset="0"/>
              </a:rPr>
              <a:t>4</a:t>
            </a:fld>
            <a:endParaRPr lang="en-IN"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DE4E901C-E2C8-4A80-A8FF-8D16D68ECE3A}"/>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906611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5B996-17EE-4E52-BE70-8268A09D11E7}"/>
              </a:ext>
            </a:extLst>
          </p:cNvPr>
          <p:cNvSpPr>
            <a:spLocks noGrp="1"/>
          </p:cNvSpPr>
          <p:nvPr>
            <p:ph idx="1"/>
          </p:nvPr>
        </p:nvSpPr>
        <p:spPr>
          <a:xfrm>
            <a:off x="109330" y="-1"/>
            <a:ext cx="5039139" cy="6721475"/>
          </a:xfrm>
        </p:spPr>
        <p:txBody>
          <a:bodyPr>
            <a:normAutofit fontScale="625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SaaS implementations </a:t>
            </a:r>
            <a:r>
              <a:rPr lang="en-US" dirty="0">
                <a:solidFill>
                  <a:srgbClr val="0000FF"/>
                </a:solidFill>
                <a:latin typeface="Times New Roman" panose="02020603050405020304" pitchFamily="18" charset="0"/>
                <a:cs typeface="Times New Roman" panose="02020603050405020304" pitchFamily="18" charset="0"/>
              </a:rPr>
              <a:t>rely heavily on the features provided by the native </a:t>
            </a:r>
            <a:r>
              <a:rPr lang="en-US" dirty="0">
                <a:solidFill>
                  <a:srgbClr val="FF0000"/>
                </a:solidFill>
                <a:latin typeface="Times New Roman" panose="02020603050405020304" pitchFamily="18" charset="0"/>
                <a:cs typeface="Times New Roman" panose="02020603050405020304" pitchFamily="18" charset="0"/>
              </a:rPr>
              <a:t>dynamic scalability </a:t>
            </a:r>
            <a:r>
              <a:rPr lang="en-US" dirty="0">
                <a:solidFill>
                  <a:srgbClr val="0000FF"/>
                </a:solidFill>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workload distrib</a:t>
            </a:r>
            <a:r>
              <a:rPr lang="en-US" dirty="0">
                <a:solidFill>
                  <a:srgbClr val="0000FF"/>
                </a:solidFill>
                <a:latin typeface="Times New Roman" panose="02020603050405020304" pitchFamily="18" charset="0"/>
                <a:cs typeface="Times New Roman" panose="02020603050405020304" pitchFamily="18" charset="0"/>
              </a:rPr>
              <a:t>ution architectures</a:t>
            </a:r>
            <a:r>
              <a:rPr lang="en-US" dirty="0">
                <a:latin typeface="Times New Roman" panose="02020603050405020304" pitchFamily="18" charset="0"/>
                <a:cs typeface="Times New Roman" panose="02020603050405020304" pitchFamily="18" charset="0"/>
              </a:rPr>
              <a:t>, as well as non-disruptive service relocation to ensure that failover conditions do not impact the availability of SaaS-based cloud services.</a:t>
            </a:r>
          </a:p>
          <a:p>
            <a:pPr algn="just">
              <a:lnSpc>
                <a:spcPct val="170000"/>
              </a:lnSpc>
            </a:pPr>
            <a:r>
              <a:rPr lang="en-US" dirty="0">
                <a:latin typeface="Times New Roman" panose="02020603050405020304" pitchFamily="18" charset="0"/>
                <a:cs typeface="Times New Roman" panose="02020603050405020304" pitchFamily="18" charset="0"/>
              </a:rPr>
              <a:t>However, it is vital to acknowledge that, unlike the relatively </a:t>
            </a:r>
            <a:r>
              <a:rPr lang="en-US" dirty="0">
                <a:solidFill>
                  <a:srgbClr val="0000FF"/>
                </a:solidFill>
                <a:latin typeface="Times New Roman" panose="02020603050405020304" pitchFamily="18" charset="0"/>
                <a:cs typeface="Times New Roman" panose="02020603050405020304" pitchFamily="18" charset="0"/>
              </a:rPr>
              <a:t>vanilla designs of IaaS and PaaS products, each SaaS deployment </a:t>
            </a:r>
            <a:r>
              <a:rPr lang="en-US" dirty="0">
                <a:latin typeface="Times New Roman" panose="02020603050405020304" pitchFamily="18" charset="0"/>
                <a:cs typeface="Times New Roman" panose="02020603050405020304" pitchFamily="18" charset="0"/>
              </a:rPr>
              <a:t>will bring with it unique architectural, functional, and runtime requirements. These requirements are specific to the nature of the business logic the SaaS-based cloud service is programmed with, as well as the distinct usage patterns it is subjected to by its cloud service consumers.</a:t>
            </a: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C1C0E25-72DC-45D6-9555-DCC884D2E064}"/>
              </a:ext>
            </a:extLst>
          </p:cNvPr>
          <p:cNvSpPr>
            <a:spLocks noGrp="1"/>
          </p:cNvSpPr>
          <p:nvPr>
            <p:ph type="dt" sz="half" idx="10"/>
          </p:nvPr>
        </p:nvSpPr>
        <p:spPr/>
        <p:txBody>
          <a:bodyPr/>
          <a:lstStyle/>
          <a:p>
            <a:fld id="{4E83C31C-908A-4EDE-8AF4-416F11775F51}" type="datetime1">
              <a:rPr lang="en-IN" smtClean="0"/>
              <a:t>05-05-2020</a:t>
            </a:fld>
            <a:endParaRPr lang="en-IN"/>
          </a:p>
        </p:txBody>
      </p:sp>
      <p:sp>
        <p:nvSpPr>
          <p:cNvPr id="5" name="Slide Number Placeholder 4">
            <a:extLst>
              <a:ext uri="{FF2B5EF4-FFF2-40B4-BE49-F238E27FC236}">
                <a16:creationId xmlns:a16="http://schemas.microsoft.com/office/drawing/2014/main" id="{70F474BF-8C69-4550-A52E-46DD99599670}"/>
              </a:ext>
            </a:extLst>
          </p:cNvPr>
          <p:cNvSpPr>
            <a:spLocks noGrp="1"/>
          </p:cNvSpPr>
          <p:nvPr>
            <p:ph type="sldNum" sz="quarter" idx="12"/>
          </p:nvPr>
        </p:nvSpPr>
        <p:spPr/>
        <p:txBody>
          <a:bodyPr/>
          <a:lstStyle/>
          <a:p>
            <a:fld id="{E02F8B39-E037-49D7-848F-F055834E3AA1}" type="slidenum">
              <a:rPr lang="en-IN" smtClean="0"/>
              <a:t>40</a:t>
            </a:fld>
            <a:endParaRPr lang="en-IN"/>
          </a:p>
        </p:txBody>
      </p:sp>
      <p:pic>
        <p:nvPicPr>
          <p:cNvPr id="8194" name="Picture 2" descr="Cloud Architecture 101: The Road to Cloud Services (IaaS/PaaS/SaaS ...">
            <a:extLst>
              <a:ext uri="{FF2B5EF4-FFF2-40B4-BE49-F238E27FC236}">
                <a16:creationId xmlns:a16="http://schemas.microsoft.com/office/drawing/2014/main" id="{AA8D2785-E8F4-402F-A670-D67D11148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375" y="940441"/>
            <a:ext cx="6755295" cy="406888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B99E5756-97D9-4F2A-A561-36BDD457948A}"/>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87286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591F-4023-4B33-B631-F2F1EBD43617}"/>
              </a:ext>
            </a:extLst>
          </p:cNvPr>
          <p:cNvSpPr>
            <a:spLocks noGrp="1"/>
          </p:cNvSpPr>
          <p:nvPr>
            <p:ph type="title"/>
          </p:nvPr>
        </p:nvSpPr>
        <p:spPr>
          <a:xfrm>
            <a:off x="202095" y="0"/>
            <a:ext cx="10515600" cy="1325563"/>
          </a:xfrm>
        </p:spPr>
        <p:txBody>
          <a:bodyPr>
            <a:normAutofit/>
          </a:bodyPr>
          <a:lstStyle/>
          <a:p>
            <a:r>
              <a:rPr lang="en-US" sz="2400" dirty="0"/>
              <a:t>For example, consider the diversity in functionality and usage of the following </a:t>
            </a:r>
            <a:r>
              <a:rPr lang="en-US" sz="2400" dirty="0">
                <a:solidFill>
                  <a:srgbClr val="0000FF"/>
                </a:solidFill>
              </a:rPr>
              <a:t>recognized online SaaS offerings:</a:t>
            </a:r>
            <a:endParaRPr lang="en-IN" sz="2400" dirty="0">
              <a:solidFill>
                <a:srgbClr val="0000FF"/>
              </a:solidFill>
            </a:endParaRPr>
          </a:p>
        </p:txBody>
      </p:sp>
      <p:sp>
        <p:nvSpPr>
          <p:cNvPr id="3" name="Content Placeholder 2">
            <a:extLst>
              <a:ext uri="{FF2B5EF4-FFF2-40B4-BE49-F238E27FC236}">
                <a16:creationId xmlns:a16="http://schemas.microsoft.com/office/drawing/2014/main" id="{1FFFDBF3-64AB-4497-AB14-1C42ABB04FF0}"/>
              </a:ext>
            </a:extLst>
          </p:cNvPr>
          <p:cNvSpPr>
            <a:spLocks noGrp="1"/>
          </p:cNvSpPr>
          <p:nvPr>
            <p:ph idx="1"/>
          </p:nvPr>
        </p:nvSpPr>
        <p:spPr>
          <a:xfrm>
            <a:off x="437322" y="1143000"/>
            <a:ext cx="10916478" cy="5349875"/>
          </a:xfrm>
        </p:spPr>
        <p:txBody>
          <a:bodyPr>
            <a:normAutofit fontScale="92500" lnSpcReduction="10000"/>
          </a:bodyPr>
          <a:lstStyle/>
          <a:p>
            <a:pPr marL="0" indent="0" defTabSz="447675">
              <a:buNone/>
            </a:pPr>
            <a:r>
              <a:rPr lang="en-IN" dirty="0"/>
              <a:t>•	collaborative authoring and information-sharing (</a:t>
            </a:r>
            <a:r>
              <a:rPr lang="en-IN" dirty="0">
                <a:solidFill>
                  <a:srgbClr val="0000FF"/>
                </a:solidFill>
              </a:rPr>
              <a:t>Wikipedia, Blogger)</a:t>
            </a:r>
          </a:p>
          <a:p>
            <a:pPr marL="0" indent="0" defTabSz="447675">
              <a:buNone/>
            </a:pPr>
            <a:r>
              <a:rPr lang="en-IN" dirty="0"/>
              <a:t>•	collaborative management (</a:t>
            </a:r>
            <a:r>
              <a:rPr lang="en-IN" dirty="0">
                <a:solidFill>
                  <a:srgbClr val="FF0000"/>
                </a:solidFill>
              </a:rPr>
              <a:t>Zimbra, Google Apps)</a:t>
            </a:r>
          </a:p>
          <a:p>
            <a:pPr marL="0" indent="0" defTabSz="447675">
              <a:buNone/>
            </a:pPr>
            <a:r>
              <a:rPr lang="en-IN" dirty="0"/>
              <a:t>•	conferencing services for instant messaging, audio/video communications </a:t>
            </a:r>
            <a:r>
              <a:rPr lang="en-IN" dirty="0">
                <a:solidFill>
                  <a:srgbClr val="0000FF"/>
                </a:solidFill>
              </a:rPr>
              <a:t>(Skype, Google Talk)</a:t>
            </a:r>
          </a:p>
          <a:p>
            <a:pPr marL="0" indent="0" defTabSz="447675">
              <a:buNone/>
            </a:pPr>
            <a:r>
              <a:rPr lang="en-IN" dirty="0"/>
              <a:t>•	enterprise management systems (</a:t>
            </a:r>
            <a:r>
              <a:rPr lang="en-IN" dirty="0">
                <a:solidFill>
                  <a:srgbClr val="FF0000"/>
                </a:solidFill>
              </a:rPr>
              <a:t>ERP, CRM, CM)</a:t>
            </a:r>
          </a:p>
          <a:p>
            <a:pPr marL="0" indent="0" defTabSz="447675">
              <a:buNone/>
            </a:pPr>
            <a:r>
              <a:rPr lang="en-IN" dirty="0"/>
              <a:t>•	file-sharing and content distribution (</a:t>
            </a:r>
            <a:r>
              <a:rPr lang="en-IN" dirty="0">
                <a:solidFill>
                  <a:srgbClr val="0000FF"/>
                </a:solidFill>
              </a:rPr>
              <a:t>YouTube, Dropbox)</a:t>
            </a:r>
          </a:p>
          <a:p>
            <a:pPr marL="0" indent="0" defTabSz="447675">
              <a:buNone/>
            </a:pPr>
            <a:r>
              <a:rPr lang="en-IN" dirty="0"/>
              <a:t>•	industry-specific software </a:t>
            </a:r>
            <a:r>
              <a:rPr lang="en-IN" dirty="0">
                <a:solidFill>
                  <a:srgbClr val="FF0000"/>
                </a:solidFill>
              </a:rPr>
              <a:t>(engineering, bioinformatics)</a:t>
            </a:r>
          </a:p>
          <a:p>
            <a:pPr marL="0" indent="0" defTabSz="447675">
              <a:buNone/>
            </a:pPr>
            <a:r>
              <a:rPr lang="en-IN" dirty="0"/>
              <a:t>•	messaging systems (</a:t>
            </a:r>
            <a:r>
              <a:rPr lang="en-IN" dirty="0">
                <a:solidFill>
                  <a:srgbClr val="0000FF"/>
                </a:solidFill>
              </a:rPr>
              <a:t>e-mail, voicemail)</a:t>
            </a:r>
          </a:p>
          <a:p>
            <a:pPr marL="0" indent="0" defTabSz="447675">
              <a:buNone/>
            </a:pPr>
            <a:r>
              <a:rPr lang="en-IN" dirty="0"/>
              <a:t>•	mobile application marketplaces (</a:t>
            </a:r>
            <a:r>
              <a:rPr lang="en-IN" dirty="0">
                <a:solidFill>
                  <a:srgbClr val="FF0000"/>
                </a:solidFill>
              </a:rPr>
              <a:t>Android Play Store, Apple App Store)</a:t>
            </a:r>
          </a:p>
          <a:p>
            <a:pPr marL="0" indent="0" defTabSz="447675">
              <a:buNone/>
            </a:pPr>
            <a:r>
              <a:rPr lang="en-IN" dirty="0"/>
              <a:t>•	office productivity software suites (</a:t>
            </a:r>
            <a:r>
              <a:rPr lang="en-IN" dirty="0">
                <a:solidFill>
                  <a:srgbClr val="0000FF"/>
                </a:solidFill>
              </a:rPr>
              <a:t>Microsoft Office, Adobe Creative Cloud)</a:t>
            </a:r>
          </a:p>
          <a:p>
            <a:pPr marL="0" indent="0" defTabSz="447675">
              <a:buNone/>
            </a:pPr>
            <a:r>
              <a:rPr lang="en-IN" dirty="0"/>
              <a:t>•	search engines (</a:t>
            </a:r>
            <a:r>
              <a:rPr lang="en-IN" dirty="0">
                <a:solidFill>
                  <a:srgbClr val="FF0000"/>
                </a:solidFill>
              </a:rPr>
              <a:t>Google, Yahoo)</a:t>
            </a:r>
          </a:p>
          <a:p>
            <a:pPr marL="0" indent="0" defTabSz="447675">
              <a:buNone/>
            </a:pPr>
            <a:r>
              <a:rPr lang="en-IN" dirty="0"/>
              <a:t>•	social networking media (</a:t>
            </a:r>
            <a:r>
              <a:rPr lang="en-IN" dirty="0">
                <a:solidFill>
                  <a:srgbClr val="0000FF"/>
                </a:solidFill>
              </a:rPr>
              <a:t>Twitter, LinkedIn)</a:t>
            </a:r>
          </a:p>
        </p:txBody>
      </p:sp>
      <p:sp>
        <p:nvSpPr>
          <p:cNvPr id="4" name="Date Placeholder 3">
            <a:extLst>
              <a:ext uri="{FF2B5EF4-FFF2-40B4-BE49-F238E27FC236}">
                <a16:creationId xmlns:a16="http://schemas.microsoft.com/office/drawing/2014/main" id="{B87A0CBA-5E71-400F-9A0F-F60E897B09ED}"/>
              </a:ext>
            </a:extLst>
          </p:cNvPr>
          <p:cNvSpPr>
            <a:spLocks noGrp="1"/>
          </p:cNvSpPr>
          <p:nvPr>
            <p:ph type="dt" sz="half" idx="10"/>
          </p:nvPr>
        </p:nvSpPr>
        <p:spPr/>
        <p:txBody>
          <a:bodyPr/>
          <a:lstStyle/>
          <a:p>
            <a:fld id="{EE3B07C6-1F6C-410C-B215-30EDEE4422F7}" type="datetime1">
              <a:rPr lang="en-IN" smtClean="0"/>
              <a:t>05-05-2020</a:t>
            </a:fld>
            <a:endParaRPr lang="en-IN"/>
          </a:p>
        </p:txBody>
      </p:sp>
      <p:sp>
        <p:nvSpPr>
          <p:cNvPr id="5" name="Slide Number Placeholder 4">
            <a:extLst>
              <a:ext uri="{FF2B5EF4-FFF2-40B4-BE49-F238E27FC236}">
                <a16:creationId xmlns:a16="http://schemas.microsoft.com/office/drawing/2014/main" id="{EF12132E-5A34-4789-A932-25EC3394483E}"/>
              </a:ext>
            </a:extLst>
          </p:cNvPr>
          <p:cNvSpPr>
            <a:spLocks noGrp="1"/>
          </p:cNvSpPr>
          <p:nvPr>
            <p:ph type="sldNum" sz="quarter" idx="12"/>
          </p:nvPr>
        </p:nvSpPr>
        <p:spPr/>
        <p:txBody>
          <a:bodyPr/>
          <a:lstStyle/>
          <a:p>
            <a:fld id="{E02F8B39-E037-49D7-848F-F055834E3AA1}" type="slidenum">
              <a:rPr lang="en-IN" smtClean="0"/>
              <a:t>41</a:t>
            </a:fld>
            <a:endParaRPr lang="en-IN"/>
          </a:p>
        </p:txBody>
      </p:sp>
      <p:sp>
        <p:nvSpPr>
          <p:cNvPr id="6" name="Footer Placeholder 5">
            <a:extLst>
              <a:ext uri="{FF2B5EF4-FFF2-40B4-BE49-F238E27FC236}">
                <a16:creationId xmlns:a16="http://schemas.microsoft.com/office/drawing/2014/main" id="{75A850C9-0B96-4EB6-BDCD-D6E417E30D70}"/>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447920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6B49-D470-4C14-9808-5FC0836157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21120C-1964-47EA-BBAA-42943FFA00EA}"/>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Now consider that many of the previously listed cloud services are </a:t>
            </a:r>
            <a:r>
              <a:rPr lang="en-US" sz="3200" dirty="0">
                <a:solidFill>
                  <a:srgbClr val="FF0000"/>
                </a:solidFill>
                <a:latin typeface="Times New Roman" panose="02020603050405020304" pitchFamily="18" charset="0"/>
                <a:cs typeface="Times New Roman" panose="02020603050405020304" pitchFamily="18" charset="0"/>
              </a:rPr>
              <a:t>offered in one or more of the following implementation mediums</a:t>
            </a:r>
            <a:r>
              <a:rPr lang="en-US" sz="32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marL="914400" lvl="2" indent="0" algn="just" defTabSz="447675">
              <a:buNone/>
            </a:pPr>
            <a:r>
              <a:rPr lang="en-IN" sz="3200" dirty="0">
                <a:latin typeface="Times New Roman" panose="02020603050405020304" pitchFamily="18" charset="0"/>
                <a:cs typeface="Times New Roman" panose="02020603050405020304" pitchFamily="18" charset="0"/>
              </a:rPr>
              <a:t>•	Mobile application</a:t>
            </a:r>
          </a:p>
          <a:p>
            <a:pPr marL="914400" lvl="2" indent="0" algn="just" defTabSz="447675">
              <a:buNone/>
            </a:pPr>
            <a:r>
              <a:rPr lang="en-IN" sz="3200" dirty="0">
                <a:latin typeface="Times New Roman" panose="02020603050405020304" pitchFamily="18" charset="0"/>
                <a:cs typeface="Times New Roman" panose="02020603050405020304" pitchFamily="18" charset="0"/>
              </a:rPr>
              <a:t>•	REST service</a:t>
            </a:r>
          </a:p>
          <a:p>
            <a:pPr marL="914400" lvl="2" indent="0" algn="just" defTabSz="447675">
              <a:buNone/>
            </a:pPr>
            <a:r>
              <a:rPr lang="en-IN" sz="3200" dirty="0">
                <a:latin typeface="Times New Roman" panose="02020603050405020304" pitchFamily="18" charset="0"/>
                <a:cs typeface="Times New Roman" panose="02020603050405020304" pitchFamily="18" charset="0"/>
              </a:rPr>
              <a:t>•	Web service</a:t>
            </a:r>
          </a:p>
        </p:txBody>
      </p:sp>
      <p:sp>
        <p:nvSpPr>
          <p:cNvPr id="4" name="Date Placeholder 3">
            <a:extLst>
              <a:ext uri="{FF2B5EF4-FFF2-40B4-BE49-F238E27FC236}">
                <a16:creationId xmlns:a16="http://schemas.microsoft.com/office/drawing/2014/main" id="{BE4F3CD5-5B4C-4CC3-BFA5-3E87B9BC4FB6}"/>
              </a:ext>
            </a:extLst>
          </p:cNvPr>
          <p:cNvSpPr>
            <a:spLocks noGrp="1"/>
          </p:cNvSpPr>
          <p:nvPr>
            <p:ph type="dt" sz="half" idx="10"/>
          </p:nvPr>
        </p:nvSpPr>
        <p:spPr/>
        <p:txBody>
          <a:bodyPr/>
          <a:lstStyle/>
          <a:p>
            <a:fld id="{1801F1BC-4659-4B14-B011-39C4E60C4E8C}" type="datetime1">
              <a:rPr lang="en-IN" smtClean="0"/>
              <a:t>05-05-2020</a:t>
            </a:fld>
            <a:endParaRPr lang="en-IN"/>
          </a:p>
        </p:txBody>
      </p:sp>
      <p:sp>
        <p:nvSpPr>
          <p:cNvPr id="5" name="Slide Number Placeholder 4">
            <a:extLst>
              <a:ext uri="{FF2B5EF4-FFF2-40B4-BE49-F238E27FC236}">
                <a16:creationId xmlns:a16="http://schemas.microsoft.com/office/drawing/2014/main" id="{C1BDBB77-6C45-4543-8415-C28CB5C71BBC}"/>
              </a:ext>
            </a:extLst>
          </p:cNvPr>
          <p:cNvSpPr>
            <a:spLocks noGrp="1"/>
          </p:cNvSpPr>
          <p:nvPr>
            <p:ph type="sldNum" sz="quarter" idx="12"/>
          </p:nvPr>
        </p:nvSpPr>
        <p:spPr/>
        <p:txBody>
          <a:bodyPr/>
          <a:lstStyle/>
          <a:p>
            <a:fld id="{E02F8B39-E037-49D7-848F-F055834E3AA1}" type="slidenum">
              <a:rPr lang="en-IN" smtClean="0"/>
              <a:t>42</a:t>
            </a:fld>
            <a:endParaRPr lang="en-IN"/>
          </a:p>
        </p:txBody>
      </p:sp>
      <p:sp>
        <p:nvSpPr>
          <p:cNvPr id="6" name="Footer Placeholder 5">
            <a:extLst>
              <a:ext uri="{FF2B5EF4-FFF2-40B4-BE49-F238E27FC236}">
                <a16:creationId xmlns:a16="http://schemas.microsoft.com/office/drawing/2014/main" id="{ECB4347E-D662-474D-A044-0513C5C9FA95}"/>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4169484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803E-7A1D-4809-B523-136A54129F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F7895D9-16D1-40A6-8489-4565CE188D0E}"/>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Each of these SaaS implementation mediums provide </a:t>
            </a:r>
            <a:r>
              <a:rPr lang="en-US" sz="3200" dirty="0">
                <a:solidFill>
                  <a:srgbClr val="FF0000"/>
                </a:solidFill>
                <a:latin typeface="Times New Roman" panose="02020603050405020304" pitchFamily="18" charset="0"/>
                <a:cs typeface="Times New Roman" panose="02020603050405020304" pitchFamily="18" charset="0"/>
              </a:rPr>
              <a:t>Web-based APIs for interfacing by cloud consumers.</a:t>
            </a:r>
          </a:p>
          <a:p>
            <a:pPr algn="just"/>
            <a:r>
              <a:rPr lang="en-US" sz="3200" dirty="0">
                <a:latin typeface="Times New Roman" panose="02020603050405020304" pitchFamily="18" charset="0"/>
                <a:cs typeface="Times New Roman" panose="02020603050405020304" pitchFamily="18" charset="0"/>
              </a:rPr>
              <a:t> Examples of online SaaS-based cloud services with Web-based APIs include:</a:t>
            </a:r>
          </a:p>
          <a:p>
            <a:pPr algn="just"/>
            <a:endParaRPr lang="en-US" sz="3200" dirty="0">
              <a:latin typeface="Times New Roman" panose="02020603050405020304" pitchFamily="18" charset="0"/>
              <a:cs typeface="Times New Roman" panose="02020603050405020304" pitchFamily="18" charset="0"/>
            </a:endParaRPr>
          </a:p>
          <a:p>
            <a:pPr marL="914400" lvl="2" indent="0" algn="just" defTabSz="536575">
              <a:buNone/>
            </a:pPr>
            <a:r>
              <a:rPr lang="en-US" sz="3200" dirty="0">
                <a:latin typeface="Times New Roman" panose="02020603050405020304" pitchFamily="18" charset="0"/>
                <a:cs typeface="Times New Roman" panose="02020603050405020304" pitchFamily="18" charset="0"/>
              </a:rPr>
              <a:t>•	Electronic payment services (</a:t>
            </a:r>
            <a:r>
              <a:rPr lang="en-US" sz="3200" dirty="0">
                <a:solidFill>
                  <a:srgbClr val="FF0000"/>
                </a:solidFill>
                <a:latin typeface="Times New Roman" panose="02020603050405020304" pitchFamily="18" charset="0"/>
                <a:cs typeface="Times New Roman" panose="02020603050405020304" pitchFamily="18" charset="0"/>
              </a:rPr>
              <a:t>PayPal)</a:t>
            </a:r>
          </a:p>
          <a:p>
            <a:pPr marL="914400" lvl="2" indent="0" algn="just" defTabSz="536575">
              <a:buNone/>
            </a:pPr>
            <a:r>
              <a:rPr lang="en-US" sz="3200" dirty="0">
                <a:latin typeface="Times New Roman" panose="02020603050405020304" pitchFamily="18" charset="0"/>
                <a:cs typeface="Times New Roman" panose="02020603050405020304" pitchFamily="18" charset="0"/>
              </a:rPr>
              <a:t>•	Mapping and routing services (</a:t>
            </a:r>
            <a:r>
              <a:rPr lang="en-US" sz="3200" dirty="0">
                <a:solidFill>
                  <a:srgbClr val="FF0000"/>
                </a:solidFill>
                <a:latin typeface="Times New Roman" panose="02020603050405020304" pitchFamily="18" charset="0"/>
                <a:cs typeface="Times New Roman" panose="02020603050405020304" pitchFamily="18" charset="0"/>
              </a:rPr>
              <a:t>Google Maps)</a:t>
            </a:r>
          </a:p>
          <a:p>
            <a:pPr marL="914400" lvl="2" indent="0" algn="just" defTabSz="536575">
              <a:buNone/>
            </a:pPr>
            <a:r>
              <a:rPr lang="en-US" sz="3200" dirty="0">
                <a:latin typeface="Times New Roman" panose="02020603050405020304" pitchFamily="18" charset="0"/>
                <a:cs typeface="Times New Roman" panose="02020603050405020304" pitchFamily="18" charset="0"/>
              </a:rPr>
              <a:t>•	Publishing tools (</a:t>
            </a:r>
            <a:r>
              <a:rPr lang="en-US" sz="3200" dirty="0">
                <a:solidFill>
                  <a:srgbClr val="FF0000"/>
                </a:solidFill>
                <a:latin typeface="Times New Roman" panose="02020603050405020304" pitchFamily="18" charset="0"/>
                <a:cs typeface="Times New Roman" panose="02020603050405020304" pitchFamily="18" charset="0"/>
              </a:rPr>
              <a:t>WordPress)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E572A59-874A-4FB3-B40B-5B9A24E64136}"/>
              </a:ext>
            </a:extLst>
          </p:cNvPr>
          <p:cNvSpPr>
            <a:spLocks noGrp="1"/>
          </p:cNvSpPr>
          <p:nvPr>
            <p:ph type="dt" sz="half" idx="10"/>
          </p:nvPr>
        </p:nvSpPr>
        <p:spPr/>
        <p:txBody>
          <a:bodyPr/>
          <a:lstStyle/>
          <a:p>
            <a:fld id="{04269DB0-7EA4-4BC6-8A32-EEFA72446266}" type="datetime1">
              <a:rPr lang="en-IN" smtClean="0"/>
              <a:t>05-05-2020</a:t>
            </a:fld>
            <a:endParaRPr lang="en-IN"/>
          </a:p>
        </p:txBody>
      </p:sp>
      <p:sp>
        <p:nvSpPr>
          <p:cNvPr id="5" name="Slide Number Placeholder 4">
            <a:extLst>
              <a:ext uri="{FF2B5EF4-FFF2-40B4-BE49-F238E27FC236}">
                <a16:creationId xmlns:a16="http://schemas.microsoft.com/office/drawing/2014/main" id="{C907828F-13C1-4C12-BBA3-4D4C6F458507}"/>
              </a:ext>
            </a:extLst>
          </p:cNvPr>
          <p:cNvSpPr>
            <a:spLocks noGrp="1"/>
          </p:cNvSpPr>
          <p:nvPr>
            <p:ph type="sldNum" sz="quarter" idx="12"/>
          </p:nvPr>
        </p:nvSpPr>
        <p:spPr/>
        <p:txBody>
          <a:bodyPr/>
          <a:lstStyle/>
          <a:p>
            <a:fld id="{E02F8B39-E037-49D7-848F-F055834E3AA1}" type="slidenum">
              <a:rPr lang="en-IN" smtClean="0"/>
              <a:t>43</a:t>
            </a:fld>
            <a:endParaRPr lang="en-IN"/>
          </a:p>
        </p:txBody>
      </p:sp>
      <p:sp>
        <p:nvSpPr>
          <p:cNvPr id="6" name="Footer Placeholder 5">
            <a:extLst>
              <a:ext uri="{FF2B5EF4-FFF2-40B4-BE49-F238E27FC236}">
                <a16:creationId xmlns:a16="http://schemas.microsoft.com/office/drawing/2014/main" id="{46F48EAE-1C98-4D76-AE14-9DA8331CE4BA}"/>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866793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4A7D5-49BB-4A44-BBE6-2B855C45CD0E}"/>
              </a:ext>
            </a:extLst>
          </p:cNvPr>
          <p:cNvSpPr>
            <a:spLocks noGrp="1"/>
          </p:cNvSpPr>
          <p:nvPr>
            <p:ph idx="1"/>
          </p:nvPr>
        </p:nvSpPr>
        <p:spPr>
          <a:xfrm>
            <a:off x="361122" y="136525"/>
            <a:ext cx="11734800" cy="6584950"/>
          </a:xfrm>
        </p:spPr>
        <p:txBody>
          <a:bodyPr>
            <a:normAutofit fontScale="85000" lnSpcReduction="10000"/>
          </a:bodyPr>
          <a:lstStyle/>
          <a:p>
            <a:pPr algn="just">
              <a:lnSpc>
                <a:spcPct val="200000"/>
              </a:lnSpc>
            </a:pPr>
            <a:r>
              <a:rPr lang="en-US" sz="2000" dirty="0">
                <a:solidFill>
                  <a:srgbClr val="0000FF"/>
                </a:solidFill>
                <a:latin typeface="Times New Roman" panose="02020603050405020304" pitchFamily="18" charset="0"/>
                <a:cs typeface="Times New Roman" panose="02020603050405020304" pitchFamily="18" charset="0"/>
              </a:rPr>
              <a:t> To offer a SaaS-based cloud service redundantly with multiple implementation mediums makes the design of SaaS environments highly specialized</a:t>
            </a:r>
            <a:r>
              <a:rPr lang="en-US" sz="2000" dirty="0">
                <a:solidFill>
                  <a:srgbClr val="0000FF"/>
                </a:solidFill>
              </a:rPr>
              <a:t> </a:t>
            </a:r>
            <a:r>
              <a:rPr lang="en-US" sz="2000" dirty="0">
                <a:latin typeface="Times New Roman" panose="02020603050405020304" pitchFamily="18" charset="0"/>
                <a:cs typeface="Times New Roman" panose="02020603050405020304" pitchFamily="18" charset="0"/>
              </a:rPr>
              <a:t>such as:</a:t>
            </a:r>
          </a:p>
          <a:p>
            <a:pPr marL="457200" lvl="1" indent="0" algn="just">
              <a:lnSpc>
                <a:spcPct val="200000"/>
              </a:lnSpc>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Service Load Balancing </a:t>
            </a:r>
            <a:r>
              <a:rPr lang="en-US" sz="2000" dirty="0">
                <a:latin typeface="Times New Roman" panose="02020603050405020304" pitchFamily="18" charset="0"/>
                <a:cs typeface="Times New Roman" panose="02020603050405020304" pitchFamily="18" charset="0"/>
              </a:rPr>
              <a:t>– for workload distribution across redundant SaaS-based cloud service implementations</a:t>
            </a:r>
          </a:p>
          <a:p>
            <a:pPr marL="457200" lvl="1" indent="0" algn="just">
              <a:lnSpc>
                <a:spcPct val="200000"/>
              </a:lnSpc>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Dynamic Failure Detection and Recovery </a:t>
            </a:r>
            <a:r>
              <a:rPr lang="en-US" sz="2000" dirty="0">
                <a:latin typeface="Times New Roman" panose="02020603050405020304" pitchFamily="18" charset="0"/>
                <a:cs typeface="Times New Roman" panose="02020603050405020304" pitchFamily="18" charset="0"/>
              </a:rPr>
              <a:t>– to establish a system that can automatically resolve some failure conditions without disruption in service to the SaaS implementation</a:t>
            </a:r>
          </a:p>
          <a:p>
            <a:pPr marL="457200" lvl="1" indent="0" algn="just">
              <a:lnSpc>
                <a:spcPct val="200000"/>
              </a:lnSpc>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Storage Maintenance Window </a:t>
            </a:r>
            <a:r>
              <a:rPr lang="en-US" sz="2000" dirty="0">
                <a:latin typeface="Times New Roman" panose="02020603050405020304" pitchFamily="18" charset="0"/>
                <a:cs typeface="Times New Roman" panose="02020603050405020304" pitchFamily="18" charset="0"/>
              </a:rPr>
              <a:t>– to allow for planned maintenance outages that do not impact SaaS implementation availability</a:t>
            </a:r>
          </a:p>
          <a:p>
            <a:pPr marL="457200" lvl="1" indent="0" algn="just">
              <a:lnSpc>
                <a:spcPct val="200000"/>
              </a:lnSpc>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Elastic Resource Capacity/Elastic Network Capacity </a:t>
            </a:r>
            <a:r>
              <a:rPr lang="en-US" sz="2000" dirty="0">
                <a:latin typeface="Times New Roman" panose="02020603050405020304" pitchFamily="18" charset="0"/>
                <a:cs typeface="Times New Roman" panose="02020603050405020304" pitchFamily="18" charset="0"/>
              </a:rPr>
              <a:t>– to establish inherent elasticity within the SaaS-based cloud service architecture that enables it to automatically accommodate a range of runtime scalability requirements</a:t>
            </a:r>
          </a:p>
          <a:p>
            <a:pPr marL="457200" lvl="1" indent="0" algn="just">
              <a:lnSpc>
                <a:spcPct val="200000"/>
              </a:lnSpc>
              <a:buNone/>
            </a:pP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Cloud Balancing </a:t>
            </a:r>
            <a:r>
              <a:rPr lang="en-US" sz="2000" dirty="0">
                <a:latin typeface="Times New Roman" panose="02020603050405020304" pitchFamily="18" charset="0"/>
                <a:cs typeface="Times New Roman" panose="02020603050405020304" pitchFamily="18" charset="0"/>
              </a:rPr>
              <a:t>– to instill broad resiliency within the SaaS implementation, which can be especially important for cloud services subjected to extreme concurrent usage volumes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8C2D33-5451-40DD-9147-26BA885114CF}"/>
              </a:ext>
            </a:extLst>
          </p:cNvPr>
          <p:cNvSpPr>
            <a:spLocks noGrp="1"/>
          </p:cNvSpPr>
          <p:nvPr>
            <p:ph type="dt" sz="half" idx="10"/>
          </p:nvPr>
        </p:nvSpPr>
        <p:spPr/>
        <p:txBody>
          <a:bodyPr/>
          <a:lstStyle/>
          <a:p>
            <a:fld id="{DAE46B2D-13BD-4CEB-8F0F-50C167421615}" type="datetime1">
              <a:rPr lang="en-IN" smtClean="0"/>
              <a:t>05-05-2020</a:t>
            </a:fld>
            <a:endParaRPr lang="en-IN"/>
          </a:p>
        </p:txBody>
      </p:sp>
      <p:sp>
        <p:nvSpPr>
          <p:cNvPr id="5" name="Slide Number Placeholder 4">
            <a:extLst>
              <a:ext uri="{FF2B5EF4-FFF2-40B4-BE49-F238E27FC236}">
                <a16:creationId xmlns:a16="http://schemas.microsoft.com/office/drawing/2014/main" id="{9F529FB5-EA99-450F-89C6-941BCB59B3E3}"/>
              </a:ext>
            </a:extLst>
          </p:cNvPr>
          <p:cNvSpPr>
            <a:spLocks noGrp="1"/>
          </p:cNvSpPr>
          <p:nvPr>
            <p:ph type="sldNum" sz="quarter" idx="12"/>
          </p:nvPr>
        </p:nvSpPr>
        <p:spPr/>
        <p:txBody>
          <a:bodyPr/>
          <a:lstStyle/>
          <a:p>
            <a:fld id="{E02F8B39-E037-49D7-848F-F055834E3AA1}" type="slidenum">
              <a:rPr lang="en-IN" smtClean="0"/>
              <a:t>44</a:t>
            </a:fld>
            <a:endParaRPr lang="en-IN"/>
          </a:p>
        </p:txBody>
      </p:sp>
      <p:sp>
        <p:nvSpPr>
          <p:cNvPr id="2" name="Footer Placeholder 1">
            <a:extLst>
              <a:ext uri="{FF2B5EF4-FFF2-40B4-BE49-F238E27FC236}">
                <a16:creationId xmlns:a16="http://schemas.microsoft.com/office/drawing/2014/main" id="{1AECA451-A4FB-48ED-B1F6-34E25B92B18B}"/>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323397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A076-C52F-4287-9A2F-C8A22F99ACE7}"/>
              </a:ext>
            </a:extLst>
          </p:cNvPr>
          <p:cNvSpPr>
            <a:spLocks noGrp="1"/>
          </p:cNvSpPr>
          <p:nvPr>
            <p:ph type="title"/>
          </p:nvPr>
        </p:nvSpPr>
        <p:spPr>
          <a:xfrm>
            <a:off x="616226" y="500062"/>
            <a:ext cx="11145078" cy="1325563"/>
          </a:xfrm>
        </p:spPr>
        <p:txBody>
          <a:bodyPr>
            <a:normAutofit/>
          </a:bodyPr>
          <a:lstStyle/>
          <a:p>
            <a:r>
              <a:rPr lang="en-US" sz="2400" dirty="0">
                <a:latin typeface="Times New Roman" panose="02020603050405020304" pitchFamily="18" charset="0"/>
                <a:cs typeface="Times New Roman" panose="02020603050405020304" pitchFamily="18" charset="0"/>
              </a:rPr>
              <a:t>2. Specialized </a:t>
            </a:r>
            <a:r>
              <a:rPr lang="en-US" sz="2400" dirty="0">
                <a:solidFill>
                  <a:srgbClr val="FF0000"/>
                </a:solidFill>
                <a:latin typeface="Times New Roman" panose="02020603050405020304" pitchFamily="18" charset="0"/>
                <a:cs typeface="Times New Roman" panose="02020603050405020304" pitchFamily="18" charset="0"/>
              </a:rPr>
              <a:t>cloud usage monitors </a:t>
            </a:r>
            <a:r>
              <a:rPr lang="en-US" sz="2400" dirty="0">
                <a:latin typeface="Times New Roman" panose="02020603050405020304" pitchFamily="18" charset="0"/>
                <a:cs typeface="Times New Roman" panose="02020603050405020304" pitchFamily="18" charset="0"/>
              </a:rPr>
              <a:t>can be used in SaaS environments </a:t>
            </a:r>
            <a:r>
              <a:rPr lang="en-US" sz="2400" dirty="0">
                <a:solidFill>
                  <a:srgbClr val="FF0000"/>
                </a:solidFill>
                <a:latin typeface="Times New Roman" panose="02020603050405020304" pitchFamily="18" charset="0"/>
                <a:cs typeface="Times New Roman" panose="02020603050405020304" pitchFamily="18" charset="0"/>
              </a:rPr>
              <a:t>to track the </a:t>
            </a:r>
            <a:r>
              <a:rPr lang="en-US" sz="2400" dirty="0">
                <a:latin typeface="Times New Roman" panose="02020603050405020304" pitchFamily="18" charset="0"/>
                <a:cs typeface="Times New Roman" panose="02020603050405020304" pitchFamily="18" charset="0"/>
              </a:rPr>
              <a:t>following types of metrics: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395186-4355-421D-B251-E0FD40F2FC09}"/>
              </a:ext>
            </a:extLst>
          </p:cNvPr>
          <p:cNvSpPr>
            <a:spLocks noGrp="1"/>
          </p:cNvSpPr>
          <p:nvPr>
            <p:ph idx="1"/>
          </p:nvPr>
        </p:nvSpPr>
        <p:spPr/>
        <p:txBody>
          <a:bodyPr>
            <a:normAutofit fontScale="92500" lnSpcReduction="10000"/>
          </a:bodyPr>
          <a:lstStyle/>
          <a:p>
            <a:pPr marL="0" indent="0" algn="just">
              <a:buNone/>
            </a:pPr>
            <a:r>
              <a:rPr lang="en-US" dirty="0"/>
              <a:t>•</a:t>
            </a:r>
            <a:r>
              <a:rPr lang="en-US" dirty="0">
                <a:solidFill>
                  <a:srgbClr val="0000FF"/>
                </a:solidFill>
              </a:rPr>
              <a:t>Tenant Subscription Period </a:t>
            </a:r>
            <a:r>
              <a:rPr lang="en-US" dirty="0"/>
              <a:t>– This metric is used by pay-per-use monitors to </a:t>
            </a:r>
            <a:r>
              <a:rPr lang="en-US" dirty="0">
                <a:solidFill>
                  <a:srgbClr val="FF0000"/>
                </a:solidFill>
              </a:rPr>
              <a:t>record and track application usage for time-based billing</a:t>
            </a:r>
            <a:r>
              <a:rPr lang="en-US" dirty="0"/>
              <a:t>. This type of monitoring usually incorporates application licensing and regular assessments of </a:t>
            </a:r>
            <a:r>
              <a:rPr lang="en-US" dirty="0">
                <a:solidFill>
                  <a:srgbClr val="FF0000"/>
                </a:solidFill>
              </a:rPr>
              <a:t>leasing periods </a:t>
            </a:r>
            <a:r>
              <a:rPr lang="en-US" dirty="0"/>
              <a:t>that extend beyond the hourly periods of IaaS and PaaS environments.(leased period)</a:t>
            </a:r>
          </a:p>
          <a:p>
            <a:pPr marL="0" indent="0" algn="just">
              <a:buNone/>
            </a:pPr>
            <a:r>
              <a:rPr lang="en-US" dirty="0"/>
              <a:t>•</a:t>
            </a:r>
            <a:r>
              <a:rPr lang="en-US" dirty="0">
                <a:solidFill>
                  <a:srgbClr val="0000FF"/>
                </a:solidFill>
              </a:rPr>
              <a:t>Application Usage </a:t>
            </a:r>
            <a:r>
              <a:rPr lang="en-US" dirty="0"/>
              <a:t>– This metric, based on user or security groups, is used with pay-per-use monitors to </a:t>
            </a:r>
            <a:r>
              <a:rPr lang="en-US" dirty="0">
                <a:solidFill>
                  <a:srgbClr val="FF0000"/>
                </a:solidFill>
              </a:rPr>
              <a:t>record and track application usage for billing purposes.(regular usage)</a:t>
            </a:r>
          </a:p>
          <a:p>
            <a:pPr marL="0" indent="0" algn="just">
              <a:buNone/>
            </a:pPr>
            <a:r>
              <a:rPr lang="en-US" dirty="0"/>
              <a:t>•</a:t>
            </a:r>
            <a:r>
              <a:rPr lang="en-US" dirty="0">
                <a:solidFill>
                  <a:srgbClr val="0000FF"/>
                </a:solidFill>
              </a:rPr>
              <a:t>Tenant Application Functional Module </a:t>
            </a:r>
            <a:r>
              <a:rPr lang="en-US" dirty="0"/>
              <a:t>– This metric is used by pay-per-use monitors for </a:t>
            </a:r>
            <a:r>
              <a:rPr lang="en-US" dirty="0">
                <a:solidFill>
                  <a:srgbClr val="FF0000"/>
                </a:solidFill>
              </a:rPr>
              <a:t>function-based billing. </a:t>
            </a:r>
            <a:r>
              <a:rPr lang="en-US" dirty="0"/>
              <a:t>Cloud services can have different functionality tiers according to whether the cloud consumer is free-tier or a paid subscriber.(only specific service not all service)</a:t>
            </a:r>
            <a:endParaRPr lang="en-IN" dirty="0"/>
          </a:p>
        </p:txBody>
      </p:sp>
      <p:sp>
        <p:nvSpPr>
          <p:cNvPr id="4" name="Date Placeholder 3">
            <a:extLst>
              <a:ext uri="{FF2B5EF4-FFF2-40B4-BE49-F238E27FC236}">
                <a16:creationId xmlns:a16="http://schemas.microsoft.com/office/drawing/2014/main" id="{9A257E1A-D5D9-4F15-BF34-5FAFDDBEB82C}"/>
              </a:ext>
            </a:extLst>
          </p:cNvPr>
          <p:cNvSpPr>
            <a:spLocks noGrp="1"/>
          </p:cNvSpPr>
          <p:nvPr>
            <p:ph type="dt" sz="half" idx="10"/>
          </p:nvPr>
        </p:nvSpPr>
        <p:spPr/>
        <p:txBody>
          <a:bodyPr/>
          <a:lstStyle/>
          <a:p>
            <a:fld id="{5D4F0B76-CE99-49F8-9690-EE60A75A1B3D}" type="datetime1">
              <a:rPr lang="en-IN" smtClean="0"/>
              <a:t>05-05-2020</a:t>
            </a:fld>
            <a:endParaRPr lang="en-IN"/>
          </a:p>
        </p:txBody>
      </p:sp>
      <p:sp>
        <p:nvSpPr>
          <p:cNvPr id="5" name="Slide Number Placeholder 4">
            <a:extLst>
              <a:ext uri="{FF2B5EF4-FFF2-40B4-BE49-F238E27FC236}">
                <a16:creationId xmlns:a16="http://schemas.microsoft.com/office/drawing/2014/main" id="{DA84D7A5-8FA2-43BF-AE6C-3D7D85A3B861}"/>
              </a:ext>
            </a:extLst>
          </p:cNvPr>
          <p:cNvSpPr>
            <a:spLocks noGrp="1"/>
          </p:cNvSpPr>
          <p:nvPr>
            <p:ph type="sldNum" sz="quarter" idx="12"/>
          </p:nvPr>
        </p:nvSpPr>
        <p:spPr/>
        <p:txBody>
          <a:bodyPr/>
          <a:lstStyle/>
          <a:p>
            <a:fld id="{E02F8B39-E037-49D7-848F-F055834E3AA1}" type="slidenum">
              <a:rPr lang="en-IN" smtClean="0"/>
              <a:t>45</a:t>
            </a:fld>
            <a:endParaRPr lang="en-IN"/>
          </a:p>
        </p:txBody>
      </p:sp>
      <p:sp>
        <p:nvSpPr>
          <p:cNvPr id="6" name="Footer Placeholder 5">
            <a:extLst>
              <a:ext uri="{FF2B5EF4-FFF2-40B4-BE49-F238E27FC236}">
                <a16:creationId xmlns:a16="http://schemas.microsoft.com/office/drawing/2014/main" id="{E0B2CF2F-ADB0-4FE5-A58C-1B76FAAECA0D}"/>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79667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7F1F-5CD8-4A0A-89EA-09D345167745}"/>
              </a:ext>
            </a:extLst>
          </p:cNvPr>
          <p:cNvSpPr>
            <a:spLocks noGrp="1"/>
          </p:cNvSpPr>
          <p:nvPr>
            <p:ph type="title"/>
          </p:nvPr>
        </p:nvSpPr>
        <p:spPr/>
        <p:txBody>
          <a:bodyPr/>
          <a:lstStyle/>
          <a:p>
            <a:r>
              <a:rPr lang="en-IN" dirty="0">
                <a:solidFill>
                  <a:srgbClr val="FF0000"/>
                </a:solidFill>
              </a:rPr>
              <a:t>3. Security</a:t>
            </a:r>
          </a:p>
        </p:txBody>
      </p:sp>
      <p:sp>
        <p:nvSpPr>
          <p:cNvPr id="3" name="Content Placeholder 2">
            <a:extLst>
              <a:ext uri="{FF2B5EF4-FFF2-40B4-BE49-F238E27FC236}">
                <a16:creationId xmlns:a16="http://schemas.microsoft.com/office/drawing/2014/main" id="{8DFDEEDB-7B9A-460C-8DFE-3529C58008DA}"/>
              </a:ext>
            </a:extLst>
          </p:cNvPr>
          <p:cNvSpPr>
            <a:spLocks noGrp="1"/>
          </p:cNvSpPr>
          <p:nvPr>
            <p:ph idx="1"/>
          </p:nvPr>
        </p:nvSpPr>
        <p:spPr/>
        <p:txBody>
          <a:bodyPr/>
          <a:lstStyle/>
          <a:p>
            <a:pPr algn="just">
              <a:lnSpc>
                <a:spcPct val="200000"/>
              </a:lnSpc>
            </a:pPr>
            <a:r>
              <a:rPr lang="en-US" dirty="0"/>
              <a:t>SaaS implementations generally rely on a </a:t>
            </a:r>
            <a:r>
              <a:rPr lang="en-US" dirty="0">
                <a:solidFill>
                  <a:srgbClr val="FF0000"/>
                </a:solidFill>
              </a:rPr>
              <a:t>foundation of security controls inherent to their deployment environment</a:t>
            </a:r>
            <a:r>
              <a:rPr lang="en-US" dirty="0"/>
              <a:t>. Distinct business processing logic will then add layers of additional cloud security mechanisms or specialized security technologies.</a:t>
            </a:r>
            <a:endParaRPr lang="en-IN" dirty="0"/>
          </a:p>
        </p:txBody>
      </p:sp>
      <p:sp>
        <p:nvSpPr>
          <p:cNvPr id="4" name="Date Placeholder 3">
            <a:extLst>
              <a:ext uri="{FF2B5EF4-FFF2-40B4-BE49-F238E27FC236}">
                <a16:creationId xmlns:a16="http://schemas.microsoft.com/office/drawing/2014/main" id="{0A4DEFFA-EC1A-4064-8FBF-57CB1883513F}"/>
              </a:ext>
            </a:extLst>
          </p:cNvPr>
          <p:cNvSpPr>
            <a:spLocks noGrp="1"/>
          </p:cNvSpPr>
          <p:nvPr>
            <p:ph type="dt" sz="half" idx="10"/>
          </p:nvPr>
        </p:nvSpPr>
        <p:spPr/>
        <p:txBody>
          <a:bodyPr/>
          <a:lstStyle/>
          <a:p>
            <a:fld id="{067DFB1E-B365-46F5-A279-824A8C0E0A8A}" type="datetime1">
              <a:rPr lang="en-IN" smtClean="0"/>
              <a:t>05-05-2020</a:t>
            </a:fld>
            <a:endParaRPr lang="en-IN"/>
          </a:p>
        </p:txBody>
      </p:sp>
      <p:sp>
        <p:nvSpPr>
          <p:cNvPr id="5" name="Slide Number Placeholder 4">
            <a:extLst>
              <a:ext uri="{FF2B5EF4-FFF2-40B4-BE49-F238E27FC236}">
                <a16:creationId xmlns:a16="http://schemas.microsoft.com/office/drawing/2014/main" id="{0CB11AC3-F37B-456E-AEF8-6E570B7DE779}"/>
              </a:ext>
            </a:extLst>
          </p:cNvPr>
          <p:cNvSpPr>
            <a:spLocks noGrp="1"/>
          </p:cNvSpPr>
          <p:nvPr>
            <p:ph type="sldNum" sz="quarter" idx="12"/>
          </p:nvPr>
        </p:nvSpPr>
        <p:spPr/>
        <p:txBody>
          <a:bodyPr/>
          <a:lstStyle/>
          <a:p>
            <a:fld id="{E02F8B39-E037-49D7-848F-F055834E3AA1}" type="slidenum">
              <a:rPr lang="en-IN" smtClean="0"/>
              <a:t>46</a:t>
            </a:fld>
            <a:endParaRPr lang="en-IN"/>
          </a:p>
        </p:txBody>
      </p:sp>
      <p:sp>
        <p:nvSpPr>
          <p:cNvPr id="6" name="Footer Placeholder 5">
            <a:extLst>
              <a:ext uri="{FF2B5EF4-FFF2-40B4-BE49-F238E27FC236}">
                <a16:creationId xmlns:a16="http://schemas.microsoft.com/office/drawing/2014/main" id="{C7FC1BF3-AD01-4717-881A-A64375C5044B}"/>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352571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7D58-E728-467A-8A88-124D795C05D6}"/>
              </a:ext>
            </a:extLst>
          </p:cNvPr>
          <p:cNvSpPr>
            <a:spLocks noGrp="1"/>
          </p:cNvSpPr>
          <p:nvPr>
            <p:ph type="title"/>
          </p:nvPr>
        </p:nvSpPr>
        <p:spPr/>
        <p:txBody>
          <a:bodyPr/>
          <a:lstStyle/>
          <a:p>
            <a:r>
              <a:rPr lang="en-US" dirty="0"/>
              <a:t>Next Topic</a:t>
            </a:r>
            <a:endParaRPr lang="en-IN" dirty="0"/>
          </a:p>
        </p:txBody>
      </p:sp>
      <p:sp>
        <p:nvSpPr>
          <p:cNvPr id="3" name="Content Placeholder 2">
            <a:extLst>
              <a:ext uri="{FF2B5EF4-FFF2-40B4-BE49-F238E27FC236}">
                <a16:creationId xmlns:a16="http://schemas.microsoft.com/office/drawing/2014/main" id="{DF2124B5-AAE0-4669-B1C4-31693A31286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r>
              <a:rPr lang="en-US" dirty="0">
                <a:hlinkClick r:id="rId2" action="ppaction://hlinkpres?slideindex=1&amp;slidetitle="/>
              </a:rPr>
              <a:t>Cloud Delivery Models: The Cloud Consumer Perspective</a:t>
            </a:r>
            <a:endParaRPr lang="en-IN" dirty="0"/>
          </a:p>
        </p:txBody>
      </p:sp>
      <p:sp>
        <p:nvSpPr>
          <p:cNvPr id="4" name="Date Placeholder 3">
            <a:extLst>
              <a:ext uri="{FF2B5EF4-FFF2-40B4-BE49-F238E27FC236}">
                <a16:creationId xmlns:a16="http://schemas.microsoft.com/office/drawing/2014/main" id="{362ECD6B-6458-469B-8835-3AAE21608F82}"/>
              </a:ext>
            </a:extLst>
          </p:cNvPr>
          <p:cNvSpPr>
            <a:spLocks noGrp="1"/>
          </p:cNvSpPr>
          <p:nvPr>
            <p:ph type="dt" sz="half" idx="10"/>
          </p:nvPr>
        </p:nvSpPr>
        <p:spPr/>
        <p:txBody>
          <a:bodyPr/>
          <a:lstStyle/>
          <a:p>
            <a:fld id="{A79EF2C9-1E9A-4C31-AD12-ADE8F3D81A2B}" type="datetime1">
              <a:rPr lang="en-IN" smtClean="0"/>
              <a:t>05-05-2020</a:t>
            </a:fld>
            <a:endParaRPr lang="en-IN"/>
          </a:p>
        </p:txBody>
      </p:sp>
      <p:sp>
        <p:nvSpPr>
          <p:cNvPr id="5" name="Slide Number Placeholder 4">
            <a:extLst>
              <a:ext uri="{FF2B5EF4-FFF2-40B4-BE49-F238E27FC236}">
                <a16:creationId xmlns:a16="http://schemas.microsoft.com/office/drawing/2014/main" id="{73C108B2-11AB-430F-92BF-FAE61CB71C77}"/>
              </a:ext>
            </a:extLst>
          </p:cNvPr>
          <p:cNvSpPr>
            <a:spLocks noGrp="1"/>
          </p:cNvSpPr>
          <p:nvPr>
            <p:ph type="sldNum" sz="quarter" idx="12"/>
          </p:nvPr>
        </p:nvSpPr>
        <p:spPr/>
        <p:txBody>
          <a:bodyPr/>
          <a:lstStyle/>
          <a:p>
            <a:fld id="{E02F8B39-E037-49D7-848F-F055834E3AA1}" type="slidenum">
              <a:rPr lang="en-IN" smtClean="0"/>
              <a:t>47</a:t>
            </a:fld>
            <a:endParaRPr lang="en-IN"/>
          </a:p>
        </p:txBody>
      </p:sp>
      <p:sp>
        <p:nvSpPr>
          <p:cNvPr id="6" name="Footer Placeholder 5">
            <a:extLst>
              <a:ext uri="{FF2B5EF4-FFF2-40B4-BE49-F238E27FC236}">
                <a16:creationId xmlns:a16="http://schemas.microsoft.com/office/drawing/2014/main" id="{BB571E12-BC3A-4682-BBAD-1BC18B4B3DB8}"/>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704938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F313-8AC3-47C9-8728-BECCACFD4AD0}"/>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95FEFC28-6297-426D-B779-EF1DBA5D657B}"/>
              </a:ext>
            </a:extLst>
          </p:cNvPr>
          <p:cNvSpPr>
            <a:spLocks noGrp="1"/>
          </p:cNvSpPr>
          <p:nvPr>
            <p:ph idx="1"/>
          </p:nvPr>
        </p:nvSpPr>
        <p:spPr/>
        <p:txBody>
          <a:bodyPr/>
          <a:lstStyle/>
          <a:p>
            <a:r>
              <a:rPr lang="en-IN" dirty="0">
                <a:hlinkClick r:id="rId2"/>
              </a:rPr>
              <a:t>https://timesofcloud.com/cloud-tutorial/cloud-providers/</a:t>
            </a:r>
            <a:endParaRPr lang="en-IN" dirty="0"/>
          </a:p>
        </p:txBody>
      </p:sp>
      <p:sp>
        <p:nvSpPr>
          <p:cNvPr id="4" name="Date Placeholder 3">
            <a:extLst>
              <a:ext uri="{FF2B5EF4-FFF2-40B4-BE49-F238E27FC236}">
                <a16:creationId xmlns:a16="http://schemas.microsoft.com/office/drawing/2014/main" id="{488E16F1-4870-4B27-9BE5-D66A89D8EA8D}"/>
              </a:ext>
            </a:extLst>
          </p:cNvPr>
          <p:cNvSpPr>
            <a:spLocks noGrp="1"/>
          </p:cNvSpPr>
          <p:nvPr>
            <p:ph type="dt" sz="half" idx="10"/>
          </p:nvPr>
        </p:nvSpPr>
        <p:spPr/>
        <p:txBody>
          <a:bodyPr/>
          <a:lstStyle/>
          <a:p>
            <a:fld id="{1BCEBA25-9E52-47F0-B253-E8CC9AB6F1C6}" type="datetime1">
              <a:rPr lang="en-IN" smtClean="0"/>
              <a:t>05-05-2020</a:t>
            </a:fld>
            <a:endParaRPr lang="en-IN"/>
          </a:p>
        </p:txBody>
      </p:sp>
      <p:sp>
        <p:nvSpPr>
          <p:cNvPr id="5" name="Footer Placeholder 4">
            <a:extLst>
              <a:ext uri="{FF2B5EF4-FFF2-40B4-BE49-F238E27FC236}">
                <a16:creationId xmlns:a16="http://schemas.microsoft.com/office/drawing/2014/main" id="{1D9BFE7C-0BAB-496D-8A75-37CDF0C01B6A}"/>
              </a:ext>
            </a:extLst>
          </p:cNvPr>
          <p:cNvSpPr>
            <a:spLocks noGrp="1"/>
          </p:cNvSpPr>
          <p:nvPr>
            <p:ph type="ftr" sz="quarter" idx="11"/>
          </p:nvPr>
        </p:nvSpPr>
        <p:spPr/>
        <p:txBody>
          <a:bodyPr/>
          <a:lstStyle/>
          <a:p>
            <a:r>
              <a:rPr lang="en-IN"/>
              <a:t>Prof.Karthikeyan, VIT AP University</a:t>
            </a:r>
          </a:p>
        </p:txBody>
      </p:sp>
      <p:sp>
        <p:nvSpPr>
          <p:cNvPr id="6" name="Slide Number Placeholder 5">
            <a:extLst>
              <a:ext uri="{FF2B5EF4-FFF2-40B4-BE49-F238E27FC236}">
                <a16:creationId xmlns:a16="http://schemas.microsoft.com/office/drawing/2014/main" id="{9F376F75-20D3-41AC-AE67-6D8EE109E79D}"/>
              </a:ext>
            </a:extLst>
          </p:cNvPr>
          <p:cNvSpPr>
            <a:spLocks noGrp="1"/>
          </p:cNvSpPr>
          <p:nvPr>
            <p:ph type="sldNum" sz="quarter" idx="12"/>
          </p:nvPr>
        </p:nvSpPr>
        <p:spPr/>
        <p:txBody>
          <a:bodyPr/>
          <a:lstStyle/>
          <a:p>
            <a:fld id="{E02F8B39-E037-49D7-848F-F055834E3AA1}" type="slidenum">
              <a:rPr lang="en-IN" smtClean="0"/>
              <a:t>48</a:t>
            </a:fld>
            <a:endParaRPr lang="en-IN"/>
          </a:p>
        </p:txBody>
      </p:sp>
    </p:spTree>
    <p:extLst>
      <p:ext uri="{BB962C8B-B14F-4D97-AF65-F5344CB8AC3E}">
        <p14:creationId xmlns:p14="http://schemas.microsoft.com/office/powerpoint/2010/main" val="4138531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5439-F27E-4942-9324-104D5C96C78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C078703-25AD-4FF1-B90F-BC9190E965CC}"/>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6000" i="1" dirty="0"/>
              <a:t>Thank You!</a:t>
            </a:r>
            <a:endParaRPr lang="en-IN" sz="6000" i="1" dirty="0"/>
          </a:p>
        </p:txBody>
      </p:sp>
      <p:sp>
        <p:nvSpPr>
          <p:cNvPr id="4" name="Date Placeholder 3">
            <a:extLst>
              <a:ext uri="{FF2B5EF4-FFF2-40B4-BE49-F238E27FC236}">
                <a16:creationId xmlns:a16="http://schemas.microsoft.com/office/drawing/2014/main" id="{0188ED39-3367-48A8-A37B-A618FE7E054E}"/>
              </a:ext>
            </a:extLst>
          </p:cNvPr>
          <p:cNvSpPr>
            <a:spLocks noGrp="1"/>
          </p:cNvSpPr>
          <p:nvPr>
            <p:ph type="dt" sz="half" idx="10"/>
          </p:nvPr>
        </p:nvSpPr>
        <p:spPr/>
        <p:txBody>
          <a:bodyPr/>
          <a:lstStyle/>
          <a:p>
            <a:fld id="{2D006A49-5304-4C7A-A2C0-1C5F320FA0C7}" type="datetime1">
              <a:rPr lang="en-IN" smtClean="0"/>
              <a:t>05-05-2020</a:t>
            </a:fld>
            <a:endParaRPr lang="en-IN"/>
          </a:p>
        </p:txBody>
      </p:sp>
      <p:sp>
        <p:nvSpPr>
          <p:cNvPr id="5" name="Slide Number Placeholder 4">
            <a:extLst>
              <a:ext uri="{FF2B5EF4-FFF2-40B4-BE49-F238E27FC236}">
                <a16:creationId xmlns:a16="http://schemas.microsoft.com/office/drawing/2014/main" id="{D825EF32-E8F0-4826-A187-93C6194F2517}"/>
              </a:ext>
            </a:extLst>
          </p:cNvPr>
          <p:cNvSpPr>
            <a:spLocks noGrp="1"/>
          </p:cNvSpPr>
          <p:nvPr>
            <p:ph type="sldNum" sz="quarter" idx="12"/>
          </p:nvPr>
        </p:nvSpPr>
        <p:spPr/>
        <p:txBody>
          <a:bodyPr/>
          <a:lstStyle/>
          <a:p>
            <a:fld id="{E02F8B39-E037-49D7-848F-F055834E3AA1}" type="slidenum">
              <a:rPr lang="en-IN" smtClean="0"/>
              <a:t>49</a:t>
            </a:fld>
            <a:endParaRPr lang="en-IN"/>
          </a:p>
        </p:txBody>
      </p:sp>
      <p:sp>
        <p:nvSpPr>
          <p:cNvPr id="6" name="Footer Placeholder 5">
            <a:extLst>
              <a:ext uri="{FF2B5EF4-FFF2-40B4-BE49-F238E27FC236}">
                <a16:creationId xmlns:a16="http://schemas.microsoft.com/office/drawing/2014/main" id="{B60A9260-601D-4334-8234-B17C8B859C6C}"/>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2957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B32-0750-40B9-8149-E1AA9BE0E512}"/>
              </a:ext>
            </a:extLst>
          </p:cNvPr>
          <p:cNvSpPr>
            <a:spLocks noGrp="1"/>
          </p:cNvSpPr>
          <p:nvPr>
            <p:ph type="title"/>
          </p:nvPr>
        </p:nvSpPr>
        <p:spPr>
          <a:xfrm>
            <a:off x="112644" y="315429"/>
            <a:ext cx="5304183" cy="1325563"/>
          </a:xfrm>
        </p:spPr>
        <p:txBody>
          <a:bodyPr/>
          <a:lstStyle/>
          <a:p>
            <a:r>
              <a:rPr lang="en-US" sz="2800" dirty="0">
                <a:solidFill>
                  <a:srgbClr val="FF0000"/>
                </a:solidFill>
                <a:latin typeface="Arial" panose="020B0604020202020204" pitchFamily="34" charset="0"/>
                <a:cs typeface="Arial" panose="020B0604020202020204" pitchFamily="34" charset="0"/>
              </a:rPr>
              <a:t>The Cloud Provider Perspective </a:t>
            </a:r>
            <a:br>
              <a:rPr lang="en-US"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B70E6E2-AF6F-465F-AC99-324DFBE166FD}"/>
              </a:ext>
            </a:extLst>
          </p:cNvPr>
          <p:cNvSpPr>
            <a:spLocks noGrp="1"/>
          </p:cNvSpPr>
          <p:nvPr>
            <p:ph idx="1"/>
          </p:nvPr>
        </p:nvSpPr>
        <p:spPr>
          <a:xfrm>
            <a:off x="569843" y="1179581"/>
            <a:ext cx="5304183" cy="1871732"/>
          </a:xfrm>
        </p:spPr>
        <p:txBody>
          <a:bodyPr/>
          <a:lstStyle/>
          <a:p>
            <a:r>
              <a:rPr lang="en-IN" dirty="0">
                <a:solidFill>
                  <a:srgbClr val="2102BE"/>
                </a:solidFill>
              </a:rPr>
              <a:t>Building </a:t>
            </a:r>
            <a:r>
              <a:rPr lang="en-IN" dirty="0"/>
              <a:t>IaaS Environments</a:t>
            </a:r>
          </a:p>
          <a:p>
            <a:r>
              <a:rPr lang="en-IN" dirty="0">
                <a:solidFill>
                  <a:srgbClr val="2102BE"/>
                </a:solidFill>
              </a:rPr>
              <a:t>Equipping </a:t>
            </a:r>
            <a:r>
              <a:rPr lang="en-IN" dirty="0"/>
              <a:t>PaaS Environments</a:t>
            </a:r>
          </a:p>
          <a:p>
            <a:r>
              <a:rPr lang="en-IN" dirty="0">
                <a:solidFill>
                  <a:srgbClr val="2102BE"/>
                </a:solidFill>
              </a:rPr>
              <a:t>Optimizing</a:t>
            </a:r>
            <a:r>
              <a:rPr lang="en-IN" dirty="0"/>
              <a:t> SaaS Environments</a:t>
            </a:r>
          </a:p>
        </p:txBody>
      </p:sp>
      <p:sp>
        <p:nvSpPr>
          <p:cNvPr id="4" name="Date Placeholder 3">
            <a:extLst>
              <a:ext uri="{FF2B5EF4-FFF2-40B4-BE49-F238E27FC236}">
                <a16:creationId xmlns:a16="http://schemas.microsoft.com/office/drawing/2014/main" id="{1F5E07D6-6C55-4053-939F-3BC75B13F8C6}"/>
              </a:ext>
            </a:extLst>
          </p:cNvPr>
          <p:cNvSpPr>
            <a:spLocks noGrp="1"/>
          </p:cNvSpPr>
          <p:nvPr>
            <p:ph type="dt" sz="half" idx="10"/>
          </p:nvPr>
        </p:nvSpPr>
        <p:spPr/>
        <p:txBody>
          <a:bodyPr/>
          <a:lstStyle/>
          <a:p>
            <a:fld id="{46EF419D-280F-46B4-8F77-C458AC2235F2}" type="datetime1">
              <a:rPr lang="en-IN" smtClean="0"/>
              <a:t>05-05-2020</a:t>
            </a:fld>
            <a:endParaRPr lang="en-IN"/>
          </a:p>
        </p:txBody>
      </p:sp>
      <p:sp>
        <p:nvSpPr>
          <p:cNvPr id="5" name="Slide Number Placeholder 4">
            <a:extLst>
              <a:ext uri="{FF2B5EF4-FFF2-40B4-BE49-F238E27FC236}">
                <a16:creationId xmlns:a16="http://schemas.microsoft.com/office/drawing/2014/main" id="{89D42804-890A-47D2-B409-C0B744C7472F}"/>
              </a:ext>
            </a:extLst>
          </p:cNvPr>
          <p:cNvSpPr>
            <a:spLocks noGrp="1"/>
          </p:cNvSpPr>
          <p:nvPr>
            <p:ph type="sldNum" sz="quarter" idx="12"/>
          </p:nvPr>
        </p:nvSpPr>
        <p:spPr/>
        <p:txBody>
          <a:bodyPr/>
          <a:lstStyle/>
          <a:p>
            <a:fld id="{E02F8B39-E037-49D7-848F-F055834E3AA1}" type="slidenum">
              <a:rPr lang="en-IN" smtClean="0"/>
              <a:t>5</a:t>
            </a:fld>
            <a:endParaRPr lang="en-IN"/>
          </a:p>
        </p:txBody>
      </p:sp>
      <p:sp>
        <p:nvSpPr>
          <p:cNvPr id="6" name="Title 1">
            <a:extLst>
              <a:ext uri="{FF2B5EF4-FFF2-40B4-BE49-F238E27FC236}">
                <a16:creationId xmlns:a16="http://schemas.microsoft.com/office/drawing/2014/main" id="{3EE3E2B3-6452-447B-B725-B36650EE33CC}"/>
              </a:ext>
            </a:extLst>
          </p:cNvPr>
          <p:cNvSpPr txBox="1">
            <a:spLocks/>
          </p:cNvSpPr>
          <p:nvPr/>
        </p:nvSpPr>
        <p:spPr>
          <a:xfrm>
            <a:off x="5416827" y="2481125"/>
            <a:ext cx="62053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0000FF"/>
                </a:solidFill>
                <a:latin typeface="Arial" panose="020B0604020202020204" pitchFamily="34" charset="0"/>
                <a:cs typeface="Arial" panose="020B0604020202020204" pitchFamily="34" charset="0"/>
              </a:rPr>
              <a:t>The Cloud Consumer Perspective </a:t>
            </a:r>
            <a:br>
              <a:rPr lang="en-US" dirty="0">
                <a:latin typeface="Arial" panose="020B0604020202020204" pitchFamily="34" charset="0"/>
                <a:cs typeface="Arial" panose="020B0604020202020204" pitchFamily="34" charset="0"/>
              </a:rPr>
            </a:br>
            <a:endParaRPr lang="en-IN" dirty="0"/>
          </a:p>
        </p:txBody>
      </p:sp>
      <p:sp>
        <p:nvSpPr>
          <p:cNvPr id="7" name="Content Placeholder 2">
            <a:extLst>
              <a:ext uri="{FF2B5EF4-FFF2-40B4-BE49-F238E27FC236}">
                <a16:creationId xmlns:a16="http://schemas.microsoft.com/office/drawing/2014/main" id="{ABCA5EE3-74F2-4000-8534-48D93E005FC9}"/>
              </a:ext>
            </a:extLst>
          </p:cNvPr>
          <p:cNvSpPr txBox="1">
            <a:spLocks/>
          </p:cNvSpPr>
          <p:nvPr/>
        </p:nvSpPr>
        <p:spPr>
          <a:xfrm>
            <a:off x="6049617" y="3412263"/>
            <a:ext cx="5304183" cy="1871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Working with IaaS Environments</a:t>
            </a:r>
          </a:p>
          <a:p>
            <a:r>
              <a:rPr lang="en-IN" dirty="0"/>
              <a:t>Working with PaaS Environments</a:t>
            </a:r>
          </a:p>
          <a:p>
            <a:r>
              <a:rPr lang="en-IN" dirty="0"/>
              <a:t>Working with SaaS Services</a:t>
            </a:r>
          </a:p>
        </p:txBody>
      </p:sp>
      <p:sp>
        <p:nvSpPr>
          <p:cNvPr id="8" name="Footer Placeholder 7">
            <a:extLst>
              <a:ext uri="{FF2B5EF4-FFF2-40B4-BE49-F238E27FC236}">
                <a16:creationId xmlns:a16="http://schemas.microsoft.com/office/drawing/2014/main" id="{EA02A7FD-12E6-41CE-A74E-8F9CA0BB4185}"/>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35385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11AF-89A9-457C-8EB1-DFCB966C70BB}"/>
              </a:ext>
            </a:extLst>
          </p:cNvPr>
          <p:cNvSpPr>
            <a:spLocks noGrp="1"/>
          </p:cNvSpPr>
          <p:nvPr>
            <p:ph type="title"/>
          </p:nvPr>
        </p:nvSpPr>
        <p:spPr/>
        <p:txBody>
          <a:bodyPr/>
          <a:lstStyle/>
          <a:p>
            <a:r>
              <a:rPr lang="en-IN" b="1" dirty="0"/>
              <a:t>Cloud Providers ?</a:t>
            </a:r>
            <a:br>
              <a:rPr lang="en-IN" b="1" dirty="0"/>
            </a:br>
            <a:endParaRPr lang="en-IN" dirty="0"/>
          </a:p>
        </p:txBody>
      </p:sp>
      <p:sp>
        <p:nvSpPr>
          <p:cNvPr id="3" name="Content Placeholder 2">
            <a:extLst>
              <a:ext uri="{FF2B5EF4-FFF2-40B4-BE49-F238E27FC236}">
                <a16:creationId xmlns:a16="http://schemas.microsoft.com/office/drawing/2014/main" id="{7373DA90-4748-4898-A198-517AF4938613}"/>
              </a:ext>
            </a:extLst>
          </p:cNvPr>
          <p:cNvSpPr>
            <a:spLocks noGrp="1"/>
          </p:cNvSpPr>
          <p:nvPr>
            <p:ph idx="1"/>
          </p:nvPr>
        </p:nvSpPr>
        <p:spPr>
          <a:xfrm>
            <a:off x="838200" y="1795808"/>
            <a:ext cx="10515600" cy="4351338"/>
          </a:xfrm>
        </p:spPr>
        <p:txBody>
          <a:bodyPr/>
          <a:lstStyle/>
          <a:p>
            <a:pPr algn="just"/>
            <a:r>
              <a:rPr lang="en-US" dirty="0">
                <a:latin typeface="Times New Roman" panose="02020603050405020304" pitchFamily="18" charset="0"/>
                <a:cs typeface="Times New Roman" panose="02020603050405020304" pitchFamily="18" charset="0"/>
              </a:rPr>
              <a:t>A cloud provider is a </a:t>
            </a:r>
            <a:r>
              <a:rPr lang="en-US" dirty="0">
                <a:solidFill>
                  <a:srgbClr val="FF0000"/>
                </a:solidFill>
                <a:latin typeface="Times New Roman" panose="02020603050405020304" pitchFamily="18" charset="0"/>
                <a:cs typeface="Times New Roman" panose="02020603050405020304" pitchFamily="18" charset="0"/>
              </a:rPr>
              <a:t>person, or an organization</a:t>
            </a:r>
            <a:r>
              <a:rPr lang="en-US" dirty="0">
                <a:latin typeface="Times New Roman" panose="02020603050405020304" pitchFamily="18" charset="0"/>
                <a:cs typeface="Times New Roman" panose="02020603050405020304" pitchFamily="18" charset="0"/>
              </a:rPr>
              <a:t>; it is the entity responsible for making a service available to interested parties.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Cloud Provider </a:t>
            </a:r>
            <a:r>
              <a:rPr lang="en-US" dirty="0">
                <a:solidFill>
                  <a:srgbClr val="FF0000"/>
                </a:solidFill>
                <a:latin typeface="Times New Roman" panose="02020603050405020304" pitchFamily="18" charset="0"/>
                <a:cs typeface="Times New Roman" panose="02020603050405020304" pitchFamily="18" charset="0"/>
              </a:rPr>
              <a:t>acquires and manages the computing infrastructure </a:t>
            </a:r>
            <a:r>
              <a:rPr lang="en-US" dirty="0">
                <a:latin typeface="Times New Roman" panose="02020603050405020304" pitchFamily="18" charset="0"/>
                <a:cs typeface="Times New Roman" panose="02020603050405020304" pitchFamily="18" charset="0"/>
              </a:rPr>
              <a:t>required for providing the services, runs the cloud software that provides the services, and </a:t>
            </a:r>
            <a:r>
              <a:rPr lang="en-US" dirty="0">
                <a:solidFill>
                  <a:srgbClr val="FF0000"/>
                </a:solidFill>
                <a:latin typeface="Times New Roman" panose="02020603050405020304" pitchFamily="18" charset="0"/>
                <a:cs typeface="Times New Roman" panose="02020603050405020304" pitchFamily="18" charset="0"/>
              </a:rPr>
              <a:t>makes arrangement to deliver the cloud services</a:t>
            </a:r>
            <a:r>
              <a:rPr lang="en-US" dirty="0">
                <a:latin typeface="Times New Roman" panose="02020603050405020304" pitchFamily="18" charset="0"/>
                <a:cs typeface="Times New Roman" panose="02020603050405020304" pitchFamily="18" charset="0"/>
              </a:rPr>
              <a:t> to the Cloud Consumers through network access.</a:t>
            </a:r>
          </a:p>
          <a:p>
            <a:endParaRPr lang="en-IN" dirty="0"/>
          </a:p>
        </p:txBody>
      </p:sp>
      <p:sp>
        <p:nvSpPr>
          <p:cNvPr id="4" name="Date Placeholder 3">
            <a:extLst>
              <a:ext uri="{FF2B5EF4-FFF2-40B4-BE49-F238E27FC236}">
                <a16:creationId xmlns:a16="http://schemas.microsoft.com/office/drawing/2014/main" id="{9FA1A757-601D-4C32-A25B-2FF7F90C6501}"/>
              </a:ext>
            </a:extLst>
          </p:cNvPr>
          <p:cNvSpPr>
            <a:spLocks noGrp="1"/>
          </p:cNvSpPr>
          <p:nvPr>
            <p:ph type="dt" sz="half" idx="10"/>
          </p:nvPr>
        </p:nvSpPr>
        <p:spPr/>
        <p:txBody>
          <a:bodyPr/>
          <a:lstStyle/>
          <a:p>
            <a:fld id="{95322153-E921-4D1D-83C3-AE166C7917C0}" type="datetime1">
              <a:rPr lang="en-IN" smtClean="0"/>
              <a:t>05-05-2020</a:t>
            </a:fld>
            <a:endParaRPr lang="en-IN"/>
          </a:p>
        </p:txBody>
      </p:sp>
      <p:sp>
        <p:nvSpPr>
          <p:cNvPr id="5" name="Slide Number Placeholder 4">
            <a:extLst>
              <a:ext uri="{FF2B5EF4-FFF2-40B4-BE49-F238E27FC236}">
                <a16:creationId xmlns:a16="http://schemas.microsoft.com/office/drawing/2014/main" id="{3062BEE0-EAF7-4CB1-8EB3-C33567044336}"/>
              </a:ext>
            </a:extLst>
          </p:cNvPr>
          <p:cNvSpPr>
            <a:spLocks noGrp="1"/>
          </p:cNvSpPr>
          <p:nvPr>
            <p:ph type="sldNum" sz="quarter" idx="12"/>
          </p:nvPr>
        </p:nvSpPr>
        <p:spPr/>
        <p:txBody>
          <a:bodyPr/>
          <a:lstStyle/>
          <a:p>
            <a:fld id="{E02F8B39-E037-49D7-848F-F055834E3AA1}" type="slidenum">
              <a:rPr lang="en-IN" smtClean="0"/>
              <a:t>6</a:t>
            </a:fld>
            <a:endParaRPr lang="en-IN"/>
          </a:p>
        </p:txBody>
      </p:sp>
      <p:sp>
        <p:nvSpPr>
          <p:cNvPr id="6" name="Footer Placeholder 5">
            <a:extLst>
              <a:ext uri="{FF2B5EF4-FFF2-40B4-BE49-F238E27FC236}">
                <a16:creationId xmlns:a16="http://schemas.microsoft.com/office/drawing/2014/main" id="{17E9D13F-37C4-4C82-A5A6-26729B1FAB4A}"/>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135684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1C1F-3F4A-4680-B013-43A315A2B0DC}"/>
              </a:ext>
            </a:extLst>
          </p:cNvPr>
          <p:cNvSpPr>
            <a:spLocks noGrp="1"/>
          </p:cNvSpPr>
          <p:nvPr>
            <p:ph type="title"/>
          </p:nvPr>
        </p:nvSpPr>
        <p:spPr/>
        <p:txBody>
          <a:bodyPr/>
          <a:lstStyle/>
          <a:p>
            <a:r>
              <a:rPr lang="en-IN" b="1" dirty="0"/>
              <a:t>Cloud Consumer ?</a:t>
            </a:r>
            <a:br>
              <a:rPr lang="en-IN" b="1" dirty="0"/>
            </a:br>
            <a:endParaRPr lang="en-IN" dirty="0"/>
          </a:p>
        </p:txBody>
      </p:sp>
      <p:sp>
        <p:nvSpPr>
          <p:cNvPr id="3" name="Content Placeholder 2">
            <a:extLst>
              <a:ext uri="{FF2B5EF4-FFF2-40B4-BE49-F238E27FC236}">
                <a16:creationId xmlns:a16="http://schemas.microsoft.com/office/drawing/2014/main" id="{915FA6FA-84C1-4222-B0B8-C10B15E5463C}"/>
              </a:ext>
            </a:extLst>
          </p:cNvPr>
          <p:cNvSpPr>
            <a:spLocks noGrp="1"/>
          </p:cNvSpPr>
          <p:nvPr>
            <p:ph idx="1"/>
          </p:nvPr>
        </p:nvSpPr>
        <p:spPr>
          <a:xfrm>
            <a:off x="838200" y="1232452"/>
            <a:ext cx="10515600" cy="4944511"/>
          </a:xfrm>
        </p:spPr>
        <p:txBody>
          <a:bodyPr/>
          <a:lstStyle/>
          <a:p>
            <a:pPr algn="just"/>
            <a:r>
              <a:rPr lang="en-US" dirty="0">
                <a:latin typeface="Times New Roman" panose="02020603050405020304" pitchFamily="18" charset="0"/>
                <a:cs typeface="Times New Roman" panose="02020603050405020304" pitchFamily="18" charset="0"/>
              </a:rPr>
              <a:t>The cloud consumer is the </a:t>
            </a:r>
            <a:r>
              <a:rPr lang="en-US" dirty="0">
                <a:solidFill>
                  <a:srgbClr val="FF0000"/>
                </a:solidFill>
                <a:latin typeface="Times New Roman" panose="02020603050405020304" pitchFamily="18" charset="0"/>
                <a:cs typeface="Times New Roman" panose="02020603050405020304" pitchFamily="18" charset="0"/>
              </a:rPr>
              <a:t>principal stakeholder </a:t>
            </a:r>
            <a:r>
              <a:rPr lang="en-US" dirty="0">
                <a:latin typeface="Times New Roman" panose="02020603050405020304" pitchFamily="18" charset="0"/>
                <a:cs typeface="Times New Roman" panose="02020603050405020304" pitchFamily="18" charset="0"/>
              </a:rPr>
              <a:t>for the cloud computing service. A cloud consumer represents a person or organization that maintains a business relationship with, and uses the service from a cloud provider.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cloud consumer may be </a:t>
            </a:r>
            <a:r>
              <a:rPr lang="en-US" dirty="0">
                <a:solidFill>
                  <a:srgbClr val="FF0000"/>
                </a:solidFill>
                <a:latin typeface="Times New Roman" panose="02020603050405020304" pitchFamily="18" charset="0"/>
                <a:cs typeface="Times New Roman" panose="02020603050405020304" pitchFamily="18" charset="0"/>
              </a:rPr>
              <a:t>billed for the service provisioned</a:t>
            </a:r>
            <a:r>
              <a:rPr lang="en-US" dirty="0">
                <a:latin typeface="Times New Roman" panose="02020603050405020304" pitchFamily="18" charset="0"/>
                <a:cs typeface="Times New Roman" panose="02020603050405020304" pitchFamily="18" charset="0"/>
              </a:rPr>
              <a:t>, and needs to arrange payments accordingly.</a:t>
            </a:r>
          </a:p>
          <a:p>
            <a:pPr algn="just"/>
            <a:r>
              <a:rPr lang="en-US" dirty="0">
                <a:latin typeface="Times New Roman" panose="02020603050405020304" pitchFamily="18" charset="0"/>
                <a:cs typeface="Times New Roman" panose="02020603050405020304" pitchFamily="18" charset="0"/>
              </a:rPr>
              <a:t> Cloud consumers </a:t>
            </a:r>
            <a:r>
              <a:rPr lang="en-US" dirty="0">
                <a:solidFill>
                  <a:srgbClr val="FF0000"/>
                </a:solidFill>
                <a:latin typeface="Times New Roman" panose="02020603050405020304" pitchFamily="18" charset="0"/>
                <a:cs typeface="Times New Roman" panose="02020603050405020304" pitchFamily="18" charset="0"/>
              </a:rPr>
              <a:t>need SLAs to specify the technical performance </a:t>
            </a:r>
            <a:r>
              <a:rPr lang="en-US" dirty="0">
                <a:latin typeface="Times New Roman" panose="02020603050405020304" pitchFamily="18" charset="0"/>
                <a:cs typeface="Times New Roman" panose="02020603050405020304" pitchFamily="18" charset="0"/>
              </a:rPr>
              <a:t>requirements fulfilled by a cloud provider. SLAs can cover terms regarding the quality of service, security, remedies for performance failures.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BE6F88D-ED4D-430E-8EC0-110E4CCE9FFC}"/>
              </a:ext>
            </a:extLst>
          </p:cNvPr>
          <p:cNvSpPr>
            <a:spLocks noGrp="1"/>
          </p:cNvSpPr>
          <p:nvPr>
            <p:ph type="dt" sz="half" idx="10"/>
          </p:nvPr>
        </p:nvSpPr>
        <p:spPr/>
        <p:txBody>
          <a:bodyPr/>
          <a:lstStyle/>
          <a:p>
            <a:fld id="{87B647CF-0228-4372-B89F-992240102B36}" type="datetime1">
              <a:rPr lang="en-IN" smtClean="0"/>
              <a:t>05-05-2020</a:t>
            </a:fld>
            <a:endParaRPr lang="en-IN"/>
          </a:p>
        </p:txBody>
      </p:sp>
      <p:sp>
        <p:nvSpPr>
          <p:cNvPr id="5" name="Slide Number Placeholder 4">
            <a:extLst>
              <a:ext uri="{FF2B5EF4-FFF2-40B4-BE49-F238E27FC236}">
                <a16:creationId xmlns:a16="http://schemas.microsoft.com/office/drawing/2014/main" id="{556945D2-65FA-4A65-A96C-9D56C7BE8E47}"/>
              </a:ext>
            </a:extLst>
          </p:cNvPr>
          <p:cNvSpPr>
            <a:spLocks noGrp="1"/>
          </p:cNvSpPr>
          <p:nvPr>
            <p:ph type="sldNum" sz="quarter" idx="12"/>
          </p:nvPr>
        </p:nvSpPr>
        <p:spPr/>
        <p:txBody>
          <a:bodyPr/>
          <a:lstStyle/>
          <a:p>
            <a:fld id="{E02F8B39-E037-49D7-848F-F055834E3AA1}" type="slidenum">
              <a:rPr lang="en-IN" smtClean="0"/>
              <a:t>7</a:t>
            </a:fld>
            <a:endParaRPr lang="en-IN"/>
          </a:p>
        </p:txBody>
      </p:sp>
      <p:sp>
        <p:nvSpPr>
          <p:cNvPr id="6" name="Footer Placeholder 5">
            <a:extLst>
              <a:ext uri="{FF2B5EF4-FFF2-40B4-BE49-F238E27FC236}">
                <a16:creationId xmlns:a16="http://schemas.microsoft.com/office/drawing/2014/main" id="{95F71839-521D-432B-AEAC-8888DC3D58D6}"/>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204773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03E8-96D6-453B-93A4-60872A2FD7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Cloud Service Providers</a:t>
            </a:r>
            <a:br>
              <a:rPr lang="en-US" dirty="0"/>
            </a:br>
            <a:endParaRPr lang="en-IN" dirty="0"/>
          </a:p>
        </p:txBody>
      </p:sp>
      <p:sp>
        <p:nvSpPr>
          <p:cNvPr id="3" name="Content Placeholder 2">
            <a:extLst>
              <a:ext uri="{FF2B5EF4-FFF2-40B4-BE49-F238E27FC236}">
                <a16:creationId xmlns:a16="http://schemas.microsoft.com/office/drawing/2014/main" id="{542B4AAB-93B9-4C4B-93D8-FB85FAB3EE97}"/>
              </a:ext>
            </a:extLst>
          </p:cNvPr>
          <p:cNvSpPr>
            <a:spLocks noGrp="1"/>
          </p:cNvSpPr>
          <p:nvPr>
            <p:ph idx="1"/>
          </p:nvPr>
        </p:nvSpPr>
        <p:spPr>
          <a:xfrm>
            <a:off x="838200" y="1272209"/>
            <a:ext cx="10515600" cy="4904754"/>
          </a:xfrm>
        </p:spPr>
        <p:txBody>
          <a:bodyPr numCol="2">
            <a:normAutofit/>
          </a:bodyPr>
          <a:lstStyle/>
          <a:p>
            <a:pPr fontAlgn="base"/>
            <a:r>
              <a:rPr lang="en-IN" b="1" dirty="0">
                <a:latin typeface="Times New Roman" panose="02020603050405020304" pitchFamily="18" charset="0"/>
                <a:cs typeface="Times New Roman" panose="02020603050405020304" pitchFamily="18" charset="0"/>
                <a:hlinkClick r:id="rId2"/>
              </a:rPr>
              <a:t>Amazon Web Service (AWS)</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Microsoft Azure</a:t>
            </a:r>
          </a:p>
          <a:p>
            <a:pPr fontAlgn="base"/>
            <a:r>
              <a:rPr lang="en-IN" dirty="0">
                <a:latin typeface="Times New Roman" panose="02020603050405020304" pitchFamily="18" charset="0"/>
                <a:cs typeface="Times New Roman" panose="02020603050405020304" pitchFamily="18" charset="0"/>
              </a:rPr>
              <a:t>Google Cloud Platform</a:t>
            </a:r>
          </a:p>
          <a:p>
            <a:pPr fontAlgn="base"/>
            <a:r>
              <a:rPr lang="en-IN" dirty="0">
                <a:latin typeface="Times New Roman" panose="02020603050405020304" pitchFamily="18" charset="0"/>
                <a:cs typeface="Times New Roman" panose="02020603050405020304" pitchFamily="18" charset="0"/>
              </a:rPr>
              <a:t>IBM Cloud Services</a:t>
            </a:r>
          </a:p>
          <a:p>
            <a:pPr fontAlgn="base"/>
            <a:r>
              <a:rPr lang="en-IN" dirty="0">
                <a:latin typeface="Times New Roman" panose="02020603050405020304" pitchFamily="18" charset="0"/>
                <a:cs typeface="Times New Roman" panose="02020603050405020304" pitchFamily="18" charset="0"/>
              </a:rPr>
              <a:t>Adobe Creative Cloud</a:t>
            </a:r>
          </a:p>
          <a:p>
            <a:pPr fontAlgn="base"/>
            <a:r>
              <a:rPr lang="en-IN" dirty="0" err="1">
                <a:latin typeface="Times New Roman" panose="02020603050405020304" pitchFamily="18" charset="0"/>
                <a:cs typeface="Times New Roman" panose="02020603050405020304" pitchFamily="18" charset="0"/>
              </a:rPr>
              <a:t>Kamatera</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VMware</a:t>
            </a:r>
          </a:p>
          <a:p>
            <a:pPr fontAlgn="base"/>
            <a:r>
              <a:rPr lang="en-IN" dirty="0" err="1">
                <a:latin typeface="Times New Roman" panose="02020603050405020304" pitchFamily="18" charset="0"/>
                <a:cs typeface="Times New Roman" panose="02020603050405020304" pitchFamily="18" charset="0"/>
              </a:rPr>
              <a:t>Rackspace</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Red Hat</a:t>
            </a:r>
          </a:p>
          <a:p>
            <a:pPr fontAlgn="base"/>
            <a:r>
              <a:rPr lang="en-IN" b="1" dirty="0">
                <a:latin typeface="Times New Roman" panose="02020603050405020304" pitchFamily="18" charset="0"/>
                <a:cs typeface="Times New Roman" panose="02020603050405020304" pitchFamily="18" charset="0"/>
                <a:hlinkClick r:id="rId3"/>
              </a:rPr>
              <a:t>Salesforce</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Oracle Cloud</a:t>
            </a:r>
          </a:p>
          <a:p>
            <a:pPr fontAlgn="base"/>
            <a:r>
              <a:rPr lang="en-IN" dirty="0">
                <a:latin typeface="Times New Roman" panose="02020603050405020304" pitchFamily="18" charset="0"/>
                <a:cs typeface="Times New Roman" panose="02020603050405020304" pitchFamily="18" charset="0"/>
              </a:rPr>
              <a:t>SAP</a:t>
            </a:r>
          </a:p>
          <a:p>
            <a:pPr fontAlgn="base"/>
            <a:r>
              <a:rPr lang="en-IN" dirty="0">
                <a:latin typeface="Times New Roman" panose="02020603050405020304" pitchFamily="18" charset="0"/>
                <a:cs typeface="Times New Roman" panose="02020603050405020304" pitchFamily="18" charset="0"/>
              </a:rPr>
              <a:t>Verizon Cloud</a:t>
            </a:r>
          </a:p>
          <a:p>
            <a:pPr fontAlgn="base"/>
            <a:r>
              <a:rPr lang="en-IN" dirty="0" err="1">
                <a:latin typeface="Times New Roman" panose="02020603050405020304" pitchFamily="18" charset="0"/>
                <a:cs typeface="Times New Roman" panose="02020603050405020304" pitchFamily="18" charset="0"/>
              </a:rPr>
              <a:t>Navisite</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Dropbox</a:t>
            </a:r>
          </a:p>
          <a:p>
            <a:endParaRPr lang="en-IN" dirty="0"/>
          </a:p>
        </p:txBody>
      </p:sp>
      <p:sp>
        <p:nvSpPr>
          <p:cNvPr id="4" name="Date Placeholder 3">
            <a:extLst>
              <a:ext uri="{FF2B5EF4-FFF2-40B4-BE49-F238E27FC236}">
                <a16:creationId xmlns:a16="http://schemas.microsoft.com/office/drawing/2014/main" id="{725D05AB-75F3-4042-AC6D-CFEBF7C66738}"/>
              </a:ext>
            </a:extLst>
          </p:cNvPr>
          <p:cNvSpPr>
            <a:spLocks noGrp="1"/>
          </p:cNvSpPr>
          <p:nvPr>
            <p:ph type="dt" sz="half" idx="10"/>
          </p:nvPr>
        </p:nvSpPr>
        <p:spPr/>
        <p:txBody>
          <a:bodyPr/>
          <a:lstStyle/>
          <a:p>
            <a:fld id="{463B27D5-6688-47AE-BCB4-F13A017C22A3}" type="datetime1">
              <a:rPr lang="en-IN" smtClean="0"/>
              <a:t>05-05-2020</a:t>
            </a:fld>
            <a:endParaRPr lang="en-IN"/>
          </a:p>
        </p:txBody>
      </p:sp>
      <p:sp>
        <p:nvSpPr>
          <p:cNvPr id="5" name="Slide Number Placeholder 4">
            <a:extLst>
              <a:ext uri="{FF2B5EF4-FFF2-40B4-BE49-F238E27FC236}">
                <a16:creationId xmlns:a16="http://schemas.microsoft.com/office/drawing/2014/main" id="{F1A941FB-CE87-40F6-8856-720D3B071AE7}"/>
              </a:ext>
            </a:extLst>
          </p:cNvPr>
          <p:cNvSpPr>
            <a:spLocks noGrp="1"/>
          </p:cNvSpPr>
          <p:nvPr>
            <p:ph type="sldNum" sz="quarter" idx="12"/>
          </p:nvPr>
        </p:nvSpPr>
        <p:spPr/>
        <p:txBody>
          <a:bodyPr/>
          <a:lstStyle/>
          <a:p>
            <a:fld id="{E02F8B39-E037-49D7-848F-F055834E3AA1}" type="slidenum">
              <a:rPr lang="en-IN" smtClean="0"/>
              <a:t>8</a:t>
            </a:fld>
            <a:endParaRPr lang="en-IN"/>
          </a:p>
        </p:txBody>
      </p:sp>
      <p:sp>
        <p:nvSpPr>
          <p:cNvPr id="6" name="Footer Placeholder 5">
            <a:extLst>
              <a:ext uri="{FF2B5EF4-FFF2-40B4-BE49-F238E27FC236}">
                <a16:creationId xmlns:a16="http://schemas.microsoft.com/office/drawing/2014/main" id="{5CBB5207-AFAF-41BE-B7FD-B6921180DD89}"/>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71973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D3AF-471B-4CC7-AAA3-7689834ADB79}"/>
              </a:ext>
            </a:extLst>
          </p:cNvPr>
          <p:cNvSpPr>
            <a:spLocks noGrp="1"/>
          </p:cNvSpPr>
          <p:nvPr>
            <p:ph type="title"/>
          </p:nvPr>
        </p:nvSpPr>
        <p:spPr/>
        <p:txBody>
          <a:bodyPr/>
          <a:lstStyle/>
          <a:p>
            <a:r>
              <a:rPr lang="en-US" dirty="0"/>
              <a:t> The Cloud Provider Perspective</a:t>
            </a:r>
            <a:endParaRPr lang="en-IN" dirty="0"/>
          </a:p>
        </p:txBody>
      </p:sp>
      <p:sp>
        <p:nvSpPr>
          <p:cNvPr id="3" name="Content Placeholder 2">
            <a:extLst>
              <a:ext uri="{FF2B5EF4-FFF2-40B4-BE49-F238E27FC236}">
                <a16:creationId xmlns:a16="http://schemas.microsoft.com/office/drawing/2014/main" id="{539737D5-215E-4E66-9E09-98A04615B2E1}"/>
              </a:ext>
            </a:extLst>
          </p:cNvPr>
          <p:cNvSpPr>
            <a:spLocks noGrp="1"/>
          </p:cNvSpPr>
          <p:nvPr>
            <p:ph idx="1"/>
          </p:nvPr>
        </p:nvSpPr>
        <p:spPr>
          <a:xfrm>
            <a:off x="838200" y="1847850"/>
            <a:ext cx="10515600" cy="4351338"/>
          </a:xfrm>
        </p:spPr>
        <p:txBody>
          <a:bodyPr>
            <a:normAutofit lnSpcReduction="10000"/>
          </a:bodyPr>
          <a:lstStyle/>
          <a:p>
            <a:pPr algn="just">
              <a:lnSpc>
                <a:spcPct val="200000"/>
              </a:lnSpc>
            </a:pPr>
            <a:r>
              <a:rPr lang="en-US" dirty="0">
                <a:latin typeface="Times New Roman" panose="02020603050405020304" pitchFamily="18" charset="0"/>
                <a:cs typeface="Times New Roman" panose="02020603050405020304" pitchFamily="18" charset="0"/>
              </a:rPr>
              <a:t>Explores the </a:t>
            </a:r>
            <a:r>
              <a:rPr lang="en-US" dirty="0">
                <a:solidFill>
                  <a:srgbClr val="0000FF"/>
                </a:solidFill>
                <a:latin typeface="Times New Roman" panose="02020603050405020304" pitchFamily="18" charset="0"/>
                <a:cs typeface="Times New Roman" panose="02020603050405020304" pitchFamily="18" charset="0"/>
              </a:rPr>
              <a:t>architecture and administration </a:t>
            </a:r>
            <a:r>
              <a:rPr lang="en-US" dirty="0">
                <a:latin typeface="Times New Roman" panose="02020603050405020304" pitchFamily="18" charset="0"/>
                <a:cs typeface="Times New Roman" panose="02020603050405020304" pitchFamily="18" charset="0"/>
              </a:rPr>
              <a:t>of IaaS, PaaS, and SaaS  </a:t>
            </a:r>
          </a:p>
          <a:p>
            <a:pPr algn="just">
              <a:lnSpc>
                <a:spcPct val="200000"/>
              </a:lnSpc>
            </a:pPr>
            <a:r>
              <a:rPr lang="en-US" dirty="0">
                <a:latin typeface="Times New Roman" panose="02020603050405020304" pitchFamily="18" charset="0"/>
                <a:cs typeface="Times New Roman" panose="02020603050405020304" pitchFamily="18" charset="0"/>
              </a:rPr>
              <a:t>The </a:t>
            </a:r>
            <a:r>
              <a:rPr lang="en-US" dirty="0">
                <a:solidFill>
                  <a:srgbClr val="0000FF"/>
                </a:solidFill>
                <a:latin typeface="Times New Roman" panose="02020603050405020304" pitchFamily="18" charset="0"/>
                <a:cs typeface="Times New Roman" panose="02020603050405020304" pitchFamily="18" charset="0"/>
              </a:rPr>
              <a:t>integration and management </a:t>
            </a:r>
            <a:r>
              <a:rPr lang="en-US" dirty="0">
                <a:latin typeface="Times New Roman" panose="02020603050405020304" pitchFamily="18" charset="0"/>
                <a:cs typeface="Times New Roman" panose="02020603050405020304" pitchFamily="18" charset="0"/>
              </a:rPr>
              <a:t>of these cloud-based environments as part of greater environments.</a:t>
            </a:r>
          </a:p>
          <a:p>
            <a:pPr algn="just">
              <a:lnSpc>
                <a:spcPct val="200000"/>
              </a:lnSpc>
            </a:pPr>
            <a:r>
              <a:rPr lang="en-US" dirty="0">
                <a:latin typeface="Times New Roman" panose="02020603050405020304" pitchFamily="18" charset="0"/>
                <a:cs typeface="Times New Roman" panose="02020603050405020304" pitchFamily="18" charset="0"/>
              </a:rPr>
              <a:t>How they can </a:t>
            </a:r>
            <a:r>
              <a:rPr lang="en-US" dirty="0">
                <a:solidFill>
                  <a:srgbClr val="0000FF"/>
                </a:solidFill>
                <a:latin typeface="Times New Roman" panose="02020603050405020304" pitchFamily="18" charset="0"/>
                <a:cs typeface="Times New Roman" panose="02020603050405020304" pitchFamily="18" charset="0"/>
              </a:rPr>
              <a:t>relate to different technologies </a:t>
            </a:r>
            <a:r>
              <a:rPr lang="en-US" dirty="0">
                <a:latin typeface="Times New Roman" panose="02020603050405020304" pitchFamily="18" charset="0"/>
                <a:cs typeface="Times New Roman" panose="02020603050405020304" pitchFamily="18" charset="0"/>
              </a:rPr>
              <a:t>and cloud mechanism combinations are examined.</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18253BE-785A-4CD3-B9C0-FF16D6F2BBD0}"/>
              </a:ext>
            </a:extLst>
          </p:cNvPr>
          <p:cNvSpPr>
            <a:spLocks noGrp="1"/>
          </p:cNvSpPr>
          <p:nvPr>
            <p:ph type="dt" sz="half" idx="10"/>
          </p:nvPr>
        </p:nvSpPr>
        <p:spPr/>
        <p:txBody>
          <a:bodyPr/>
          <a:lstStyle/>
          <a:p>
            <a:fld id="{E69C9007-93D7-47C8-BA7F-8780D262AD58}" type="datetime1">
              <a:rPr lang="en-IN" smtClean="0"/>
              <a:t>05-05-2020</a:t>
            </a:fld>
            <a:endParaRPr lang="en-IN"/>
          </a:p>
        </p:txBody>
      </p:sp>
      <p:sp>
        <p:nvSpPr>
          <p:cNvPr id="5" name="Slide Number Placeholder 4">
            <a:extLst>
              <a:ext uri="{FF2B5EF4-FFF2-40B4-BE49-F238E27FC236}">
                <a16:creationId xmlns:a16="http://schemas.microsoft.com/office/drawing/2014/main" id="{29CCDA53-5157-4B41-A3A9-43B4C54365C9}"/>
              </a:ext>
            </a:extLst>
          </p:cNvPr>
          <p:cNvSpPr>
            <a:spLocks noGrp="1"/>
          </p:cNvSpPr>
          <p:nvPr>
            <p:ph type="sldNum" sz="quarter" idx="12"/>
          </p:nvPr>
        </p:nvSpPr>
        <p:spPr/>
        <p:txBody>
          <a:bodyPr/>
          <a:lstStyle/>
          <a:p>
            <a:fld id="{E02F8B39-E037-49D7-848F-F055834E3AA1}" type="slidenum">
              <a:rPr lang="en-IN" smtClean="0"/>
              <a:t>9</a:t>
            </a:fld>
            <a:endParaRPr lang="en-IN"/>
          </a:p>
        </p:txBody>
      </p:sp>
      <p:sp>
        <p:nvSpPr>
          <p:cNvPr id="6" name="Footer Placeholder 5">
            <a:extLst>
              <a:ext uri="{FF2B5EF4-FFF2-40B4-BE49-F238E27FC236}">
                <a16:creationId xmlns:a16="http://schemas.microsoft.com/office/drawing/2014/main" id="{7E4BEEDC-9671-445E-9867-97F86F0A7E45}"/>
              </a:ext>
            </a:extLst>
          </p:cNvPr>
          <p:cNvSpPr>
            <a:spLocks noGrp="1"/>
          </p:cNvSpPr>
          <p:nvPr>
            <p:ph type="ftr" sz="quarter" idx="11"/>
          </p:nvPr>
        </p:nvSpPr>
        <p:spPr/>
        <p:txBody>
          <a:bodyPr/>
          <a:lstStyle/>
          <a:p>
            <a:r>
              <a:rPr lang="en-IN"/>
              <a:t>Prof.Karthikeyan, VIT AP University</a:t>
            </a:r>
          </a:p>
        </p:txBody>
      </p:sp>
    </p:spTree>
    <p:extLst>
      <p:ext uri="{BB962C8B-B14F-4D97-AF65-F5344CB8AC3E}">
        <p14:creationId xmlns:p14="http://schemas.microsoft.com/office/powerpoint/2010/main" val="3292835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T PPT Template.pptx" id="{54091FC3-898D-497D-92ED-2AD4019B5909}" vid="{614E3B1B-8E84-45D1-BB2E-2BDD1EEBD4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VIT PPT Template</Template>
  <TotalTime>4136</TotalTime>
  <Words>3102</Words>
  <Application>Microsoft Office PowerPoint</Application>
  <PresentationFormat>Widescreen</PresentationFormat>
  <Paragraphs>329</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(Body)</vt:lpstr>
      <vt:lpstr>Calibri Light</vt:lpstr>
      <vt:lpstr>Times New Roman</vt:lpstr>
      <vt:lpstr>Office Theme</vt:lpstr>
      <vt:lpstr>Course code : CSE4001 Course title  : Cloud Computing Module  : 5    Topic   : 1</vt:lpstr>
      <vt:lpstr>PowerPoint Presentation</vt:lpstr>
      <vt:lpstr>PowerPoint Presentation</vt:lpstr>
      <vt:lpstr>Objectives</vt:lpstr>
      <vt:lpstr>The Cloud Provider Perspective  </vt:lpstr>
      <vt:lpstr>Cloud Providers ? </vt:lpstr>
      <vt:lpstr>Cloud Consumer ? </vt:lpstr>
      <vt:lpstr>List of Cloud Service Providers </vt:lpstr>
      <vt:lpstr> The Cloud Provider Perspective</vt:lpstr>
      <vt:lpstr>Iaas,Paas, Saas ?</vt:lpstr>
      <vt:lpstr>PowerPoint Presentation</vt:lpstr>
      <vt:lpstr>PowerPoint Presentation</vt:lpstr>
      <vt:lpstr>PowerPoint Presentation</vt:lpstr>
      <vt:lpstr>PowerPoint Presentation</vt:lpstr>
      <vt:lpstr>Examples of Cloud Services </vt:lpstr>
      <vt:lpstr>1. Building IaaS Environments</vt:lpstr>
      <vt:lpstr>PowerPoint Presentation</vt:lpstr>
      <vt:lpstr>Aspects of Cloud Providers</vt:lpstr>
      <vt:lpstr>1. Data Centres</vt:lpstr>
      <vt:lpstr>Example of a cloud provider that is managing four data centers that are split between two different geographic regions.</vt:lpstr>
      <vt:lpstr>PowerPoint Presentation</vt:lpstr>
      <vt:lpstr>2. Scalability and Reliability</vt:lpstr>
      <vt:lpstr>PowerPoint Presentation</vt:lpstr>
      <vt:lpstr>PowerPoint Presentation</vt:lpstr>
      <vt:lpstr>3. Monitoring</vt:lpstr>
      <vt:lpstr>4.Security</vt:lpstr>
      <vt:lpstr>PowerPoint Presentation</vt:lpstr>
      <vt:lpstr>2. Equipping PaaS Environments(deploy)</vt:lpstr>
      <vt:lpstr>PowerPoint Presentation</vt:lpstr>
      <vt:lpstr>PowerPoint Presentation</vt:lpstr>
      <vt:lpstr>Aspects of Cloud Providers</vt:lpstr>
      <vt:lpstr>1. Scalability and Reliability</vt:lpstr>
      <vt:lpstr>PowerPoint Presentation</vt:lpstr>
      <vt:lpstr>reliability of ready-made environments</vt:lpstr>
      <vt:lpstr>2.Monitoring</vt:lpstr>
      <vt:lpstr>3.Security</vt:lpstr>
      <vt:lpstr> </vt:lpstr>
      <vt:lpstr>PowerPoint Presentation</vt:lpstr>
      <vt:lpstr>Figure 14.3 The SaaS-based cloud service is hosted by a multitenant environment deployed in a high-performance virtual server cluster.   A usage and administration portal is used by the cloud consumer to access and configure the cloud service.</vt:lpstr>
      <vt:lpstr>PowerPoint Presentation</vt:lpstr>
      <vt:lpstr>For example, consider the diversity in functionality and usage of the following recognized online SaaS offerings:</vt:lpstr>
      <vt:lpstr>PowerPoint Presentation</vt:lpstr>
      <vt:lpstr>PowerPoint Presentation</vt:lpstr>
      <vt:lpstr>PowerPoint Presentation</vt:lpstr>
      <vt:lpstr>2. Specialized cloud usage monitors can be used in SaaS environments to track the following types of metrics:</vt:lpstr>
      <vt:lpstr>3. Security</vt:lpstr>
      <vt:lpstr>Next Topic</vt:lpstr>
      <vt:lpstr>Reference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 CSE1004 Course title  : Database Management System</dc:title>
  <dc:creator>gopikrishnan sundaram</dc:creator>
  <cp:lastModifiedBy>Karthik Vihaan</cp:lastModifiedBy>
  <cp:revision>252</cp:revision>
  <dcterms:created xsi:type="dcterms:W3CDTF">2019-11-30T05:18:24Z</dcterms:created>
  <dcterms:modified xsi:type="dcterms:W3CDTF">2020-05-05T12:03:36Z</dcterms:modified>
</cp:coreProperties>
</file>