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88" r:id="rId3"/>
    <p:sldId id="385" r:id="rId4"/>
    <p:sldId id="258" r:id="rId5"/>
    <p:sldId id="387" r:id="rId6"/>
    <p:sldId id="432" r:id="rId7"/>
    <p:sldId id="429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41" r:id="rId17"/>
    <p:sldId id="431" r:id="rId18"/>
    <p:sldId id="386" r:id="rId19"/>
    <p:sldId id="430" r:id="rId20"/>
    <p:sldId id="42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102BE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716F9-1CCB-412E-807B-54E78A47C39C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70DDA-CF3D-48BA-A0B0-D24E17EB7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869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C27B-B905-4684-8278-21BDE839F5C3}" type="datetime1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57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6CBE-8154-41C2-93D8-D23AA26B9C9F}" type="datetime1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89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03ED-93C7-4C90-8EF5-4B0C99707AB4}" type="datetime1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5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BA25-9E52-47F0-B253-E8CC9AB6F1C6}" type="datetime1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8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14A1-F8A7-4E34-BAE5-90D4175DF1D8}" type="datetime1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89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0BE8-DEA1-46A3-B914-1475D5C93BA9}" type="datetime1">
              <a:rPr lang="en-IN" smtClean="0"/>
              <a:t>05-05-2020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95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A9A6-0581-4A16-81AB-E3092C611EA2}" type="datetime1">
              <a:rPr lang="en-IN" smtClean="0"/>
              <a:t>05-05-2020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41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3F95-1E6B-475E-9E51-385E78E71055}" type="datetime1">
              <a:rPr lang="en-IN" smtClean="0"/>
              <a:t>05-05-2020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86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6880-3066-4001-A351-BCC55BD13954}" type="datetime1">
              <a:rPr lang="en-IN" smtClean="0"/>
              <a:t>05-05-2020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41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DBAB-8168-4E51-82E1-E2B41D66D9F9}" type="datetime1">
              <a:rPr lang="en-IN" smtClean="0"/>
              <a:t>05-05-2020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35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9C0D-5D9C-46A7-BD3D-F75B00BF52C5}" type="datetime1">
              <a:rPr lang="en-IN" smtClean="0"/>
              <a:t>05-05-2020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1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95A8D-9736-4F25-8C5F-BEF7CE38EA87}" type="datetime1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Prof.Karthikeyan, VIT AP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79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timesofcloud.com/cloud-tutorial/cloud-provider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2178260"/>
            <a:ext cx="9144000" cy="95357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IN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code	: </a:t>
            </a:r>
            <a:r>
              <a:rPr lang="en-IN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CSE4001</a:t>
            </a:r>
            <a:br>
              <a:rPr lang="en-IN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title		: </a:t>
            </a:r>
            <a:r>
              <a:rPr lang="en-IN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Computing</a:t>
            </a:r>
            <a:br>
              <a:rPr lang="en-IN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		: </a:t>
            </a:r>
            <a:r>
              <a:rPr lang="en-IN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IN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br>
              <a:rPr lang="en-IN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			: </a:t>
            </a:r>
            <a:r>
              <a:rPr lang="en-IN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402183" y="3677817"/>
            <a:ext cx="9144000" cy="1655762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Cloud Delivery Models </a:t>
            </a:r>
          </a:p>
          <a:p>
            <a:r>
              <a:rPr lang="it-IT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Image result for vit a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183" y="275303"/>
            <a:ext cx="1324835" cy="61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A2D6-1DB1-40FB-8648-45FB131F4F8A}" type="datetime1">
              <a:rPr lang="en-IN" smtClean="0">
                <a:latin typeface="Calibri (Body)"/>
              </a:rPr>
              <a:t>05-05-2020</a:t>
            </a:fld>
            <a:endParaRPr lang="en-IN" dirty="0">
              <a:latin typeface="Calibri (Body)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When to use SaaS, PaaS, and IaaS – ComputeNext">
            <a:extLst>
              <a:ext uri="{FF2B5EF4-FFF2-40B4-BE49-F238E27FC236}">
                <a16:creationId xmlns:a16="http://schemas.microsoft.com/office/drawing/2014/main" id="{03098E26-1551-4307-8DF6-C5994CA52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187" y="4424373"/>
            <a:ext cx="36099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D5AD4-F86A-4A23-A759-DE0D7E5C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</p:spTree>
    <p:extLst>
      <p:ext uri="{BB962C8B-B14F-4D97-AF65-F5344CB8AC3E}">
        <p14:creationId xmlns:p14="http://schemas.microsoft.com/office/powerpoint/2010/main" val="25589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10D0-13FF-416A-96A0-E5C17A8F2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807" y="950981"/>
            <a:ext cx="1111857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cloud storage device can be attached directly to the virtual servers </a:t>
            </a:r>
            <a:r>
              <a:rPr lang="en-US" dirty="0"/>
              <a:t>and accessed through the virtual servers’ functional interface for management by the operating system. </a:t>
            </a:r>
          </a:p>
          <a:p>
            <a:endParaRPr lang="en-US" dirty="0"/>
          </a:p>
          <a:p>
            <a:r>
              <a:rPr lang="en-US" dirty="0"/>
              <a:t>Alternatively, a cloud storage device can be attached to an IT resource that is being </a:t>
            </a:r>
            <a:r>
              <a:rPr lang="en-US" dirty="0">
                <a:solidFill>
                  <a:srgbClr val="0000FF"/>
                </a:solidFill>
              </a:rPr>
              <a:t>hosted outside of the cloud</a:t>
            </a:r>
            <a:r>
              <a:rPr lang="en-US" dirty="0"/>
              <a:t>, such as an on-premise device over a WAN or VPN. </a:t>
            </a:r>
          </a:p>
          <a:p>
            <a:endParaRPr lang="en-US" dirty="0"/>
          </a:p>
          <a:p>
            <a:r>
              <a:rPr lang="en-US" dirty="0"/>
              <a:t>In these cases, the </a:t>
            </a:r>
            <a:r>
              <a:rPr lang="en-US" dirty="0">
                <a:solidFill>
                  <a:srgbClr val="0000FF"/>
                </a:solidFill>
              </a:rPr>
              <a:t>following formats</a:t>
            </a:r>
            <a:r>
              <a:rPr lang="en-US" dirty="0"/>
              <a:t> for the manipulation and transmission of cloud storage data are commonly used: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2A466-C674-4A29-857A-8CB56912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BA25-9E52-47F0-B253-E8CC9AB6F1C6}" type="datetime1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4C66-E1C5-4FEC-B891-3F3BD60D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290A9-0AEC-491B-9ED3-B7E211B7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151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11A0-1844-4242-A883-D42D2589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C1D4F-A637-410A-8AC3-3B243A91F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•Networked File System </a:t>
            </a:r>
            <a:r>
              <a:rPr lang="en-US" dirty="0"/>
              <a:t>– </a:t>
            </a:r>
            <a:r>
              <a:rPr lang="en-US" dirty="0">
                <a:solidFill>
                  <a:srgbClr val="0000FF"/>
                </a:solidFill>
              </a:rPr>
              <a:t>System-based storage access</a:t>
            </a:r>
            <a:r>
              <a:rPr lang="en-US" dirty="0"/>
              <a:t>, whose rendering of files is similar to how folders are organized in operating systems (NFS, CIFS)</a:t>
            </a:r>
          </a:p>
          <a:p>
            <a:pPr algn="just"/>
            <a:r>
              <a:rPr lang="en-US" dirty="0"/>
              <a:t>•</a:t>
            </a:r>
            <a:r>
              <a:rPr lang="en-US" dirty="0">
                <a:solidFill>
                  <a:srgbClr val="FF0000"/>
                </a:solidFill>
              </a:rPr>
              <a:t>Storage Area Network Devices </a:t>
            </a:r>
            <a:r>
              <a:rPr lang="en-US" dirty="0"/>
              <a:t>– </a:t>
            </a:r>
            <a:r>
              <a:rPr lang="en-US" dirty="0">
                <a:solidFill>
                  <a:srgbClr val="0000FF"/>
                </a:solidFill>
              </a:rPr>
              <a:t>Block-based storage access </a:t>
            </a:r>
            <a:r>
              <a:rPr lang="en-US" dirty="0"/>
              <a:t>collates and formats geographically diverse data into cohesive files for optimal network transmission (iSCSI, </a:t>
            </a:r>
            <a:r>
              <a:rPr lang="en-US" dirty="0" err="1"/>
              <a:t>Fibre</a:t>
            </a:r>
            <a:r>
              <a:rPr lang="en-US" dirty="0"/>
              <a:t> Channel)</a:t>
            </a:r>
          </a:p>
          <a:p>
            <a:pPr algn="just"/>
            <a:r>
              <a:rPr lang="en-US" dirty="0"/>
              <a:t>•</a:t>
            </a:r>
            <a:r>
              <a:rPr lang="en-US" dirty="0">
                <a:solidFill>
                  <a:srgbClr val="FF0000"/>
                </a:solidFill>
              </a:rPr>
              <a:t>Web-Based Resources </a:t>
            </a:r>
            <a:r>
              <a:rPr lang="en-US" dirty="0"/>
              <a:t>– </a:t>
            </a:r>
            <a:r>
              <a:rPr lang="en-US" dirty="0">
                <a:solidFill>
                  <a:srgbClr val="0000FF"/>
                </a:solidFill>
              </a:rPr>
              <a:t>Object-based storage access </a:t>
            </a:r>
            <a:r>
              <a:rPr lang="en-US" dirty="0"/>
              <a:t>by which an interface that is not integrated into the operating system logically represents files, which can be accessed through a Web-based interface (Amazon S3)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97B17-BA6C-4E37-9D5B-C4FE327A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BA25-9E52-47F0-B253-E8CC9AB6F1C6}" type="datetime1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53C5F-AD7B-435F-AC85-4B47ECCD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3BDE1-DF68-4CA5-B6C7-5E4BFB8D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148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51724-150C-4990-ACFA-406E5F9B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9" y="365125"/>
            <a:ext cx="10310190" cy="1325563"/>
          </a:xfrm>
        </p:spPr>
        <p:txBody>
          <a:bodyPr/>
          <a:lstStyle/>
          <a:p>
            <a:r>
              <a:rPr lang="en-IN" i="1" dirty="0">
                <a:solidFill>
                  <a:srgbClr val="FF0000"/>
                </a:solidFill>
              </a:rPr>
              <a:t>IT Resource Provisioning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B61C-3E61-490F-8A25-1B5F15B90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consumers have a high degree of control over how and to what extent IT resources are provisioned as part of their IaaS environments.</a:t>
            </a:r>
          </a:p>
          <a:p>
            <a:endParaRPr lang="en-US" dirty="0"/>
          </a:p>
          <a:p>
            <a:r>
              <a:rPr lang="en-IN" i="1" u="sng" dirty="0">
                <a:solidFill>
                  <a:srgbClr val="FF0000"/>
                </a:solidFill>
              </a:rPr>
              <a:t>For example:</a:t>
            </a:r>
          </a:p>
          <a:p>
            <a:endParaRPr lang="en-IN" dirty="0"/>
          </a:p>
          <a:p>
            <a:r>
              <a:rPr lang="en-US" dirty="0"/>
              <a:t>•controlling scalability features (automated scaling, load balancing)</a:t>
            </a:r>
          </a:p>
          <a:p>
            <a:endParaRPr lang="en-US" dirty="0"/>
          </a:p>
          <a:p>
            <a:r>
              <a:rPr lang="en-US" dirty="0"/>
              <a:t>•controlling the lifecycle of virtual IT resources (shutting down, restarting, powering up of virtual devices)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1ACCE-F229-4A05-B1AD-DFE659FC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BA25-9E52-47F0-B253-E8CC9AB6F1C6}" type="datetime1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C598C-024C-4DE1-9293-9F8A5DC7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BDF6B-5522-4023-99C8-C80D7F36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45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EBC5E-F479-4437-922F-D0069E289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7" y="225424"/>
            <a:ext cx="11277599" cy="613092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•controlling the virtual network environment and network access rules (firewalls, logical network perimeters.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•establishing and displaying service provisioning agreements (account conditions, usage terms)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•managing the attachment of cloud storage devices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•managing the pre-allocation of cloud-based IT resources (resource reservation)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•managing credentials and passwords for cloud resource administrators</a:t>
            </a:r>
          </a:p>
          <a:p>
            <a:pPr algn="just"/>
            <a:endParaRPr lang="en-US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8DC0E-BF3D-4DFB-9F3F-16B0A0C3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BA25-9E52-47F0-B253-E8CC9AB6F1C6}" type="datetime1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21874-73F7-49A2-93E3-47213B5E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C8BEB-F474-497D-ADCA-FF50AD5C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404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74C3-F74F-4168-A46E-2CB5CC571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47" y="136524"/>
            <a:ext cx="11058939" cy="6219825"/>
          </a:xfrm>
        </p:spPr>
        <p:txBody>
          <a:bodyPr/>
          <a:lstStyle/>
          <a:p>
            <a:pPr algn="just"/>
            <a:r>
              <a:rPr lang="en-US" dirty="0"/>
              <a:t>•	managing credentials for cloud-based security groups that access virtualized IT resources through an IAM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•managing security-related configurations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•managing customized virtual server image storage (importing, exporting, backup)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•selecting high-availability options (failover, IT resource clustering)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•selecting and monitoring SLA metrics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430F0-C461-4CB9-A2DB-22416D757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BA25-9E52-47F0-B253-E8CC9AB6F1C6}" type="datetime1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58E0D-9FA5-4E0B-B98D-CF2F4B94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654A7-5E25-4CE8-9008-16ADE199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675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EEF14-8834-4A88-ADC7-7C3D05EA2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1049000" cy="6323910"/>
          </a:xfrm>
        </p:spPr>
        <p:txBody>
          <a:bodyPr/>
          <a:lstStyle/>
          <a:p>
            <a:pPr algn="just"/>
            <a:r>
              <a:rPr lang="en-US" dirty="0"/>
              <a:t>•selecting basic software configurations (operating system, pre-installed software for new virtual servers)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•selecting IaaS resource instances from a number of available hardware-related configurations and options (processing capabilities, RAM, storage)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•selecting the geographical regions in which cloud-based IT resources should be hosted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•tracking and managing costs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F5D6B-86DC-4D9B-AF69-28DB85C5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BA25-9E52-47F0-B253-E8CC9AB6F1C6}" type="datetime1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0983A-ACB6-43F1-89A2-AF1ADB4E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9942F-BDCA-4B34-BD97-F037A880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03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D835C-D3EB-4457-AA4A-1312EB004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08" y="1253331"/>
            <a:ext cx="10843591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management interface for these types of provisioning tasks is usually a </a:t>
            </a:r>
            <a:r>
              <a:rPr lang="en-US" dirty="0">
                <a:solidFill>
                  <a:srgbClr val="FF0000"/>
                </a:solidFill>
              </a:rPr>
              <a:t>usage and administration portal</a:t>
            </a:r>
            <a:r>
              <a:rPr lang="en-US" dirty="0"/>
              <a:t>, but may also be offered via the use of </a:t>
            </a:r>
            <a:r>
              <a:rPr lang="en-US" i="1" dirty="0">
                <a:solidFill>
                  <a:srgbClr val="FF0000"/>
                </a:solidFill>
              </a:rPr>
              <a:t>command line interface (CLI) </a:t>
            </a:r>
            <a:r>
              <a:rPr lang="en-US" dirty="0"/>
              <a:t>tools that can simplify the execution of many scripted administrative actions.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Even though standardizing the presentation of administrative features and controls is typically preferred, using different tools and user-interfaces </a:t>
            </a:r>
            <a:r>
              <a:rPr lang="en-US" dirty="0">
                <a:solidFill>
                  <a:srgbClr val="FF0000"/>
                </a:solidFill>
              </a:rPr>
              <a:t>can sometimes be justified. </a:t>
            </a:r>
            <a:r>
              <a:rPr lang="en-US" dirty="0"/>
              <a:t>For example, a script can be made to turn virtual servers on and off nightly through a CLI, while adding or removing storage capacity can be more easily carried out using a portal.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9A6A8-F076-4840-B3CF-3BB7A799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BA25-9E52-47F0-B253-E8CC9AB6F1C6}" type="datetime1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D4123-C606-4C48-9F7B-446378E9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F5C3E-9A4D-4E11-9CA1-99B50CB3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142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1BB6-34D5-4E1D-8D2D-D0A02D67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BA1E0-4EFE-46AB-B9D0-A262D7298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469" y="1847850"/>
            <a:ext cx="10515600" cy="4351338"/>
          </a:xfrm>
        </p:spPr>
        <p:txBody>
          <a:bodyPr/>
          <a:lstStyle/>
          <a:p>
            <a:r>
              <a:rPr lang="en-US" dirty="0"/>
              <a:t>Optimizing SaaS –Offering, Monitoring Usage and </a:t>
            </a:r>
            <a:r>
              <a:rPr lang="en-US" dirty="0" err="1"/>
              <a:t>Secuirty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Consumer Perspective:</a:t>
            </a:r>
          </a:p>
          <a:p>
            <a:pPr lvl="2"/>
            <a:r>
              <a:rPr lang="en-US" sz="2800" dirty="0"/>
              <a:t>Working with IaaS</a:t>
            </a:r>
          </a:p>
          <a:p>
            <a:pPr lvl="3"/>
            <a:r>
              <a:rPr lang="en-IN" sz="2800" i="1">
                <a:solidFill>
                  <a:srgbClr val="FF0000"/>
                </a:solidFill>
              </a:rPr>
              <a:t>IT Resource Provisioning Considerations</a:t>
            </a:r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DFB19-184B-4CFA-9432-8423B41A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BA25-9E52-47F0-B253-E8CC9AB6F1C6}" type="datetime1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23324-B719-4F61-9405-DAA81685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DA5DE-73D2-4CF8-84EC-0CED06CA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260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5439-F27E-4942-9324-104D5C96C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78703-25AD-4FF1-B90F-BC9190E96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i="1" dirty="0"/>
              <a:t>Thank You!</a:t>
            </a:r>
            <a:endParaRPr lang="en-IN" sz="60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8ED39-3367-48A8-A37B-A618FE7E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6A49-5304-4C7A-A2C0-1C5F320FA0C7}" type="datetime1">
              <a:rPr lang="en-IN" smtClean="0"/>
              <a:t>05-05-2020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5EF32-E8F0-4826-A187-93C6194F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A9260-601D-4334-8234-B17C8B85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</p:spTree>
    <p:extLst>
      <p:ext uri="{BB962C8B-B14F-4D97-AF65-F5344CB8AC3E}">
        <p14:creationId xmlns:p14="http://schemas.microsoft.com/office/powerpoint/2010/main" val="329577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0F313-8AC3-47C9-8728-BECCACFD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EFC28-6297-426D-B779-EF1DBA5D6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https://timesofcloud.com/cloud-tutorial/cloud-providers/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E16F1-4870-4B27-9BE5-D66A89D8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BA25-9E52-47F0-B253-E8CC9AB6F1C6}" type="datetime1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BFE7C-0BAB-496D-8A75-37CDF0C01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76F75-20D3-41AC-AE67-6D8EE109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53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A543A-136D-4992-9421-8A0819F94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0C6326-0888-4F8B-8E8C-578F6C78F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1782"/>
            <a:ext cx="10960042" cy="453096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937A5-B9F3-4915-9474-EEA40A80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DFF2-FF7F-4685-9883-3452B9F73AB4}" type="datetime1">
              <a:rPr lang="en-IN" smtClean="0"/>
              <a:t>05-05-2020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96B7A-E075-4FEE-B977-55A2F12A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BF791E-DBAE-41D3-8AC8-83413580F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</p:spTree>
    <p:extLst>
      <p:ext uri="{BB962C8B-B14F-4D97-AF65-F5344CB8AC3E}">
        <p14:creationId xmlns:p14="http://schemas.microsoft.com/office/powerpoint/2010/main" val="189747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7D58-E728-467A-8A88-124D795C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124B5-AAE0-4669-B1C4-31693A312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Cloud Delivery Models: The Cloud Consumer Perspective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ECD6B-6458-469B-8835-3AAE2160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F2C9-1E9A-4C31-AD12-ADE8F3D81A2B}" type="datetime1">
              <a:rPr lang="en-IN" smtClean="0"/>
              <a:t>05-05-2020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108B2-11AB-430F-92BF-FAE61CB7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71E12-BC3A-4682-BBAD-1BC18B4B3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</p:spTree>
    <p:extLst>
      <p:ext uri="{BB962C8B-B14F-4D97-AF65-F5344CB8AC3E}">
        <p14:creationId xmlns:p14="http://schemas.microsoft.com/office/powerpoint/2010/main" val="270493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EDD9-0BA2-4394-BF1C-2BBD90A6F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A8F0F-9EC3-4E2C-90EF-F11643C4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0434-5D56-4BA7-9200-9534C6DDC83A}" type="datetime1">
              <a:rPr lang="en-IN" smtClean="0"/>
              <a:t>05-05-2020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A0298-C1F6-40A5-938B-CD2867D3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3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33C4DE-6CF5-4BB8-BF9E-77954872A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F8E875-D165-437E-9525-1156E8207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28" y="1510749"/>
            <a:ext cx="11362768" cy="384644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D0A92-5406-4D36-BC85-AD1D34E0D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</p:spTree>
    <p:extLst>
      <p:ext uri="{BB962C8B-B14F-4D97-AF65-F5344CB8AC3E}">
        <p14:creationId xmlns:p14="http://schemas.microsoft.com/office/powerpoint/2010/main" val="326936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This session will give the knowledge about</a:t>
            </a:r>
          </a:p>
          <a:p>
            <a:pPr marL="996950" lvl="1" indent="-539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14.1 Cloud Delivery Models: The Cloud Provider Perspective </a:t>
            </a:r>
          </a:p>
          <a:p>
            <a:pPr marL="996950" lvl="1" indent="-539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14.2 Cloud Delivery Models: The Cloud Consumer Perspective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96950" lvl="1" indent="-539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14.3 Case Study Example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Image result for vit a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183" y="275303"/>
            <a:ext cx="1324835" cy="61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78F9-BD4F-4D1A-8BE9-B47B52E01AF1}" type="datetime1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t>05-05-2020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1AD3-8200-41C9-B135-CD8425EA2F68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E901C-E2C8-4A80-A8FF-8D16D68EC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</p:spTree>
    <p:extLst>
      <p:ext uri="{BB962C8B-B14F-4D97-AF65-F5344CB8AC3E}">
        <p14:creationId xmlns:p14="http://schemas.microsoft.com/office/powerpoint/2010/main" val="2906611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4B32-0750-40B9-8149-E1AA9BE0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44" y="315429"/>
            <a:ext cx="5304183" cy="1325563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Cloud Provider Perspective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E6E2-AF6F-465F-AC99-324DFBE16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1179581"/>
            <a:ext cx="5304183" cy="1871732"/>
          </a:xfrm>
        </p:spPr>
        <p:txBody>
          <a:bodyPr/>
          <a:lstStyle/>
          <a:p>
            <a:r>
              <a:rPr lang="en-IN" dirty="0">
                <a:solidFill>
                  <a:srgbClr val="2102BE"/>
                </a:solidFill>
              </a:rPr>
              <a:t>Building </a:t>
            </a:r>
            <a:r>
              <a:rPr lang="en-IN" dirty="0"/>
              <a:t>IaaS Environments</a:t>
            </a:r>
          </a:p>
          <a:p>
            <a:r>
              <a:rPr lang="en-IN" dirty="0">
                <a:solidFill>
                  <a:srgbClr val="2102BE"/>
                </a:solidFill>
              </a:rPr>
              <a:t>Equipping </a:t>
            </a:r>
            <a:r>
              <a:rPr lang="en-IN" dirty="0"/>
              <a:t>PaaS Environments</a:t>
            </a:r>
          </a:p>
          <a:p>
            <a:r>
              <a:rPr lang="en-IN" dirty="0">
                <a:solidFill>
                  <a:srgbClr val="2102BE"/>
                </a:solidFill>
              </a:rPr>
              <a:t>Optimizing</a:t>
            </a:r>
            <a:r>
              <a:rPr lang="en-IN" dirty="0"/>
              <a:t> SaaS Environments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E07D6-6C55-4053-939F-3BC75B13F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419D-280F-46B4-8F77-C458AC2235F2}" type="datetime1">
              <a:rPr lang="en-IN" smtClean="0"/>
              <a:t>05-05-2020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42804-890A-47D2-B409-C0B744C7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5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EE3E2B3-6452-447B-B725-B36650EE33CC}"/>
              </a:ext>
            </a:extLst>
          </p:cNvPr>
          <p:cNvSpPr txBox="1">
            <a:spLocks/>
          </p:cNvSpPr>
          <p:nvPr/>
        </p:nvSpPr>
        <p:spPr>
          <a:xfrm>
            <a:off x="5416827" y="2481125"/>
            <a:ext cx="62053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Cloud Consumer Perspective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CA5EE3-74F2-4000-8534-48D93E005FC9}"/>
              </a:ext>
            </a:extLst>
          </p:cNvPr>
          <p:cNvSpPr txBox="1">
            <a:spLocks/>
          </p:cNvSpPr>
          <p:nvPr/>
        </p:nvSpPr>
        <p:spPr>
          <a:xfrm>
            <a:off x="6049617" y="3412263"/>
            <a:ext cx="5304183" cy="18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Working with IaaS Environments</a:t>
            </a:r>
          </a:p>
          <a:p>
            <a:r>
              <a:rPr lang="en-IN" dirty="0"/>
              <a:t>Working with PaaS Environments</a:t>
            </a:r>
          </a:p>
          <a:p>
            <a:r>
              <a:rPr lang="en-IN" dirty="0"/>
              <a:t>Working with SaaS Services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2A7FD-12E6-41CE-A74E-8F9CA0BB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</p:spTree>
    <p:extLst>
      <p:ext uri="{BB962C8B-B14F-4D97-AF65-F5344CB8AC3E}">
        <p14:creationId xmlns:p14="http://schemas.microsoft.com/office/powerpoint/2010/main" val="135385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F73D-44D6-4015-9C39-20FA8B138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7D4CE-1986-4FB1-B41A-3C025AFCA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This section raises various considerations concerning the different ways in which cloud delivery models are </a:t>
            </a:r>
            <a:r>
              <a:rPr lang="en-US" sz="4800" dirty="0">
                <a:solidFill>
                  <a:srgbClr val="FF0000"/>
                </a:solidFill>
              </a:rPr>
              <a:t>administered and utilized by cloud consumers.</a:t>
            </a:r>
            <a:endParaRPr lang="en-IN" sz="4800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0A9DB-3C95-4797-A8AD-FFF144E89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BA25-9E52-47F0-B253-E8CC9AB6F1C6}" type="datetime1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FE4DB-5AC0-44C1-8A2E-4ED496F33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C253F-6A87-45D5-A84B-519F2E26D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61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1C1F-3F4A-4680-B013-43A315A2B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Cloud Consumer ?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FA6FA-84C1-4222-B0B8-C10B15E54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2452"/>
            <a:ext cx="10515600" cy="4944511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cloud consumer is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principal stakeholder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cloud computing service. A cloud consumer represents a person or organization that maintains a business relationship with, and uses the service from a cloud provider.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cloud consumer may be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billed for the service provisioned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needs to arrange payments accordingly.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 consumers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SLAs to specify the technical performance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fulfilled by a cloud provider. SLAs can cover terms regarding the quality of service, security, remedies for performance failures.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6F88D-ED4D-430E-8EC0-110E4CCE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47CF-0228-4372-B89F-992240102B36}" type="datetime1">
              <a:rPr lang="en-IN" smtClean="0"/>
              <a:t>05-05-2020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945D2-65FA-4A65-A96C-9D56C7BE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71839-521D-432B-AEAC-8888DC3D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</p:spTree>
    <p:extLst>
      <p:ext uri="{BB962C8B-B14F-4D97-AF65-F5344CB8AC3E}">
        <p14:creationId xmlns:p14="http://schemas.microsoft.com/office/powerpoint/2010/main" val="204773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6610-9B23-4F4F-B164-5A091C38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IaaS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73F68-BB50-4CA8-B0CD-6614627E9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Virtual servers </a:t>
            </a:r>
            <a:r>
              <a:rPr lang="en-US" dirty="0"/>
              <a:t>are accessed at the operating system level </a:t>
            </a:r>
            <a:r>
              <a:rPr lang="en-US" dirty="0">
                <a:solidFill>
                  <a:srgbClr val="0000FF"/>
                </a:solidFill>
              </a:rPr>
              <a:t>through the use of remote terminal applications.</a:t>
            </a:r>
            <a:r>
              <a:rPr lang="en-US" dirty="0"/>
              <a:t> Accordingly, the type of client software used directly depends on the type of operating system that is running at the virtual server, of which two common options are: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Remote Desktop </a:t>
            </a:r>
            <a:r>
              <a:rPr lang="en-US" dirty="0"/>
              <a:t>(or Remote Desktop Connection) Client – for Windows-based environments and presents a Windows GUI desktop.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SSH Client </a:t>
            </a:r>
            <a:r>
              <a:rPr lang="en-US" dirty="0"/>
              <a:t>– for Mac and other Linux-based environments to allow for secure channel connections to text-based shell accounts running on the server OS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2361F-D9B1-4E73-9B2B-501C99C8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BA25-9E52-47F0-B253-E8CC9AB6F1C6}" type="datetime1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4380A-3EB2-48B2-AA8B-E113014A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2CFEC-B2BE-4913-8E82-FAF9494D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900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6AC0-8642-46A5-971E-DC01615F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Typical usage scenario for virtual servers </a:t>
            </a:r>
            <a:r>
              <a:rPr lang="en-US" dirty="0"/>
              <a:t>at are being offered as IaaS services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FDB65A-BE13-43DE-8526-4DC2D8422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444" y="2003664"/>
            <a:ext cx="7669696" cy="331995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7F254-044F-43FB-A972-508494D96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BA25-9E52-47F0-B253-E8CC9AB6F1C6}" type="datetime1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FB2B7-B037-434B-B3E7-0A4E74CA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B1FD9-A674-4A82-A24F-CAABC97C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94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T PPT Template.pptx" id="{54091FC3-898D-497D-92ED-2AD4019B5909}" vid="{614E3B1B-8E84-45D1-BB2E-2BDD1EEBD4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VIT PPT Template</Template>
  <TotalTime>4177</TotalTime>
  <Words>1051</Words>
  <Application>Microsoft Office PowerPoint</Application>
  <PresentationFormat>Widescreen</PresentationFormat>
  <Paragraphs>147</Paragraphs>
  <Slides>20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(Body)</vt:lpstr>
      <vt:lpstr>Calibri Light</vt:lpstr>
      <vt:lpstr>Times New Roman</vt:lpstr>
      <vt:lpstr>Office Theme</vt:lpstr>
      <vt:lpstr>Course code : CSE4001 Course title  : Cloud Computing Module  : 5    Topic   : 2</vt:lpstr>
      <vt:lpstr>PowerPoint Presentation</vt:lpstr>
      <vt:lpstr>PowerPoint Presentation</vt:lpstr>
      <vt:lpstr>Objectives</vt:lpstr>
      <vt:lpstr>The Cloud Provider Perspective  </vt:lpstr>
      <vt:lpstr>PowerPoint Presentation</vt:lpstr>
      <vt:lpstr>Cloud Consumer ? </vt:lpstr>
      <vt:lpstr>Working with IaaS Environments</vt:lpstr>
      <vt:lpstr>Typical usage scenario for virtual servers at are being offered as IaaS services </vt:lpstr>
      <vt:lpstr>PowerPoint Presentation</vt:lpstr>
      <vt:lpstr>PowerPoint Presentation</vt:lpstr>
      <vt:lpstr>IT Resource Provisioning Considerations</vt:lpstr>
      <vt:lpstr>PowerPoint Presentation</vt:lpstr>
      <vt:lpstr>PowerPoint Presentation</vt:lpstr>
      <vt:lpstr>PowerPoint Presentation</vt:lpstr>
      <vt:lpstr>PowerPoint Presentation</vt:lpstr>
      <vt:lpstr>Summary</vt:lpstr>
      <vt:lpstr> </vt:lpstr>
      <vt:lpstr>Reference</vt:lpstr>
      <vt:lpstr>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code : CSE1004 Course title  : Database Management System</dc:title>
  <dc:creator>gopikrishnan sundaram</dc:creator>
  <cp:lastModifiedBy>Karthik Vihaan</cp:lastModifiedBy>
  <cp:revision>254</cp:revision>
  <dcterms:created xsi:type="dcterms:W3CDTF">2019-11-30T05:18:24Z</dcterms:created>
  <dcterms:modified xsi:type="dcterms:W3CDTF">2020-05-05T10:54:08Z</dcterms:modified>
</cp:coreProperties>
</file>