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87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31" r:id="rId14"/>
    <p:sldId id="442" r:id="rId15"/>
    <p:sldId id="443" r:id="rId16"/>
    <p:sldId id="444" r:id="rId17"/>
    <p:sldId id="445" r:id="rId18"/>
    <p:sldId id="446" r:id="rId19"/>
    <p:sldId id="386" r:id="rId20"/>
    <p:sldId id="385" r:id="rId21"/>
    <p:sldId id="43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102BE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716F9-1CCB-412E-807B-54E78A47C39C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70DDA-CF3D-48BA-A0B0-D24E17EB7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86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C27B-B905-4684-8278-21BDE839F5C3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6CBE-8154-41C2-93D8-D23AA26B9C9F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9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03ED-93C7-4C90-8EF5-4B0C99707AB4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8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14A1-F8A7-4E34-BAE5-90D4175DF1D8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9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BE8-DEA1-46A3-B914-1475D5C93BA9}" type="datetime1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95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A9A6-0581-4A16-81AB-E3092C611EA2}" type="datetime1">
              <a:rPr lang="en-IN" smtClean="0"/>
              <a:t>06-05-2020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1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3F95-1E6B-475E-9E51-385E78E71055}" type="datetime1">
              <a:rPr lang="en-IN" smtClean="0"/>
              <a:t>06-05-2020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86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6880-3066-4001-A351-BCC55BD13954}" type="datetime1">
              <a:rPr lang="en-IN" smtClean="0"/>
              <a:t>06-05-2020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1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DBAB-8168-4E51-82E1-E2B41D66D9F9}" type="datetime1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35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9C0D-5D9C-46A7-BD3D-F75B00BF52C5}" type="datetime1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95A8D-9736-4F25-8C5F-BEF7CE38EA87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8B39-E037-49D7-848F-F055834E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79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infrastructu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blogs/cloud-computing/2014/02/what-is-platform-as-a-service-paa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saa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in-en/cloud/learn/iaas-paas-saas" TargetMode="External"/><Relationship Id="rId2" Type="http://schemas.openxmlformats.org/officeDocument/2006/relationships/hyperlink" Target="https://timesofcloud.com/cloud-tutorial/cloud-provider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2178260"/>
            <a:ext cx="9144000" cy="95357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code	: 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CSE4001</a:t>
            </a:r>
            <a:b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title		: 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Computing</a:t>
            </a:r>
            <a:b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		: 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b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			: 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02183" y="3677817"/>
            <a:ext cx="9144000" cy="1655762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Cloud Delivery Models </a:t>
            </a:r>
          </a:p>
          <a:p>
            <a:r>
              <a:rPr lang="it-IT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83" y="275303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A2D6-1DB1-40FB-8648-45FB131F4F8A}" type="datetime1">
              <a:rPr lang="en-IN" smtClean="0">
                <a:latin typeface="Calibri (Body)"/>
              </a:rPr>
              <a:t>06-05-2020</a:t>
            </a:fld>
            <a:endParaRPr lang="en-IN" dirty="0">
              <a:latin typeface="Calibri (Body)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When to use SaaS, PaaS, and IaaS – ComputeNext">
            <a:extLst>
              <a:ext uri="{FF2B5EF4-FFF2-40B4-BE49-F238E27FC236}">
                <a16:creationId xmlns:a16="http://schemas.microsoft.com/office/drawing/2014/main" id="{03098E26-1551-4307-8DF6-C5994CA52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87" y="4424373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D5AD4-F86A-4A23-A759-DE0D7E5C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2558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BA9E-E5EB-45A8-BF86-8DB01D3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Working with SaaS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6D8C-1180-4424-B738-60932A4F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Because SaaS-based cloud services are almost always </a:t>
            </a:r>
            <a:r>
              <a:rPr lang="en-US" dirty="0">
                <a:solidFill>
                  <a:srgbClr val="0000FF"/>
                </a:solidFill>
              </a:rPr>
              <a:t>accompanied by refined and generic APIs,</a:t>
            </a:r>
            <a:r>
              <a:rPr lang="en-US" dirty="0"/>
              <a:t> they are usually designed to be incorporated as part of larger distributed solutions.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A common example of this is </a:t>
            </a:r>
            <a:r>
              <a:rPr lang="en-US" i="1" dirty="0">
                <a:solidFill>
                  <a:srgbClr val="0000FF"/>
                </a:solidFill>
              </a:rPr>
              <a:t>Google Maps</a:t>
            </a:r>
            <a:r>
              <a:rPr lang="en-US" dirty="0"/>
              <a:t>, which offers a comprehensive API that enables mapping information and images to be incorporated into Web sites and Web-based applications.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52847-0C45-4DA0-A74D-B4B841D8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9C4FB-4AD9-48C1-AFFE-054EB9D2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6810-C33C-42E6-A365-E201333F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59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B06F-A139-4DD0-BD00-5409C2B9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E0E6-DBAB-4FE8-BA61-5E65FEE66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Many SaaS offerings are provided </a:t>
            </a:r>
            <a:r>
              <a:rPr lang="en-US" dirty="0">
                <a:solidFill>
                  <a:srgbClr val="0000FF"/>
                </a:solidFill>
              </a:rPr>
              <a:t>free of charge</a:t>
            </a:r>
            <a:r>
              <a:rPr lang="en-US" dirty="0"/>
              <a:t>, although these cloud services often come with data collecting sub-programs that harvest usage data for the benefit of the cloud provider.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using any SaaS product that is </a:t>
            </a:r>
            <a:r>
              <a:rPr lang="en-US" dirty="0">
                <a:solidFill>
                  <a:srgbClr val="0000FF"/>
                </a:solidFill>
              </a:rPr>
              <a:t>sponsored by third parties, </a:t>
            </a:r>
            <a:r>
              <a:rPr lang="en-US" dirty="0"/>
              <a:t>there is a reasonable chance that it is performing a</a:t>
            </a:r>
            <a:r>
              <a:rPr lang="en-US" dirty="0">
                <a:solidFill>
                  <a:srgbClr val="0000FF"/>
                </a:solidFill>
              </a:rPr>
              <a:t> form of background information gathering.</a:t>
            </a:r>
            <a:r>
              <a:rPr lang="en-US" dirty="0"/>
              <a:t> Reading the cloud provider’s </a:t>
            </a:r>
            <a:r>
              <a:rPr lang="en-US" dirty="0">
                <a:solidFill>
                  <a:srgbClr val="0000FF"/>
                </a:solidFill>
              </a:rPr>
              <a:t>agreement will </a:t>
            </a:r>
            <a:r>
              <a:rPr lang="en-US" dirty="0"/>
              <a:t>usually help shed light on any secondary activity that the cloud service is designed to perform.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55AA8-7DF5-468B-9518-4A3FE2ED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4EBF2-E97C-4E93-91E9-831A4648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C0750-0D8C-4610-9E0E-01169463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10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43B4-0898-4F2F-93C5-75B8B537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482E-0C00-4A3E-B2CA-90CD8B59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Customization options </a:t>
            </a:r>
            <a:r>
              <a:rPr lang="en-US" dirty="0"/>
              <a:t>are usually available to cloud consumers; however, these options are generally limited to the runtime usage control of the cloud service instances that are generated specifically by and for the cloud consumer.</a:t>
            </a:r>
          </a:p>
          <a:p>
            <a:pPr algn="just"/>
            <a:r>
              <a:rPr lang="en-IN" i="1" dirty="0">
                <a:solidFill>
                  <a:srgbClr val="C00000"/>
                </a:solidFill>
              </a:rPr>
              <a:t>For example:</a:t>
            </a:r>
          </a:p>
          <a:p>
            <a:r>
              <a:rPr lang="en-US" i="1" dirty="0">
                <a:solidFill>
                  <a:srgbClr val="C00000"/>
                </a:solidFill>
              </a:rPr>
              <a:t>•</a:t>
            </a:r>
            <a:r>
              <a:rPr lang="en-US" i="1" dirty="0"/>
              <a:t>managing security-related configurations</a:t>
            </a:r>
          </a:p>
          <a:p>
            <a:r>
              <a:rPr lang="en-US" i="1" dirty="0"/>
              <a:t>•managing select availability and reliability options</a:t>
            </a:r>
          </a:p>
          <a:p>
            <a:r>
              <a:rPr lang="en-US" i="1" dirty="0"/>
              <a:t>•managing usage costs</a:t>
            </a:r>
          </a:p>
          <a:p>
            <a:r>
              <a:rPr lang="en-US" i="1" dirty="0"/>
              <a:t>•managing user accounts, profiles, and access authorization</a:t>
            </a:r>
          </a:p>
          <a:p>
            <a:r>
              <a:rPr lang="en-US" i="1" dirty="0"/>
              <a:t>•selecting and monitoring SLAs</a:t>
            </a:r>
          </a:p>
          <a:p>
            <a:r>
              <a:rPr lang="en-US" i="1" dirty="0"/>
              <a:t>•setting manual and automated scalability options and limitations</a:t>
            </a:r>
            <a:endParaRPr lang="en-IN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14ADE-B3BD-4F3A-965D-9F58BABA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B7DDA-37F4-4B17-9588-A85F6552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991B2-4625-4B9E-9DD8-74197153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4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1BB6-34D5-4E1D-8D2D-D0A02D67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A1E0-4EFE-46AB-B9D0-A262D729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69" y="1847850"/>
            <a:ext cx="10515600" cy="4351338"/>
          </a:xfrm>
        </p:spPr>
        <p:txBody>
          <a:bodyPr/>
          <a:lstStyle/>
          <a:p>
            <a:r>
              <a:rPr lang="en-US" dirty="0"/>
              <a:t>Consumer Perspective:</a:t>
            </a:r>
          </a:p>
          <a:p>
            <a:pPr lvl="2"/>
            <a:r>
              <a:rPr lang="en-US" sz="2800" dirty="0"/>
              <a:t>Working with PaaS</a:t>
            </a:r>
          </a:p>
          <a:p>
            <a:pPr lvl="2"/>
            <a:r>
              <a:rPr lang="en-IN" sz="2800" i="1" dirty="0">
                <a:solidFill>
                  <a:srgbClr val="FF0000"/>
                </a:solidFill>
              </a:rPr>
              <a:t>IT Resource Provisioning Considerations</a:t>
            </a:r>
          </a:p>
          <a:p>
            <a:pPr lvl="2"/>
            <a:endParaRPr lang="en-IN" sz="2800" i="1" dirty="0">
              <a:solidFill>
                <a:srgbClr val="FF0000"/>
              </a:solidFill>
            </a:endParaRPr>
          </a:p>
          <a:p>
            <a:pPr lvl="2"/>
            <a:r>
              <a:rPr lang="en-US" sz="2800" dirty="0"/>
              <a:t>Working with SaaS</a:t>
            </a:r>
          </a:p>
          <a:p>
            <a:pPr lvl="3"/>
            <a:r>
              <a:rPr lang="en-IN" sz="2800" i="1" dirty="0">
                <a:solidFill>
                  <a:srgbClr val="FF0000"/>
                </a:solidFill>
              </a:rPr>
              <a:t>IT Resource Provisioning Considerations</a:t>
            </a:r>
            <a:endParaRPr lang="en-US" sz="2600" dirty="0"/>
          </a:p>
          <a:p>
            <a:pPr lvl="3"/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FB19-184B-4CFA-9432-8423B41A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3324-B719-4F61-9405-DAA81685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DA5DE-73D2-4CF8-84EC-0CED06CA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6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94F5-8657-4511-804E-9345E89A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6343"/>
            <a:ext cx="10515600" cy="1325563"/>
          </a:xfrm>
        </p:spPr>
        <p:txBody>
          <a:bodyPr/>
          <a:lstStyle/>
          <a:p>
            <a:r>
              <a:rPr lang="en-US" dirty="0"/>
              <a:t>Defining IaaS, PaaS, SaaS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A89E11-5199-40AF-8C60-2B16F803C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843" y="1690688"/>
            <a:ext cx="10515600" cy="424393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2CA9-2904-4DFE-8E05-CCBDAE4E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56FE-F979-4E19-8233-700BBD6A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1BF3-9034-4B0F-8F9C-F52EA01D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74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279C-A454-4D7C-A096-EA70BBE3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-252413"/>
            <a:ext cx="10515600" cy="1325563"/>
          </a:xfrm>
        </p:spPr>
        <p:txBody>
          <a:bodyPr/>
          <a:lstStyle/>
          <a:p>
            <a:r>
              <a:rPr lang="en-US" dirty="0"/>
              <a:t>IaaS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7B53-9269-442D-A6B6-EF71BB7B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652807"/>
            <a:ext cx="11555896" cy="584738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hlinkClick r:id="rId2"/>
              </a:rPr>
              <a:t>Infrastructure as a service (IaaS)</a:t>
            </a:r>
            <a:r>
              <a:rPr lang="en-US" dirty="0"/>
              <a:t>  is a cloud computing offering in which a vendor provides users access to computing resources such as servers, storage and networking. Organizations use their own platforms and applications within a service provider’s infrastructure.</a:t>
            </a:r>
          </a:p>
          <a:p>
            <a:pPr fontAlgn="base"/>
            <a:r>
              <a:rPr lang="en-US" dirty="0">
                <a:solidFill>
                  <a:srgbClr val="C00000"/>
                </a:solidFill>
              </a:rPr>
              <a:t>Key features</a:t>
            </a:r>
          </a:p>
          <a:p>
            <a:pPr lvl="1" fontAlgn="base">
              <a:lnSpc>
                <a:spcPct val="200000"/>
              </a:lnSpc>
            </a:pPr>
            <a:r>
              <a:rPr lang="en-US" dirty="0"/>
              <a:t>Instead of purchasing hardware outright, users pay for IaaS on demand.</a:t>
            </a:r>
          </a:p>
          <a:p>
            <a:pPr lvl="1" fontAlgn="base">
              <a:lnSpc>
                <a:spcPct val="200000"/>
              </a:lnSpc>
            </a:pPr>
            <a:r>
              <a:rPr lang="en-US" dirty="0"/>
              <a:t>Infrastructure is scalable depending on processing and storage needs.</a:t>
            </a:r>
          </a:p>
          <a:p>
            <a:pPr lvl="1" fontAlgn="base">
              <a:lnSpc>
                <a:spcPct val="200000"/>
              </a:lnSpc>
            </a:pPr>
            <a:r>
              <a:rPr lang="en-US" dirty="0"/>
              <a:t>Saves enterprises the costs of buying and maintaining their own hardware.</a:t>
            </a:r>
          </a:p>
          <a:p>
            <a:pPr lvl="1" fontAlgn="base">
              <a:lnSpc>
                <a:spcPct val="200000"/>
              </a:lnSpc>
            </a:pPr>
            <a:r>
              <a:rPr lang="en-US" dirty="0"/>
              <a:t>Because data is on the cloud, there can be no single point of failure.</a:t>
            </a:r>
          </a:p>
          <a:p>
            <a:pPr lvl="1" fontAlgn="base">
              <a:lnSpc>
                <a:spcPct val="200000"/>
              </a:lnSpc>
            </a:pPr>
            <a:r>
              <a:rPr lang="en-US" dirty="0"/>
              <a:t>Enables the virtualization of administrative tasks, freeing up time for other work.</a:t>
            </a:r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B724-0D0D-434C-A9F2-61F442F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270D7-72E3-405E-954B-2A2D093B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A635-1025-4B18-9CA1-14E6CCE0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58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279C-A454-4D7C-A096-EA70BBE3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-252413"/>
            <a:ext cx="10515600" cy="1325563"/>
          </a:xfrm>
        </p:spPr>
        <p:txBody>
          <a:bodyPr/>
          <a:lstStyle/>
          <a:p>
            <a:r>
              <a:rPr lang="en-US" dirty="0"/>
              <a:t>PaaS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7B53-9269-442D-A6B6-EF71BB7B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652807"/>
            <a:ext cx="11555896" cy="5847384"/>
          </a:xfrm>
        </p:spPr>
        <p:txBody>
          <a:bodyPr>
            <a:normAutofit/>
          </a:bodyPr>
          <a:lstStyle/>
          <a:p>
            <a:pPr algn="just"/>
            <a:r>
              <a:rPr lang="en-US" u="sng" dirty="0">
                <a:hlinkClick r:id="rId2"/>
              </a:rPr>
              <a:t>Platform as a service (PaaS)</a:t>
            </a:r>
            <a:r>
              <a:rPr lang="en-US" dirty="0"/>
              <a:t> is a cloud computing offering that provides users with a cloud environment in which they can develop, manage and deliver applications. In addition to storage and other computing resources, users are able to use a suite of prebuilt tools to develop, customize and test their own applications.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Key features</a:t>
            </a:r>
          </a:p>
          <a:p>
            <a:pPr lvl="2" fontAlgn="base">
              <a:lnSpc>
                <a:spcPct val="200000"/>
              </a:lnSpc>
            </a:pPr>
            <a:r>
              <a:rPr lang="en-US" dirty="0"/>
              <a:t>PaaS provides a platform with tools to test, develop and host applications in the same environment.</a:t>
            </a:r>
          </a:p>
          <a:p>
            <a:pPr lvl="2" fontAlgn="base">
              <a:lnSpc>
                <a:spcPct val="200000"/>
              </a:lnSpc>
            </a:pPr>
            <a:r>
              <a:rPr lang="en-US" dirty="0"/>
              <a:t>Enables organizations to focus on development without having to worry about underlying infrastructure.</a:t>
            </a:r>
          </a:p>
          <a:p>
            <a:pPr lvl="2" fontAlgn="base">
              <a:lnSpc>
                <a:spcPct val="200000"/>
              </a:lnSpc>
            </a:pPr>
            <a:r>
              <a:rPr lang="en-US" dirty="0"/>
              <a:t>Providers manage security, operating systems, server software and backups.</a:t>
            </a:r>
          </a:p>
          <a:p>
            <a:pPr lvl="2" fontAlgn="base">
              <a:lnSpc>
                <a:spcPct val="200000"/>
              </a:lnSpc>
            </a:pPr>
            <a:r>
              <a:rPr lang="en-US" dirty="0"/>
              <a:t>Facilitates collaborative work even if teams work remotely.</a:t>
            </a:r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B724-0D0D-434C-A9F2-61F442F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270D7-72E3-405E-954B-2A2D093B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A635-1025-4B18-9CA1-14E6CCE0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0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279C-A454-4D7C-A096-EA70BBE3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-252413"/>
            <a:ext cx="10515600" cy="1325563"/>
          </a:xfrm>
        </p:spPr>
        <p:txBody>
          <a:bodyPr/>
          <a:lstStyle/>
          <a:p>
            <a:r>
              <a:rPr lang="en-US" dirty="0"/>
              <a:t>SaaS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7B53-9269-442D-A6B6-EF71BB7B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691528"/>
            <a:ext cx="11555896" cy="58473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hlinkClick r:id="rId2"/>
              </a:rPr>
              <a:t>Software as a service (SaaS)</a:t>
            </a:r>
            <a:r>
              <a:rPr lang="en-US" dirty="0"/>
              <a:t>  is a cloud computing offering that provides users with access to a vendor’s cloud-based software. Users do not install applications on their local devices. Instead, the applications reside on a remote cloud network accessed through the web or an API. Through the application, users can store and analyze data and collaborate on projects.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Key features</a:t>
            </a:r>
          </a:p>
          <a:p>
            <a:pPr lvl="2" fontAlgn="base">
              <a:lnSpc>
                <a:spcPct val="200000"/>
              </a:lnSpc>
            </a:pPr>
            <a:r>
              <a:rPr lang="en-US" dirty="0"/>
              <a:t>SaaS vendors provide users with software and applications via a subscription model.</a:t>
            </a:r>
          </a:p>
          <a:p>
            <a:pPr lvl="2" fontAlgn="base">
              <a:lnSpc>
                <a:spcPct val="200000"/>
              </a:lnSpc>
            </a:pPr>
            <a:r>
              <a:rPr lang="en-US" dirty="0"/>
              <a:t>Users do not have to manage, install or upgrade software; SaaS providers manage this.</a:t>
            </a:r>
          </a:p>
          <a:p>
            <a:pPr lvl="2" fontAlgn="base">
              <a:lnSpc>
                <a:spcPct val="200000"/>
              </a:lnSpc>
            </a:pPr>
            <a:r>
              <a:rPr lang="en-US" dirty="0"/>
              <a:t>Data is secure in the cloud; equipment failure does not result in loss of data.</a:t>
            </a:r>
          </a:p>
          <a:p>
            <a:pPr lvl="2" fontAlgn="base">
              <a:lnSpc>
                <a:spcPct val="200000"/>
              </a:lnSpc>
            </a:pPr>
            <a:r>
              <a:rPr lang="en-US" dirty="0"/>
              <a:t>Use of resources can be scaled depending on service needs.</a:t>
            </a:r>
          </a:p>
          <a:p>
            <a:pPr lvl="2" fontAlgn="base">
              <a:lnSpc>
                <a:spcPct val="200000"/>
              </a:lnSpc>
            </a:pPr>
            <a:r>
              <a:rPr lang="en-US" dirty="0"/>
              <a:t>Applications are accessible from almost any internet-connected device, from virtually anywhere in the world.</a:t>
            </a:r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B724-0D0D-434C-A9F2-61F442F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270D7-72E3-405E-954B-2A2D093B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A635-1025-4B18-9CA1-14E6CCE0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89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3714-925C-4144-AB14-49A53364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86872-EAE7-418B-A8B6-479D97FA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E7916-5203-4D7F-A1B4-D57E508B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0F340-5EDF-4E50-B718-21BA9225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18</a:t>
            </a:fld>
            <a:endParaRPr lang="en-IN"/>
          </a:p>
        </p:txBody>
      </p:sp>
      <p:pic>
        <p:nvPicPr>
          <p:cNvPr id="1026" name="Picture 2" descr="IaaS vs PaaS vs SaaS: A Clear Explanation of Cloud Services in 2020">
            <a:extLst>
              <a:ext uri="{FF2B5EF4-FFF2-40B4-BE49-F238E27FC236}">
                <a16:creationId xmlns:a16="http://schemas.microsoft.com/office/drawing/2014/main" id="{3EAE9DB9-7041-47BA-8C80-316A1427D9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75" y="584045"/>
            <a:ext cx="9643915" cy="56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59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5439-F27E-4942-9324-104D5C96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8703-25AD-4FF1-B90F-BC9190E9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i="1" dirty="0"/>
              <a:t>Thank You!</a:t>
            </a:r>
            <a:endParaRPr lang="en-IN" sz="6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ED39-3367-48A8-A37B-A618FE7E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6A49-5304-4C7A-A2C0-1C5F320FA0C7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5EF32-E8F0-4826-A187-93C6194F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A9260-601D-4334-8234-B17C8B85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32957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9513" y="1690688"/>
            <a:ext cx="12271513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This session will give the knowledge about</a:t>
            </a:r>
          </a:p>
          <a:p>
            <a:pPr marL="996950" lvl="1" indent="-539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14.1 Cloud Delivery Models: The Cloud Provider Perspective </a:t>
            </a:r>
          </a:p>
          <a:p>
            <a:pPr marL="996950" lvl="1" indent="-539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14.2 Cloud Delivery Models: The Cloud Consumer Perspective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96950" lvl="1" indent="-539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14.3 Case Study Example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vit a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183" y="275303"/>
            <a:ext cx="1324835" cy="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78F9-BD4F-4D1A-8BE9-B47B52E01AF1}" type="datetime1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06-05-2020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1AD3-8200-41C9-B135-CD8425EA2F68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901C-E2C8-4A80-A8FF-8D16D68E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290661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EDD9-0BA2-4394-BF1C-2BBD90A6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8F0F-9EC3-4E2C-90EF-F11643C4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0434-5D56-4BA7-9200-9534C6DDC83A}" type="datetime1">
              <a:rPr lang="en-IN" smtClean="0"/>
              <a:t>06-05-2020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A0298-C1F6-40A5-938B-CD2867D3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20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33C4DE-6CF5-4BB8-BF9E-77954872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8E875-D165-437E-9525-1156E820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28" y="1510749"/>
            <a:ext cx="11362768" cy="384644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D0A92-5406-4D36-BC85-AD1D34E0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</p:spTree>
    <p:extLst>
      <p:ext uri="{BB962C8B-B14F-4D97-AF65-F5344CB8AC3E}">
        <p14:creationId xmlns:p14="http://schemas.microsoft.com/office/powerpoint/2010/main" val="326936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F313-8AC3-47C9-8728-BECCACFD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EFC28-6297-426D-B779-EF1DBA5D6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https://timesofcloud.com/cloud-tutorial/cloud-providers/</a:t>
            </a:r>
            <a:endParaRPr lang="en-IN" dirty="0"/>
          </a:p>
          <a:p>
            <a:endParaRPr lang="en-US" dirty="0"/>
          </a:p>
          <a:p>
            <a:r>
              <a:rPr lang="en-IN" dirty="0">
                <a:hlinkClick r:id="rId3"/>
              </a:rPr>
              <a:t>https://www.ibm.com/in-en/cloud/learn/iaas-paas-saas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16F1-4870-4B27-9BE5-D66A89D8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BFE7C-0BAB-496D-8A75-37CDF0C0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6F75-20D3-41AC-AE67-6D8EE109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3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E07D6-6C55-4053-939F-3BC75B13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419D-280F-46B4-8F77-C458AC2235F2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42804-890A-47D2-B409-C0B744C7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3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E3E2B3-6452-447B-B725-B36650EE33CC}"/>
              </a:ext>
            </a:extLst>
          </p:cNvPr>
          <p:cNvSpPr txBox="1">
            <a:spLocks/>
          </p:cNvSpPr>
          <p:nvPr/>
        </p:nvSpPr>
        <p:spPr>
          <a:xfrm>
            <a:off x="5416827" y="2481125"/>
            <a:ext cx="62053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Cloud Consumer Perspective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CA5EE3-74F2-4000-8534-48D93E005FC9}"/>
              </a:ext>
            </a:extLst>
          </p:cNvPr>
          <p:cNvSpPr txBox="1">
            <a:spLocks/>
          </p:cNvSpPr>
          <p:nvPr/>
        </p:nvSpPr>
        <p:spPr>
          <a:xfrm>
            <a:off x="6049617" y="3412263"/>
            <a:ext cx="5304183" cy="18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Working with IaaS Environments</a:t>
            </a:r>
          </a:p>
          <a:p>
            <a:r>
              <a:rPr lang="en-IN" dirty="0">
                <a:solidFill>
                  <a:srgbClr val="FF0000"/>
                </a:solidFill>
              </a:rPr>
              <a:t>Working with PaaS Environments</a:t>
            </a:r>
          </a:p>
          <a:p>
            <a:r>
              <a:rPr lang="en-IN" dirty="0">
                <a:solidFill>
                  <a:srgbClr val="FF0000"/>
                </a:solidFill>
              </a:rPr>
              <a:t>Working with SaaS Services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2A7FD-12E6-41CE-A74E-8F9CA0BB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33612E-F52A-4FA0-BE6C-085A3D77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09C8C89-3D13-4682-A3EB-43D5A968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8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6610-9B23-4F4F-B164-5A091C38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Working with PaaS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3F68-BB50-4CA8-B0CD-6614627E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6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typical PaaS IDE can </a:t>
            </a:r>
            <a:r>
              <a:rPr lang="en-US" dirty="0">
                <a:solidFill>
                  <a:srgbClr val="C00000"/>
                </a:solidFill>
              </a:rPr>
              <a:t>offer</a:t>
            </a:r>
            <a:r>
              <a:rPr lang="en-US" dirty="0"/>
              <a:t> a wide range of </a:t>
            </a:r>
            <a:r>
              <a:rPr lang="en-US" dirty="0">
                <a:solidFill>
                  <a:srgbClr val="C00000"/>
                </a:solidFill>
              </a:rPr>
              <a:t>tools and programming resources, such as software libraries, class libraries, frameworks, APIs</a:t>
            </a:r>
            <a:r>
              <a:rPr lang="en-US" dirty="0"/>
              <a:t>, and various runtime capabilities that emulate the intended cloud-based deployment environment.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These features allow developers to </a:t>
            </a:r>
            <a:r>
              <a:rPr lang="en-US" dirty="0">
                <a:solidFill>
                  <a:srgbClr val="C00000"/>
                </a:solidFill>
              </a:rPr>
              <a:t>create, test, and run application code within the cloud or locally (on-premise) while using the IDE to emulate the cloud deployment environment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Compiled or completed applications are then </a:t>
            </a:r>
            <a:r>
              <a:rPr lang="en-US" dirty="0">
                <a:solidFill>
                  <a:srgbClr val="C00000"/>
                </a:solidFill>
              </a:rPr>
              <a:t>bundled and uploaded to the cloud, and deployed via the ready-made environments</a:t>
            </a:r>
            <a:r>
              <a:rPr lang="en-US" dirty="0"/>
              <a:t>. This deployment process can also be controlled through the IDE.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2361F-D9B1-4E73-9B2B-501C99C8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4380A-3EB2-48B2-AA8B-E113014A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2CFEC-B2BE-4913-8E82-FAF9494D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C7FC-54D7-4934-BBDC-EEC1A8D2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E6F2-D2D9-4080-B3D9-70A7E696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PaaS also </a:t>
            </a:r>
            <a:r>
              <a:rPr lang="en-US" dirty="0">
                <a:solidFill>
                  <a:srgbClr val="C00000"/>
                </a:solidFill>
              </a:rPr>
              <a:t>allows for applications to use cloud storage devices </a:t>
            </a:r>
            <a:r>
              <a:rPr lang="en-US" dirty="0"/>
              <a:t>as independent data storing systems for holding development-specific data (for example in a repository that is available outside of the cloud environment).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Both SQL and NoSQL database structures are generally supported.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F413A-0C44-4F73-A059-A1CB39AA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632E-A0D6-4E62-996E-0A2A2D8D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625A-B3BC-4474-8D47-F639E6BD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53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41D4-4DC5-47F7-BD3F-C36DDAC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IT Resource Provisioning Considera</a:t>
            </a:r>
            <a:r>
              <a:rPr lang="en-IN" dirty="0"/>
              <a:t>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036C-6B78-456C-93A2-D2F178C0E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930"/>
            <a:ext cx="10515600" cy="48754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PaaS environments provide </a:t>
            </a:r>
            <a:r>
              <a:rPr lang="en-US" dirty="0">
                <a:solidFill>
                  <a:srgbClr val="FF0000"/>
                </a:solidFill>
              </a:rPr>
              <a:t>less administrative control than IaaS </a:t>
            </a:r>
            <a:r>
              <a:rPr lang="en-US" dirty="0"/>
              <a:t>environments, but still offer a significant range of management features.</a:t>
            </a:r>
          </a:p>
          <a:p>
            <a:r>
              <a:rPr lang="en-US" i="1" dirty="0">
                <a:solidFill>
                  <a:srgbClr val="C00000"/>
                </a:solidFill>
              </a:rPr>
              <a:t>For example:</a:t>
            </a:r>
          </a:p>
          <a:p>
            <a:r>
              <a:rPr lang="en-US" dirty="0"/>
              <a:t>•establishing and displaying service provisioning agreements, such as account conditions and usage terms</a:t>
            </a:r>
          </a:p>
          <a:p>
            <a:r>
              <a:rPr lang="en-US" dirty="0"/>
              <a:t>•selecting software platform and development frameworks for ready-made environments</a:t>
            </a:r>
          </a:p>
          <a:p>
            <a:r>
              <a:rPr lang="en-US" dirty="0"/>
              <a:t>•selecting instance types, which are most commonly frontend or backend instances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48DB2-1F82-49B6-B209-E6DE210B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716C-2C25-474E-A7CC-1CA0B8B6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616DD-6EF9-4F38-922B-F721F6B9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43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CA37-9394-4FBF-9C43-900ADABE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404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•selecting cloud storage devices for use in ready-made environments</a:t>
            </a:r>
          </a:p>
          <a:p>
            <a:pPr>
              <a:lnSpc>
                <a:spcPct val="200000"/>
              </a:lnSpc>
            </a:pPr>
            <a:r>
              <a:rPr lang="en-US" dirty="0"/>
              <a:t>•controlling the lifecycle of PaaS-developed applications (deployment, starting, shutdown, restarting, and release)</a:t>
            </a:r>
          </a:p>
          <a:p>
            <a:pPr>
              <a:lnSpc>
                <a:spcPct val="200000"/>
              </a:lnSpc>
            </a:pPr>
            <a:r>
              <a:rPr lang="en-US" dirty="0"/>
              <a:t>•controlling the versioning of deployed applications and modules</a:t>
            </a:r>
          </a:p>
          <a:p>
            <a:pPr>
              <a:lnSpc>
                <a:spcPct val="200000"/>
              </a:lnSpc>
            </a:pPr>
            <a:r>
              <a:rPr lang="en-US" dirty="0"/>
              <a:t>•configuring availability and reliability-related mechanisms</a:t>
            </a:r>
          </a:p>
          <a:p>
            <a:pPr>
              <a:lnSpc>
                <a:spcPct val="200000"/>
              </a:lnSpc>
            </a:pPr>
            <a:r>
              <a:rPr lang="en-US" dirty="0"/>
              <a:t>•managing credentials for developers and cloud resource administrators using IAM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2DDA-589B-4649-A7A6-7D225AB5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EF9C-47DC-41DD-8843-B029FC19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A846-F230-4356-AE6E-81BDA6EF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09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6974-79FC-46C0-B4FD-2C7BE192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318052"/>
            <a:ext cx="10906539" cy="585891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•managing general security settings, such as accessible network ports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•selecting and monitoring PaaS-related SLA metrics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•managing and monitoring usage and IT resource costs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•controlling scalability features such as usage quotas, active instance thresholds, and the configuration and deployment of the automated scaling listener and load balancer mechanisms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3296D-53A5-448C-9F06-D1B8BDE2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C2B30-7B8B-463D-A1B3-010EE8AA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F926F-48D2-4DA5-BC7B-CF7F55F7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58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0F47-FB14-4217-AB22-5801F4D9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1461-171E-424C-91D9-FAA71154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usage and administration portal </a:t>
            </a:r>
            <a:r>
              <a:rPr lang="en-US" dirty="0"/>
              <a:t>that is used to </a:t>
            </a:r>
            <a:r>
              <a:rPr lang="en-US" dirty="0">
                <a:solidFill>
                  <a:srgbClr val="0000FF"/>
                </a:solidFill>
              </a:rPr>
              <a:t>access PaaS management features </a:t>
            </a:r>
            <a:r>
              <a:rPr lang="en-US" dirty="0"/>
              <a:t>can provide the feature of pre-emptively selecting the times at which an IT resource is started and stopped.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a </a:t>
            </a:r>
            <a:r>
              <a:rPr lang="en-US" dirty="0">
                <a:solidFill>
                  <a:srgbClr val="C00000"/>
                </a:solidFill>
              </a:rPr>
              <a:t>cloud resource administrator </a:t>
            </a:r>
            <a:r>
              <a:rPr lang="en-US" dirty="0"/>
              <a:t>can set a cloud storage device to </a:t>
            </a:r>
            <a:r>
              <a:rPr lang="en-US" dirty="0">
                <a:solidFill>
                  <a:srgbClr val="0000FF"/>
                </a:solidFill>
              </a:rPr>
              <a:t>turn itself on at 9:00AM then turn off twelve hours </a:t>
            </a:r>
            <a:r>
              <a:rPr lang="en-US" dirty="0"/>
              <a:t>later. Building on this system can enable the option of having the ready-made environment self-activate upon receiving data requests for a particular application and turn off after an extended period of inactivity.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15B0-501A-474B-B318-0A44840D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BA25-9E52-47F0-B253-E8CC9AB6F1C6}" type="datetime1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87259-3899-4CEF-9DE4-2AA2C558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Prof.Karthikeyan, VIT AP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476C-C324-45D4-B332-25469BAA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8B39-E037-49D7-848F-F055834E3AA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11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T PPT Template.pptx" id="{54091FC3-898D-497D-92ED-2AD4019B5909}" vid="{614E3B1B-8E84-45D1-BB2E-2BDD1EEBD4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 PPT Template</Template>
  <TotalTime>4207</TotalTime>
  <Words>1345</Words>
  <Application>Microsoft Office PowerPoint</Application>
  <PresentationFormat>Widescreen</PresentationFormat>
  <Paragraphs>155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Times New Roman</vt:lpstr>
      <vt:lpstr>Office Theme</vt:lpstr>
      <vt:lpstr>Course code : CSE4001 Course title  : Cloud Computing Module  : 5    Topic   : 3</vt:lpstr>
      <vt:lpstr>Objectives</vt:lpstr>
      <vt:lpstr>PowerPoint Presentation</vt:lpstr>
      <vt:lpstr>2. Working with PaaS Environments</vt:lpstr>
      <vt:lpstr>PowerPoint Presentation</vt:lpstr>
      <vt:lpstr>IT Resource Provisioning Considerations</vt:lpstr>
      <vt:lpstr>PowerPoint Presentation</vt:lpstr>
      <vt:lpstr>PowerPoint Presentation</vt:lpstr>
      <vt:lpstr>PowerPoint Presentation</vt:lpstr>
      <vt:lpstr>3. Working with SaaS Environments</vt:lpstr>
      <vt:lpstr>PowerPoint Presentation</vt:lpstr>
      <vt:lpstr>PowerPoint Presentation</vt:lpstr>
      <vt:lpstr>Summary</vt:lpstr>
      <vt:lpstr>Defining IaaS, PaaS, SaaS</vt:lpstr>
      <vt:lpstr>IaaS</vt:lpstr>
      <vt:lpstr>PaaS</vt:lpstr>
      <vt:lpstr>SaaS</vt:lpstr>
      <vt:lpstr>PowerPoint Presentation</vt:lpstr>
      <vt:lpstr> 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code : CSE1004 Course title  : Database Management System</dc:title>
  <dc:creator>gopikrishnan sundaram</dc:creator>
  <cp:lastModifiedBy>Karthik Vihaan</cp:lastModifiedBy>
  <cp:revision>276</cp:revision>
  <dcterms:created xsi:type="dcterms:W3CDTF">2019-11-30T05:18:24Z</dcterms:created>
  <dcterms:modified xsi:type="dcterms:W3CDTF">2020-05-06T09:19:47Z</dcterms:modified>
</cp:coreProperties>
</file>