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ubik" panose="020B0604020202020204" charset="-79"/>
      <p:regular r:id="rId13"/>
      <p:bold r:id="rId14"/>
      <p:italic r:id="rId15"/>
      <p:boldItalic r:id="rId16"/>
    </p:embeddedFont>
    <p:embeddedFont>
      <p:font typeface="Rubik Light" panose="020B0604020202020204" charset="-79"/>
      <p:regular r:id="rId17"/>
      <p:bold r:id="rId18"/>
      <p:italic r:id="rId19"/>
      <p:boldItalic r:id="rId20"/>
    </p:embeddedFont>
    <p:embeddedFont>
      <p:font typeface="Rubik Medium" panose="020B0604020202020204" charset="-79"/>
      <p:regular r:id="rId21"/>
      <p:bold r:id="rId22"/>
      <p:italic r:id="rId23"/>
      <p:boldItalic r:id="rId24"/>
    </p:embeddedFont>
    <p:embeddedFont>
      <p:font typeface="Rubik SemiBold" panose="020B0604020202020204" charset="-79"/>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dYghoqCz6KuWT1aj42uSTtXfi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5ee86830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ec2985a6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ec2985a68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3ec2985a68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bf33f39ca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bf33f39ca2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yehezkielfloberts/"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rive.google.com/file/d/1iBbkqjIXK8wD3CVAPPMU_I5toI8_EzsP/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cJ6JqUlct0-Q_909n5rUVZQOKPL44nHo/view?usp=sharing" TargetMode="External"/><Relationship Id="rId5" Type="http://schemas.openxmlformats.org/officeDocument/2006/relationships/hyperlink" Target="https://drive.google.com/file/d/10JCTgf6a5zYctjBRyIBmtkQMn5RvQefK/view?usp=sharin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drive.google.com/file/d/15bEQfsC8xEmGtBJNZonwXG3ExzNm9_bv/view?usp=sharin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console.cloud.google.com/bigquery?sq=753175116286:112a4fb7b1704e94aaa119b2e7a76006"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lookerstudio.google.com/reporting/d796b967-8fd6-4861-bf15-9482312e213d" TargetMode="External"/><Relationship Id="rId5" Type="http://schemas.openxmlformats.org/officeDocument/2006/relationships/image" Target="../media/image14.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drive.google.com/file/d/15bEQfsC8xEmGtBJNZonwXG3ExzNm9_bv/view?usp=sharing" TargetMode="External"/><Relationship Id="rId5" Type="http://schemas.openxmlformats.org/officeDocument/2006/relationships/hyperlink" Target="https://github.com/yeskielhyhy/yeskiel"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384875" y="901525"/>
            <a:ext cx="6239100" cy="22626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Rubik"/>
                <a:ea typeface="Rubik"/>
                <a:cs typeface="Rubik"/>
                <a:sym typeface="Rubik"/>
              </a:rPr>
              <a:t>Analisis Kinerja Bisnis Kimia Farma</a:t>
            </a:r>
            <a:endParaRPr sz="4500" b="1">
              <a:solidFill>
                <a:schemeClr val="lt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Rubik"/>
                <a:ea typeface="Rubik"/>
                <a:cs typeface="Rubik"/>
                <a:sym typeface="Rubik"/>
              </a:rPr>
              <a:t>Tahun 2020-2023</a:t>
            </a:r>
            <a:endParaRPr sz="4500" b="1">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chemeClr val="lt1"/>
                </a:solidFill>
                <a:latin typeface="Rubik SemiBold"/>
                <a:ea typeface="Rubik SemiBold"/>
                <a:cs typeface="Rubik SemiBold"/>
                <a:sym typeface="Rubik SemiBold"/>
              </a:rPr>
              <a:t>Kimia Farma - 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958100" cy="9543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Yehezkiel Flobert Silaban</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50"/>
        <p:cNvGrpSpPr/>
        <p:nvPr/>
      </p:nvGrpSpPr>
      <p:grpSpPr>
        <a:xfrm>
          <a:off x="0" y="0"/>
          <a:ext cx="0" cy="0"/>
          <a:chOff x="0" y="0"/>
          <a:chExt cx="0" cy="0"/>
        </a:xfrm>
      </p:grpSpPr>
      <p:pic>
        <p:nvPicPr>
          <p:cNvPr id="151" name="Google Shape;151;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2" name="Google Shape;152;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3" name="Google Shape;153;p8"/>
          <p:cNvSpPr txBox="1"/>
          <p:nvPr/>
        </p:nvSpPr>
        <p:spPr>
          <a:xfrm>
            <a:off x="2376000" y="1939850"/>
            <a:ext cx="4392000" cy="8772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4" name="Google Shape;154;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155" name="Google Shape;155;p8"/>
          <p:cNvPicPr preferRelativeResize="0"/>
          <p:nvPr/>
        </p:nvPicPr>
        <p:blipFill rotWithShape="1">
          <a:blip r:embed="rId5">
            <a:alphaModFix/>
          </a:blip>
          <a:srcRect/>
          <a:stretch/>
        </p:blipFill>
        <p:spPr>
          <a:xfrm>
            <a:off x="4937925" y="4248575"/>
            <a:ext cx="1507116" cy="54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ubik Medium"/>
              <a:ea typeface="Rubik Medium"/>
              <a:cs typeface="Rubik Medium"/>
              <a:sym typeface="Rubik Medium"/>
            </a:endParaRPr>
          </a:p>
        </p:txBody>
      </p:sp>
      <p:sp>
        <p:nvSpPr>
          <p:cNvPr id="70" name="Google Shape;70;p3"/>
          <p:cNvSpPr txBox="1"/>
          <p:nvPr/>
        </p:nvSpPr>
        <p:spPr>
          <a:xfrm>
            <a:off x="4911600" y="855700"/>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Yehezkiel Flobert Silaban</a:t>
            </a:r>
            <a:endParaRPr sz="2000" b="0" i="0" u="none" strike="noStrike" cap="none">
              <a:solidFill>
                <a:srgbClr val="000000"/>
              </a:solidFill>
              <a:latin typeface="Rubik SemiBold"/>
              <a:ea typeface="Rubik SemiBold"/>
              <a:cs typeface="Rubik SemiBold"/>
              <a:sym typeface="Rubik SemiBold"/>
            </a:endParaRPr>
          </a:p>
        </p:txBody>
      </p:sp>
      <p:sp>
        <p:nvSpPr>
          <p:cNvPr id="71" name="Google Shape;71;p3"/>
          <p:cNvSpPr txBox="1"/>
          <p:nvPr/>
        </p:nvSpPr>
        <p:spPr>
          <a:xfrm>
            <a:off x="4978100" y="1452650"/>
            <a:ext cx="35046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1800">
                <a:solidFill>
                  <a:srgbClr val="019FAB"/>
                </a:solidFill>
                <a:latin typeface="Rubik SemiBold"/>
                <a:ea typeface="Rubik SemiBold"/>
                <a:cs typeface="Rubik SemiBold"/>
                <a:sym typeface="Rubik SemiBold"/>
              </a:rPr>
              <a:t>Bachelor of Industrial Engineering</a:t>
            </a:r>
            <a:endParaRPr sz="1800" b="0" i="0" u="none" strike="noStrike" cap="none">
              <a:solidFill>
                <a:srgbClr val="019FAB"/>
              </a:solidFill>
              <a:latin typeface="Rubik SemiBold"/>
              <a:ea typeface="Rubik SemiBold"/>
              <a:cs typeface="Rubik SemiBold"/>
              <a:sym typeface="Rubik SemiBold"/>
            </a:endParaRPr>
          </a:p>
        </p:txBody>
      </p:sp>
      <p:sp>
        <p:nvSpPr>
          <p:cNvPr id="72" name="Google Shape;72;p3"/>
          <p:cNvSpPr txBox="1"/>
          <p:nvPr/>
        </p:nvSpPr>
        <p:spPr>
          <a:xfrm>
            <a:off x="5224875" y="2191550"/>
            <a:ext cx="3222000" cy="25512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900">
                <a:solidFill>
                  <a:srgbClr val="263238"/>
                </a:solidFill>
                <a:latin typeface="Rubik"/>
                <a:ea typeface="Rubik"/>
                <a:cs typeface="Rubik"/>
                <a:sym typeface="Rubik"/>
              </a:rPr>
              <a:t>Saya seorang analis data yang bercita-cita tinggi dan memiliki hasrat untuk bekerja sama dalam tim dan pemecah masalah berbasis data. Pengalaman saya sebagai business strategy analyst di sebuah online shop yang saya rintis telah melatih kemampuan saya dalam mengambil keputusan yang tepat dalam menghadapi permasalahan bisnis agar bisnis dapat terus berjalan. Baru-baru ini saya juga mengikuti bootcamp data analytics dari RevoU dan mengerjakan beberapa proyek untuk melatih dan mengaplikasikan keahlian saya dalam menggunakan Microsoft Excel, SQL, Python, dan Tableau. Setelah mengikuti beberapa pelatihan dan mengerjakan proyek, saya lebih terlatih untuk berpikir kritis, komunikatif, dan mengutamakan kolaborasi untuk menyelesaikan masalah. Dengan pengalaman dan keterampilan yang saya sebutkan, saya dapat memberikan strategi yang lebih baik dan wawasan yang lebih luas mengenai operasional bisnis.</a:t>
            </a:r>
            <a:endParaRPr sz="900">
              <a:solidFill>
                <a:srgbClr val="263238"/>
              </a:solidFill>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800">
              <a:solidFill>
                <a:srgbClr val="263238"/>
              </a:solidFill>
            </a:endParaRPr>
          </a:p>
          <a:p>
            <a:pPr marL="0" marR="0" lvl="0" indent="0" algn="ctr" rtl="0">
              <a:lnSpc>
                <a:spcPct val="150000"/>
              </a:lnSpc>
              <a:spcBef>
                <a:spcPts val="0"/>
              </a:spcBef>
              <a:spcAft>
                <a:spcPts val="0"/>
              </a:spcAft>
              <a:buClr>
                <a:srgbClr val="000000"/>
              </a:buClr>
              <a:buSzPts val="2000"/>
              <a:buFont typeface="Arial"/>
              <a:buNone/>
            </a:pPr>
            <a:endParaRPr sz="1000">
              <a:latin typeface="Rubik Medium"/>
              <a:ea typeface="Rubik Medium"/>
              <a:cs typeface="Rubik Medium"/>
              <a:sym typeface="Rubik Medium"/>
            </a:endParaRPr>
          </a:p>
        </p:txBody>
      </p:sp>
      <p:sp>
        <p:nvSpPr>
          <p:cNvPr id="73" name="Google Shape;73;p3"/>
          <p:cNvSpPr txBox="1"/>
          <p:nvPr/>
        </p:nvSpPr>
        <p:spPr>
          <a:xfrm>
            <a:off x="1004800" y="39283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Sidoarjo</a:t>
            </a:r>
            <a:endParaRPr sz="1200" b="0" i="0" u="none" strike="noStrike" cap="none">
              <a:solidFill>
                <a:srgbClr val="000000"/>
              </a:solidFill>
              <a:latin typeface="Rubik Medium"/>
              <a:ea typeface="Rubik Medium"/>
              <a:cs typeface="Rubik Medium"/>
              <a:sym typeface="Rubik Medium"/>
            </a:endParaRPr>
          </a:p>
        </p:txBody>
      </p:sp>
      <p:pic>
        <p:nvPicPr>
          <p:cNvPr id="74" name="Google Shape;74;p3"/>
          <p:cNvPicPr preferRelativeResize="0"/>
          <p:nvPr/>
        </p:nvPicPr>
        <p:blipFill rotWithShape="1">
          <a:blip r:embed="rId5">
            <a:alphaModFix/>
          </a:blip>
          <a:srcRect/>
          <a:stretch/>
        </p:blipFill>
        <p:spPr>
          <a:xfrm>
            <a:off x="510750" y="4774200"/>
            <a:ext cx="369300" cy="369300"/>
          </a:xfrm>
          <a:prstGeom prst="rect">
            <a:avLst/>
          </a:prstGeom>
          <a:noFill/>
          <a:ln>
            <a:noFill/>
          </a:ln>
        </p:spPr>
      </p:pic>
      <p:pic>
        <p:nvPicPr>
          <p:cNvPr id="75" name="Google Shape;75;p3"/>
          <p:cNvPicPr preferRelativeResize="0"/>
          <p:nvPr/>
        </p:nvPicPr>
        <p:blipFill rotWithShape="1">
          <a:blip r:embed="rId6">
            <a:alphaModFix/>
          </a:blip>
          <a:srcRect/>
          <a:stretch/>
        </p:blipFill>
        <p:spPr>
          <a:xfrm>
            <a:off x="495300" y="3912875"/>
            <a:ext cx="400201" cy="400201"/>
          </a:xfrm>
          <a:prstGeom prst="rect">
            <a:avLst/>
          </a:prstGeom>
          <a:noFill/>
          <a:ln>
            <a:noFill/>
          </a:ln>
        </p:spPr>
      </p:pic>
      <p:pic>
        <p:nvPicPr>
          <p:cNvPr id="76" name="Google Shape;76;p3"/>
          <p:cNvPicPr preferRelativeResize="0"/>
          <p:nvPr/>
        </p:nvPicPr>
        <p:blipFill rotWithShape="1">
          <a:blip r:embed="rId7">
            <a:alphaModFix/>
          </a:blip>
          <a:srcRect/>
          <a:stretch/>
        </p:blipFill>
        <p:spPr>
          <a:xfrm>
            <a:off x="504096" y="4411877"/>
            <a:ext cx="369300" cy="263511"/>
          </a:xfrm>
          <a:prstGeom prst="rect">
            <a:avLst/>
          </a:prstGeom>
          <a:noFill/>
          <a:ln>
            <a:noFill/>
          </a:ln>
        </p:spPr>
      </p:pic>
      <p:sp>
        <p:nvSpPr>
          <p:cNvPr id="77" name="Google Shape;77;p3"/>
          <p:cNvSpPr txBox="1"/>
          <p:nvPr/>
        </p:nvSpPr>
        <p:spPr>
          <a:xfrm>
            <a:off x="1004800" y="4750550"/>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u="sng">
                <a:solidFill>
                  <a:schemeClr val="hlink"/>
                </a:solidFill>
                <a:latin typeface="Rubik Medium"/>
                <a:ea typeface="Rubik Medium"/>
                <a:cs typeface="Rubik Medium"/>
                <a:sym typeface="Rubik Medium"/>
                <a:hlinkClick r:id="rId8"/>
              </a:rPr>
              <a:t>LinkedIn</a:t>
            </a:r>
            <a:endParaRPr sz="1200" b="0" i="0" u="none" strike="noStrike" cap="none">
              <a:solidFill>
                <a:srgbClr val="000000"/>
              </a:solidFill>
              <a:latin typeface="Rubik Medium"/>
              <a:ea typeface="Rubik Medium"/>
              <a:cs typeface="Rubik Medium"/>
              <a:sym typeface="Rubik Medium"/>
            </a:endParaRPr>
          </a:p>
        </p:txBody>
      </p:sp>
      <p:sp>
        <p:nvSpPr>
          <p:cNvPr id="78" name="Google Shape;78;p3"/>
          <p:cNvSpPr txBox="1"/>
          <p:nvPr/>
        </p:nvSpPr>
        <p:spPr>
          <a:xfrm>
            <a:off x="1004800" y="43589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yeskielflobert@gmail.com</a:t>
            </a:r>
            <a:endParaRPr sz="1200" b="0" i="0" u="none" strike="noStrike" cap="none">
              <a:solidFill>
                <a:srgbClr val="000000"/>
              </a:solidFill>
              <a:latin typeface="Rubik Medium"/>
              <a:ea typeface="Rubik Medium"/>
              <a:cs typeface="Rubik Medium"/>
              <a:sym typeface="Rubik Medium"/>
            </a:endParaRPr>
          </a:p>
        </p:txBody>
      </p:sp>
      <p:pic>
        <p:nvPicPr>
          <p:cNvPr id="79" name="Google Shape;79;p3"/>
          <p:cNvPicPr preferRelativeResize="0"/>
          <p:nvPr/>
        </p:nvPicPr>
        <p:blipFill>
          <a:blip r:embed="rId9">
            <a:alphaModFix/>
          </a:blip>
          <a:stretch>
            <a:fillRect/>
          </a:stretch>
        </p:blipFill>
        <p:spPr>
          <a:xfrm>
            <a:off x="1012416" y="470775"/>
            <a:ext cx="2474100" cy="3298800"/>
          </a:xfrm>
          <a:prstGeom prst="roundRect">
            <a:avLst>
              <a:gd name="adj" fmla="val 16667"/>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5" name="Google Shape;85;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6" name="Google Shape;86;g265ee868302_0_130"/>
          <p:cNvSpPr txBox="1"/>
          <p:nvPr/>
        </p:nvSpPr>
        <p:spPr>
          <a:xfrm>
            <a:off x="340500" y="1406350"/>
            <a:ext cx="8653200" cy="1908184"/>
          </a:xfrm>
          <a:prstGeom prst="rect">
            <a:avLst/>
          </a:prstGeom>
          <a:noFill/>
          <a:ln>
            <a:noFill/>
          </a:ln>
        </p:spPr>
        <p:txBody>
          <a:bodyPr spcFirstLastPara="1" wrap="square" lIns="91425" tIns="91425" rIns="91425" bIns="91425" anchor="t" anchorCtr="0">
            <a:spAutoFit/>
          </a:bodyPr>
          <a:lstStyle/>
          <a:p>
            <a:pPr marL="0" marR="0" lvl="0" indent="0" rtl="0">
              <a:lnSpc>
                <a:spcPct val="200000"/>
              </a:lnSpc>
              <a:spcBef>
                <a:spcPts val="0"/>
              </a:spcBef>
              <a:spcAft>
                <a:spcPts val="0"/>
              </a:spcAft>
              <a:buClr>
                <a:schemeClr val="dk1"/>
              </a:buClr>
              <a:buSzPts val="1100"/>
              <a:buFont typeface="Arial"/>
              <a:buNone/>
            </a:pPr>
            <a:r>
              <a:rPr lang="en" b="1" u="sng" dirty="0">
                <a:solidFill>
                  <a:schemeClr val="hlink"/>
                </a:solidFill>
                <a:latin typeface="Rubik"/>
                <a:ea typeface="Rubik"/>
                <a:cs typeface="Rubik"/>
                <a:sym typeface="Rubik"/>
                <a:hlinkClick r:id="rId5"/>
              </a:rPr>
              <a:t>Full Stack Data Analytics</a:t>
            </a:r>
            <a:r>
              <a:rPr lang="en" b="1" dirty="0">
                <a:solidFill>
                  <a:schemeClr val="dk1"/>
                </a:solidFill>
                <a:latin typeface="Rubik"/>
                <a:ea typeface="Rubik"/>
                <a:cs typeface="Rubik"/>
                <a:sym typeface="Rubik"/>
              </a:rPr>
              <a:t> – RevoU</a:t>
            </a:r>
            <a:r>
              <a:rPr lang="en" b="1" i="0" u="none" strike="noStrike" cap="none" dirty="0">
                <a:solidFill>
                  <a:schemeClr val="accent5"/>
                </a:solidFill>
                <a:latin typeface="Rubik"/>
                <a:ea typeface="Rubik"/>
                <a:cs typeface="Rubik"/>
                <a:sym typeface="Rubik"/>
              </a:rPr>
              <a:t>	</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August, 2023</a:t>
            </a:r>
            <a:br>
              <a:rPr lang="en" sz="1400" b="1" i="0" u="none" strike="noStrike" cap="none" dirty="0">
                <a:solidFill>
                  <a:schemeClr val="accent5"/>
                </a:solidFill>
                <a:latin typeface="Rubik"/>
                <a:ea typeface="Rubik"/>
                <a:cs typeface="Rubik"/>
                <a:sym typeface="Rubik"/>
              </a:rPr>
            </a:br>
            <a:r>
              <a:rPr lang="en" b="1" u="sng" dirty="0">
                <a:solidFill>
                  <a:schemeClr val="hlink"/>
                </a:solidFill>
                <a:latin typeface="Rubik"/>
                <a:ea typeface="Rubik"/>
                <a:cs typeface="Rubik"/>
                <a:sym typeface="Rubik"/>
                <a:hlinkClick r:id="rId6"/>
              </a:rPr>
              <a:t>Product, Data, Sales, and Marketing</a:t>
            </a:r>
            <a:r>
              <a:rPr lang="en" b="1" dirty="0">
                <a:solidFill>
                  <a:schemeClr val="dk1"/>
                </a:solidFill>
                <a:latin typeface="Rubik"/>
                <a:ea typeface="Rubik"/>
                <a:cs typeface="Rubik"/>
                <a:sym typeface="Rubik"/>
              </a:rPr>
              <a:t> – RevoU </a:t>
            </a:r>
            <a:r>
              <a:rPr lang="en" sz="1000" dirty="0">
                <a:solidFill>
                  <a:schemeClr val="dk1"/>
                </a:solidFill>
              </a:rPr>
              <a:t>    </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December, 2022</a:t>
            </a:r>
            <a:br>
              <a:rPr lang="en" sz="1400" b="1" i="0" u="none" strike="noStrike" cap="none" dirty="0">
                <a:solidFill>
                  <a:schemeClr val="accent5"/>
                </a:solidFill>
                <a:latin typeface="Rubik"/>
                <a:ea typeface="Rubik"/>
                <a:cs typeface="Rubik"/>
                <a:sym typeface="Rubik"/>
              </a:rPr>
            </a:br>
            <a:r>
              <a:rPr lang="en" b="1" u="sng" dirty="0">
                <a:solidFill>
                  <a:schemeClr val="hlink"/>
                </a:solidFill>
                <a:latin typeface="Rubik"/>
                <a:ea typeface="Rubik"/>
                <a:cs typeface="Rubik"/>
                <a:sym typeface="Rubik"/>
                <a:hlinkClick r:id="rId7"/>
              </a:rPr>
              <a:t>Certified Proffesional Business Operations</a:t>
            </a:r>
            <a:r>
              <a:rPr lang="en" b="1" dirty="0">
                <a:solidFill>
                  <a:schemeClr val="dk1"/>
                </a:solidFill>
                <a:latin typeface="Rubik"/>
                <a:ea typeface="Rubik"/>
                <a:cs typeface="Rubik"/>
                <a:sym typeface="Rubik"/>
              </a:rPr>
              <a:t> - Revolution Mind Indonesia</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May, 2022</a:t>
            </a:r>
            <a:br>
              <a:rPr lang="en" sz="1400" b="1" i="0" u="none" strike="noStrike" cap="none" dirty="0">
                <a:solidFill>
                  <a:schemeClr val="accent5"/>
                </a:solidFill>
                <a:latin typeface="Rubik"/>
                <a:ea typeface="Rubik"/>
                <a:cs typeface="Rubik"/>
                <a:sym typeface="Rubik"/>
              </a:rPr>
            </a:br>
            <a:endParaRPr sz="1400" b="0" i="0" u="none" strike="noStrike" cap="none" dirty="0">
              <a:solidFill>
                <a:schemeClr val="accent5"/>
              </a:solidFill>
              <a:latin typeface="Rubik"/>
              <a:ea typeface="Rubik"/>
              <a:cs typeface="Rubik"/>
              <a:sym typeface="Rubik"/>
            </a:endParaRPr>
          </a:p>
        </p:txBody>
      </p:sp>
      <p:sp>
        <p:nvSpPr>
          <p:cNvPr id="87" name="Google Shape;87;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p:nvPr/>
        </p:nvSpPr>
        <p:spPr>
          <a:xfrm>
            <a:off x="339950" y="1950975"/>
            <a:ext cx="3118500" cy="1884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3" name="Google Shape;93;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4" name="Google Shape;94;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5" name="Google Shape;95;p4"/>
          <p:cNvSpPr txBox="1"/>
          <p:nvPr/>
        </p:nvSpPr>
        <p:spPr>
          <a:xfrm>
            <a:off x="3704925" y="1265925"/>
            <a:ext cx="5150400" cy="3867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a:solidFill>
                  <a:schemeClr val="dk1"/>
                </a:solidFill>
                <a:highlight>
                  <a:srgbClr val="FFFFFF"/>
                </a:highlight>
              </a:rPr>
              <a:t>Kimia Farma adalah perusahaan industri farmasi pertama di Indonesia yang didirikan oleh Pemerintah Hindia Belanda tahun 1817. Nama perusahaan ini pada awalnya adalah NV Chemicalien Handle Rathkamp &amp; Co. Berdasarkan kebijaksanaan nasionalisasi atas eks perusahaan Belanda di masa awal kemerdekaan, pada tahun 1958, Pemerintah Republik Indonesia melakukan peleburan sejumlah perusahaan farmasi menjadi PNF (Perusahaan Negara Farmasi) Bhinneka Kimia Farma. Kemudian pada tanggal 16 Agustus 1971, bentuk badan hukum PNF diubah menjadi Perseroan Terbatas, sehingga nama perusahaan berubah menjadi PT Kimia Farma (Persero).</a:t>
            </a:r>
            <a:endParaRPr sz="1100">
              <a:solidFill>
                <a:schemeClr val="dk1"/>
              </a:solidFill>
            </a:endParaRPr>
          </a:p>
          <a:p>
            <a:pPr marL="0" marR="0" lvl="0" indent="0" algn="just" rtl="0">
              <a:lnSpc>
                <a:spcPct val="115000"/>
              </a:lnSpc>
              <a:spcBef>
                <a:spcPts val="0"/>
              </a:spcBef>
              <a:spcAft>
                <a:spcPts val="0"/>
              </a:spcAft>
              <a:buClr>
                <a:schemeClr val="dk1"/>
              </a:buClr>
              <a:buSzPts val="1100"/>
              <a:buFont typeface="Arial"/>
              <a:buNone/>
            </a:pPr>
            <a:endParaRPr sz="1500">
              <a:solidFill>
                <a:schemeClr val="dk1"/>
              </a:solidFill>
              <a:highlight>
                <a:srgbClr val="FFFFFF"/>
              </a:highlight>
            </a:endParaRPr>
          </a:p>
        </p:txBody>
      </p:sp>
      <p:sp>
        <p:nvSpPr>
          <p:cNvPr id="96" name="Google Shape;96;p4"/>
          <p:cNvSpPr txBox="1"/>
          <p:nvPr/>
        </p:nvSpPr>
        <p:spPr>
          <a:xfrm>
            <a:off x="340500" y="34118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7" name="Google Shape;97;p4"/>
          <p:cNvPicPr preferRelativeResize="0"/>
          <p:nvPr/>
        </p:nvPicPr>
        <p:blipFill rotWithShape="1">
          <a:blip r:embed="rId5">
            <a:alphaModFix/>
          </a:blip>
          <a:srcRect/>
          <a:stretch/>
        </p:blipFill>
        <p:spPr>
          <a:xfrm>
            <a:off x="533450" y="2094226"/>
            <a:ext cx="2659050" cy="95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3" name="Google Shape;103;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4" name="Google Shape;104;g265ee868302_0_99"/>
          <p:cNvSpPr txBox="1"/>
          <p:nvPr/>
        </p:nvSpPr>
        <p:spPr>
          <a:xfrm>
            <a:off x="340500" y="1406350"/>
            <a:ext cx="8340300" cy="1754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Sebagai seorang Big Data Analyst Intern di Kimia Farma, pasti akan dihadapkan oleh berbagai tantangan yang memerlukan kemampuan analisis dan pemahaman mendalam terkait data. Project utama yang dikerjakan saat ini adalah mengevaluasi kinerja bisnis Kimia Farma dari tahun 2020-2023. Terdapat 4 dataset digunakan dalam project ini yaitu final transaction, kantor cabang, product, dan inventory. Selanjutnya kita akan mengimport keempat dataset tersebut ke dalam BigQuery untuk menjadi tabel dan membuat tabel analisa dari aggregasi keempat tabel tersebut.</a:t>
            </a:r>
            <a:endParaRPr sz="1200" b="0" i="0" u="none" strike="noStrike" cap="none">
              <a:solidFill>
                <a:srgbClr val="000000"/>
              </a:solidFill>
              <a:latin typeface="Rubik"/>
              <a:ea typeface="Rubik"/>
              <a:cs typeface="Rubik"/>
              <a:sym typeface="Rubik"/>
            </a:endParaRPr>
          </a:p>
        </p:txBody>
      </p:sp>
      <p:sp>
        <p:nvSpPr>
          <p:cNvPr id="105" name="Google Shape;105;g265ee868302_0_99"/>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06" name="Google Shape;106;g265ee868302_0_99"/>
          <p:cNvSpPr txBox="1"/>
          <p:nvPr/>
        </p:nvSpPr>
        <p:spPr>
          <a:xfrm>
            <a:off x="6054900" y="4058325"/>
            <a:ext cx="3089100" cy="3693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i="0" u="none" strike="noStrike" cap="none">
                <a:solidFill>
                  <a:srgbClr val="000000"/>
                </a:solidFill>
                <a:latin typeface="Rubik"/>
                <a:ea typeface="Rubik"/>
                <a:cs typeface="Rubik"/>
                <a:sym typeface="Rubik"/>
              </a:rPr>
              <a:t>Project explanation video </a:t>
            </a:r>
            <a:r>
              <a:rPr lang="en" sz="1200" b="1" i="0" u="sng" strike="noStrike" cap="none">
                <a:solidFill>
                  <a:schemeClr val="hlink"/>
                </a:solidFill>
                <a:latin typeface="Rubik"/>
                <a:ea typeface="Rubik"/>
                <a:cs typeface="Rubik"/>
                <a:sym typeface="Rubik"/>
                <a:hlinkClick r:id="rId5"/>
              </a:rPr>
              <a:t>here</a:t>
            </a:r>
            <a:endParaRPr sz="1000" b="1" i="1" u="none" strike="noStrike" cap="non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2" name="Google Shape;112;g23ec2985a68_1_33"/>
          <p:cNvPicPr preferRelativeResize="0"/>
          <p:nvPr/>
        </p:nvPicPr>
        <p:blipFill rotWithShape="1">
          <a:blip r:embed="rId4">
            <a:alphaModFix/>
          </a:blip>
          <a:srcRect t="5658" b="5649"/>
          <a:stretch/>
        </p:blipFill>
        <p:spPr>
          <a:xfrm>
            <a:off x="7598425" y="13825"/>
            <a:ext cx="1399902" cy="541300"/>
          </a:xfrm>
          <a:prstGeom prst="rect">
            <a:avLst/>
          </a:prstGeom>
          <a:noFill/>
          <a:ln>
            <a:noFill/>
          </a:ln>
        </p:spPr>
      </p:pic>
      <p:sp>
        <p:nvSpPr>
          <p:cNvPr id="113" name="Google Shape;113;g23ec2985a68_1_33"/>
          <p:cNvSpPr txBox="1"/>
          <p:nvPr/>
        </p:nvSpPr>
        <p:spPr>
          <a:xfrm>
            <a:off x="436575" y="30513"/>
            <a:ext cx="8463000" cy="5079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100" b="1" i="0" u="none" strike="noStrike" cap="none">
                <a:solidFill>
                  <a:srgbClr val="000000"/>
                </a:solidFill>
                <a:latin typeface="Rubik"/>
                <a:ea typeface="Rubik"/>
                <a:cs typeface="Rubik"/>
                <a:sym typeface="Rubik"/>
              </a:rPr>
              <a:t>Importing Dataset to BigQuery</a:t>
            </a:r>
            <a:endParaRPr sz="2100" b="1" i="0" u="none" strike="noStrike" cap="none">
              <a:solidFill>
                <a:srgbClr val="000000"/>
              </a:solidFill>
              <a:latin typeface="Rubik"/>
              <a:ea typeface="Rubik"/>
              <a:cs typeface="Rubik"/>
              <a:sym typeface="Rubik"/>
            </a:endParaRPr>
          </a:p>
        </p:txBody>
      </p:sp>
      <p:sp>
        <p:nvSpPr>
          <p:cNvPr id="114" name="Google Shape;114;g23ec2985a68_1_33"/>
          <p:cNvSpPr txBox="1"/>
          <p:nvPr/>
        </p:nvSpPr>
        <p:spPr>
          <a:xfrm>
            <a:off x="288750" y="3804262"/>
            <a:ext cx="8463000" cy="12621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292100" algn="l" rtl="0">
              <a:lnSpc>
                <a:spcPct val="150000"/>
              </a:lnSpc>
              <a:spcBef>
                <a:spcPts val="0"/>
              </a:spcBef>
              <a:spcAft>
                <a:spcPts val="0"/>
              </a:spcAft>
              <a:buClr>
                <a:srgbClr val="000000"/>
              </a:buClr>
              <a:buSzPts val="1000"/>
              <a:buFont typeface="Rubik"/>
              <a:buChar char="●"/>
            </a:pPr>
            <a:r>
              <a:rPr lang="en" sz="1000">
                <a:latin typeface="Rubik"/>
                <a:ea typeface="Rubik"/>
                <a:cs typeface="Rubik"/>
                <a:sym typeface="Rubik"/>
              </a:rPr>
              <a:t>Buka konsol google cloud, kemudian klik menu di kiri atas dan pilih “BigQuery”. Sebelumnya buat project terlebih dahulu dengan nama “Rakamin_KF_Analytics”. Setelah membuat project lalu membuat dataset baru dengan nama “kimia_farma” didalam project </a:t>
            </a:r>
            <a:r>
              <a:rPr lang="en" sz="1000">
                <a:solidFill>
                  <a:schemeClr val="dk1"/>
                </a:solidFill>
                <a:latin typeface="Rubik"/>
                <a:ea typeface="Rubik"/>
                <a:cs typeface="Rubik"/>
                <a:sym typeface="Rubik"/>
              </a:rPr>
              <a:t>“Rakamin_KF_Analytics”. </a:t>
            </a:r>
            <a:endParaRPr sz="1000">
              <a:solidFill>
                <a:schemeClr val="dk1"/>
              </a:solidFill>
              <a:latin typeface="Rubik"/>
              <a:ea typeface="Rubik"/>
              <a:cs typeface="Rubik"/>
              <a:sym typeface="Rubik"/>
            </a:endParaRPr>
          </a:p>
          <a:p>
            <a:pPr marL="457200" marR="0" lvl="0" indent="-292100" algn="l" rtl="0">
              <a:lnSpc>
                <a:spcPct val="150000"/>
              </a:lnSpc>
              <a:spcBef>
                <a:spcPts val="0"/>
              </a:spcBef>
              <a:spcAft>
                <a:spcPts val="0"/>
              </a:spcAft>
              <a:buClr>
                <a:schemeClr val="dk1"/>
              </a:buClr>
              <a:buSzPts val="1000"/>
              <a:buFont typeface="Rubik"/>
              <a:buChar char="●"/>
            </a:pPr>
            <a:r>
              <a:rPr lang="en" sz="1000">
                <a:solidFill>
                  <a:schemeClr val="dk1"/>
                </a:solidFill>
                <a:latin typeface="Rubik"/>
                <a:ea typeface="Rubik"/>
                <a:cs typeface="Rubik"/>
                <a:sym typeface="Rubik"/>
              </a:rPr>
              <a:t>Setelah dataset terbuat kita klik pada dataset dan tekan menu “Create Table” untuk mengimpor file yang kita inginkan untuk nantinya menjadi tabel. Sesuaikan format file dan skema,  lalu klik “Create Table”.</a:t>
            </a:r>
            <a:endParaRPr sz="1000">
              <a:solidFill>
                <a:schemeClr val="dk1"/>
              </a:solidFill>
              <a:latin typeface="Rubik"/>
              <a:ea typeface="Rubik"/>
              <a:cs typeface="Rubik"/>
              <a:sym typeface="Rubik"/>
            </a:endParaRPr>
          </a:p>
        </p:txBody>
      </p:sp>
      <p:pic>
        <p:nvPicPr>
          <p:cNvPr id="115" name="Google Shape;115;g23ec2985a68_1_33"/>
          <p:cNvPicPr preferRelativeResize="0"/>
          <p:nvPr/>
        </p:nvPicPr>
        <p:blipFill>
          <a:blip r:embed="rId5">
            <a:alphaModFix/>
          </a:blip>
          <a:stretch>
            <a:fillRect/>
          </a:stretch>
        </p:blipFill>
        <p:spPr>
          <a:xfrm>
            <a:off x="671850" y="524488"/>
            <a:ext cx="2875401" cy="3279751"/>
          </a:xfrm>
          <a:prstGeom prst="rect">
            <a:avLst/>
          </a:prstGeom>
          <a:noFill/>
          <a:ln>
            <a:noFill/>
          </a:ln>
        </p:spPr>
      </p:pic>
      <p:pic>
        <p:nvPicPr>
          <p:cNvPr id="116" name="Google Shape;116;g23ec2985a68_1_33"/>
          <p:cNvPicPr preferRelativeResize="0"/>
          <p:nvPr/>
        </p:nvPicPr>
        <p:blipFill>
          <a:blip r:embed="rId6">
            <a:alphaModFix/>
          </a:blip>
          <a:stretch>
            <a:fillRect/>
          </a:stretch>
        </p:blipFill>
        <p:spPr>
          <a:xfrm>
            <a:off x="4074800" y="632675"/>
            <a:ext cx="4158627" cy="3077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2" name="Google Shape;122;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3" name="Google Shape;123;g23ec2985a68_1_49"/>
          <p:cNvSpPr txBox="1"/>
          <p:nvPr/>
        </p:nvSpPr>
        <p:spPr>
          <a:xfrm>
            <a:off x="370075" y="126613"/>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r>
              <a:rPr lang="en" sz="2700" b="1" i="0" u="none" strike="noStrike" cap="none">
                <a:solidFill>
                  <a:srgbClr val="000000"/>
                </a:solidFill>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24" name="Google Shape;124;g23ec2985a68_1_49"/>
          <p:cNvSpPr txBox="1"/>
          <p:nvPr/>
        </p:nvSpPr>
        <p:spPr>
          <a:xfrm>
            <a:off x="148350" y="726928"/>
            <a:ext cx="3273300" cy="41712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Membuat tabel analisa berdasarkan hasil aggregasi ke-empat tabel yang ada dengan nama sebagai berikut:</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●transaction_id : kode id transaksi,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date : tanggal transaksi dilakukan,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branch_id : kode id cabang Kimia Farma,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branch_name : nama cabang Kimia Farma,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kota : kota cabang Kimia Farma,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provinsi : provinsi cabang Kimia Farma,</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rating_cabang : penilaian konsumen terhadap cabang Kimia Farma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customer_name : Nama customer yang melakukan transaksi,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product_id : kode product obat,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product_name : nama obat,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actual_price : harga obat,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discount_percentage : Persentase diskon yang diberikan pada obat,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persentase_gross_laba : Persentase laba yang seharusnya diterima dari obat dengan ketentuan berikut: </a:t>
            </a:r>
            <a:endParaRPr sz="700">
              <a:solidFill>
                <a:schemeClr val="dk1"/>
              </a:solidFill>
              <a:latin typeface="Rubik"/>
              <a:ea typeface="Rubik"/>
              <a:cs typeface="Rubik"/>
              <a:sym typeface="Rubik"/>
            </a:endParaRPr>
          </a:p>
          <a:p>
            <a:pPr marL="0" marR="0" lvl="0" indent="45720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Harga &lt;= Rp 50.000 -&gt; laba 10%</a:t>
            </a:r>
            <a:endParaRPr sz="700">
              <a:solidFill>
                <a:schemeClr val="dk1"/>
              </a:solidFill>
              <a:latin typeface="Rubik"/>
              <a:ea typeface="Rubik"/>
              <a:cs typeface="Rubik"/>
              <a:sym typeface="Rubik"/>
            </a:endParaRPr>
          </a:p>
          <a:p>
            <a:pPr marL="0" marR="0" lvl="0" indent="45720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Harga &gt; Rp 50.000 - 100.000 -&gt; laba 15% </a:t>
            </a:r>
            <a:endParaRPr sz="700">
              <a:solidFill>
                <a:schemeClr val="dk1"/>
              </a:solidFill>
              <a:latin typeface="Rubik"/>
              <a:ea typeface="Rubik"/>
              <a:cs typeface="Rubik"/>
              <a:sym typeface="Rubik"/>
            </a:endParaRPr>
          </a:p>
          <a:p>
            <a:pPr marL="0" marR="0" lvl="0" indent="45720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Harga &gt; Rp 100.000 - 300.000 -&gt; laba 20% </a:t>
            </a:r>
            <a:endParaRPr sz="700">
              <a:solidFill>
                <a:schemeClr val="dk1"/>
              </a:solidFill>
              <a:latin typeface="Rubik"/>
              <a:ea typeface="Rubik"/>
              <a:cs typeface="Rubik"/>
              <a:sym typeface="Rubik"/>
            </a:endParaRPr>
          </a:p>
          <a:p>
            <a:pPr marL="0" marR="0" lvl="0" indent="45720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Harga &gt; Rp 300.000 - 500.000 -&gt; laba 25% </a:t>
            </a:r>
            <a:endParaRPr sz="700">
              <a:solidFill>
                <a:schemeClr val="dk1"/>
              </a:solidFill>
              <a:latin typeface="Rubik"/>
              <a:ea typeface="Rubik"/>
              <a:cs typeface="Rubik"/>
              <a:sym typeface="Rubik"/>
            </a:endParaRPr>
          </a:p>
          <a:p>
            <a:pPr marL="0" marR="0" lvl="0" indent="45720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Harga &gt; Rp 500.000 -&gt; laba 30%,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nett_sales : harga setelah diskon,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nett_profit : keuntungan yang diperoleh Kimia Farma, </a:t>
            </a:r>
            <a:endParaRPr sz="7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700">
                <a:solidFill>
                  <a:schemeClr val="dk1"/>
                </a:solidFill>
                <a:latin typeface="Rubik"/>
                <a:ea typeface="Rubik"/>
                <a:cs typeface="Rubik"/>
                <a:sym typeface="Rubik"/>
              </a:rPr>
              <a:t>● rating_transaksi : penilaian konsumen terhadap transaksi yang dilakukan. </a:t>
            </a:r>
            <a:endParaRPr sz="700">
              <a:solidFill>
                <a:schemeClr val="dk1"/>
              </a:solidFill>
              <a:latin typeface="Rubik"/>
              <a:ea typeface="Rubik"/>
              <a:cs typeface="Rubik"/>
              <a:sym typeface="Rubik"/>
            </a:endParaRPr>
          </a:p>
        </p:txBody>
      </p:sp>
      <p:pic>
        <p:nvPicPr>
          <p:cNvPr id="125" name="Google Shape;125;g23ec2985a68_1_49"/>
          <p:cNvPicPr preferRelativeResize="0"/>
          <p:nvPr/>
        </p:nvPicPr>
        <p:blipFill>
          <a:blip r:embed="rId5">
            <a:alphaModFix/>
          </a:blip>
          <a:stretch>
            <a:fillRect/>
          </a:stretch>
        </p:blipFill>
        <p:spPr>
          <a:xfrm>
            <a:off x="3714050" y="689775"/>
            <a:ext cx="4436000" cy="832600"/>
          </a:xfrm>
          <a:prstGeom prst="rect">
            <a:avLst/>
          </a:prstGeom>
          <a:noFill/>
          <a:ln>
            <a:noFill/>
          </a:ln>
        </p:spPr>
      </p:pic>
      <p:pic>
        <p:nvPicPr>
          <p:cNvPr id="126" name="Google Shape;126;g23ec2985a68_1_49"/>
          <p:cNvPicPr preferRelativeResize="0"/>
          <p:nvPr/>
        </p:nvPicPr>
        <p:blipFill>
          <a:blip r:embed="rId6">
            <a:alphaModFix/>
          </a:blip>
          <a:stretch>
            <a:fillRect/>
          </a:stretch>
        </p:blipFill>
        <p:spPr>
          <a:xfrm>
            <a:off x="3714050" y="1522375"/>
            <a:ext cx="4880625" cy="3288874"/>
          </a:xfrm>
          <a:prstGeom prst="rect">
            <a:avLst/>
          </a:prstGeom>
          <a:noFill/>
          <a:ln>
            <a:noFill/>
          </a:ln>
        </p:spPr>
      </p:pic>
      <p:sp>
        <p:nvSpPr>
          <p:cNvPr id="127" name="Google Shape;127;g23ec2985a68_1_49"/>
          <p:cNvSpPr txBox="1"/>
          <p:nvPr/>
        </p:nvSpPr>
        <p:spPr>
          <a:xfrm>
            <a:off x="1106600" y="4694925"/>
            <a:ext cx="8340300" cy="338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000" b="1" u="sng">
                <a:solidFill>
                  <a:schemeClr val="hlink"/>
                </a:solidFill>
                <a:latin typeface="Rubik"/>
                <a:ea typeface="Rubik"/>
                <a:cs typeface="Rubik"/>
                <a:sym typeface="Rubik"/>
                <a:hlinkClick r:id="rId7"/>
              </a:rPr>
              <a:t>LINK </a:t>
            </a:r>
            <a:r>
              <a:rPr lang="en" sz="1000" b="1" u="sng">
                <a:solidFill>
                  <a:schemeClr val="hlink"/>
                </a:solidFill>
                <a:latin typeface="Rubik"/>
                <a:ea typeface="Rubik"/>
                <a:cs typeface="Rubik"/>
                <a:sym typeface="Rubik"/>
                <a:hlinkClick r:id="rId7"/>
              </a:rPr>
              <a:t>BigQuery</a:t>
            </a:r>
            <a:endParaRPr sz="1000" b="1" i="0" u="none" strike="noStrike" cap="none">
              <a:solidFill>
                <a:srgbClr val="000000"/>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3" name="Google Shape;13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4" name="Google Shape;134;g23ec2985a68_1_56"/>
          <p:cNvSpPr txBox="1"/>
          <p:nvPr/>
        </p:nvSpPr>
        <p:spPr>
          <a:xfrm>
            <a:off x="254500" y="156113"/>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700" b="1" i="0" u="none" strike="noStrike" cap="none">
                <a:solidFill>
                  <a:srgbClr val="000000"/>
                </a:solidFill>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135" name="Google Shape;135;g23ec2985a68_1_56"/>
          <p:cNvSpPr txBox="1"/>
          <p:nvPr/>
        </p:nvSpPr>
        <p:spPr>
          <a:xfrm>
            <a:off x="254500" y="1417216"/>
            <a:ext cx="3036900" cy="27090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800">
                <a:solidFill>
                  <a:schemeClr val="dk1"/>
                </a:solidFill>
                <a:latin typeface="Rubik"/>
                <a:ea typeface="Rubik"/>
                <a:cs typeface="Rubik"/>
                <a:sym typeface="Rubik"/>
              </a:rPr>
              <a:t>Setelah membuat tabel analisa kita akan memvisualisasikan data-data tersebut menggunakan google looker studio. Dari data tersebut dapat diambil beberapa kesimpulan antara lain, yaitu:</a:t>
            </a:r>
            <a:endParaRPr sz="800">
              <a:solidFill>
                <a:schemeClr val="dk1"/>
              </a:solidFill>
              <a:latin typeface="Rubik"/>
              <a:ea typeface="Rubik"/>
              <a:cs typeface="Rubik"/>
              <a:sym typeface="Rubik"/>
            </a:endParaRPr>
          </a:p>
          <a:p>
            <a:pPr marL="0" marR="0" lvl="0" indent="0" algn="l" rtl="0">
              <a:lnSpc>
                <a:spcPct val="150000"/>
              </a:lnSpc>
              <a:spcBef>
                <a:spcPts val="0"/>
              </a:spcBef>
              <a:spcAft>
                <a:spcPts val="0"/>
              </a:spcAft>
              <a:buNone/>
            </a:pPr>
            <a:r>
              <a:rPr lang="en" sz="800">
                <a:solidFill>
                  <a:schemeClr val="dk1"/>
                </a:solidFill>
                <a:latin typeface="Rubik"/>
                <a:ea typeface="Rubik"/>
                <a:cs typeface="Rubik"/>
                <a:sym typeface="Rubik"/>
              </a:rPr>
              <a:t>1. Selama tahun 2020-2023 didapatkan total sales sebesar 321,2 miliar, jumlah transaksi sebanyak 672,500, dan net profit sebesar 72,6 miliar.</a:t>
            </a:r>
            <a:endParaRPr sz="800">
              <a:solidFill>
                <a:schemeClr val="dk1"/>
              </a:solidFill>
              <a:latin typeface="Rubik"/>
              <a:ea typeface="Rubik"/>
              <a:cs typeface="Rubik"/>
              <a:sym typeface="Rubik"/>
            </a:endParaRPr>
          </a:p>
          <a:p>
            <a:pPr marL="0" marR="0" lvl="0" indent="0" algn="l" rtl="0">
              <a:lnSpc>
                <a:spcPct val="150000"/>
              </a:lnSpc>
              <a:spcBef>
                <a:spcPts val="0"/>
              </a:spcBef>
              <a:spcAft>
                <a:spcPts val="0"/>
              </a:spcAft>
              <a:buNone/>
            </a:pPr>
            <a:r>
              <a:rPr lang="en" sz="800">
                <a:solidFill>
                  <a:schemeClr val="dk1"/>
                </a:solidFill>
                <a:latin typeface="Rubik"/>
                <a:ea typeface="Rubik"/>
                <a:cs typeface="Rubik"/>
                <a:sym typeface="Rubik"/>
              </a:rPr>
              <a:t>2. Net Sales terbesar didapatkan pada tahun 2022 sebesar 80,6 Miliar.</a:t>
            </a:r>
            <a:endParaRPr sz="800">
              <a:solidFill>
                <a:schemeClr val="dk1"/>
              </a:solidFill>
              <a:latin typeface="Rubik"/>
              <a:ea typeface="Rubik"/>
              <a:cs typeface="Rubik"/>
              <a:sym typeface="Rubik"/>
            </a:endParaRPr>
          </a:p>
          <a:p>
            <a:pPr marL="0" marR="0" lvl="0" indent="0" algn="l" rtl="0">
              <a:lnSpc>
                <a:spcPct val="150000"/>
              </a:lnSpc>
              <a:spcBef>
                <a:spcPts val="0"/>
              </a:spcBef>
              <a:spcAft>
                <a:spcPts val="0"/>
              </a:spcAft>
              <a:buNone/>
            </a:pPr>
            <a:r>
              <a:rPr lang="en" sz="800">
                <a:solidFill>
                  <a:schemeClr val="dk1"/>
                </a:solidFill>
                <a:latin typeface="Rubik"/>
                <a:ea typeface="Rubik"/>
                <a:cs typeface="Rubik"/>
                <a:sym typeface="Rubik"/>
              </a:rPr>
              <a:t>3. Total transaksi terbanyak berasal dari provinsi jawa barat.</a:t>
            </a:r>
            <a:endParaRPr sz="800">
              <a:solidFill>
                <a:schemeClr val="dk1"/>
              </a:solidFill>
              <a:latin typeface="Rubik"/>
              <a:ea typeface="Rubik"/>
              <a:cs typeface="Rubik"/>
              <a:sym typeface="Rubik"/>
            </a:endParaRPr>
          </a:p>
          <a:p>
            <a:pPr marL="0" marR="0" lvl="0" indent="0" algn="l" rtl="0">
              <a:lnSpc>
                <a:spcPct val="150000"/>
              </a:lnSpc>
              <a:spcBef>
                <a:spcPts val="0"/>
              </a:spcBef>
              <a:spcAft>
                <a:spcPts val="0"/>
              </a:spcAft>
              <a:buNone/>
            </a:pPr>
            <a:r>
              <a:rPr lang="en" sz="800">
                <a:solidFill>
                  <a:schemeClr val="dk1"/>
                </a:solidFill>
                <a:latin typeface="Rubik"/>
                <a:ea typeface="Rubik"/>
                <a:cs typeface="Rubik"/>
                <a:sym typeface="Rubik"/>
              </a:rPr>
              <a:t>4. Total net sales terbesar berasal dari provinsi jawa barat.</a:t>
            </a:r>
            <a:endParaRPr sz="800">
              <a:solidFill>
                <a:schemeClr val="dk1"/>
              </a:solidFill>
              <a:latin typeface="Rubik"/>
              <a:ea typeface="Rubik"/>
              <a:cs typeface="Rubik"/>
              <a:sym typeface="Rubik"/>
            </a:endParaRPr>
          </a:p>
          <a:p>
            <a:pPr marL="0" marR="0" lvl="0" indent="0" algn="l" rtl="0">
              <a:lnSpc>
                <a:spcPct val="150000"/>
              </a:lnSpc>
              <a:spcBef>
                <a:spcPts val="0"/>
              </a:spcBef>
              <a:spcAft>
                <a:spcPts val="0"/>
              </a:spcAft>
              <a:buNone/>
            </a:pPr>
            <a:r>
              <a:rPr lang="en" sz="800">
                <a:solidFill>
                  <a:schemeClr val="dk1"/>
                </a:solidFill>
                <a:latin typeface="Rubik"/>
                <a:ea typeface="Rubik"/>
                <a:cs typeface="Rubik"/>
                <a:sym typeface="Rubik"/>
              </a:rPr>
              <a:t>5. Top cabang dengan rating tertinggi, namun dengan rating transaksi terendah berasal dari cabang Kimia Farma-Klinik &amp; Apotek dan Kimia Farma - Klinik-Apotek-Laboratorium.</a:t>
            </a:r>
            <a:endParaRPr sz="800">
              <a:solidFill>
                <a:schemeClr val="dk1"/>
              </a:solidFill>
              <a:latin typeface="Rubik"/>
              <a:ea typeface="Rubik"/>
              <a:cs typeface="Rubik"/>
              <a:sym typeface="Rubik"/>
            </a:endParaRPr>
          </a:p>
        </p:txBody>
      </p:sp>
      <p:pic>
        <p:nvPicPr>
          <p:cNvPr id="136" name="Google Shape;136;g23ec2985a68_1_56"/>
          <p:cNvPicPr preferRelativeResize="0"/>
          <p:nvPr/>
        </p:nvPicPr>
        <p:blipFill>
          <a:blip r:embed="rId5">
            <a:alphaModFix/>
          </a:blip>
          <a:stretch>
            <a:fillRect/>
          </a:stretch>
        </p:blipFill>
        <p:spPr>
          <a:xfrm>
            <a:off x="3714902" y="1042000"/>
            <a:ext cx="4820649" cy="3613076"/>
          </a:xfrm>
          <a:prstGeom prst="rect">
            <a:avLst/>
          </a:prstGeom>
          <a:noFill/>
          <a:ln>
            <a:noFill/>
          </a:ln>
        </p:spPr>
      </p:pic>
      <p:sp>
        <p:nvSpPr>
          <p:cNvPr id="137" name="Google Shape;137;g23ec2985a68_1_56"/>
          <p:cNvSpPr txBox="1"/>
          <p:nvPr/>
        </p:nvSpPr>
        <p:spPr>
          <a:xfrm>
            <a:off x="315850" y="4207200"/>
            <a:ext cx="8340300" cy="338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000" b="1" u="sng">
                <a:solidFill>
                  <a:schemeClr val="hlink"/>
                </a:solidFill>
                <a:latin typeface="Rubik"/>
                <a:ea typeface="Rubik"/>
                <a:cs typeface="Rubik"/>
                <a:sym typeface="Rubik"/>
                <a:hlinkClick r:id="rId6"/>
              </a:rPr>
              <a:t>LINK DASHBOARD</a:t>
            </a:r>
            <a:endParaRPr sz="1000" b="1" i="0" u="none" strike="noStrike" cap="none">
              <a:solidFill>
                <a:srgbClr val="000000"/>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bf33f39ca2_0_1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bf33f39ca2_0_1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bf33f39ca2_0_19"/>
          <p:cNvSpPr txBox="1"/>
          <p:nvPr/>
        </p:nvSpPr>
        <p:spPr>
          <a:xfrm>
            <a:off x="1670725" y="2108425"/>
            <a:ext cx="2275500" cy="677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sz="3200" b="1" u="sng">
                <a:solidFill>
                  <a:schemeClr val="hlink"/>
                </a:solidFill>
                <a:latin typeface="Rubik"/>
                <a:ea typeface="Rubik"/>
                <a:cs typeface="Rubik"/>
                <a:sym typeface="Rubik"/>
                <a:hlinkClick r:id="rId5"/>
              </a:rPr>
              <a:t>GITHUB</a:t>
            </a:r>
            <a:endParaRPr sz="3200" b="1">
              <a:solidFill>
                <a:schemeClr val="accent5"/>
              </a:solidFill>
              <a:latin typeface="Rubik"/>
              <a:ea typeface="Rubik"/>
              <a:cs typeface="Rubik"/>
              <a:sym typeface="Rubik"/>
            </a:endParaRPr>
          </a:p>
        </p:txBody>
      </p:sp>
      <p:sp>
        <p:nvSpPr>
          <p:cNvPr id="145" name="Google Shape;145;g2bf33f39ca2_0_19"/>
          <p:cNvSpPr txBox="1"/>
          <p:nvPr/>
        </p:nvSpPr>
        <p:spPr>
          <a:xfrm>
            <a:off x="2816175" y="56288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APPENDICES</a:t>
            </a:r>
            <a:endParaRPr sz="3000" b="1" i="0" u="none" strike="noStrike" cap="none">
              <a:solidFill>
                <a:schemeClr val="accent5"/>
              </a:solidFill>
              <a:latin typeface="Rubik"/>
              <a:ea typeface="Rubik"/>
              <a:cs typeface="Rubik"/>
              <a:sym typeface="Rubik"/>
            </a:endParaRPr>
          </a:p>
        </p:txBody>
      </p:sp>
      <p:sp>
        <p:nvSpPr>
          <p:cNvPr id="146" name="Google Shape;146;g2bf33f39ca2_0_19"/>
          <p:cNvSpPr txBox="1"/>
          <p:nvPr/>
        </p:nvSpPr>
        <p:spPr>
          <a:xfrm>
            <a:off x="5082175" y="2108425"/>
            <a:ext cx="1647300" cy="677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sz="3200" b="1" u="sng">
                <a:solidFill>
                  <a:schemeClr val="hlink"/>
                </a:solidFill>
                <a:latin typeface="Rubik"/>
                <a:ea typeface="Rubik"/>
                <a:cs typeface="Rubik"/>
                <a:sym typeface="Rubik"/>
                <a:hlinkClick r:id="rId6"/>
              </a:rPr>
              <a:t>VIDEO</a:t>
            </a:r>
            <a:endParaRPr sz="3200" b="1">
              <a:solidFill>
                <a:schemeClr val="dk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Rubik</vt:lpstr>
      <vt:lpstr>Rubik Medium</vt:lpstr>
      <vt:lpstr>Arial</vt:lpstr>
      <vt:lpstr>Rubik SemiBold</vt:lpstr>
      <vt:lpstr>Rubik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Who</cp:lastModifiedBy>
  <cp:revision>1</cp:revision>
  <dcterms:modified xsi:type="dcterms:W3CDTF">2024-03-04T16:22:29Z</dcterms:modified>
</cp:coreProperties>
</file>