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2" r:id="rId7"/>
    <p:sldId id="261"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E78651-27C3-401E-8787-C0331987D22F}" type="datetimeFigureOut">
              <a:rPr lang="en-CA" smtClean="0"/>
              <a:t>2024-04-03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E2787C-8422-40EE-AFB4-1B48CB7CF393}" type="slidenum">
              <a:rPr lang="en-CA" smtClean="0"/>
              <a:t>‹#›</a:t>
            </a:fld>
            <a:endParaRPr lang="en-CA"/>
          </a:p>
        </p:txBody>
      </p:sp>
    </p:spTree>
    <p:extLst>
      <p:ext uri="{BB962C8B-B14F-4D97-AF65-F5344CB8AC3E}">
        <p14:creationId xmlns:p14="http://schemas.microsoft.com/office/powerpoint/2010/main" val="2617619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19E2787C-8422-40EE-AFB4-1B48CB7CF393}" type="slidenum">
              <a:rPr lang="en-CA" smtClean="0"/>
              <a:t>3</a:t>
            </a:fld>
            <a:endParaRPr lang="en-CA"/>
          </a:p>
        </p:txBody>
      </p:sp>
    </p:spTree>
    <p:extLst>
      <p:ext uri="{BB962C8B-B14F-4D97-AF65-F5344CB8AC3E}">
        <p14:creationId xmlns:p14="http://schemas.microsoft.com/office/powerpoint/2010/main" val="733273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4/3/2024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4/3/2024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4/3/2024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4/3/2024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92144-A451-7D16-BFBD-C701F068D4D6}"/>
              </a:ext>
            </a:extLst>
          </p:cNvPr>
          <p:cNvSpPr>
            <a:spLocks noGrp="1"/>
          </p:cNvSpPr>
          <p:nvPr>
            <p:ph type="ctrTitle"/>
          </p:nvPr>
        </p:nvSpPr>
        <p:spPr>
          <a:xfrm>
            <a:off x="2100170" y="538316"/>
            <a:ext cx="8253197" cy="2643795"/>
          </a:xfrm>
        </p:spPr>
        <p:txBody>
          <a:bodyPr>
            <a:normAutofit/>
          </a:bodyPr>
          <a:lstStyle/>
          <a:p>
            <a:r>
              <a:rPr lang="en-US" sz="4000" dirty="0"/>
              <a:t>Pediatric Chest X-ray Image Classification for </a:t>
            </a:r>
            <a:r>
              <a:rPr lang="en-US" sz="4000" b="1" dirty="0"/>
              <a:t>Pneumonia Detection</a:t>
            </a:r>
            <a:endParaRPr lang="en-CA" sz="4000" b="1" dirty="0"/>
          </a:p>
        </p:txBody>
      </p:sp>
      <p:sp>
        <p:nvSpPr>
          <p:cNvPr id="3" name="Subtitle 2">
            <a:extLst>
              <a:ext uri="{FF2B5EF4-FFF2-40B4-BE49-F238E27FC236}">
                <a16:creationId xmlns:a16="http://schemas.microsoft.com/office/drawing/2014/main" id="{371ABB04-69EB-A846-88E8-F511518AB0E1}"/>
              </a:ext>
            </a:extLst>
          </p:cNvPr>
          <p:cNvSpPr>
            <a:spLocks noGrp="1"/>
          </p:cNvSpPr>
          <p:nvPr>
            <p:ph type="subTitle" idx="1"/>
          </p:nvPr>
        </p:nvSpPr>
        <p:spPr/>
        <p:txBody>
          <a:bodyPr/>
          <a:lstStyle/>
          <a:p>
            <a:r>
              <a:rPr lang="en-US" dirty="0"/>
              <a:t>Presented by: Karankumar Patel</a:t>
            </a:r>
          </a:p>
          <a:p>
            <a:r>
              <a:rPr lang="en-US" dirty="0"/>
              <a:t>Date: April 11</a:t>
            </a:r>
            <a:r>
              <a:rPr lang="en-US" baseline="30000" dirty="0"/>
              <a:t>th</a:t>
            </a:r>
            <a:r>
              <a:rPr lang="en-US" dirty="0"/>
              <a:t>, 2024</a:t>
            </a:r>
            <a:endParaRPr lang="en-CA" dirty="0"/>
          </a:p>
        </p:txBody>
      </p:sp>
    </p:spTree>
    <p:extLst>
      <p:ext uri="{BB962C8B-B14F-4D97-AF65-F5344CB8AC3E}">
        <p14:creationId xmlns:p14="http://schemas.microsoft.com/office/powerpoint/2010/main" val="3026217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366B9-04C4-88FF-E30E-68FCD8E90672}"/>
              </a:ext>
            </a:extLst>
          </p:cNvPr>
          <p:cNvSpPr>
            <a:spLocks noGrp="1"/>
          </p:cNvSpPr>
          <p:nvPr>
            <p:ph type="title"/>
          </p:nvPr>
        </p:nvSpPr>
        <p:spPr/>
        <p:txBody>
          <a:bodyPr>
            <a:normAutofit/>
          </a:bodyPr>
          <a:lstStyle/>
          <a:p>
            <a:r>
              <a:rPr lang="en-US" sz="6000" b="1" dirty="0"/>
              <a:t>Thank you</a:t>
            </a:r>
            <a:endParaRPr lang="en-CA" sz="6000" b="1" dirty="0"/>
          </a:p>
        </p:txBody>
      </p:sp>
    </p:spTree>
    <p:extLst>
      <p:ext uri="{BB962C8B-B14F-4D97-AF65-F5344CB8AC3E}">
        <p14:creationId xmlns:p14="http://schemas.microsoft.com/office/powerpoint/2010/main" val="314774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8D708-3F47-5F35-BA65-45A7CC903C83}"/>
              </a:ext>
            </a:extLst>
          </p:cNvPr>
          <p:cNvSpPr>
            <a:spLocks noGrp="1"/>
          </p:cNvSpPr>
          <p:nvPr>
            <p:ph type="title"/>
          </p:nvPr>
        </p:nvSpPr>
        <p:spPr/>
        <p:txBody>
          <a:bodyPr/>
          <a:lstStyle/>
          <a:p>
            <a:r>
              <a:rPr lang="en-US" dirty="0"/>
              <a:t>Introduction </a:t>
            </a:r>
            <a:endParaRPr lang="en-CA" dirty="0"/>
          </a:p>
        </p:txBody>
      </p:sp>
      <p:sp>
        <p:nvSpPr>
          <p:cNvPr id="3" name="Content Placeholder 2">
            <a:extLst>
              <a:ext uri="{FF2B5EF4-FFF2-40B4-BE49-F238E27FC236}">
                <a16:creationId xmlns:a16="http://schemas.microsoft.com/office/drawing/2014/main" id="{A181F408-4BC2-AC8C-C30F-98C863881EF5}"/>
              </a:ext>
            </a:extLst>
          </p:cNvPr>
          <p:cNvSpPr>
            <a:spLocks noGrp="1"/>
          </p:cNvSpPr>
          <p:nvPr>
            <p:ph idx="1"/>
          </p:nvPr>
        </p:nvSpPr>
        <p:spPr>
          <a:xfrm>
            <a:off x="1097280" y="2351002"/>
            <a:ext cx="10058400" cy="2769639"/>
          </a:xfrm>
        </p:spPr>
        <p:txBody>
          <a:bodyPr>
            <a:normAutofit lnSpcReduction="10000"/>
          </a:bodyPr>
          <a:lstStyle/>
          <a:p>
            <a:pPr algn="just">
              <a:buFont typeface="Arial" panose="020B0604020202020204" pitchFamily="34" charset="0"/>
              <a:buChar char="•"/>
            </a:pPr>
            <a:r>
              <a:rPr lang="en-US" dirty="0"/>
              <a:t> The objective is to develop an AI system that accurately classifies chest x-ray images into Pneumonia and Normal categories.</a:t>
            </a:r>
          </a:p>
          <a:p>
            <a:pPr algn="just">
              <a:buFont typeface="Arial" panose="020B0604020202020204" pitchFamily="34" charset="0"/>
              <a:buChar char="•"/>
            </a:pPr>
            <a:r>
              <a:rPr lang="en-US" dirty="0"/>
              <a:t> Chest X-ray images were taken from a group of kids aged one to five at Guangzhou Women and Children’s Medical Center in Guangzhou, China. These X-rays were taken during their regular hospital visits.</a:t>
            </a:r>
          </a:p>
          <a:p>
            <a:pPr algn="just">
              <a:buFont typeface="Arial" panose="020B0604020202020204" pitchFamily="34" charset="0"/>
              <a:buChar char="•"/>
            </a:pPr>
            <a:r>
              <a:rPr lang="en-US" b="0" i="0" dirty="0">
                <a:solidFill>
                  <a:srgbClr val="3C4043"/>
                </a:solidFill>
                <a:effectLst/>
                <a:latin typeface="Inter"/>
              </a:rPr>
              <a:t>For the analysis of chest x-ray images, all chest radiographs were initially screened for quality control by removing all low quality or unreadable scans. The diagnoses for the images were then graded by two expert physicians before being cleared for training the AI system. In order to account for any grading errors, the evaluation set was also checked by a third expert.</a:t>
            </a:r>
            <a:endParaRPr lang="en-US" dirty="0"/>
          </a:p>
        </p:txBody>
      </p:sp>
    </p:spTree>
    <p:extLst>
      <p:ext uri="{BB962C8B-B14F-4D97-AF65-F5344CB8AC3E}">
        <p14:creationId xmlns:p14="http://schemas.microsoft.com/office/powerpoint/2010/main" val="2443960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51C06-7CB4-C9E5-2969-C8B0C1B79488}"/>
              </a:ext>
            </a:extLst>
          </p:cNvPr>
          <p:cNvSpPr>
            <a:spLocks noGrp="1"/>
          </p:cNvSpPr>
          <p:nvPr>
            <p:ph type="title"/>
          </p:nvPr>
        </p:nvSpPr>
        <p:spPr/>
        <p:txBody>
          <a:bodyPr/>
          <a:lstStyle/>
          <a:p>
            <a:r>
              <a:rPr lang="en-US" dirty="0"/>
              <a:t>Data Collection &amp; Preprocessing</a:t>
            </a:r>
            <a:endParaRPr lang="en-CA" dirty="0"/>
          </a:p>
        </p:txBody>
      </p:sp>
      <p:sp>
        <p:nvSpPr>
          <p:cNvPr id="3" name="Content Placeholder 2">
            <a:extLst>
              <a:ext uri="{FF2B5EF4-FFF2-40B4-BE49-F238E27FC236}">
                <a16:creationId xmlns:a16="http://schemas.microsoft.com/office/drawing/2014/main" id="{7E0FA1E9-94CE-6AEB-F3E5-C460C9DC7767}"/>
              </a:ext>
            </a:extLst>
          </p:cNvPr>
          <p:cNvSpPr>
            <a:spLocks noGrp="1"/>
          </p:cNvSpPr>
          <p:nvPr>
            <p:ph idx="1"/>
          </p:nvPr>
        </p:nvSpPr>
        <p:spPr>
          <a:xfrm>
            <a:off x="1185770" y="1900119"/>
            <a:ext cx="10058400" cy="1044950"/>
          </a:xfrm>
        </p:spPr>
        <p:txBody>
          <a:bodyPr/>
          <a:lstStyle/>
          <a:p>
            <a:pPr marL="0" indent="0">
              <a:buNone/>
            </a:pPr>
            <a:r>
              <a:rPr lang="en-US" b="1" dirty="0"/>
              <a:t>Data Source: Kaggle</a:t>
            </a:r>
          </a:p>
          <a:p>
            <a:pPr lvl="1">
              <a:buFont typeface="Arial" panose="020B0604020202020204" pitchFamily="34" charset="0"/>
              <a:buChar char="•"/>
            </a:pPr>
            <a:r>
              <a:rPr lang="en-US" dirty="0"/>
              <a:t>Total images across sets: 3,322 chest X-ray images, comprising 2,682 images in the training set, 624 in the validation set, and 16 in the test set.</a:t>
            </a:r>
          </a:p>
        </p:txBody>
      </p:sp>
      <p:sp>
        <p:nvSpPr>
          <p:cNvPr id="4" name="TextBox 3">
            <a:extLst>
              <a:ext uri="{FF2B5EF4-FFF2-40B4-BE49-F238E27FC236}">
                <a16:creationId xmlns:a16="http://schemas.microsoft.com/office/drawing/2014/main" id="{F8A78AA5-D58D-C2B9-60E7-A7DE8329BF9A}"/>
              </a:ext>
            </a:extLst>
          </p:cNvPr>
          <p:cNvSpPr txBox="1"/>
          <p:nvPr/>
        </p:nvSpPr>
        <p:spPr>
          <a:xfrm>
            <a:off x="1097280" y="3165988"/>
            <a:ext cx="6082235" cy="2862322"/>
          </a:xfrm>
          <a:prstGeom prst="rect">
            <a:avLst/>
          </a:prstGeom>
          <a:noFill/>
        </p:spPr>
        <p:txBody>
          <a:bodyPr wrap="square" rtlCol="0">
            <a:spAutoFit/>
          </a:bodyPr>
          <a:lstStyle/>
          <a:p>
            <a:r>
              <a:rPr lang="en-US" b="1" dirty="0"/>
              <a:t>Preprocessing Steps:</a:t>
            </a:r>
          </a:p>
          <a:p>
            <a:pPr marL="285750" indent="-285750">
              <a:buFont typeface="Arial" panose="020B0604020202020204" pitchFamily="34" charset="0"/>
              <a:buChar char="•"/>
            </a:pPr>
            <a:r>
              <a:rPr lang="en-US" dirty="0"/>
              <a:t>All images were resized to a uniform size of 224x224 pixels </a:t>
            </a:r>
          </a:p>
          <a:p>
            <a:r>
              <a:rPr lang="en-US" dirty="0"/>
              <a:t>      to match the input size expected by ResNet model.</a:t>
            </a:r>
          </a:p>
          <a:p>
            <a:endParaRPr lang="en-US" dirty="0"/>
          </a:p>
          <a:p>
            <a:pPr marL="285750" indent="-285750">
              <a:buFont typeface="Arial" panose="020B0604020202020204" pitchFamily="34" charset="0"/>
              <a:buChar char="•"/>
            </a:pPr>
            <a:r>
              <a:rPr lang="en-US" dirty="0"/>
              <a:t>Then images were converted into tensors, a format suitable </a:t>
            </a:r>
          </a:p>
          <a:p>
            <a:r>
              <a:rPr lang="en-US" dirty="0"/>
              <a:t>      for deep learning algorithms.</a:t>
            </a:r>
          </a:p>
          <a:p>
            <a:endParaRPr lang="en-US" dirty="0"/>
          </a:p>
          <a:p>
            <a:pPr marL="285750" indent="-285750">
              <a:buFont typeface="Arial" panose="020B0604020202020204" pitchFamily="34" charset="0"/>
              <a:buChar char="•"/>
            </a:pPr>
            <a:r>
              <a:rPr lang="en-US" dirty="0"/>
              <a:t>Pixel values were standardized across the three-color </a:t>
            </a:r>
          </a:p>
          <a:p>
            <a:r>
              <a:rPr lang="en-US" dirty="0"/>
              <a:t>     channels using mean=[0.485, 0.456, 0.406] and </a:t>
            </a:r>
          </a:p>
          <a:p>
            <a:r>
              <a:rPr lang="en-US" dirty="0"/>
              <a:t>     std=[0.229, 0.224, 0.225].</a:t>
            </a:r>
            <a:endParaRPr lang="en-CA" dirty="0"/>
          </a:p>
        </p:txBody>
      </p:sp>
      <p:pic>
        <p:nvPicPr>
          <p:cNvPr id="8" name="Picture 7">
            <a:extLst>
              <a:ext uri="{FF2B5EF4-FFF2-40B4-BE49-F238E27FC236}">
                <a16:creationId xmlns:a16="http://schemas.microsoft.com/office/drawing/2014/main" id="{DCACB14C-E786-F61E-A215-BAE7981C42AF}"/>
              </a:ext>
            </a:extLst>
          </p:cNvPr>
          <p:cNvPicPr>
            <a:picLocks noChangeAspect="1"/>
          </p:cNvPicPr>
          <p:nvPr/>
        </p:nvPicPr>
        <p:blipFill>
          <a:blip r:embed="rId3"/>
          <a:stretch>
            <a:fillRect/>
          </a:stretch>
        </p:blipFill>
        <p:spPr>
          <a:xfrm>
            <a:off x="6994799" y="3204483"/>
            <a:ext cx="4160881" cy="2209992"/>
          </a:xfrm>
          <a:prstGeom prst="rect">
            <a:avLst/>
          </a:prstGeom>
        </p:spPr>
      </p:pic>
    </p:spTree>
    <p:extLst>
      <p:ext uri="{BB962C8B-B14F-4D97-AF65-F5344CB8AC3E}">
        <p14:creationId xmlns:p14="http://schemas.microsoft.com/office/powerpoint/2010/main" val="3708548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D1CB9-8794-C9AB-EA70-494D0858CDC1}"/>
              </a:ext>
            </a:extLst>
          </p:cNvPr>
          <p:cNvSpPr>
            <a:spLocks noGrp="1"/>
          </p:cNvSpPr>
          <p:nvPr>
            <p:ph type="title"/>
          </p:nvPr>
        </p:nvSpPr>
        <p:spPr/>
        <p:txBody>
          <a:bodyPr/>
          <a:lstStyle/>
          <a:p>
            <a:r>
              <a:rPr lang="en-US" dirty="0"/>
              <a:t>Model Training</a:t>
            </a:r>
            <a:endParaRPr lang="en-CA" dirty="0"/>
          </a:p>
        </p:txBody>
      </p:sp>
      <p:sp>
        <p:nvSpPr>
          <p:cNvPr id="3" name="Content Placeholder 2">
            <a:extLst>
              <a:ext uri="{FF2B5EF4-FFF2-40B4-BE49-F238E27FC236}">
                <a16:creationId xmlns:a16="http://schemas.microsoft.com/office/drawing/2014/main" id="{89C0377E-9360-BAE7-5FC8-A5B96B3078E9}"/>
              </a:ext>
            </a:extLst>
          </p:cNvPr>
          <p:cNvSpPr>
            <a:spLocks noGrp="1"/>
          </p:cNvSpPr>
          <p:nvPr>
            <p:ph idx="1"/>
          </p:nvPr>
        </p:nvSpPr>
        <p:spPr>
          <a:xfrm>
            <a:off x="1122844" y="1968527"/>
            <a:ext cx="10058400" cy="1025285"/>
          </a:xfrm>
        </p:spPr>
        <p:txBody>
          <a:bodyPr/>
          <a:lstStyle/>
          <a:p>
            <a:pPr marL="0" indent="0">
              <a:buNone/>
            </a:pPr>
            <a:r>
              <a:rPr lang="en-US" b="1" dirty="0"/>
              <a:t>Model: ResNet-18 </a:t>
            </a:r>
          </a:p>
          <a:p>
            <a:pPr lvl="1">
              <a:buFont typeface="Arial" panose="020B0604020202020204" pitchFamily="34" charset="0"/>
              <a:buChar char="•"/>
            </a:pPr>
            <a:r>
              <a:rPr lang="en-US" dirty="0"/>
              <a:t>Chose ResNet18 due to its state-of-the-art results in image classification and its suitability for my dataset. With fewer layers, it's less prone to overfitting, ensuring robust performance.</a:t>
            </a:r>
            <a:endParaRPr lang="en-CA" dirty="0"/>
          </a:p>
        </p:txBody>
      </p:sp>
      <p:sp>
        <p:nvSpPr>
          <p:cNvPr id="5" name="TextBox 4">
            <a:extLst>
              <a:ext uri="{FF2B5EF4-FFF2-40B4-BE49-F238E27FC236}">
                <a16:creationId xmlns:a16="http://schemas.microsoft.com/office/drawing/2014/main" id="{455FBD4C-1B76-8E1D-919D-DC5C45A4ACD9}"/>
              </a:ext>
            </a:extLst>
          </p:cNvPr>
          <p:cNvSpPr txBox="1"/>
          <p:nvPr/>
        </p:nvSpPr>
        <p:spPr>
          <a:xfrm>
            <a:off x="1097280" y="3429000"/>
            <a:ext cx="9946312" cy="2308324"/>
          </a:xfrm>
          <a:prstGeom prst="rect">
            <a:avLst/>
          </a:prstGeom>
          <a:noFill/>
        </p:spPr>
        <p:txBody>
          <a:bodyPr wrap="square" rtlCol="0">
            <a:spAutoFit/>
          </a:bodyPr>
          <a:lstStyle/>
          <a:p>
            <a:r>
              <a:rPr lang="en-US" b="1" dirty="0"/>
              <a:t>Loss function: Binary Cross Entropy with Logit</a:t>
            </a:r>
          </a:p>
          <a:p>
            <a:endParaRPr lang="en-US" dirty="0"/>
          </a:p>
          <a:p>
            <a:r>
              <a:rPr lang="en-US" b="1" dirty="0"/>
              <a:t>Optimizer: Stochastic Gradient Descent</a:t>
            </a:r>
          </a:p>
          <a:p>
            <a:pPr marL="285750" indent="-285750">
              <a:buFont typeface="Arial" panose="020B0604020202020204" pitchFamily="34" charset="0"/>
              <a:buChar char="•"/>
            </a:pPr>
            <a:r>
              <a:rPr lang="en-US" dirty="0"/>
              <a:t>Stochastic Gradient Descent (SGD) optimizer was selected with a learning rate of </a:t>
            </a:r>
            <a:r>
              <a:rPr lang="en-US" b="1" dirty="0"/>
              <a:t>0.001</a:t>
            </a:r>
            <a:r>
              <a:rPr lang="en-US" dirty="0"/>
              <a:t> to achieve rapid convergence and avoid overshooting, allowing the model to learn efficiently from the data.</a:t>
            </a:r>
          </a:p>
          <a:p>
            <a:endParaRPr lang="en-US" dirty="0"/>
          </a:p>
          <a:p>
            <a:endParaRPr lang="en-US" dirty="0"/>
          </a:p>
          <a:p>
            <a:endParaRPr lang="en-CA" dirty="0"/>
          </a:p>
        </p:txBody>
      </p:sp>
    </p:spTree>
    <p:extLst>
      <p:ext uri="{BB962C8B-B14F-4D97-AF65-F5344CB8AC3E}">
        <p14:creationId xmlns:p14="http://schemas.microsoft.com/office/powerpoint/2010/main" val="261414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F030D-18B0-0406-F024-25705B112058}"/>
              </a:ext>
            </a:extLst>
          </p:cNvPr>
          <p:cNvSpPr>
            <a:spLocks noGrp="1"/>
          </p:cNvSpPr>
          <p:nvPr>
            <p:ph type="title"/>
          </p:nvPr>
        </p:nvSpPr>
        <p:spPr/>
        <p:txBody>
          <a:bodyPr/>
          <a:lstStyle/>
          <a:p>
            <a:r>
              <a:rPr lang="en-US" dirty="0"/>
              <a:t>Model Evaluation</a:t>
            </a:r>
            <a:endParaRPr lang="en-CA" dirty="0"/>
          </a:p>
        </p:txBody>
      </p:sp>
      <p:pic>
        <p:nvPicPr>
          <p:cNvPr id="15" name="Picture 14">
            <a:extLst>
              <a:ext uri="{FF2B5EF4-FFF2-40B4-BE49-F238E27FC236}">
                <a16:creationId xmlns:a16="http://schemas.microsoft.com/office/drawing/2014/main" id="{E2DC79C5-7DCA-EB57-E7FC-105691C3F2E6}"/>
              </a:ext>
            </a:extLst>
          </p:cNvPr>
          <p:cNvPicPr>
            <a:picLocks noChangeAspect="1"/>
          </p:cNvPicPr>
          <p:nvPr/>
        </p:nvPicPr>
        <p:blipFill>
          <a:blip r:embed="rId2"/>
          <a:stretch>
            <a:fillRect/>
          </a:stretch>
        </p:blipFill>
        <p:spPr>
          <a:xfrm>
            <a:off x="1769805" y="1859224"/>
            <a:ext cx="8436077" cy="3013645"/>
          </a:xfrm>
          <a:prstGeom prst="rect">
            <a:avLst/>
          </a:prstGeom>
        </p:spPr>
      </p:pic>
      <p:sp>
        <p:nvSpPr>
          <p:cNvPr id="16" name="TextBox 15">
            <a:extLst>
              <a:ext uri="{FF2B5EF4-FFF2-40B4-BE49-F238E27FC236}">
                <a16:creationId xmlns:a16="http://schemas.microsoft.com/office/drawing/2014/main" id="{AEE9AA0D-6254-8B16-97AA-645D4C5E89D9}"/>
              </a:ext>
            </a:extLst>
          </p:cNvPr>
          <p:cNvSpPr txBox="1"/>
          <p:nvPr/>
        </p:nvSpPr>
        <p:spPr>
          <a:xfrm>
            <a:off x="1307690" y="5120641"/>
            <a:ext cx="9847990" cy="923330"/>
          </a:xfrm>
          <a:prstGeom prst="rect">
            <a:avLst/>
          </a:prstGeom>
          <a:noFill/>
        </p:spPr>
        <p:txBody>
          <a:bodyPr wrap="square" rtlCol="0">
            <a:spAutoFit/>
          </a:bodyPr>
          <a:lstStyle/>
          <a:p>
            <a:r>
              <a:rPr lang="en-US" dirty="0"/>
              <a:t>During training, the model achieved an accuracy of 89.30%, while during validation, it reached 85.42%. The training loss was 0.507, and the validation loss was 0.398. Additionally, the model achieved a </a:t>
            </a:r>
            <a:r>
              <a:rPr lang="en-US" b="1" dirty="0"/>
              <a:t>precision of 87.28%, a recall of 89.74%, and an F1 score of 88.50%.</a:t>
            </a:r>
            <a:endParaRPr lang="en-CA" b="1" dirty="0"/>
          </a:p>
        </p:txBody>
      </p:sp>
    </p:spTree>
    <p:extLst>
      <p:ext uri="{BB962C8B-B14F-4D97-AF65-F5344CB8AC3E}">
        <p14:creationId xmlns:p14="http://schemas.microsoft.com/office/powerpoint/2010/main" val="470143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FE3B5-72B8-BEA7-8139-31776D758A0D}"/>
              </a:ext>
            </a:extLst>
          </p:cNvPr>
          <p:cNvSpPr>
            <a:spLocks noGrp="1"/>
          </p:cNvSpPr>
          <p:nvPr>
            <p:ph type="title"/>
          </p:nvPr>
        </p:nvSpPr>
        <p:spPr/>
        <p:txBody>
          <a:bodyPr/>
          <a:lstStyle/>
          <a:p>
            <a:r>
              <a:rPr lang="en-US" dirty="0"/>
              <a:t>Evaluation on Test Data</a:t>
            </a:r>
            <a:endParaRPr lang="en-CA" dirty="0"/>
          </a:p>
        </p:txBody>
      </p:sp>
      <p:pic>
        <p:nvPicPr>
          <p:cNvPr id="5" name="Content Placeholder 4">
            <a:extLst>
              <a:ext uri="{FF2B5EF4-FFF2-40B4-BE49-F238E27FC236}">
                <a16:creationId xmlns:a16="http://schemas.microsoft.com/office/drawing/2014/main" id="{CCAEC3EA-41F4-4C78-78CB-8136DD74837D}"/>
              </a:ext>
            </a:extLst>
          </p:cNvPr>
          <p:cNvPicPr>
            <a:picLocks noGrp="1" noChangeAspect="1"/>
          </p:cNvPicPr>
          <p:nvPr>
            <p:ph idx="1"/>
          </p:nvPr>
        </p:nvPicPr>
        <p:blipFill>
          <a:blip r:embed="rId2"/>
          <a:stretch>
            <a:fillRect/>
          </a:stretch>
        </p:blipFill>
        <p:spPr>
          <a:xfrm>
            <a:off x="577752" y="2212259"/>
            <a:ext cx="11036495" cy="3392128"/>
          </a:xfrm>
        </p:spPr>
      </p:pic>
    </p:spTree>
    <p:extLst>
      <p:ext uri="{BB962C8B-B14F-4D97-AF65-F5344CB8AC3E}">
        <p14:creationId xmlns:p14="http://schemas.microsoft.com/office/powerpoint/2010/main" val="3345221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12B59-D6A5-E41B-252D-B9C53F72A94A}"/>
              </a:ext>
            </a:extLst>
          </p:cNvPr>
          <p:cNvSpPr>
            <a:spLocks noGrp="1"/>
          </p:cNvSpPr>
          <p:nvPr>
            <p:ph type="title"/>
          </p:nvPr>
        </p:nvSpPr>
        <p:spPr/>
        <p:txBody>
          <a:bodyPr/>
          <a:lstStyle/>
          <a:p>
            <a:r>
              <a:rPr lang="en-US" dirty="0"/>
              <a:t>Results &amp; Interpretation</a:t>
            </a:r>
            <a:endParaRPr lang="en-CA" dirty="0"/>
          </a:p>
        </p:txBody>
      </p:sp>
      <p:pic>
        <p:nvPicPr>
          <p:cNvPr id="9" name="Picture 8">
            <a:extLst>
              <a:ext uri="{FF2B5EF4-FFF2-40B4-BE49-F238E27FC236}">
                <a16:creationId xmlns:a16="http://schemas.microsoft.com/office/drawing/2014/main" id="{95CFF509-D2F7-6562-CB96-B6EF28ECDA9F}"/>
              </a:ext>
            </a:extLst>
          </p:cNvPr>
          <p:cNvPicPr>
            <a:picLocks noChangeAspect="1"/>
          </p:cNvPicPr>
          <p:nvPr/>
        </p:nvPicPr>
        <p:blipFill>
          <a:blip r:embed="rId2"/>
          <a:stretch>
            <a:fillRect/>
          </a:stretch>
        </p:blipFill>
        <p:spPr>
          <a:xfrm>
            <a:off x="6280218" y="2514458"/>
            <a:ext cx="5252809" cy="1912481"/>
          </a:xfrm>
          <a:prstGeom prst="rect">
            <a:avLst/>
          </a:prstGeom>
        </p:spPr>
      </p:pic>
      <p:pic>
        <p:nvPicPr>
          <p:cNvPr id="11" name="Picture 10">
            <a:extLst>
              <a:ext uri="{FF2B5EF4-FFF2-40B4-BE49-F238E27FC236}">
                <a16:creationId xmlns:a16="http://schemas.microsoft.com/office/drawing/2014/main" id="{69859ECA-58B7-3A4E-955E-ED0541011669}"/>
              </a:ext>
            </a:extLst>
          </p:cNvPr>
          <p:cNvPicPr>
            <a:picLocks noChangeAspect="1"/>
          </p:cNvPicPr>
          <p:nvPr/>
        </p:nvPicPr>
        <p:blipFill>
          <a:blip r:embed="rId3"/>
          <a:stretch>
            <a:fillRect/>
          </a:stretch>
        </p:blipFill>
        <p:spPr>
          <a:xfrm>
            <a:off x="6351643" y="4377778"/>
            <a:ext cx="5191123" cy="1946672"/>
          </a:xfrm>
          <a:prstGeom prst="rect">
            <a:avLst/>
          </a:prstGeom>
        </p:spPr>
      </p:pic>
      <p:pic>
        <p:nvPicPr>
          <p:cNvPr id="19" name="Picture 18">
            <a:extLst>
              <a:ext uri="{FF2B5EF4-FFF2-40B4-BE49-F238E27FC236}">
                <a16:creationId xmlns:a16="http://schemas.microsoft.com/office/drawing/2014/main" id="{C59754D6-EB43-6970-52B7-26EFE623C5AD}"/>
              </a:ext>
            </a:extLst>
          </p:cNvPr>
          <p:cNvPicPr>
            <a:picLocks noChangeAspect="1"/>
          </p:cNvPicPr>
          <p:nvPr/>
        </p:nvPicPr>
        <p:blipFill>
          <a:blip r:embed="rId4"/>
          <a:stretch>
            <a:fillRect/>
          </a:stretch>
        </p:blipFill>
        <p:spPr>
          <a:xfrm>
            <a:off x="723394" y="2524293"/>
            <a:ext cx="5059782" cy="1838997"/>
          </a:xfrm>
          <a:prstGeom prst="rect">
            <a:avLst/>
          </a:prstGeom>
        </p:spPr>
      </p:pic>
      <p:pic>
        <p:nvPicPr>
          <p:cNvPr id="23" name="Picture 22">
            <a:extLst>
              <a:ext uri="{FF2B5EF4-FFF2-40B4-BE49-F238E27FC236}">
                <a16:creationId xmlns:a16="http://schemas.microsoft.com/office/drawing/2014/main" id="{BC47EFCA-DE04-1FE5-C18A-2E459D764DA5}"/>
              </a:ext>
            </a:extLst>
          </p:cNvPr>
          <p:cNvPicPr>
            <a:picLocks noChangeAspect="1"/>
          </p:cNvPicPr>
          <p:nvPr/>
        </p:nvPicPr>
        <p:blipFill>
          <a:blip r:embed="rId5"/>
          <a:stretch>
            <a:fillRect/>
          </a:stretch>
        </p:blipFill>
        <p:spPr>
          <a:xfrm>
            <a:off x="693787" y="4414207"/>
            <a:ext cx="5117076" cy="1905565"/>
          </a:xfrm>
          <a:prstGeom prst="rect">
            <a:avLst/>
          </a:prstGeom>
        </p:spPr>
      </p:pic>
      <p:sp>
        <p:nvSpPr>
          <p:cNvPr id="25" name="TextBox 24">
            <a:extLst>
              <a:ext uri="{FF2B5EF4-FFF2-40B4-BE49-F238E27FC236}">
                <a16:creationId xmlns:a16="http://schemas.microsoft.com/office/drawing/2014/main" id="{54A311E5-A2FC-C725-7D01-5AE43CC6E71C}"/>
              </a:ext>
            </a:extLst>
          </p:cNvPr>
          <p:cNvSpPr txBox="1"/>
          <p:nvPr/>
        </p:nvSpPr>
        <p:spPr>
          <a:xfrm>
            <a:off x="1720645" y="1966452"/>
            <a:ext cx="2615381" cy="369332"/>
          </a:xfrm>
          <a:prstGeom prst="rect">
            <a:avLst/>
          </a:prstGeom>
          <a:noFill/>
        </p:spPr>
        <p:txBody>
          <a:bodyPr wrap="square" rtlCol="0">
            <a:spAutoFit/>
          </a:bodyPr>
          <a:lstStyle/>
          <a:p>
            <a:pPr algn="ctr"/>
            <a:r>
              <a:rPr lang="en-US" dirty="0"/>
              <a:t>Normal Images</a:t>
            </a:r>
            <a:endParaRPr lang="en-CA" dirty="0"/>
          </a:p>
        </p:txBody>
      </p:sp>
      <p:sp>
        <p:nvSpPr>
          <p:cNvPr id="27" name="TextBox 26">
            <a:extLst>
              <a:ext uri="{FF2B5EF4-FFF2-40B4-BE49-F238E27FC236}">
                <a16:creationId xmlns:a16="http://schemas.microsoft.com/office/drawing/2014/main" id="{61A2B75B-2472-241A-22F1-C063A5053AD3}"/>
              </a:ext>
            </a:extLst>
          </p:cNvPr>
          <p:cNvSpPr txBox="1"/>
          <p:nvPr/>
        </p:nvSpPr>
        <p:spPr>
          <a:xfrm>
            <a:off x="7472516" y="1966452"/>
            <a:ext cx="2723536" cy="369332"/>
          </a:xfrm>
          <a:prstGeom prst="rect">
            <a:avLst/>
          </a:prstGeom>
          <a:noFill/>
        </p:spPr>
        <p:txBody>
          <a:bodyPr wrap="square" rtlCol="0">
            <a:spAutoFit/>
          </a:bodyPr>
          <a:lstStyle/>
          <a:p>
            <a:pPr algn="ctr"/>
            <a:r>
              <a:rPr lang="en-US" dirty="0"/>
              <a:t>Pneumonia Images</a:t>
            </a:r>
            <a:endParaRPr lang="en-CA" dirty="0"/>
          </a:p>
        </p:txBody>
      </p:sp>
    </p:spTree>
    <p:extLst>
      <p:ext uri="{BB962C8B-B14F-4D97-AF65-F5344CB8AC3E}">
        <p14:creationId xmlns:p14="http://schemas.microsoft.com/office/powerpoint/2010/main" val="3512279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AEAF2-40B5-A445-6BB7-20FF312F4EA4}"/>
              </a:ext>
            </a:extLst>
          </p:cNvPr>
          <p:cNvSpPr>
            <a:spLocks noGrp="1"/>
          </p:cNvSpPr>
          <p:nvPr>
            <p:ph type="title"/>
          </p:nvPr>
        </p:nvSpPr>
        <p:spPr/>
        <p:txBody>
          <a:bodyPr/>
          <a:lstStyle/>
          <a:p>
            <a:r>
              <a:rPr lang="en-US" dirty="0"/>
              <a:t>Cases when model failed</a:t>
            </a:r>
            <a:endParaRPr lang="en-CA" dirty="0"/>
          </a:p>
        </p:txBody>
      </p:sp>
      <p:pic>
        <p:nvPicPr>
          <p:cNvPr id="5" name="Content Placeholder 4">
            <a:extLst>
              <a:ext uri="{FF2B5EF4-FFF2-40B4-BE49-F238E27FC236}">
                <a16:creationId xmlns:a16="http://schemas.microsoft.com/office/drawing/2014/main" id="{0CA5C8C5-64E2-E270-BB93-C4C1EB1158A1}"/>
              </a:ext>
            </a:extLst>
          </p:cNvPr>
          <p:cNvPicPr>
            <a:picLocks noGrp="1" noChangeAspect="1"/>
          </p:cNvPicPr>
          <p:nvPr>
            <p:ph idx="1"/>
          </p:nvPr>
        </p:nvPicPr>
        <p:blipFill>
          <a:blip r:embed="rId2"/>
          <a:stretch>
            <a:fillRect/>
          </a:stretch>
        </p:blipFill>
        <p:spPr>
          <a:xfrm>
            <a:off x="590763" y="2989010"/>
            <a:ext cx="5369073" cy="1956801"/>
          </a:xfrm>
        </p:spPr>
      </p:pic>
      <p:pic>
        <p:nvPicPr>
          <p:cNvPr id="7" name="Picture 6">
            <a:extLst>
              <a:ext uri="{FF2B5EF4-FFF2-40B4-BE49-F238E27FC236}">
                <a16:creationId xmlns:a16="http://schemas.microsoft.com/office/drawing/2014/main" id="{7479AEE7-3895-BC0B-1FFA-62B04BD0BB82}"/>
              </a:ext>
            </a:extLst>
          </p:cNvPr>
          <p:cNvPicPr>
            <a:picLocks noChangeAspect="1"/>
          </p:cNvPicPr>
          <p:nvPr/>
        </p:nvPicPr>
        <p:blipFill>
          <a:blip r:embed="rId3"/>
          <a:stretch>
            <a:fillRect/>
          </a:stretch>
        </p:blipFill>
        <p:spPr>
          <a:xfrm>
            <a:off x="6322142" y="3008422"/>
            <a:ext cx="5369074" cy="1943605"/>
          </a:xfrm>
          <a:prstGeom prst="rect">
            <a:avLst/>
          </a:prstGeom>
        </p:spPr>
      </p:pic>
    </p:spTree>
    <p:extLst>
      <p:ext uri="{BB962C8B-B14F-4D97-AF65-F5344CB8AC3E}">
        <p14:creationId xmlns:p14="http://schemas.microsoft.com/office/powerpoint/2010/main" val="1655312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53A85-F21A-FB4C-701F-1D5B373F05FE}"/>
              </a:ext>
            </a:extLst>
          </p:cNvPr>
          <p:cNvSpPr>
            <a:spLocks noGrp="1"/>
          </p:cNvSpPr>
          <p:nvPr>
            <p:ph type="title"/>
          </p:nvPr>
        </p:nvSpPr>
        <p:spPr/>
        <p:txBody>
          <a:bodyPr/>
          <a:lstStyle/>
          <a:p>
            <a:r>
              <a:rPr lang="en-US" dirty="0"/>
              <a:t>Future Work</a:t>
            </a:r>
            <a:endParaRPr lang="en-CA" dirty="0"/>
          </a:p>
        </p:txBody>
      </p:sp>
      <p:sp>
        <p:nvSpPr>
          <p:cNvPr id="3" name="Content Placeholder 2">
            <a:extLst>
              <a:ext uri="{FF2B5EF4-FFF2-40B4-BE49-F238E27FC236}">
                <a16:creationId xmlns:a16="http://schemas.microsoft.com/office/drawing/2014/main" id="{8580F4F0-A92B-F6F8-D8AD-BD985C6E235F}"/>
              </a:ext>
            </a:extLst>
          </p:cNvPr>
          <p:cNvSpPr>
            <a:spLocks noGrp="1"/>
          </p:cNvSpPr>
          <p:nvPr>
            <p:ph idx="1"/>
          </p:nvPr>
        </p:nvSpPr>
        <p:spPr>
          <a:xfrm>
            <a:off x="1097280" y="2543825"/>
            <a:ext cx="10058400" cy="1910189"/>
          </a:xfrm>
        </p:spPr>
        <p:txBody>
          <a:bodyPr/>
          <a:lstStyle/>
          <a:p>
            <a:r>
              <a:rPr lang="en-US" dirty="0"/>
              <a:t>The model doesn't show exactly where pneumonia is. Adding semantic segmentation could fix this, making our diagnosis even better. </a:t>
            </a:r>
          </a:p>
          <a:p>
            <a:r>
              <a:rPr lang="en-US" dirty="0"/>
              <a:t>We can explore using semantic segmentation to find exactly where pneumonia is in the image. This helps doctors pinpoint the problem area more accurately.</a:t>
            </a:r>
            <a:endParaRPr lang="en-CA" dirty="0"/>
          </a:p>
        </p:txBody>
      </p:sp>
    </p:spTree>
    <p:extLst>
      <p:ext uri="{BB962C8B-B14F-4D97-AF65-F5344CB8AC3E}">
        <p14:creationId xmlns:p14="http://schemas.microsoft.com/office/powerpoint/2010/main" val="26852770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484</TotalTime>
  <Words>459</Words>
  <Application>Microsoft Office PowerPoint</Application>
  <PresentationFormat>Widescreen</PresentationFormat>
  <Paragraphs>40</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Arial</vt:lpstr>
      <vt:lpstr>Calibri</vt:lpstr>
      <vt:lpstr>Calibri Light</vt:lpstr>
      <vt:lpstr>Inter</vt:lpstr>
      <vt:lpstr>Retrospect</vt:lpstr>
      <vt:lpstr>Pediatric Chest X-ray Image Classification for Pneumonia Detection</vt:lpstr>
      <vt:lpstr>Introduction </vt:lpstr>
      <vt:lpstr>Data Collection &amp; Preprocessing</vt:lpstr>
      <vt:lpstr>Model Training</vt:lpstr>
      <vt:lpstr>Model Evaluation</vt:lpstr>
      <vt:lpstr>Evaluation on Test Data</vt:lpstr>
      <vt:lpstr>Results &amp; Interpretation</vt:lpstr>
      <vt:lpstr>Cases when model failed</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Pediatric Chest X-ray Image Classification for Pneumonia Detection</dc:title>
  <dc:creator>Patel, Karankumar</dc:creator>
  <cp:lastModifiedBy>Patel, Karankumar</cp:lastModifiedBy>
  <cp:revision>6</cp:revision>
  <dcterms:created xsi:type="dcterms:W3CDTF">2024-04-03T17:01:08Z</dcterms:created>
  <dcterms:modified xsi:type="dcterms:W3CDTF">2024-04-04T01:05:15Z</dcterms:modified>
</cp:coreProperties>
</file>