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5" r:id="rId14"/>
    <p:sldId id="268" r:id="rId15"/>
    <p:sldId id="278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2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F9A9-120E-4FFA-AC59-26C37D9668B8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98B7-4FD4-4CB0-8E76-490D065C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dirty="0" smtClean="0"/>
              <a:t>常用的三角函数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680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6734" y="581138"/>
            <a:ext cx="43387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Math.atan2(</a:t>
            </a:r>
            <a:r>
              <a:rPr lang="en-US" altLang="zh-CN" sz="3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  <a:r>
              <a:rPr lang="en-US" altLang="zh-C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dx)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331829" y="2236123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9858899" y="2236125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68293" y="3499659"/>
            <a:ext cx="5976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5400000">
            <a:off x="1072345" y="2236124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3599415" y="2236126"/>
            <a:ext cx="1421476" cy="25270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1442" y="3499658"/>
            <a:ext cx="59768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93954" y="31303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r>
              <a:rPr lang="zh-CN" altLang="en-US" dirty="0" smtClean="0"/>
              <a:t>正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51962" y="3529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r>
              <a:rPr lang="zh-CN" altLang="en-US" dirty="0" smtClean="0"/>
              <a:t>正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94253" y="3113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-30°</a:t>
            </a:r>
            <a:r>
              <a:rPr lang="zh-CN" altLang="en-US" dirty="0" smtClean="0"/>
              <a:t>负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36245" y="3529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-30°</a:t>
            </a:r>
            <a:r>
              <a:rPr lang="zh-CN" altLang="en-US" dirty="0" smtClean="0"/>
              <a:t>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11446" y="3113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-30°</a:t>
            </a:r>
            <a:r>
              <a:rPr lang="zh-CN" altLang="en-US" dirty="0" smtClean="0"/>
              <a:t>负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26863" y="3529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r>
              <a:rPr lang="zh-CN" altLang="en-US" dirty="0" smtClean="0"/>
              <a:t>正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353438" y="35290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150°</a:t>
            </a:r>
            <a:r>
              <a:rPr lang="zh-CN" altLang="en-US" dirty="0" smtClean="0"/>
              <a:t>正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273404" y="31450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-150°</a:t>
            </a:r>
            <a:r>
              <a:rPr lang="zh-CN" altLang="en-US" dirty="0" smtClean="0"/>
              <a:t>负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046618" y="1615042"/>
            <a:ext cx="1" cy="3863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306102" y="1615042"/>
            <a:ext cx="0" cy="3863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7250" y="5788765"/>
            <a:ext cx="433873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Math.atan</a:t>
            </a:r>
            <a:r>
              <a:rPr lang="en-US" altLang="zh-C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(y/x)</a:t>
            </a:r>
            <a:endParaRPr lang="zh-CN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8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827761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3" y="2107101"/>
            <a:ext cx="9144000" cy="2387600"/>
          </a:xfrm>
        </p:spPr>
        <p:txBody>
          <a:bodyPr anchor="ctr"/>
          <a:lstStyle/>
          <a:p>
            <a:r>
              <a:rPr lang="zh-CN" altLang="en-US" dirty="0" smtClean="0"/>
              <a:t>箭头类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3868616" y="1881554"/>
            <a:ext cx="4325815" cy="2681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86000" y="3231173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85999" y="1881554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85998" y="4563208"/>
            <a:ext cx="73415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18589" y="270080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/2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52671" y="204259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/2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956786" y="422058"/>
            <a:ext cx="0" cy="5987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68616" y="3892794"/>
            <a:ext cx="0" cy="67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68616" y="4228001"/>
            <a:ext cx="208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27936" y="4228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W/2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31523" y="282238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(X, Y)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75242" y="208594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(-W/2, -H/2)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4" idx="3"/>
          </p:cNvCxnSpPr>
          <p:nvPr/>
        </p:nvCxnSpPr>
        <p:spPr>
          <a:xfrm flipV="1">
            <a:off x="8194431" y="2547572"/>
            <a:ext cx="0" cy="67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956786" y="4228001"/>
            <a:ext cx="90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75605" y="42280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W/10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858000" y="2547572"/>
            <a:ext cx="2008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189785" y="1881554"/>
            <a:ext cx="0" cy="66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6858000" y="3231173"/>
            <a:ext cx="0" cy="672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58000" y="3587262"/>
            <a:ext cx="1336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" idx="3"/>
          </p:cNvCxnSpPr>
          <p:nvPr/>
        </p:nvCxnSpPr>
        <p:spPr>
          <a:xfrm>
            <a:off x="8194431" y="3222381"/>
            <a:ext cx="0" cy="13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64043" y="373780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W*4/10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6471138" y="1169377"/>
            <a:ext cx="386862" cy="137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60736" y="71952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(W/10, -H/2)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0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49" y="241333"/>
            <a:ext cx="10515600" cy="1325563"/>
          </a:xfrm>
        </p:spPr>
        <p:txBody>
          <a:bodyPr/>
          <a:lstStyle/>
          <a:p>
            <a:pPr algn="ctr"/>
            <a:r>
              <a:rPr lang="zh-CN" altLang="en-US" sz="8000" dirty="0" smtClean="0"/>
              <a:t>波形运动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349" y="2605088"/>
            <a:ext cx="5205153" cy="2305801"/>
          </a:xfrm>
        </p:spPr>
        <p:txBody>
          <a:bodyPr/>
          <a:lstStyle/>
          <a:p>
            <a:pPr algn="ctr"/>
            <a:r>
              <a:rPr lang="zh-CN" altLang="en-US" sz="3600" dirty="0" smtClean="0"/>
              <a:t>平滑运动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线性运动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脉冲运动</a:t>
            </a:r>
            <a:endParaRPr lang="en-US" altLang="zh-CN" sz="3600" dirty="0" smtClean="0"/>
          </a:p>
          <a:p>
            <a:pPr marL="0" indent="0" algn="ctr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364480" y="2809702"/>
            <a:ext cx="3632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5364480" y="3294046"/>
            <a:ext cx="3582786" cy="450031"/>
          </a:xfrm>
          <a:custGeom>
            <a:avLst/>
            <a:gdLst>
              <a:gd name="connsiteX0" fmla="*/ 0 w 2169622"/>
              <a:gd name="connsiteY0" fmla="*/ 258474 h 450031"/>
              <a:gd name="connsiteX1" fmla="*/ 515389 w 2169622"/>
              <a:gd name="connsiteY1" fmla="*/ 58968 h 450031"/>
              <a:gd name="connsiteX2" fmla="*/ 906088 w 2169622"/>
              <a:gd name="connsiteY2" fmla="*/ 449666 h 450031"/>
              <a:gd name="connsiteX3" fmla="*/ 1197033 w 2169622"/>
              <a:gd name="connsiteY3" fmla="*/ 133783 h 450031"/>
              <a:gd name="connsiteX4" fmla="*/ 1546168 w 2169622"/>
              <a:gd name="connsiteY4" fmla="*/ 341601 h 450031"/>
              <a:gd name="connsiteX5" fmla="*/ 1820488 w 2169622"/>
              <a:gd name="connsiteY5" fmla="*/ 779 h 450031"/>
              <a:gd name="connsiteX6" fmla="*/ 2169622 w 2169622"/>
              <a:gd name="connsiteY6" fmla="*/ 266786 h 4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622" h="450031">
                <a:moveTo>
                  <a:pt x="0" y="258474"/>
                </a:moveTo>
                <a:cubicBezTo>
                  <a:pt x="182187" y="142788"/>
                  <a:pt x="364374" y="27103"/>
                  <a:pt x="515389" y="58968"/>
                </a:cubicBezTo>
                <a:cubicBezTo>
                  <a:pt x="666404" y="90833"/>
                  <a:pt x="792481" y="437197"/>
                  <a:pt x="906088" y="449666"/>
                </a:cubicBezTo>
                <a:cubicBezTo>
                  <a:pt x="1019695" y="462135"/>
                  <a:pt x="1090353" y="151794"/>
                  <a:pt x="1197033" y="133783"/>
                </a:cubicBezTo>
                <a:cubicBezTo>
                  <a:pt x="1303713" y="115772"/>
                  <a:pt x="1442259" y="363768"/>
                  <a:pt x="1546168" y="341601"/>
                </a:cubicBezTo>
                <a:cubicBezTo>
                  <a:pt x="1650077" y="319434"/>
                  <a:pt x="1716579" y="13248"/>
                  <a:pt x="1820488" y="779"/>
                </a:cubicBezTo>
                <a:cubicBezTo>
                  <a:pt x="1924397" y="-11690"/>
                  <a:pt x="2047009" y="127548"/>
                  <a:pt x="2169622" y="2667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394313" y="3969753"/>
            <a:ext cx="3602829" cy="357729"/>
          </a:xfrm>
          <a:custGeom>
            <a:avLst/>
            <a:gdLst>
              <a:gd name="connsiteX0" fmla="*/ 0 w 3602829"/>
              <a:gd name="connsiteY0" fmla="*/ 349139 h 357729"/>
              <a:gd name="connsiteX1" fmla="*/ 498764 w 3602829"/>
              <a:gd name="connsiteY1" fmla="*/ 4 h 357729"/>
              <a:gd name="connsiteX2" fmla="*/ 1014153 w 3602829"/>
              <a:gd name="connsiteY2" fmla="*/ 340826 h 357729"/>
              <a:gd name="connsiteX3" fmla="*/ 1363288 w 3602829"/>
              <a:gd name="connsiteY3" fmla="*/ 116382 h 357729"/>
              <a:gd name="connsiteX4" fmla="*/ 1778924 w 3602829"/>
              <a:gd name="connsiteY4" fmla="*/ 357452 h 357729"/>
              <a:gd name="connsiteX5" fmla="*/ 2302626 w 3602829"/>
              <a:gd name="connsiteY5" fmla="*/ 58193 h 357729"/>
              <a:gd name="connsiteX6" fmla="*/ 2759826 w 3602829"/>
              <a:gd name="connsiteY6" fmla="*/ 340826 h 357729"/>
              <a:gd name="connsiteX7" fmla="*/ 3175462 w 3602829"/>
              <a:gd name="connsiteY7" fmla="*/ 24942 h 357729"/>
              <a:gd name="connsiteX8" fmla="*/ 3566160 w 3602829"/>
              <a:gd name="connsiteY8" fmla="*/ 157946 h 357729"/>
              <a:gd name="connsiteX9" fmla="*/ 3599411 w 3602829"/>
              <a:gd name="connsiteY9" fmla="*/ 224448 h 35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2829" h="357729">
                <a:moveTo>
                  <a:pt x="0" y="349139"/>
                </a:moveTo>
                <a:cubicBezTo>
                  <a:pt x="164869" y="175264"/>
                  <a:pt x="329739" y="1389"/>
                  <a:pt x="498764" y="4"/>
                </a:cubicBezTo>
                <a:cubicBezTo>
                  <a:pt x="667789" y="-1381"/>
                  <a:pt x="870066" y="321430"/>
                  <a:pt x="1014153" y="340826"/>
                </a:cubicBezTo>
                <a:cubicBezTo>
                  <a:pt x="1158240" y="360222"/>
                  <a:pt x="1235826" y="113611"/>
                  <a:pt x="1363288" y="116382"/>
                </a:cubicBezTo>
                <a:cubicBezTo>
                  <a:pt x="1490750" y="119153"/>
                  <a:pt x="1622368" y="367150"/>
                  <a:pt x="1778924" y="357452"/>
                </a:cubicBezTo>
                <a:cubicBezTo>
                  <a:pt x="1935480" y="347754"/>
                  <a:pt x="2139142" y="60964"/>
                  <a:pt x="2302626" y="58193"/>
                </a:cubicBezTo>
                <a:cubicBezTo>
                  <a:pt x="2466110" y="55422"/>
                  <a:pt x="2614353" y="346368"/>
                  <a:pt x="2759826" y="340826"/>
                </a:cubicBezTo>
                <a:cubicBezTo>
                  <a:pt x="2905299" y="335284"/>
                  <a:pt x="3041073" y="55422"/>
                  <a:pt x="3175462" y="24942"/>
                </a:cubicBezTo>
                <a:cubicBezTo>
                  <a:pt x="3309851" y="-5538"/>
                  <a:pt x="3495502" y="124695"/>
                  <a:pt x="3566160" y="157946"/>
                </a:cubicBezTo>
                <a:cubicBezTo>
                  <a:pt x="3636818" y="191197"/>
                  <a:pt x="3580015" y="200895"/>
                  <a:pt x="3599411" y="224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480" y="3599411"/>
            <a:ext cx="3632662" cy="1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4" y="972861"/>
            <a:ext cx="7812816" cy="48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3" y="2107101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小球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平滑运动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线性运动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脉冲运动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1894115" y="1903445"/>
            <a:ext cx="5225143" cy="238863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14392" y="2453951"/>
            <a:ext cx="1978090" cy="1959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4237" y="31630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38939" y="44600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42791" y="2551922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12972" y="3922749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3922749"/>
                <a:ext cx="3920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000999" y="1903445"/>
                <a:ext cx="95680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1903445"/>
                <a:ext cx="956800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000999" y="2548030"/>
                <a:ext cx="97578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2548030"/>
                <a:ext cx="975780" cy="47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000999" y="3347744"/>
                <a:ext cx="995272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9" y="3347744"/>
                <a:ext cx="995272" cy="47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圆周运动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9498" y="2485505"/>
            <a:ext cx="9134302" cy="369145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正</a:t>
            </a:r>
            <a:r>
              <a:rPr lang="zh-CN" altLang="en-US" sz="3600" dirty="0" smtClean="0"/>
              <a:t>圆运动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椭圆运动</a:t>
            </a:r>
            <a:endParaRPr lang="zh-CN" altLang="en-US" sz="3600" dirty="0"/>
          </a:p>
        </p:txBody>
      </p:sp>
      <p:sp>
        <p:nvSpPr>
          <p:cNvPr id="4" name="椭圆 3"/>
          <p:cNvSpPr/>
          <p:nvPr/>
        </p:nvSpPr>
        <p:spPr>
          <a:xfrm>
            <a:off x="6001096" y="1978429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98670" y="4638502"/>
            <a:ext cx="2975957" cy="127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正</a:t>
            </a:r>
            <a:r>
              <a:rPr lang="zh-CN" altLang="en-US" dirty="0" smtClean="0"/>
              <a:t>圆运动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2282532"/>
            <a:ext cx="5414177" cy="2168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2" y="2004056"/>
            <a:ext cx="4867653" cy="2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椭圆运动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22" y="1708258"/>
            <a:ext cx="8435498" cy="33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5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1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三角函数</a:t>
            </a:r>
            <a:r>
              <a:rPr lang="zh-CN" altLang="en-US" dirty="0"/>
              <a:t>是制作绚丽图形和动画效果的重要基础，会在之后的学习中经常使用</a:t>
            </a:r>
            <a:r>
              <a:rPr lang="zh-CN" altLang="en-US" dirty="0" smtClean="0"/>
              <a:t>，随着</a:t>
            </a:r>
            <a:r>
              <a:rPr lang="zh-CN" altLang="en-US" dirty="0"/>
              <a:t>深入的学习，会遇见越来越多的应用场景，但是无论什么场景，其根本都不会改变，所以希望大家能够熟练的掌握。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5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9600" dirty="0" smtClean="0"/>
              <a:t>Canvas </a:t>
            </a:r>
            <a:r>
              <a:rPr lang="zh-CN" altLang="en-US" sz="9600" dirty="0" smtClean="0"/>
              <a:t>坐标系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923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653143" y="3036829"/>
            <a:ext cx="48705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2" idx="0"/>
          </p:cNvCxnSpPr>
          <p:nvPr/>
        </p:nvCxnSpPr>
        <p:spPr>
          <a:xfrm flipV="1">
            <a:off x="3041780" y="1101013"/>
            <a:ext cx="0" cy="3942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85928" y="8304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2376" y="116827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09986" y="27445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坐标系</a:t>
            </a:r>
            <a:endParaRPr lang="en-US" altLang="zh-CN" dirty="0" smtClean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48670" y="1382878"/>
            <a:ext cx="37229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48670" y="1382878"/>
            <a:ext cx="0" cy="3737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4762" y="316618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32376" y="4704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41533" y="50433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普通直角坐标系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9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7277878" y="2705879"/>
            <a:ext cx="3144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277878" y="1660850"/>
            <a:ext cx="3144416" cy="104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77878" y="2705879"/>
            <a:ext cx="3144416" cy="99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8528180" y="2369977"/>
            <a:ext cx="149290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8528180" y="2817846"/>
            <a:ext cx="14929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50086" y="22479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-30°</a:t>
            </a:r>
            <a:r>
              <a:rPr lang="zh-CN" altLang="en-US" dirty="0" smtClean="0"/>
              <a:t>负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864518" y="28178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r>
              <a:rPr lang="zh-CN" altLang="en-US" dirty="0"/>
              <a:t>正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1645298" y="2705879"/>
            <a:ext cx="3144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645298" y="1660850"/>
            <a:ext cx="3144416" cy="104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45298" y="2705879"/>
            <a:ext cx="3144416" cy="99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2895600" y="2369977"/>
            <a:ext cx="149290" cy="23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895600" y="2817846"/>
            <a:ext cx="149290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17506" y="224790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r>
              <a:rPr lang="zh-CN" altLang="en-US" dirty="0" smtClean="0"/>
              <a:t>正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31938" y="28178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-30°</a:t>
            </a:r>
            <a:r>
              <a:rPr lang="zh-CN" altLang="en-US" dirty="0" smtClean="0"/>
              <a:t>负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895600" y="48985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普通坐标系</a:t>
            </a:r>
            <a:endParaRPr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8273010" y="489857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坐标系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2161454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zh-CN" altLang="en-US" sz="9600" dirty="0" smtClean="0"/>
              <a:t>常用的反三角函数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88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9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sin(α) = y/c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α = </a:t>
            </a:r>
            <a:r>
              <a:rPr lang="en-US" altLang="zh-CN" dirty="0" err="1" smtClean="0"/>
              <a:t>arcsin</a:t>
            </a:r>
            <a:r>
              <a:rPr lang="en-US" altLang="zh-CN" dirty="0" smtClean="0"/>
              <a:t>(y/c)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325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cos(α) = x/c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α = </a:t>
            </a:r>
            <a:r>
              <a:rPr lang="en-US" altLang="zh-CN" dirty="0" err="1" smtClean="0"/>
              <a:t>arccos</a:t>
            </a:r>
            <a:r>
              <a:rPr lang="en-US" altLang="zh-CN" dirty="0" smtClean="0"/>
              <a:t>(c/c)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4156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tan(α) = </a:t>
            </a:r>
            <a:r>
              <a:rPr lang="en-US" altLang="zh-CN" smtClean="0"/>
              <a:t>y/x  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en-US" altLang="zh-CN" smtClean="0"/>
              <a:t> </a:t>
            </a:r>
            <a:r>
              <a:rPr lang="en-US" altLang="zh-CN" dirty="0" smtClean="0"/>
              <a:t>α = </a:t>
            </a:r>
            <a:r>
              <a:rPr lang="en-US" altLang="zh-CN" dirty="0" err="1" smtClean="0"/>
              <a:t>arctan</a:t>
            </a:r>
            <a:r>
              <a:rPr lang="en-US" altLang="zh-CN" dirty="0" smtClean="0"/>
              <a:t>(y/x)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101" y="335903"/>
            <a:ext cx="10515600" cy="6111550"/>
          </a:xfrm>
        </p:spPr>
        <p:txBody>
          <a:bodyPr lIns="936000" tIns="72000" bIns="72000">
            <a:normAutofit/>
          </a:bodyPr>
          <a:lstStyle/>
          <a:p>
            <a:r>
              <a:rPr lang="en-US" altLang="zh-CN" sz="3600" dirty="0" smtClean="0"/>
              <a:t>sin(</a:t>
            </a:r>
            <a:r>
              <a:rPr lang="el-GR" altLang="zh-CN" sz="3600" dirty="0" smtClean="0"/>
              <a:t>θ)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ym typeface="Wingdings" panose="05000000000000000000" pitchFamily="2" charset="2"/>
              </a:rPr>
              <a:t> </a:t>
            </a:r>
            <a:r>
              <a:rPr lang="en-US" altLang="zh-CN" sz="3600" dirty="0" err="1" smtClean="0"/>
              <a:t>Math.sin</a:t>
            </a:r>
            <a:r>
              <a:rPr lang="en-US" altLang="zh-CN" sz="3600" dirty="0" smtClean="0"/>
              <a:t>(</a:t>
            </a:r>
            <a:r>
              <a:rPr lang="el-GR" altLang="zh-CN" sz="3600" dirty="0" smtClean="0"/>
              <a:t>θ * </a:t>
            </a:r>
            <a:r>
              <a:rPr lang="en-US" altLang="zh-CN" sz="3600" dirty="0" err="1" smtClean="0"/>
              <a:t>Math.PI</a:t>
            </a:r>
            <a:r>
              <a:rPr lang="en-US" altLang="zh-CN" sz="3600" dirty="0" smtClean="0"/>
              <a:t> / 180)</a:t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cos(</a:t>
            </a:r>
            <a:r>
              <a:rPr lang="el-GR" altLang="zh-CN" sz="3600" dirty="0" smtClean="0"/>
              <a:t>θ)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ym typeface="Wingdings" panose="05000000000000000000" pitchFamily="2" charset="2"/>
              </a:rPr>
              <a:t> </a:t>
            </a:r>
            <a:r>
              <a:rPr lang="en-US" altLang="zh-CN" sz="3600" dirty="0" err="1" smtClean="0"/>
              <a:t>Math.cos</a:t>
            </a:r>
            <a:r>
              <a:rPr lang="en-US" altLang="zh-CN" sz="3600" dirty="0" smtClean="0"/>
              <a:t>(</a:t>
            </a:r>
            <a:r>
              <a:rPr lang="el-GR" altLang="zh-CN" sz="3600" dirty="0" smtClean="0"/>
              <a:t>θ * </a:t>
            </a:r>
            <a:r>
              <a:rPr lang="en-US" altLang="zh-CN" sz="3600" dirty="0" err="1" smtClean="0"/>
              <a:t>Math.PI</a:t>
            </a:r>
            <a:r>
              <a:rPr lang="en-US" altLang="zh-CN" sz="3600" dirty="0" smtClean="0"/>
              <a:t> / 180)</a:t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tan(</a:t>
            </a:r>
            <a:r>
              <a:rPr lang="el-GR" altLang="zh-CN" sz="3600" dirty="0" smtClean="0"/>
              <a:t>θ)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ym typeface="Wingdings" panose="05000000000000000000" pitchFamily="2" charset="2"/>
              </a:rPr>
              <a:t> </a:t>
            </a:r>
            <a:r>
              <a:rPr lang="en-US" altLang="zh-CN" sz="3600" dirty="0" err="1" smtClean="0"/>
              <a:t>Math.tan</a:t>
            </a:r>
            <a:r>
              <a:rPr lang="en-US" altLang="zh-CN" sz="3600" dirty="0" smtClean="0"/>
              <a:t>(</a:t>
            </a:r>
            <a:r>
              <a:rPr lang="el-GR" altLang="zh-CN" sz="3600" dirty="0" smtClean="0"/>
              <a:t>θ * </a:t>
            </a:r>
            <a:r>
              <a:rPr lang="en-US" altLang="zh-CN" sz="3600" dirty="0" err="1" smtClean="0"/>
              <a:t>Math.PI</a:t>
            </a:r>
            <a:r>
              <a:rPr lang="en-US" altLang="zh-CN" sz="3600" dirty="0" smtClean="0"/>
              <a:t> / 180)</a:t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err="1" smtClean="0"/>
              <a:t>arcsin</a:t>
            </a:r>
            <a:r>
              <a:rPr lang="en-US" altLang="zh-CN" sz="3600" dirty="0" smtClean="0"/>
              <a:t>(a/c) </a:t>
            </a:r>
            <a:r>
              <a:rPr lang="en-US" altLang="zh-CN" sz="3600" dirty="0" smtClean="0">
                <a:sym typeface="Wingdings" panose="05000000000000000000" pitchFamily="2" charset="2"/>
              </a:rPr>
              <a:t> </a:t>
            </a:r>
            <a:r>
              <a:rPr lang="en-US" altLang="zh-CN" sz="3600" dirty="0" err="1" smtClean="0"/>
              <a:t>Math.asin</a:t>
            </a:r>
            <a:r>
              <a:rPr lang="en-US" altLang="zh-CN" sz="3600" dirty="0" smtClean="0"/>
              <a:t>(y/c) * 180 / </a:t>
            </a:r>
            <a:r>
              <a:rPr lang="en-US" altLang="zh-CN" sz="3600" dirty="0" err="1" smtClean="0"/>
              <a:t>Math.PI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err="1" smtClean="0"/>
              <a:t>arccos</a:t>
            </a:r>
            <a:r>
              <a:rPr lang="en-US" altLang="zh-CN" sz="3600" dirty="0" smtClean="0"/>
              <a:t>(b/c) </a:t>
            </a:r>
            <a:r>
              <a:rPr lang="en-US" altLang="zh-CN" sz="3600" dirty="0" smtClean="0">
                <a:sym typeface="Wingdings" panose="05000000000000000000" pitchFamily="2" charset="2"/>
              </a:rPr>
              <a:t> </a:t>
            </a:r>
            <a:r>
              <a:rPr lang="en-US" altLang="zh-CN" sz="3600" dirty="0" err="1" smtClean="0"/>
              <a:t>Math.acos</a:t>
            </a:r>
            <a:r>
              <a:rPr lang="en-US" altLang="zh-CN" sz="3600" dirty="0" smtClean="0"/>
              <a:t>(x/c) * 180 / </a:t>
            </a:r>
            <a:r>
              <a:rPr lang="en-US" altLang="zh-CN" sz="3600" dirty="0" err="1" smtClean="0"/>
              <a:t>Math.PI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err="1" smtClean="0"/>
              <a:t>arctan</a:t>
            </a:r>
            <a:r>
              <a:rPr lang="en-US" altLang="zh-CN" sz="3600" dirty="0" smtClean="0"/>
              <a:t>(a/b) </a:t>
            </a:r>
            <a:r>
              <a:rPr lang="en-US" altLang="zh-CN" sz="3600" dirty="0" smtClean="0">
                <a:sym typeface="Wingdings" panose="05000000000000000000" pitchFamily="2" charset="2"/>
              </a:rPr>
              <a:t> </a:t>
            </a:r>
            <a:r>
              <a:rPr lang="en-US" altLang="zh-CN" sz="3600" dirty="0" err="1" smtClean="0"/>
              <a:t>Math.atan</a:t>
            </a:r>
            <a:r>
              <a:rPr lang="en-US" altLang="zh-CN" sz="3600" dirty="0" smtClean="0"/>
              <a:t>(y/x) * 180 / </a:t>
            </a:r>
            <a:r>
              <a:rPr lang="en-US" altLang="zh-CN" sz="3600" dirty="0" err="1" smtClean="0"/>
              <a:t>Math.PI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29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486" y="1558213"/>
            <a:ext cx="3256383" cy="3256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95122" y="2292898"/>
            <a:ext cx="1688841" cy="18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59216" y="2155372"/>
            <a:ext cx="184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2π </a:t>
            </a:r>
            <a:r>
              <a:rPr lang="en-US" altLang="zh-CN" sz="2400" dirty="0" smtClean="0">
                <a:sym typeface="Wingdings" panose="05000000000000000000" pitchFamily="2" charset="2"/>
              </a:rPr>
              <a:t> 360°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7931020" y="2724539"/>
            <a:ext cx="177282" cy="1129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59216" y="4152122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1° </a:t>
            </a:r>
            <a:r>
              <a:rPr lang="en-US" altLang="zh-CN" sz="2400" dirty="0" smtClean="0">
                <a:sym typeface="Wingdings" panose="05000000000000000000" pitchFamily="2" charset="2"/>
              </a:rPr>
              <a:t> π/180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237</Words>
  <Application>Microsoft Office PowerPoint</Application>
  <PresentationFormat>宽屏</PresentationFormat>
  <Paragraphs>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Wingdings</vt:lpstr>
      <vt:lpstr>Office 主题​​</vt:lpstr>
      <vt:lpstr>常用的三角函数</vt:lpstr>
      <vt:lpstr>PowerPoint 演示文稿</vt:lpstr>
      <vt:lpstr>Canvas 坐标系</vt:lpstr>
      <vt:lpstr>PowerPoint 演示文稿</vt:lpstr>
      <vt:lpstr>PowerPoint 演示文稿</vt:lpstr>
      <vt:lpstr>常用的反三角函数</vt:lpstr>
      <vt:lpstr>sin(α) = y/c   α = arcsin(y/c)</vt:lpstr>
      <vt:lpstr>sin(θ)  Math.sin(θ * Math.PI / 180)  cos(θ)  Math.cos(θ * Math.PI / 180)  tan(θ)  Math.tan(θ * Math.PI / 180)  arcsin(a/c)  Math.asin(y/c) * 180 / Math.PI  arccos(b/c)  Math.acos(x/c) * 180 / Math.PI  arctan(a/b)  Math.atan(y/x) * 180 / Math.PI</vt:lpstr>
      <vt:lpstr>PowerPoint 演示文稿</vt:lpstr>
      <vt:lpstr>PowerPoint 演示文稿</vt:lpstr>
      <vt:lpstr>案例</vt:lpstr>
      <vt:lpstr>箭头类</vt:lpstr>
      <vt:lpstr>PowerPoint 演示文稿</vt:lpstr>
      <vt:lpstr>波形运动</vt:lpstr>
      <vt:lpstr>PowerPoint 演示文稿</vt:lpstr>
      <vt:lpstr>小球类</vt:lpstr>
      <vt:lpstr>平滑运动</vt:lpstr>
      <vt:lpstr>线性运动</vt:lpstr>
      <vt:lpstr>脉冲运动</vt:lpstr>
      <vt:lpstr>圆周运动</vt:lpstr>
      <vt:lpstr>正圆运动</vt:lpstr>
      <vt:lpstr>椭圆运动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</dc:title>
  <dc:creator>master</dc:creator>
  <cp:lastModifiedBy>master</cp:lastModifiedBy>
  <cp:revision>31</cp:revision>
  <dcterms:created xsi:type="dcterms:W3CDTF">2017-07-31T04:27:07Z</dcterms:created>
  <dcterms:modified xsi:type="dcterms:W3CDTF">2017-08-07T04:25:17Z</dcterms:modified>
</cp:coreProperties>
</file>