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06" r:id="rId2"/>
  </p:sldMasterIdLst>
  <p:notesMasterIdLst>
    <p:notesMasterId r:id="rId32"/>
  </p:notesMasterIdLst>
  <p:handoutMasterIdLst>
    <p:handoutMasterId r:id="rId33"/>
  </p:handoutMasterIdLst>
  <p:sldIdLst>
    <p:sldId id="457" r:id="rId3"/>
    <p:sldId id="701" r:id="rId4"/>
    <p:sldId id="760" r:id="rId5"/>
    <p:sldId id="709" r:id="rId6"/>
    <p:sldId id="736" r:id="rId7"/>
    <p:sldId id="740" r:id="rId8"/>
    <p:sldId id="761" r:id="rId9"/>
    <p:sldId id="762" r:id="rId10"/>
    <p:sldId id="779" r:id="rId11"/>
    <p:sldId id="770" r:id="rId12"/>
    <p:sldId id="765" r:id="rId13"/>
    <p:sldId id="780" r:id="rId14"/>
    <p:sldId id="778" r:id="rId15"/>
    <p:sldId id="786" r:id="rId16"/>
    <p:sldId id="785" r:id="rId17"/>
    <p:sldId id="787" r:id="rId18"/>
    <p:sldId id="771" r:id="rId19"/>
    <p:sldId id="737" r:id="rId20"/>
    <p:sldId id="745" r:id="rId21"/>
    <p:sldId id="758" r:id="rId22"/>
    <p:sldId id="753" r:id="rId23"/>
    <p:sldId id="755" r:id="rId24"/>
    <p:sldId id="784" r:id="rId25"/>
    <p:sldId id="747" r:id="rId26"/>
    <p:sldId id="757" r:id="rId27"/>
    <p:sldId id="783" r:id="rId28"/>
    <p:sldId id="781" r:id="rId29"/>
    <p:sldId id="782" r:id="rId30"/>
    <p:sldId id="505" r:id="rId3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C" initials="P"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51D"/>
    <a:srgbClr val="99CC66"/>
    <a:srgbClr val="91CE4F"/>
    <a:srgbClr val="F53923"/>
    <a:srgbClr val="8FBE42"/>
    <a:srgbClr val="FF4B1A"/>
    <a:srgbClr val="FF7F38"/>
    <a:srgbClr val="207F31"/>
    <a:srgbClr val="30529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55" autoAdjust="0"/>
    <p:restoredTop sz="99079" autoAdjust="0"/>
  </p:normalViewPr>
  <p:slideViewPr>
    <p:cSldViewPr snapToGrid="0">
      <p:cViewPr>
        <p:scale>
          <a:sx n="100" d="100"/>
          <a:sy n="100" d="100"/>
        </p:scale>
        <p:origin x="-282" y="42"/>
      </p:cViewPr>
      <p:guideLst>
        <p:guide orient="horz" pos="2160"/>
        <p:guide orient="horz" pos="1620"/>
        <p:guide pos="384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2BDD4-32E2-C94F-B105-5257150413E7}" type="doc">
      <dgm:prSet loTypeId="urn:microsoft.com/office/officeart/2005/8/layout/radial4" loCatId="relationship" qsTypeId="urn:microsoft.com/office/officeart/2005/8/quickstyle/simple2" qsCatId="simple" csTypeId="urn:microsoft.com/office/officeart/2005/8/colors/accent1_2" csCatId="accent1" phldr="1"/>
      <dgm:spPr/>
      <dgm:t>
        <a:bodyPr/>
        <a:lstStyle/>
        <a:p>
          <a:endParaRPr lang="zh-CN" altLang="en-US"/>
        </a:p>
      </dgm:t>
    </dgm:pt>
    <dgm:pt modelId="{A7D9A8D7-73AF-D949-987A-8AC063BECA86}">
      <dgm:prSet/>
      <dgm:spPr/>
      <dgm:t>
        <a:bodyPr/>
        <a:lstStyle/>
        <a:p>
          <a:pPr rtl="0"/>
          <a:r>
            <a:rPr lang="zh-CN" altLang="en-US" smtClean="0"/>
            <a:t>添加权限</a:t>
          </a:r>
          <a:endParaRPr lang="zh-CN" altLang="en-US" dirty="0"/>
        </a:p>
      </dgm:t>
    </dgm:pt>
    <dgm:pt modelId="{61A5998D-DCBB-124B-8F4A-EA036280750D}" type="sibTrans" cxnId="{5C0F4FAC-D21F-DF4A-BFD2-292B64F9B2F9}">
      <dgm:prSet/>
      <dgm:spPr/>
      <dgm:t>
        <a:bodyPr/>
        <a:lstStyle/>
        <a:p>
          <a:endParaRPr lang="zh-CN" altLang="en-US"/>
        </a:p>
      </dgm:t>
    </dgm:pt>
    <dgm:pt modelId="{A96B533B-38DD-204C-AA36-6E7FB5421B1A}" type="parTrans" cxnId="{5C0F4FAC-D21F-DF4A-BFD2-292B64F9B2F9}">
      <dgm:prSet/>
      <dgm:spPr/>
      <dgm:t>
        <a:bodyPr/>
        <a:lstStyle/>
        <a:p>
          <a:endParaRPr lang="zh-CN" altLang="en-US"/>
        </a:p>
      </dgm:t>
    </dgm:pt>
    <dgm:pt modelId="{7B45B034-4386-3245-AFB4-14808FF12A3E}">
      <dgm:prSet/>
      <dgm:spPr/>
      <dgm:t>
        <a:bodyPr/>
        <a:lstStyle/>
        <a:p>
          <a:pPr rtl="0"/>
          <a:r>
            <a:rPr lang="en-US" altLang="zh-CN" smtClean="0">
              <a:latin typeface="微软雅黑"/>
              <a:ea typeface="微软雅黑"/>
              <a:cs typeface="微软雅黑"/>
            </a:rPr>
            <a:t>JIRA</a:t>
          </a:r>
          <a:r>
            <a:rPr lang="zh-CN" altLang="en-US" smtClean="0">
              <a:latin typeface="微软雅黑"/>
              <a:ea typeface="微软雅黑"/>
              <a:cs typeface="微软雅黑"/>
            </a:rPr>
            <a:t>用户</a:t>
          </a:r>
          <a:endParaRPr lang="zh-CN" altLang="en-US" dirty="0"/>
        </a:p>
      </dgm:t>
    </dgm:pt>
    <dgm:pt modelId="{F60B9AFB-0378-4E4C-93A1-879F40A30D3B}" type="sibTrans" cxnId="{E03B7C07-1546-9542-96AF-942457220D7E}">
      <dgm:prSet/>
      <dgm:spPr/>
      <dgm:t>
        <a:bodyPr/>
        <a:lstStyle/>
        <a:p>
          <a:endParaRPr lang="zh-CN" altLang="en-US"/>
        </a:p>
      </dgm:t>
    </dgm:pt>
    <dgm:pt modelId="{9A08399A-43E6-BE4A-B6D7-D6B3275C13BC}" type="parTrans" cxnId="{E03B7C07-1546-9542-96AF-942457220D7E}">
      <dgm:prSet/>
      <dgm:spPr/>
      <dgm:t>
        <a:bodyPr/>
        <a:lstStyle/>
        <a:p>
          <a:endParaRPr lang="zh-CN" altLang="en-US"/>
        </a:p>
      </dgm:t>
    </dgm:pt>
    <dgm:pt modelId="{755CBC63-BDFE-7748-B654-86312D44B5F6}">
      <dgm:prSet/>
      <dgm:spPr/>
      <dgm:t>
        <a:bodyPr/>
        <a:lstStyle/>
        <a:p>
          <a:pPr algn="ctr" rtl="0"/>
          <a:r>
            <a:rPr lang="zh-CN" altLang="en-US" smtClean="0"/>
            <a:t>浏览用户</a:t>
          </a:r>
          <a:endParaRPr lang="zh-CN" altLang="en-US" dirty="0"/>
        </a:p>
      </dgm:t>
    </dgm:pt>
    <dgm:pt modelId="{A8016B54-5DBE-044C-A42F-AB8DFF2868AC}" type="parTrans" cxnId="{A430CA45-8B32-F248-92C7-A9F2DF646BC1}">
      <dgm:prSet/>
      <dgm:spPr/>
      <dgm:t>
        <a:bodyPr/>
        <a:lstStyle/>
        <a:p>
          <a:endParaRPr lang="zh-CN" altLang="en-US"/>
        </a:p>
      </dgm:t>
    </dgm:pt>
    <dgm:pt modelId="{3928FCF1-4619-3844-B2AD-6A1E69EA50BD}" type="sibTrans" cxnId="{A430CA45-8B32-F248-92C7-A9F2DF646BC1}">
      <dgm:prSet/>
      <dgm:spPr/>
      <dgm:t>
        <a:bodyPr/>
        <a:lstStyle/>
        <a:p>
          <a:endParaRPr lang="zh-CN" altLang="en-US"/>
        </a:p>
      </dgm:t>
    </dgm:pt>
    <dgm:pt modelId="{3226F8CB-35DD-2C4E-B522-818E05DF1C9C}" type="pres">
      <dgm:prSet presAssocID="{7872BDD4-32E2-C94F-B105-5257150413E7}" presName="cycle" presStyleCnt="0">
        <dgm:presLayoutVars>
          <dgm:chMax val="1"/>
          <dgm:dir/>
          <dgm:animLvl val="ctr"/>
          <dgm:resizeHandles val="exact"/>
        </dgm:presLayoutVars>
      </dgm:prSet>
      <dgm:spPr/>
      <dgm:t>
        <a:bodyPr/>
        <a:lstStyle/>
        <a:p>
          <a:endParaRPr lang="zh-CN" altLang="en-US"/>
        </a:p>
      </dgm:t>
    </dgm:pt>
    <dgm:pt modelId="{77699BBF-4A66-B44E-A144-15B8B214FBEF}" type="pres">
      <dgm:prSet presAssocID="{A7D9A8D7-73AF-D949-987A-8AC063BECA86}" presName="centerShape" presStyleLbl="node0" presStyleIdx="0" presStyleCnt="1"/>
      <dgm:spPr/>
      <dgm:t>
        <a:bodyPr/>
        <a:lstStyle/>
        <a:p>
          <a:endParaRPr lang="zh-CN" altLang="en-US"/>
        </a:p>
      </dgm:t>
    </dgm:pt>
    <dgm:pt modelId="{E3C47783-AFC7-764F-8D56-23D9159EDC59}" type="pres">
      <dgm:prSet presAssocID="{9A08399A-43E6-BE4A-B6D7-D6B3275C13BC}" presName="parTrans" presStyleLbl="bgSibTrans2D1" presStyleIdx="0" presStyleCnt="2"/>
      <dgm:spPr/>
      <dgm:t>
        <a:bodyPr/>
        <a:lstStyle/>
        <a:p>
          <a:endParaRPr lang="zh-CN" altLang="en-US"/>
        </a:p>
      </dgm:t>
    </dgm:pt>
    <dgm:pt modelId="{4521B012-9442-AC4B-BFB7-B1114E80B4FE}" type="pres">
      <dgm:prSet presAssocID="{7B45B034-4386-3245-AFB4-14808FF12A3E}" presName="node" presStyleLbl="node1" presStyleIdx="0" presStyleCnt="2">
        <dgm:presLayoutVars>
          <dgm:bulletEnabled val="1"/>
        </dgm:presLayoutVars>
      </dgm:prSet>
      <dgm:spPr/>
      <dgm:t>
        <a:bodyPr/>
        <a:lstStyle/>
        <a:p>
          <a:endParaRPr lang="zh-CN" altLang="en-US"/>
        </a:p>
      </dgm:t>
    </dgm:pt>
    <dgm:pt modelId="{E8A644A0-1BA4-9548-8BB3-9DBD74B92C4C}" type="pres">
      <dgm:prSet presAssocID="{A8016B54-5DBE-044C-A42F-AB8DFF2868AC}" presName="parTrans" presStyleLbl="bgSibTrans2D1" presStyleIdx="1" presStyleCnt="2"/>
      <dgm:spPr/>
      <dgm:t>
        <a:bodyPr/>
        <a:lstStyle/>
        <a:p>
          <a:endParaRPr lang="zh-CN" altLang="en-US"/>
        </a:p>
      </dgm:t>
    </dgm:pt>
    <dgm:pt modelId="{FC848031-99AB-0648-A9C4-01973A056411}" type="pres">
      <dgm:prSet presAssocID="{755CBC63-BDFE-7748-B654-86312D44B5F6}" presName="node" presStyleLbl="node1" presStyleIdx="1" presStyleCnt="2">
        <dgm:presLayoutVars>
          <dgm:bulletEnabled val="1"/>
        </dgm:presLayoutVars>
      </dgm:prSet>
      <dgm:spPr/>
      <dgm:t>
        <a:bodyPr/>
        <a:lstStyle/>
        <a:p>
          <a:endParaRPr lang="zh-CN" altLang="en-US"/>
        </a:p>
      </dgm:t>
    </dgm:pt>
  </dgm:ptLst>
  <dgm:cxnLst>
    <dgm:cxn modelId="{A430CA45-8B32-F248-92C7-A9F2DF646BC1}" srcId="{A7D9A8D7-73AF-D949-987A-8AC063BECA86}" destId="{755CBC63-BDFE-7748-B654-86312D44B5F6}" srcOrd="1" destOrd="0" parTransId="{A8016B54-5DBE-044C-A42F-AB8DFF2868AC}" sibTransId="{3928FCF1-4619-3844-B2AD-6A1E69EA50BD}"/>
    <dgm:cxn modelId="{01FA1DAA-8A6A-436D-B719-FA3726FF8A15}" type="presOf" srcId="{755CBC63-BDFE-7748-B654-86312D44B5F6}" destId="{FC848031-99AB-0648-A9C4-01973A056411}" srcOrd="0" destOrd="0" presId="urn:microsoft.com/office/officeart/2005/8/layout/radial4"/>
    <dgm:cxn modelId="{E03B7C07-1546-9542-96AF-942457220D7E}" srcId="{A7D9A8D7-73AF-D949-987A-8AC063BECA86}" destId="{7B45B034-4386-3245-AFB4-14808FF12A3E}" srcOrd="0" destOrd="0" parTransId="{9A08399A-43E6-BE4A-B6D7-D6B3275C13BC}" sibTransId="{F60B9AFB-0378-4E4C-93A1-879F40A30D3B}"/>
    <dgm:cxn modelId="{4211872F-F0E8-42D1-8B65-39577ECF6890}" type="presOf" srcId="{9A08399A-43E6-BE4A-B6D7-D6B3275C13BC}" destId="{E3C47783-AFC7-764F-8D56-23D9159EDC59}" srcOrd="0" destOrd="0" presId="urn:microsoft.com/office/officeart/2005/8/layout/radial4"/>
    <dgm:cxn modelId="{3386BB93-5ABD-4295-83BB-3F7AD94F5907}" type="presOf" srcId="{A7D9A8D7-73AF-D949-987A-8AC063BECA86}" destId="{77699BBF-4A66-B44E-A144-15B8B214FBEF}" srcOrd="0" destOrd="0" presId="urn:microsoft.com/office/officeart/2005/8/layout/radial4"/>
    <dgm:cxn modelId="{A4C762C9-8991-4D80-91D8-8261B9E8A19F}" type="presOf" srcId="{7872BDD4-32E2-C94F-B105-5257150413E7}" destId="{3226F8CB-35DD-2C4E-B522-818E05DF1C9C}" srcOrd="0" destOrd="0" presId="urn:microsoft.com/office/officeart/2005/8/layout/radial4"/>
    <dgm:cxn modelId="{3290D055-65E8-4C0A-A762-750C9613ECB5}" type="presOf" srcId="{7B45B034-4386-3245-AFB4-14808FF12A3E}" destId="{4521B012-9442-AC4B-BFB7-B1114E80B4FE}" srcOrd="0" destOrd="0" presId="urn:microsoft.com/office/officeart/2005/8/layout/radial4"/>
    <dgm:cxn modelId="{5C0F4FAC-D21F-DF4A-BFD2-292B64F9B2F9}" srcId="{7872BDD4-32E2-C94F-B105-5257150413E7}" destId="{A7D9A8D7-73AF-D949-987A-8AC063BECA86}" srcOrd="0" destOrd="0" parTransId="{A96B533B-38DD-204C-AA36-6E7FB5421B1A}" sibTransId="{61A5998D-DCBB-124B-8F4A-EA036280750D}"/>
    <dgm:cxn modelId="{7BC1543A-092B-484D-A2F3-602A6CD09788}" type="presOf" srcId="{A8016B54-5DBE-044C-A42F-AB8DFF2868AC}" destId="{E8A644A0-1BA4-9548-8BB3-9DBD74B92C4C}" srcOrd="0" destOrd="0" presId="urn:microsoft.com/office/officeart/2005/8/layout/radial4"/>
    <dgm:cxn modelId="{2BDEE608-E337-4E19-993D-7EC30431AD2C}" type="presParOf" srcId="{3226F8CB-35DD-2C4E-B522-818E05DF1C9C}" destId="{77699BBF-4A66-B44E-A144-15B8B214FBEF}" srcOrd="0" destOrd="0" presId="urn:microsoft.com/office/officeart/2005/8/layout/radial4"/>
    <dgm:cxn modelId="{5989F24F-30C8-443B-8203-AAEB0397698D}" type="presParOf" srcId="{3226F8CB-35DD-2C4E-B522-818E05DF1C9C}" destId="{E3C47783-AFC7-764F-8D56-23D9159EDC59}" srcOrd="1" destOrd="0" presId="urn:microsoft.com/office/officeart/2005/8/layout/radial4"/>
    <dgm:cxn modelId="{A7F9EE63-B013-4C13-BD3B-83B7E74BB6DF}" type="presParOf" srcId="{3226F8CB-35DD-2C4E-B522-818E05DF1C9C}" destId="{4521B012-9442-AC4B-BFB7-B1114E80B4FE}" srcOrd="2" destOrd="0" presId="urn:microsoft.com/office/officeart/2005/8/layout/radial4"/>
    <dgm:cxn modelId="{8A4A379B-EFD3-457D-86A4-A552DEFC1678}" type="presParOf" srcId="{3226F8CB-35DD-2C4E-B522-818E05DF1C9C}" destId="{E8A644A0-1BA4-9548-8BB3-9DBD74B92C4C}" srcOrd="3" destOrd="0" presId="urn:microsoft.com/office/officeart/2005/8/layout/radial4"/>
    <dgm:cxn modelId="{C339EF85-EFC1-4CAC-AB7B-4BC3E2D5BA6F}" type="presParOf" srcId="{3226F8CB-35DD-2C4E-B522-818E05DF1C9C}" destId="{FC848031-99AB-0648-A9C4-01973A056411}"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99BBF-4A66-B44E-A144-15B8B214FBEF}">
      <dsp:nvSpPr>
        <dsp:cNvPr id="0" name=""/>
        <dsp:cNvSpPr/>
      </dsp:nvSpPr>
      <dsp:spPr>
        <a:xfrm>
          <a:off x="1193992" y="737581"/>
          <a:ext cx="988750" cy="98875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zh-CN" altLang="en-US" sz="2200" kern="1200" smtClean="0"/>
            <a:t>添加权限</a:t>
          </a:r>
          <a:endParaRPr lang="zh-CN" altLang="en-US" sz="2200" kern="1200" dirty="0"/>
        </a:p>
      </dsp:txBody>
      <dsp:txXfrm>
        <a:off x="1338791" y="882380"/>
        <a:ext cx="699152" cy="699152"/>
      </dsp:txXfrm>
    </dsp:sp>
    <dsp:sp modelId="{E3C47783-AFC7-764F-8D56-23D9159EDC59}">
      <dsp:nvSpPr>
        <dsp:cNvPr id="0" name=""/>
        <dsp:cNvSpPr/>
      </dsp:nvSpPr>
      <dsp:spPr>
        <a:xfrm rot="12900000">
          <a:off x="386212" y="507417"/>
          <a:ext cx="937252" cy="281793"/>
        </a:xfrm>
        <a:prstGeom prst="lef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521B012-9442-AC4B-BFB7-B1114E80B4FE}">
      <dsp:nvSpPr>
        <dsp:cNvPr id="0" name=""/>
        <dsp:cNvSpPr/>
      </dsp:nvSpPr>
      <dsp:spPr>
        <a:xfrm>
          <a:off x="1306" y="3795"/>
          <a:ext cx="939312" cy="7514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altLang="zh-CN" sz="1600" kern="1200" smtClean="0">
              <a:latin typeface="微软雅黑"/>
              <a:ea typeface="微软雅黑"/>
              <a:cs typeface="微软雅黑"/>
            </a:rPr>
            <a:t>JIRA</a:t>
          </a:r>
          <a:r>
            <a:rPr lang="zh-CN" altLang="en-US" sz="1600" kern="1200" smtClean="0">
              <a:latin typeface="微软雅黑"/>
              <a:ea typeface="微软雅黑"/>
              <a:cs typeface="微软雅黑"/>
            </a:rPr>
            <a:t>用户</a:t>
          </a:r>
          <a:endParaRPr lang="zh-CN" altLang="en-US" sz="1600" kern="1200" dirty="0"/>
        </a:p>
      </dsp:txBody>
      <dsp:txXfrm>
        <a:off x="23315" y="25804"/>
        <a:ext cx="895294" cy="707432"/>
      </dsp:txXfrm>
    </dsp:sp>
    <dsp:sp modelId="{E8A644A0-1BA4-9548-8BB3-9DBD74B92C4C}">
      <dsp:nvSpPr>
        <dsp:cNvPr id="0" name=""/>
        <dsp:cNvSpPr/>
      </dsp:nvSpPr>
      <dsp:spPr>
        <a:xfrm rot="19500000">
          <a:off x="2053269" y="507417"/>
          <a:ext cx="937252" cy="281793"/>
        </a:xfrm>
        <a:prstGeom prst="lef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C848031-99AB-0648-A9C4-01973A056411}">
      <dsp:nvSpPr>
        <dsp:cNvPr id="0" name=""/>
        <dsp:cNvSpPr/>
      </dsp:nvSpPr>
      <dsp:spPr>
        <a:xfrm>
          <a:off x="2436116" y="3795"/>
          <a:ext cx="939312" cy="7514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zh-CN" altLang="en-US" sz="1600" kern="1200" smtClean="0"/>
            <a:t>浏览用户</a:t>
          </a:r>
          <a:endParaRPr lang="zh-CN" altLang="en-US" sz="1600" kern="1200" dirty="0"/>
        </a:p>
      </dsp:txBody>
      <dsp:txXfrm>
        <a:off x="2458125" y="25804"/>
        <a:ext cx="895294" cy="70743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961577-A7D1-4815-8F58-7C3C89E2B4CB}" type="datetimeFigureOut">
              <a:rPr lang="zh-CN" altLang="en-US" smtClean="0"/>
              <a:pPr/>
              <a:t>2016/7/18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264E58-C445-4B79-A971-5036B47E572A}" type="slidenum">
              <a:rPr lang="zh-CN" altLang="en-US" smtClean="0"/>
              <a:pPr/>
              <a:t>‹#›</a:t>
            </a:fld>
            <a:endParaRPr lang="zh-CN" altLang="en-US"/>
          </a:p>
        </p:txBody>
      </p:sp>
    </p:spTree>
    <p:extLst>
      <p:ext uri="{BB962C8B-B14F-4D97-AF65-F5344CB8AC3E}">
        <p14:creationId xmlns:p14="http://schemas.microsoft.com/office/powerpoint/2010/main" val="3314514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3C459-92B4-43DC-A053-04BCC988748B}" type="datetimeFigureOut">
              <a:rPr lang="zh-CN" altLang="en-US" smtClean="0"/>
              <a:pPr/>
              <a:t>2016/7/18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87A00-69C1-4178-AEC3-86AF0C7521E7}" type="slidenum">
              <a:rPr lang="zh-CN" altLang="en-US" smtClean="0"/>
              <a:pPr/>
              <a:t>‹#›</a:t>
            </a:fld>
            <a:endParaRPr lang="zh-CN" altLang="en-US"/>
          </a:p>
        </p:txBody>
      </p:sp>
    </p:spTree>
    <p:extLst>
      <p:ext uri="{BB962C8B-B14F-4D97-AF65-F5344CB8AC3E}">
        <p14:creationId xmlns:p14="http://schemas.microsoft.com/office/powerpoint/2010/main" val="399549081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B687A00-69C1-4178-AEC3-86AF0C7521E7}" type="slidenum">
              <a:rPr lang="zh-CN" altLang="en-US" smtClean="0"/>
              <a:pPr/>
              <a:t>2</a:t>
            </a:fld>
            <a:endParaRPr lang="zh-CN" altLang="en-US"/>
          </a:p>
        </p:txBody>
      </p:sp>
    </p:spTree>
    <p:extLst>
      <p:ext uri="{BB962C8B-B14F-4D97-AF65-F5344CB8AC3E}">
        <p14:creationId xmlns:p14="http://schemas.microsoft.com/office/powerpoint/2010/main" val="197338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11878-8A34-486B-857D-9888CAD469C0}"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11350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B687A00-69C1-4178-AEC3-86AF0C7521E7}" type="slidenum">
              <a:rPr lang="zh-CN" altLang="en-US" smtClean="0"/>
              <a:pPr/>
              <a:t>7</a:t>
            </a:fld>
            <a:endParaRPr lang="zh-CN" altLang="en-US"/>
          </a:p>
        </p:txBody>
      </p:sp>
    </p:spTree>
    <p:extLst>
      <p:ext uri="{BB962C8B-B14F-4D97-AF65-F5344CB8AC3E}">
        <p14:creationId xmlns:p14="http://schemas.microsoft.com/office/powerpoint/2010/main" val="197338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B687A00-69C1-4178-AEC3-86AF0C7521E7}" type="slidenum">
              <a:rPr lang="zh-CN" altLang="en-US" smtClean="0"/>
              <a:pPr/>
              <a:t>10</a:t>
            </a:fld>
            <a:endParaRPr lang="zh-CN" altLang="en-US"/>
          </a:p>
        </p:txBody>
      </p:sp>
    </p:spTree>
    <p:extLst>
      <p:ext uri="{BB962C8B-B14F-4D97-AF65-F5344CB8AC3E}">
        <p14:creationId xmlns:p14="http://schemas.microsoft.com/office/powerpoint/2010/main" val="197338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B687A00-69C1-4178-AEC3-86AF0C7521E7}" type="slidenum">
              <a:rPr lang="zh-CN" altLang="en-US" smtClean="0"/>
              <a:pPr/>
              <a:t>17</a:t>
            </a:fld>
            <a:endParaRPr lang="zh-CN" altLang="en-US"/>
          </a:p>
        </p:txBody>
      </p:sp>
    </p:spTree>
    <p:extLst>
      <p:ext uri="{BB962C8B-B14F-4D97-AF65-F5344CB8AC3E}">
        <p14:creationId xmlns:p14="http://schemas.microsoft.com/office/powerpoint/2010/main" val="197338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B687A00-69C1-4178-AEC3-86AF0C7521E7}" type="slidenum">
              <a:rPr lang="zh-CN" altLang="en-US" smtClean="0"/>
              <a:pPr/>
              <a:t>27</a:t>
            </a:fld>
            <a:endParaRPr lang="zh-CN" altLang="en-US"/>
          </a:p>
        </p:txBody>
      </p:sp>
    </p:spTree>
    <p:extLst>
      <p:ext uri="{BB962C8B-B14F-4D97-AF65-F5344CB8AC3E}">
        <p14:creationId xmlns:p14="http://schemas.microsoft.com/office/powerpoint/2010/main" val="1973387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8" name="Picture 2" descr="C:\Users\lijing\Desktop\亚信稿子\新LOGOppt-翅膀\封面 拷贝.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0"/>
            <a:ext cx="9144001" cy="5143500"/>
          </a:xfrm>
          <a:prstGeom prst="rect">
            <a:avLst/>
          </a:prstGeom>
          <a:noFill/>
        </p:spPr>
      </p:pic>
      <p:sp>
        <p:nvSpPr>
          <p:cNvPr id="9" name="标题 8"/>
          <p:cNvSpPr>
            <a:spLocks noGrp="1"/>
          </p:cNvSpPr>
          <p:nvPr>
            <p:ph type="title"/>
          </p:nvPr>
        </p:nvSpPr>
        <p:spPr>
          <a:xfrm>
            <a:off x="323528" y="987575"/>
            <a:ext cx="4968552" cy="1224136"/>
          </a:xfrm>
          <a:prstGeom prst="rect">
            <a:avLst/>
          </a:prstGeom>
        </p:spPr>
        <p:txBody>
          <a:bodyPr lIns="68580" tIns="34290" rIns="68580" bIns="34290">
            <a:noAutofit/>
          </a:bodyPr>
          <a:lstStyle>
            <a:lvl1pPr>
              <a:defRPr sz="4000"/>
            </a:lvl1pPr>
          </a:lstStyle>
          <a:p>
            <a:r>
              <a:rPr kumimoji="1" lang="zh-CN" altLang="en-US" dirty="0" smtClean="0"/>
              <a:t>单击此处编辑母版标题样式</a:t>
            </a:r>
            <a:endParaRPr kumimoji="1" lang="zh-CN" altLang="en-US" dirty="0"/>
          </a:p>
        </p:txBody>
      </p:sp>
    </p:spTree>
    <p:extLst>
      <p:ext uri="{BB962C8B-B14F-4D97-AF65-F5344CB8AC3E}">
        <p14:creationId xmlns:p14="http://schemas.microsoft.com/office/powerpoint/2010/main" val="21612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68576" tIns="34288" rIns="68576" bIns="34288"/>
          <a:lstStyle>
            <a:lvl1pPr>
              <a:defRPr sz="2800">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3D6C2B1A-974F-5943-B2D6-1AF386C763DC}" type="datetime1">
              <a:rPr lang="zh-CN" altLang="en-US" smtClean="0">
                <a:solidFill>
                  <a:prstClr val="black"/>
                </a:solidFill>
              </a:rPr>
              <a:pPr defTabSz="914310"/>
              <a:t>2016/7/18</a:t>
            </a:fld>
            <a:endParaRPr lang="zh-CN" altLang="en-US">
              <a:solidFill>
                <a:prstClr val="black"/>
              </a:solidFill>
            </a:endParaRPr>
          </a:p>
        </p:txBody>
      </p:sp>
      <p:sp>
        <p:nvSpPr>
          <p:cNvPr id="4" name="页脚占位符 3"/>
          <p:cNvSpPr>
            <a:spLocks noGrp="1"/>
          </p:cNvSpPr>
          <p:nvPr>
            <p:ph type="ftr" sz="quarter" idx="11"/>
          </p:nvPr>
        </p:nvSpPr>
        <p:spPr>
          <a:xfrm>
            <a:off x="3124200" y="4767267"/>
            <a:ext cx="2895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endParaRPr lang="zh-CN" altLang="en-US">
              <a:solidFill>
                <a:prstClr val="black"/>
              </a:solidFill>
            </a:endParaRPr>
          </a:p>
        </p:txBody>
      </p:sp>
      <p:sp>
        <p:nvSpPr>
          <p:cNvPr id="5" name="灯片编号占位符 4"/>
          <p:cNvSpPr>
            <a:spLocks noGrp="1"/>
          </p:cNvSpPr>
          <p:nvPr>
            <p:ph type="sldNum" sz="quarter" idx="12"/>
          </p:nvPr>
        </p:nvSpPr>
        <p:spPr>
          <a:xfrm>
            <a:off x="6553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371724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512A756E-3ED2-C440-8D2D-A86092E2FF1C}" type="datetime1">
              <a:rPr lang="zh-CN" altLang="en-US" smtClean="0">
                <a:solidFill>
                  <a:prstClr val="black"/>
                </a:solidFill>
              </a:rPr>
              <a:pPr defTabSz="914310"/>
              <a:t>2016/7/18</a:t>
            </a:fld>
            <a:endParaRPr lang="zh-CN" altLang="en-US">
              <a:solidFill>
                <a:prstClr val="black"/>
              </a:solidFill>
            </a:endParaRPr>
          </a:p>
        </p:txBody>
      </p:sp>
      <p:sp>
        <p:nvSpPr>
          <p:cNvPr id="3" name="页脚占位符 2"/>
          <p:cNvSpPr>
            <a:spLocks noGrp="1"/>
          </p:cNvSpPr>
          <p:nvPr>
            <p:ph type="ftr" sz="quarter" idx="11"/>
          </p:nvPr>
        </p:nvSpPr>
        <p:spPr>
          <a:xfrm>
            <a:off x="3124200" y="4767267"/>
            <a:ext cx="2895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endParaRPr lang="zh-CN" altLang="en-US">
              <a:solidFill>
                <a:prstClr val="black"/>
              </a:solidFill>
            </a:endParaRPr>
          </a:p>
        </p:txBody>
      </p:sp>
      <p:sp>
        <p:nvSpPr>
          <p:cNvPr id="4" name="灯片编号占位符 3"/>
          <p:cNvSpPr>
            <a:spLocks noGrp="1"/>
          </p:cNvSpPr>
          <p:nvPr>
            <p:ph type="sldNum" sz="quarter" idx="12"/>
          </p:nvPr>
        </p:nvSpPr>
        <p:spPr>
          <a:xfrm>
            <a:off x="6553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189365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92"/>
            <a:ext cx="3008313" cy="871537"/>
          </a:xfrm>
          <a:prstGeom prst="rect">
            <a:avLst/>
          </a:prstGeom>
        </p:spPr>
        <p:txBody>
          <a:bodyPr lIns="68576" tIns="34288" rIns="68576" bIns="34288" anchor="b"/>
          <a:lstStyle>
            <a:lvl1pPr algn="l">
              <a:defRPr sz="2000" b="1">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2"/>
            <a:ext cx="5111750" cy="4389437"/>
          </a:xfrm>
          <a:prstGeom prst="rect">
            <a:avLst/>
          </a:prstGeom>
        </p:spPr>
        <p:txBody>
          <a:bodyPr lIns="68576" tIns="34288" rIns="68576" bIns="34288"/>
          <a:lstStyle>
            <a:lvl1pPr>
              <a:defRPr sz="3200">
                <a:latin typeface="微软雅黑" pitchFamily="34" charset="-122"/>
                <a:ea typeface="微软雅黑" pitchFamily="34" charset="-122"/>
              </a:defRPr>
            </a:lvl1pPr>
            <a:lvl2pPr>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5"/>
            <a:ext cx="3008313" cy="3517900"/>
          </a:xfrm>
          <a:prstGeom prst="rect">
            <a:avLst/>
          </a:prstGeom>
        </p:spPr>
        <p:txBody>
          <a:bodyPr lIns="68576" tIns="34288" rIns="68576" bIns="34288"/>
          <a:lstStyle>
            <a:lvl1pPr marL="0" indent="0">
              <a:buNone/>
              <a:defRPr sz="1400">
                <a:latin typeface="微软雅黑" pitchFamily="34" charset="-122"/>
                <a:ea typeface="微软雅黑" pitchFamily="34" charset="-122"/>
              </a:defRPr>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B41CD298-E820-7649-9FFF-AD2A9A52AA82}" type="datetime1">
              <a:rPr lang="zh-CN" altLang="en-US" smtClean="0">
                <a:solidFill>
                  <a:prstClr val="black"/>
                </a:solidFill>
              </a:rPr>
              <a:pPr defTabSz="914310"/>
              <a:t>2016/7/18</a:t>
            </a:fld>
            <a:endParaRPr lang="zh-CN" altLang="en-US">
              <a:solidFill>
                <a:prstClr val="black"/>
              </a:solidFill>
            </a:endParaRPr>
          </a:p>
        </p:txBody>
      </p:sp>
      <p:sp>
        <p:nvSpPr>
          <p:cNvPr id="6" name="页脚占位符 5"/>
          <p:cNvSpPr>
            <a:spLocks noGrp="1"/>
          </p:cNvSpPr>
          <p:nvPr>
            <p:ph type="ftr" sz="quarter" idx="11"/>
          </p:nvPr>
        </p:nvSpPr>
        <p:spPr>
          <a:xfrm>
            <a:off x="3124200" y="4767267"/>
            <a:ext cx="2895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endParaRPr lang="zh-CN" altLang="en-US">
              <a:solidFill>
                <a:prstClr val="black"/>
              </a:solidFill>
            </a:endParaRPr>
          </a:p>
        </p:txBody>
      </p:sp>
      <p:sp>
        <p:nvSpPr>
          <p:cNvPr id="7" name="灯片编号占位符 6"/>
          <p:cNvSpPr>
            <a:spLocks noGrp="1"/>
          </p:cNvSpPr>
          <p:nvPr>
            <p:ph type="sldNum" sz="quarter" idx="12"/>
          </p:nvPr>
        </p:nvSpPr>
        <p:spPr>
          <a:xfrm>
            <a:off x="6553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111201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450"/>
          </a:xfrm>
          <a:prstGeom prst="rect">
            <a:avLst/>
          </a:prstGeom>
        </p:spPr>
        <p:txBody>
          <a:bodyPr lIns="68576" tIns="34288" rIns="68576" bIns="34288" anchor="b"/>
          <a:lstStyle>
            <a:lvl1pPr algn="l">
              <a:defRPr sz="2000" b="1">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lIns="68576" tIns="34288" rIns="68576" bIns="34288"/>
          <a:lstStyle>
            <a:lvl1pPr marL="0" indent="0">
              <a:buNone/>
              <a:defRPr sz="3200">
                <a:latin typeface="微软雅黑" pitchFamily="34" charset="-122"/>
                <a:ea typeface="微软雅黑" pitchFamily="34" charset="-122"/>
              </a:defRPr>
            </a:lvl1pPr>
            <a:lvl2pPr marL="457154" indent="0">
              <a:buNone/>
              <a:defRPr sz="2800"/>
            </a:lvl2pPr>
            <a:lvl3pPr marL="914310" indent="0">
              <a:buNone/>
              <a:defRPr sz="2400"/>
            </a:lvl3pPr>
            <a:lvl4pPr marL="1371464" indent="0">
              <a:buNone/>
              <a:defRPr sz="2000"/>
            </a:lvl4pPr>
            <a:lvl5pPr marL="1828619" indent="0">
              <a:buNone/>
              <a:defRPr sz="2000"/>
            </a:lvl5pPr>
            <a:lvl6pPr marL="2285772" indent="0">
              <a:buNone/>
              <a:defRPr sz="2000"/>
            </a:lvl6pPr>
            <a:lvl7pPr marL="2742926" indent="0">
              <a:buNone/>
              <a:defRPr sz="2000"/>
            </a:lvl7pPr>
            <a:lvl8pPr marL="3200080" indent="0">
              <a:buNone/>
              <a:defRPr sz="2000"/>
            </a:lvl8pPr>
            <a:lvl9pPr marL="3657235" indent="0">
              <a:buNone/>
              <a:defRPr sz="2000"/>
            </a:lvl9pPr>
          </a:lstStyle>
          <a:p>
            <a:endParaRPr lang="zh-CN" altLang="en-US"/>
          </a:p>
        </p:txBody>
      </p:sp>
      <p:sp>
        <p:nvSpPr>
          <p:cNvPr id="4" name="文本占位符 3"/>
          <p:cNvSpPr>
            <a:spLocks noGrp="1"/>
          </p:cNvSpPr>
          <p:nvPr>
            <p:ph type="body" sz="half" idx="2"/>
          </p:nvPr>
        </p:nvSpPr>
        <p:spPr>
          <a:xfrm>
            <a:off x="1792288" y="4025901"/>
            <a:ext cx="5486400" cy="603250"/>
          </a:xfrm>
          <a:prstGeom prst="rect">
            <a:avLst/>
          </a:prstGeom>
        </p:spPr>
        <p:txBody>
          <a:bodyPr lIns="68576" tIns="34288" rIns="68576" bIns="34288"/>
          <a:lstStyle>
            <a:lvl1pPr marL="0" indent="0">
              <a:buNone/>
              <a:defRPr sz="1400">
                <a:latin typeface="微软雅黑" pitchFamily="34" charset="-122"/>
                <a:ea typeface="微软雅黑" pitchFamily="34" charset="-122"/>
              </a:defRPr>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3F1788D4-E373-6645-81B9-506BF0CB1CB3}" type="datetime1">
              <a:rPr lang="zh-CN" altLang="en-US" smtClean="0">
                <a:solidFill>
                  <a:prstClr val="black"/>
                </a:solidFill>
              </a:rPr>
              <a:pPr defTabSz="914310"/>
              <a:t>2016/7/18</a:t>
            </a:fld>
            <a:endParaRPr lang="zh-CN" altLang="en-US">
              <a:solidFill>
                <a:prstClr val="black"/>
              </a:solidFill>
            </a:endParaRPr>
          </a:p>
        </p:txBody>
      </p:sp>
      <p:sp>
        <p:nvSpPr>
          <p:cNvPr id="6" name="页脚占位符 5"/>
          <p:cNvSpPr>
            <a:spLocks noGrp="1"/>
          </p:cNvSpPr>
          <p:nvPr>
            <p:ph type="ftr" sz="quarter" idx="11"/>
          </p:nvPr>
        </p:nvSpPr>
        <p:spPr>
          <a:xfrm>
            <a:off x="3124200" y="4767267"/>
            <a:ext cx="2895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endParaRPr lang="zh-CN" altLang="en-US">
              <a:solidFill>
                <a:prstClr val="black"/>
              </a:solidFill>
            </a:endParaRPr>
          </a:p>
        </p:txBody>
      </p:sp>
      <p:sp>
        <p:nvSpPr>
          <p:cNvPr id="7" name="灯片编号占位符 6"/>
          <p:cNvSpPr>
            <a:spLocks noGrp="1"/>
          </p:cNvSpPr>
          <p:nvPr>
            <p:ph type="sldNum" sz="quarter" idx="12"/>
          </p:nvPr>
        </p:nvSpPr>
        <p:spPr>
          <a:xfrm>
            <a:off x="6553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4096359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6" name="标题 5"/>
          <p:cNvSpPr>
            <a:spLocks noGrp="1"/>
          </p:cNvSpPr>
          <p:nvPr>
            <p:ph type="title"/>
          </p:nvPr>
        </p:nvSpPr>
        <p:spPr>
          <a:xfrm>
            <a:off x="216024" y="125552"/>
            <a:ext cx="7272808" cy="504057"/>
          </a:xfrm>
          <a:prstGeom prst="rect">
            <a:avLst/>
          </a:prstGeom>
        </p:spPr>
        <p:txBody>
          <a:bodyPr anchor="ctr" anchorCtr="0"/>
          <a:lstStyle>
            <a:lvl1pPr algn="l">
              <a:defRPr sz="18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4" name="图片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5" y="699542"/>
            <a:ext cx="8784976" cy="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88833" y="195487"/>
            <a:ext cx="140364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8409207" y="4896788"/>
            <a:ext cx="720080" cy="216024"/>
          </a:xfrm>
          <a:prstGeom prst="rect">
            <a:avLst/>
          </a:prstGeom>
        </p:spPr>
        <p:txBody>
          <a:bodyPr/>
          <a:lstStyle/>
          <a:p>
            <a:pPr algn="ctr">
              <a:defRPr/>
            </a:pPr>
            <a:r>
              <a:rPr lang="zh-CN" altLang="en-US" sz="900" dirty="0">
                <a:solidFill>
                  <a:srgbClr val="7BC143"/>
                </a:solidFill>
                <a:latin typeface="微软雅黑" pitchFamily="34" charset="-122"/>
                <a:ea typeface="微软雅黑" pitchFamily="34" charset="-122"/>
              </a:rPr>
              <a:t>第 </a:t>
            </a:r>
            <a:fld id="{2EEF1883-7A0E-4F66-9932-E581691AD397}" type="slidenum">
              <a:rPr lang="zh-CN" altLang="en-US" sz="900">
                <a:solidFill>
                  <a:srgbClr val="7BC143"/>
                </a:solidFill>
              </a:rPr>
              <a:pPr algn="ctr">
                <a:defRPr/>
              </a:pPr>
              <a:t>‹#›</a:t>
            </a:fld>
            <a:r>
              <a:rPr lang="zh-CN" altLang="en-US" sz="900" dirty="0">
                <a:solidFill>
                  <a:srgbClr val="7BC143"/>
                </a:solidFill>
              </a:rPr>
              <a:t>  </a:t>
            </a:r>
            <a:r>
              <a:rPr lang="zh-CN" altLang="en-US" sz="900" dirty="0">
                <a:solidFill>
                  <a:srgbClr val="7BC143"/>
                </a:solidFill>
                <a:latin typeface="微软雅黑" pitchFamily="34" charset="-122"/>
                <a:ea typeface="微软雅黑" pitchFamily="34" charset="-122"/>
              </a:rPr>
              <a:t>页</a:t>
            </a:r>
          </a:p>
        </p:txBody>
      </p:sp>
    </p:spTree>
    <p:extLst>
      <p:ext uri="{BB962C8B-B14F-4D97-AF65-F5344CB8AC3E}">
        <p14:creationId xmlns:p14="http://schemas.microsoft.com/office/powerpoint/2010/main" val="3964737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标题 1"/>
          <p:cNvSpPr>
            <a:spLocks noGrp="1"/>
          </p:cNvSpPr>
          <p:nvPr>
            <p:ph type="title"/>
          </p:nvPr>
        </p:nvSpPr>
        <p:spPr>
          <a:xfrm>
            <a:off x="466106" y="85353"/>
            <a:ext cx="8229600" cy="454145"/>
          </a:xfrm>
          <a:prstGeom prst="rect">
            <a:avLst/>
          </a:prstGeom>
        </p:spPr>
        <p:txBody>
          <a:bodyPr lIns="68580" tIns="34290" rIns="68580" bIns="34290" anchor="ctr" anchorCtr="0"/>
          <a:lstStyle>
            <a:lvl1pPr algn="l">
              <a:defRPr sz="1800" b="1">
                <a:latin typeface="+mn-ea"/>
                <a:ea typeface="+mn-ea"/>
              </a:defRPr>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2"/>
          </p:nvPr>
        </p:nvSpPr>
        <p:spPr>
          <a:xfrm>
            <a:off x="6553200" y="4752462"/>
            <a:ext cx="2133600" cy="273844"/>
          </a:xfrm>
          <a:prstGeom prst="rect">
            <a:avLst/>
          </a:prstGeom>
        </p:spPr>
        <p:txBody>
          <a:bodyPr lIns="68580" tIns="34290" rIns="68580" bIns="34290"/>
          <a:lstStyle>
            <a:lvl1pPr algn="r">
              <a:defRPr/>
            </a:lvl1pPr>
          </a:lstStyle>
          <a:p>
            <a:fld id="{FAC6AF1A-ACE0-4282-AD05-017094D409F0}" type="slidenum">
              <a:rPr lang="zh-CN" altLang="en-US" smtClean="0"/>
              <a:pPr/>
              <a:t>‹#›</a:t>
            </a:fld>
            <a:endParaRPr lang="zh-CN" altLang="en-US"/>
          </a:p>
        </p:txBody>
      </p:sp>
    </p:spTree>
    <p:extLst>
      <p:ext uri="{BB962C8B-B14F-4D97-AF65-F5344CB8AC3E}">
        <p14:creationId xmlns:p14="http://schemas.microsoft.com/office/powerpoint/2010/main" val="9852880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封底">
    <p:spTree>
      <p:nvGrpSpPr>
        <p:cNvPr id="1" name=""/>
        <p:cNvGrpSpPr/>
        <p:nvPr/>
      </p:nvGrpSpPr>
      <p:grpSpPr>
        <a:xfrm>
          <a:off x="0" y="0"/>
          <a:ext cx="0" cy="0"/>
          <a:chOff x="0" y="0"/>
          <a:chExt cx="0" cy="0"/>
        </a:xfrm>
      </p:grpSpPr>
      <p:pic>
        <p:nvPicPr>
          <p:cNvPr id="10" name="Picture 2" descr="C:\Users\lijing\Desktop\亚信稿子\新LOGOppt-翅膀\封底 拷贝.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val="12498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DDF54D26-73E9-4627-9601-4362BEF0777A}" type="datetimeFigureOut">
              <a:rPr lang="zh-CN" altLang="en-US" smtClean="0"/>
              <a:pPr/>
              <a:t>2016/7/18</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CA789107-0537-4724-98BA-48BE8C9AB856}" type="slidenum">
              <a:rPr lang="zh-CN" altLang="en-US" smtClean="0"/>
              <a:pPr/>
              <a:t>‹#›</a:t>
            </a:fld>
            <a:endParaRPr lang="zh-CN" altLang="en-US"/>
          </a:p>
        </p:txBody>
      </p:sp>
    </p:spTree>
    <p:extLst>
      <p:ext uri="{BB962C8B-B14F-4D97-AF65-F5344CB8AC3E}">
        <p14:creationId xmlns:p14="http://schemas.microsoft.com/office/powerpoint/2010/main" val="4041586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7"/>
            <a:ext cx="7772400" cy="1101725"/>
          </a:xfrm>
          <a:prstGeom prst="rect">
            <a:avLst/>
          </a:prstGeom>
        </p:spPr>
        <p:txBody>
          <a:bodyPr lIns="68576" tIns="34288" rIns="68576" bIns="34288"/>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76" tIns="34288" rIns="68576" bIns="34288"/>
          <a:lstStyle>
            <a:lvl1pPr marL="0" indent="0" algn="ctr">
              <a:buNone/>
              <a:defRPr>
                <a:solidFill>
                  <a:schemeClr val="tx1">
                    <a:tint val="75000"/>
                  </a:schemeClr>
                </a:solidFill>
                <a:latin typeface="微软雅黑" pitchFamily="34" charset="-122"/>
                <a:ea typeface="微软雅黑" pitchFamily="34" charset="-122"/>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4767267"/>
            <a:ext cx="2133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fld id="{41010A83-FDC9-5249-8923-69F1D299504C}" type="datetime1">
              <a:rPr lang="zh-CN" altLang="en-US" smtClean="0">
                <a:solidFill>
                  <a:prstClr val="black"/>
                </a:solidFill>
              </a:rPr>
              <a:pPr defTabSz="914310"/>
              <a:t>2016/7/18</a:t>
            </a:fld>
            <a:endParaRPr lang="zh-CN" altLang="en-US">
              <a:solidFill>
                <a:prstClr val="black"/>
              </a:solidFill>
            </a:endParaRPr>
          </a:p>
        </p:txBody>
      </p:sp>
      <p:sp>
        <p:nvSpPr>
          <p:cNvPr id="5" name="页脚占位符 4"/>
          <p:cNvSpPr>
            <a:spLocks noGrp="1"/>
          </p:cNvSpPr>
          <p:nvPr>
            <p:ph type="ftr" sz="quarter" idx="11"/>
          </p:nvPr>
        </p:nvSpPr>
        <p:spPr>
          <a:xfrm>
            <a:off x="3124200" y="4767267"/>
            <a:ext cx="2895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endParaRPr lang="zh-CN" altLang="en-US">
              <a:solidFill>
                <a:prstClr val="black"/>
              </a:solidFill>
            </a:endParaRPr>
          </a:p>
        </p:txBody>
      </p:sp>
      <p:sp>
        <p:nvSpPr>
          <p:cNvPr id="6" name="灯片编号占位符 5"/>
          <p:cNvSpPr>
            <a:spLocks noGrp="1"/>
          </p:cNvSpPr>
          <p:nvPr>
            <p:ph type="sldNum" sz="quarter" idx="12"/>
          </p:nvPr>
        </p:nvSpPr>
        <p:spPr>
          <a:xfrm>
            <a:off x="6553200" y="4767267"/>
            <a:ext cx="2133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389955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9"/>
            <a:ext cx="8229600" cy="769441"/>
          </a:xfrm>
          <a:prstGeom prst="rect">
            <a:avLst/>
          </a:prstGeom>
        </p:spPr>
        <p:txBody>
          <a:bodyPr lIns="68576" tIns="34288" rIns="68576" bIns="34288">
            <a:normAutofit/>
          </a:bodyPr>
          <a:lstStyle>
            <a:lvl1pPr>
              <a:defRPr sz="28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00154"/>
            <a:ext cx="8229600" cy="3394075"/>
          </a:xfrm>
          <a:prstGeom prst="rect">
            <a:avLst/>
          </a:prstGeom>
        </p:spPr>
        <p:txBody>
          <a:bodyPr lIns="68576" tIns="34288" rIns="68576" bIns="34288">
            <a:normAutofit/>
          </a:bodyPr>
          <a:lstStyle>
            <a:lvl1pPr>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4767267"/>
            <a:ext cx="2133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fld id="{342833BB-4F48-C94D-AED4-ED6CD093B042}" type="datetime1">
              <a:rPr lang="zh-CN" altLang="en-US" smtClean="0">
                <a:solidFill>
                  <a:prstClr val="black"/>
                </a:solidFill>
              </a:rPr>
              <a:pPr defTabSz="914310"/>
              <a:t>2016/7/18</a:t>
            </a:fld>
            <a:endParaRPr lang="zh-CN" altLang="en-US">
              <a:solidFill>
                <a:prstClr val="black"/>
              </a:solidFill>
            </a:endParaRPr>
          </a:p>
        </p:txBody>
      </p:sp>
      <p:sp>
        <p:nvSpPr>
          <p:cNvPr id="5" name="页脚占位符 4"/>
          <p:cNvSpPr>
            <a:spLocks noGrp="1"/>
          </p:cNvSpPr>
          <p:nvPr>
            <p:ph type="ftr" sz="quarter" idx="11"/>
          </p:nvPr>
        </p:nvSpPr>
        <p:spPr>
          <a:xfrm>
            <a:off x="3124200" y="4767267"/>
            <a:ext cx="2895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endParaRPr lang="zh-CN" altLang="en-US">
              <a:solidFill>
                <a:prstClr val="black"/>
              </a:solidFill>
            </a:endParaRPr>
          </a:p>
        </p:txBody>
      </p:sp>
      <p:sp>
        <p:nvSpPr>
          <p:cNvPr id="6" name="灯片编号占位符 5"/>
          <p:cNvSpPr>
            <a:spLocks noGrp="1"/>
          </p:cNvSpPr>
          <p:nvPr>
            <p:ph type="sldNum" sz="quarter" idx="12"/>
          </p:nvPr>
        </p:nvSpPr>
        <p:spPr>
          <a:xfrm>
            <a:off x="6553200" y="4767267"/>
            <a:ext cx="2133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396848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lIns="68576" tIns="34288" rIns="68576" bIns="34288" anchor="t"/>
          <a:lstStyle>
            <a:lvl1pPr algn="l">
              <a:defRPr sz="4000" b="1"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79640"/>
            <a:ext cx="7772400" cy="1125537"/>
          </a:xfrm>
          <a:prstGeom prst="rect">
            <a:avLst/>
          </a:prstGeom>
        </p:spPr>
        <p:txBody>
          <a:bodyPr lIns="68576" tIns="34288" rIns="68576" bIns="34288" anchor="b"/>
          <a:lstStyle>
            <a:lvl1pPr marL="0" indent="0">
              <a:buNone/>
              <a:defRPr sz="2000">
                <a:solidFill>
                  <a:schemeClr val="tx1">
                    <a:tint val="75000"/>
                  </a:schemeClr>
                </a:solidFill>
                <a:latin typeface="微软雅黑" pitchFamily="34" charset="-122"/>
                <a:ea typeface="微软雅黑" pitchFamily="34" charset="-122"/>
              </a:defRPr>
            </a:lvl1pPr>
            <a:lvl2pPr marL="457154" indent="0">
              <a:buNone/>
              <a:defRPr sz="1800">
                <a:solidFill>
                  <a:schemeClr val="tx1">
                    <a:tint val="75000"/>
                  </a:schemeClr>
                </a:solidFill>
              </a:defRPr>
            </a:lvl2pPr>
            <a:lvl3pPr marL="914310" indent="0">
              <a:buNone/>
              <a:defRPr sz="1600">
                <a:solidFill>
                  <a:schemeClr val="tx1">
                    <a:tint val="75000"/>
                  </a:schemeClr>
                </a:solidFill>
              </a:defRPr>
            </a:lvl3pPr>
            <a:lvl4pPr marL="1371464" indent="0">
              <a:buNone/>
              <a:defRPr sz="1400">
                <a:solidFill>
                  <a:schemeClr val="tx1">
                    <a:tint val="75000"/>
                  </a:schemeClr>
                </a:solidFill>
              </a:defRPr>
            </a:lvl4pPr>
            <a:lvl5pPr marL="1828619" indent="0">
              <a:buNone/>
              <a:defRPr sz="1400">
                <a:solidFill>
                  <a:schemeClr val="tx1">
                    <a:tint val="75000"/>
                  </a:schemeClr>
                </a:solidFill>
              </a:defRPr>
            </a:lvl5pPr>
            <a:lvl6pPr marL="2285772"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5"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7"/>
            <a:ext cx="2133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fld id="{C3D9B379-A154-7645-9C25-DF73DAD9F9BB}" type="datetime1">
              <a:rPr lang="zh-CN" altLang="en-US" smtClean="0">
                <a:solidFill>
                  <a:prstClr val="black"/>
                </a:solidFill>
              </a:rPr>
              <a:pPr defTabSz="914310"/>
              <a:t>2016/7/18</a:t>
            </a:fld>
            <a:endParaRPr lang="zh-CN" altLang="en-US">
              <a:solidFill>
                <a:prstClr val="black"/>
              </a:solidFill>
            </a:endParaRPr>
          </a:p>
        </p:txBody>
      </p:sp>
      <p:sp>
        <p:nvSpPr>
          <p:cNvPr id="5" name="页脚占位符 4"/>
          <p:cNvSpPr>
            <a:spLocks noGrp="1"/>
          </p:cNvSpPr>
          <p:nvPr>
            <p:ph type="ftr" sz="quarter" idx="11"/>
          </p:nvPr>
        </p:nvSpPr>
        <p:spPr>
          <a:xfrm>
            <a:off x="3124200" y="4767267"/>
            <a:ext cx="2895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endParaRPr lang="zh-CN" altLang="en-US">
              <a:solidFill>
                <a:prstClr val="black"/>
              </a:solidFill>
            </a:endParaRPr>
          </a:p>
        </p:txBody>
      </p:sp>
      <p:sp>
        <p:nvSpPr>
          <p:cNvPr id="6" name="灯片编号占位符 5"/>
          <p:cNvSpPr>
            <a:spLocks noGrp="1"/>
          </p:cNvSpPr>
          <p:nvPr>
            <p:ph type="sldNum" sz="quarter" idx="12"/>
          </p:nvPr>
        </p:nvSpPr>
        <p:spPr>
          <a:xfrm>
            <a:off x="6553200" y="4767267"/>
            <a:ext cx="2133600" cy="274637"/>
          </a:xfrm>
          <a:prstGeom prst="rect">
            <a:avLst/>
          </a:prstGeom>
        </p:spPr>
        <p:txBody>
          <a:bodyPr lIns="68576" tIns="34288" rIns="68576" bIns="34288"/>
          <a:lstStyle>
            <a:lvl1pPr algn="r">
              <a:defRPr sz="1000" baseline="0">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263247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68576" tIns="34288" rIns="68576" bIns="34288"/>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075"/>
          </a:xfrm>
          <a:prstGeom prst="rect">
            <a:avLst/>
          </a:prstGeom>
        </p:spPr>
        <p:txBody>
          <a:bodyPr lIns="68576" tIns="34288" rIns="68576" bIns="34288"/>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075"/>
          </a:xfrm>
          <a:prstGeom prst="rect">
            <a:avLst/>
          </a:prstGeom>
        </p:spPr>
        <p:txBody>
          <a:bodyPr lIns="68576" tIns="34288" rIns="68576" bIns="34288"/>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2434F497-18C2-7245-8A9D-8C3C7362E16F}" type="datetime1">
              <a:rPr lang="zh-CN" altLang="en-US" smtClean="0">
                <a:solidFill>
                  <a:prstClr val="black"/>
                </a:solidFill>
              </a:rPr>
              <a:pPr defTabSz="914310"/>
              <a:t>2016/7/18</a:t>
            </a:fld>
            <a:endParaRPr lang="zh-CN" altLang="en-US">
              <a:solidFill>
                <a:prstClr val="black"/>
              </a:solidFill>
            </a:endParaRPr>
          </a:p>
        </p:txBody>
      </p:sp>
      <p:sp>
        <p:nvSpPr>
          <p:cNvPr id="6" name="页脚占位符 5"/>
          <p:cNvSpPr>
            <a:spLocks noGrp="1"/>
          </p:cNvSpPr>
          <p:nvPr>
            <p:ph type="ftr" sz="quarter" idx="11"/>
          </p:nvPr>
        </p:nvSpPr>
        <p:spPr>
          <a:xfrm>
            <a:off x="3124200" y="4767267"/>
            <a:ext cx="2895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endParaRPr lang="zh-CN" altLang="en-US">
              <a:solidFill>
                <a:prstClr val="black"/>
              </a:solidFill>
            </a:endParaRPr>
          </a:p>
        </p:txBody>
      </p:sp>
      <p:sp>
        <p:nvSpPr>
          <p:cNvPr id="7" name="灯片编号占位符 6"/>
          <p:cNvSpPr>
            <a:spLocks noGrp="1"/>
          </p:cNvSpPr>
          <p:nvPr>
            <p:ph type="sldNum" sz="quarter" idx="12"/>
          </p:nvPr>
        </p:nvSpPr>
        <p:spPr>
          <a:xfrm>
            <a:off x="6553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230900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68576" tIns="34288" rIns="68576" bIns="34288"/>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lIns="68576" tIns="34288" rIns="68576" bIns="34288" anchor="b"/>
          <a:lstStyle>
            <a:lvl1pPr marL="0" indent="0">
              <a:buNone/>
              <a:defRPr sz="2400" b="1">
                <a:latin typeface="微软雅黑" pitchFamily="34" charset="-122"/>
                <a:ea typeface="微软雅黑" pitchFamily="34" charset="-122"/>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2275"/>
          </a:xfrm>
          <a:prstGeom prst="rect">
            <a:avLst/>
          </a:prstGeom>
        </p:spPr>
        <p:txBody>
          <a:bodyPr lIns="68576" tIns="34288" rIns="68576" bIns="34288"/>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a:prstGeom prst="rect">
            <a:avLst/>
          </a:prstGeom>
        </p:spPr>
        <p:txBody>
          <a:bodyPr lIns="68576" tIns="34288" rIns="68576" bIns="34288" anchor="b"/>
          <a:lstStyle>
            <a:lvl1pPr marL="0" indent="0">
              <a:buNone/>
              <a:defRPr sz="2400" b="1">
                <a:latin typeface="微软雅黑" pitchFamily="34" charset="-122"/>
                <a:ea typeface="微软雅黑" pitchFamily="34" charset="-122"/>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2275"/>
          </a:xfrm>
          <a:prstGeom prst="rect">
            <a:avLst/>
          </a:prstGeom>
        </p:spPr>
        <p:txBody>
          <a:bodyPr lIns="68576" tIns="34288" rIns="68576" bIns="34288"/>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00021D5F-E143-FA43-BB8E-5A7F40C54EAE}" type="datetime1">
              <a:rPr lang="zh-CN" altLang="en-US" smtClean="0">
                <a:solidFill>
                  <a:prstClr val="black"/>
                </a:solidFill>
              </a:rPr>
              <a:pPr defTabSz="914310"/>
              <a:t>2016/7/18</a:t>
            </a:fld>
            <a:endParaRPr lang="zh-CN" altLang="en-US">
              <a:solidFill>
                <a:prstClr val="black"/>
              </a:solidFill>
            </a:endParaRPr>
          </a:p>
        </p:txBody>
      </p:sp>
      <p:sp>
        <p:nvSpPr>
          <p:cNvPr id="8" name="页脚占位符 7"/>
          <p:cNvSpPr>
            <a:spLocks noGrp="1"/>
          </p:cNvSpPr>
          <p:nvPr>
            <p:ph type="ftr" sz="quarter" idx="11"/>
          </p:nvPr>
        </p:nvSpPr>
        <p:spPr>
          <a:xfrm>
            <a:off x="3124200" y="4767267"/>
            <a:ext cx="2895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endParaRPr lang="zh-CN" altLang="en-US">
              <a:solidFill>
                <a:prstClr val="black"/>
              </a:solidFill>
            </a:endParaRPr>
          </a:p>
        </p:txBody>
      </p:sp>
      <p:sp>
        <p:nvSpPr>
          <p:cNvPr id="9" name="灯片编号占位符 8"/>
          <p:cNvSpPr>
            <a:spLocks noGrp="1"/>
          </p:cNvSpPr>
          <p:nvPr>
            <p:ph type="sldNum" sz="quarter" idx="12"/>
          </p:nvPr>
        </p:nvSpPr>
        <p:spPr>
          <a:xfrm>
            <a:off x="6553200" y="4767267"/>
            <a:ext cx="2133600" cy="274637"/>
          </a:xfrm>
          <a:prstGeom prst="rect">
            <a:avLst/>
          </a:prstGeom>
        </p:spPr>
        <p:txBody>
          <a:bodyPr lIns="68576" tIns="34288" rIns="68576" bIns="34288"/>
          <a:lstStyle>
            <a:lvl1pPr>
              <a:defRPr>
                <a:latin typeface="微软雅黑" pitchFamily="34" charset="-122"/>
                <a:ea typeface="微软雅黑" pitchFamily="34" charset="-122"/>
              </a:defRPr>
            </a:lvl1pPr>
          </a:lstStyle>
          <a:p>
            <a:pPr defTabSz="914310"/>
            <a:fld id="{16619504-AC76-442F-A9B4-E5E4DDF21A2D}" type="slidenum">
              <a:rPr lang="zh-CN" altLang="en-US" smtClean="0">
                <a:solidFill>
                  <a:prstClr val="black"/>
                </a:solidFill>
              </a:rPr>
              <a:pPr defTabSz="914310"/>
              <a:t>‹#›</a:t>
            </a:fld>
            <a:endParaRPr lang="zh-CN" altLang="en-US">
              <a:solidFill>
                <a:prstClr val="black"/>
              </a:solidFill>
            </a:endParaRPr>
          </a:p>
        </p:txBody>
      </p:sp>
    </p:spTree>
    <p:extLst>
      <p:ext uri="{BB962C8B-B14F-4D97-AF65-F5344CB8AC3E}">
        <p14:creationId xmlns:p14="http://schemas.microsoft.com/office/powerpoint/2010/main" val="3722888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526643"/>
            <a:ext cx="8226239" cy="64764"/>
          </a:xfrm>
          <a:prstGeom prst="rect">
            <a:avLst/>
          </a:prstGeom>
        </p:spPr>
      </p:pic>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5219" y="0"/>
            <a:ext cx="1728220" cy="564644"/>
          </a:xfrm>
          <a:prstGeom prst="rect">
            <a:avLst/>
          </a:prstGeom>
        </p:spPr>
      </p:pic>
    </p:spTree>
    <p:extLst>
      <p:ext uri="{BB962C8B-B14F-4D97-AF65-F5344CB8AC3E}">
        <p14:creationId xmlns:p14="http://schemas.microsoft.com/office/powerpoint/2010/main" val="1805136486"/>
      </p:ext>
    </p:extLst>
  </p:cSld>
  <p:clrMap bg1="lt1" tx1="dk1" bg2="lt2" tx2="dk2" accent1="accent1" accent2="accent2" accent3="accent3" accent4="accent4" accent5="accent5" accent6="accent6" hlink="hlink" folHlink="folHlink"/>
  <p:sldLayoutIdLst>
    <p:sldLayoutId id="2147483703" r:id="rId1"/>
    <p:sldLayoutId id="2147483702" r:id="rId2"/>
    <p:sldLayoutId id="2147483704" r:id="rId3"/>
    <p:sldLayoutId id="2147483722" r:id="rId4"/>
  </p:sldLayoutIdLst>
  <p:timing>
    <p:tnLst>
      <p:par>
        <p:cTn id="1" dur="indefinite" restart="never" nodeType="tmRoot"/>
      </p:par>
    </p:tnLst>
  </p:timing>
  <p:hf hdr="0" ftr="0" dt="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p:nvPicPr>
        <p:blipFill>
          <a:blip r:embed="rId12" cstate="print"/>
          <a:srcRect/>
          <a:stretch>
            <a:fillRect/>
          </a:stretch>
        </p:blipFill>
        <p:spPr bwMode="auto">
          <a:xfrm>
            <a:off x="5" y="1"/>
            <a:ext cx="9143999" cy="5143500"/>
          </a:xfrm>
          <a:prstGeom prst="rect">
            <a:avLst/>
          </a:prstGeom>
          <a:noFill/>
        </p:spPr>
      </p:pic>
    </p:spTree>
    <p:extLst>
      <p:ext uri="{BB962C8B-B14F-4D97-AF65-F5344CB8AC3E}">
        <p14:creationId xmlns:p14="http://schemas.microsoft.com/office/powerpoint/2010/main" val="34126881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8" r:id="rId10"/>
  </p:sldLayoutIdLst>
  <p:hf hdr="0" ftr="0" dt="0"/>
  <p:txStyles>
    <p:titleStyle>
      <a:lvl1pPr algn="ctr" defTabSz="914310"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91431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77" indent="-285722" algn="l" defTabSz="91431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87" indent="-228576" algn="l" defTabSz="91431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40"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95"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48"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4"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8"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2"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9513" y="1460663"/>
            <a:ext cx="3902630" cy="79208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kern="1200">
                <a:solidFill>
                  <a:schemeClr val="tx1"/>
                </a:solidFill>
                <a:latin typeface="微软雅黑"/>
                <a:ea typeface="微软雅黑"/>
                <a:cs typeface="微软雅黑"/>
              </a:defRPr>
            </a:lvl1pPr>
          </a:lstStyle>
          <a:p>
            <a:endParaRPr kumimoji="1" lang="zh-CN" altLang="en-US" sz="2400" dirty="0"/>
          </a:p>
        </p:txBody>
      </p:sp>
      <p:sp>
        <p:nvSpPr>
          <p:cNvPr id="8" name="Rectangle 2"/>
          <p:cNvSpPr txBox="1">
            <a:spLocks noChangeArrowheads="1"/>
          </p:cNvSpPr>
          <p:nvPr/>
        </p:nvSpPr>
        <p:spPr bwMode="auto">
          <a:xfrm>
            <a:off x="467544" y="483518"/>
            <a:ext cx="7673506" cy="3174622"/>
          </a:xfrm>
          <a:prstGeom prst="rect">
            <a:avLst/>
          </a:prstGeom>
          <a:noFill/>
          <a:ln>
            <a:miter lim="800000"/>
            <a:headEnd/>
            <a:tailEnd/>
          </a:ln>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a:lnSpc>
                <a:spcPct val="150000"/>
              </a:lnSpc>
            </a:pPr>
            <a:r>
              <a:rPr lang="en-US" altLang="zh-CN" sz="36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JIRA</a:t>
            </a:r>
            <a:r>
              <a:rPr lang="zh-CN" altLang="en-US" sz="36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内部培训手册</a:t>
            </a:r>
            <a:endParaRPr lang="zh-CN" altLang="en-US" sz="3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eaLnBrk="0" fontAlgn="auto" hangingPunct="0">
              <a:spcBef>
                <a:spcPts val="0"/>
              </a:spcBef>
              <a:spcAft>
                <a:spcPts val="0"/>
              </a:spcAft>
              <a:defRPr/>
            </a:pPr>
            <a:endParaRPr lang="en-US" altLang="zh-CN" sz="2400" kern="0" dirty="0" smtClean="0">
              <a:solidFill>
                <a:srgbClr val="F79646"/>
              </a:solidFill>
              <a:latin typeface="Calibri"/>
              <a:ea typeface="微软雅黑" pitchFamily="34" charset="-122"/>
            </a:endParaRPr>
          </a:p>
        </p:txBody>
      </p:sp>
    </p:spTree>
    <p:extLst>
      <p:ext uri="{BB962C8B-B14F-4D97-AF65-F5344CB8AC3E}">
        <p14:creationId xmlns:p14="http://schemas.microsoft.com/office/powerpoint/2010/main" val="2573180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2115122" y="2548713"/>
            <a:ext cx="6652350"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Rectangle 13"/>
          <p:cNvSpPr/>
          <p:nvPr/>
        </p:nvSpPr>
        <p:spPr>
          <a:xfrm>
            <a:off x="0" y="141685"/>
            <a:ext cx="2102972"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 name="Title 1"/>
          <p:cNvSpPr txBox="1">
            <a:spLocks/>
          </p:cNvSpPr>
          <p:nvPr/>
        </p:nvSpPr>
        <p:spPr>
          <a:xfrm>
            <a:off x="0" y="141685"/>
            <a:ext cx="2103836" cy="681038"/>
          </a:xfrm>
          <a:prstGeom prst="rect">
            <a:avLst/>
          </a:prstGeom>
        </p:spPr>
        <p:txBody>
          <a:bodyPr vert="horz" lIns="68580" tIns="34290" rIns="68580" bIns="34290" rtlCol="0" anchor="ctr">
            <a:normAutofit/>
          </a:bodyPr>
          <a:lstStyle>
            <a:lvl1pPr>
              <a:lnSpc>
                <a:spcPct val="90000"/>
              </a:lnSpc>
              <a:spcBef>
                <a:spcPct val="0"/>
              </a:spcBef>
              <a:buNone/>
              <a:defRPr sz="3200" baseline="0">
                <a:solidFill>
                  <a:schemeClr val="accent1"/>
                </a:solidFill>
                <a:latin typeface="Frutiger55Roman" panose="020B0500000000000000" pitchFamily="34" charset="0"/>
                <a:ea typeface="方正兰亭中黑_GBK" panose="02000000000000000000" pitchFamily="2" charset="-122"/>
                <a:cs typeface="+mj-cs"/>
              </a:defRPr>
            </a:lvl1pPr>
          </a:lstStyle>
          <a:p>
            <a:pPr algn="r"/>
            <a:r>
              <a:rPr lang="en-US" altLang="zh-CN" sz="2400" dirty="0">
                <a:solidFill>
                  <a:schemeClr val="bg1"/>
                </a:solidFill>
                <a:latin typeface="微软雅黑" panose="020B0503020204020204" pitchFamily="34" charset="-122"/>
                <a:ea typeface="微软雅黑" panose="020B0503020204020204" pitchFamily="34" charset="-122"/>
              </a:rPr>
              <a:t>CONTENT</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2103835" y="0"/>
            <a:ext cx="862" cy="45401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8135" y="1142678"/>
            <a:ext cx="6229512" cy="415498"/>
          </a:xfrm>
          <a:prstGeom prst="rect">
            <a:avLst/>
          </a:prstGeom>
          <a:noFill/>
        </p:spPr>
        <p:txBody>
          <a:bodyPr wrap="square" rtlCol="0">
            <a:spAutoFit/>
          </a:bodyPr>
          <a:lstStyle/>
          <a:p>
            <a:r>
              <a:rPr lang="en-US" altLang="zh-CN" sz="2100" smtClean="0">
                <a:solidFill>
                  <a:schemeClr val="bg1">
                    <a:lumMod val="50000"/>
                  </a:schemeClr>
                </a:solidFill>
                <a:latin typeface="微软雅黑" panose="020B0503020204020204" pitchFamily="34" charset="-122"/>
                <a:ea typeface="微软雅黑" panose="020B0503020204020204" pitchFamily="34" charset="-122"/>
              </a:rPr>
              <a:t>JIRA</a:t>
            </a:r>
            <a:r>
              <a:rPr lang="zh-CN" altLang="en-US" sz="210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sz="2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218135" y="190119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bg1">
                    <a:lumMod val="50000"/>
                  </a:schemeClr>
                </a:solidFill>
              </a:rPr>
              <a:t>用户管理</a:t>
            </a:r>
            <a:endParaRPr lang="zh-CN" altLang="en-US" sz="2100" dirty="0">
              <a:solidFill>
                <a:schemeClr val="bg1">
                  <a:lumMod val="50000"/>
                </a:schemeClr>
              </a:solidFill>
            </a:endParaRPr>
          </a:p>
        </p:txBody>
      </p:sp>
      <p:sp>
        <p:nvSpPr>
          <p:cNvPr id="12" name="TextBox 11"/>
          <p:cNvSpPr txBox="1"/>
          <p:nvPr/>
        </p:nvSpPr>
        <p:spPr>
          <a:xfrm>
            <a:off x="1543050" y="1147488"/>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01</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532565" y="1910817"/>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02</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2226601" y="265971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bg1"/>
                </a:solidFill>
              </a:rPr>
              <a:t>项目管理</a:t>
            </a:r>
            <a:endParaRPr lang="zh-CN" altLang="en-US" sz="2100" dirty="0">
              <a:solidFill>
                <a:schemeClr val="bg1"/>
              </a:solidFill>
            </a:endParaRPr>
          </a:p>
        </p:txBody>
      </p:sp>
      <p:sp>
        <p:nvSpPr>
          <p:cNvPr id="19" name="TextBox 12"/>
          <p:cNvSpPr txBox="1"/>
          <p:nvPr/>
        </p:nvSpPr>
        <p:spPr>
          <a:xfrm>
            <a:off x="1550654" y="2674146"/>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03</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5" name="TextBox 9"/>
          <p:cNvSpPr txBox="1"/>
          <p:nvPr/>
        </p:nvSpPr>
        <p:spPr>
          <a:xfrm>
            <a:off x="2239907" y="332105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a:solidFill>
                  <a:schemeClr val="tx1">
                    <a:lumMod val="50000"/>
                    <a:lumOff val="50000"/>
                  </a:schemeClr>
                </a:solidFill>
              </a:rPr>
              <a:t>产品研发流程</a:t>
            </a:r>
            <a:endParaRPr lang="zh-CN" altLang="en-US" sz="2100" dirty="0">
              <a:solidFill>
                <a:schemeClr val="tx1">
                  <a:lumMod val="50000"/>
                  <a:lumOff val="50000"/>
                </a:schemeClr>
              </a:solidFill>
            </a:endParaRPr>
          </a:p>
        </p:txBody>
      </p:sp>
      <p:sp>
        <p:nvSpPr>
          <p:cNvPr id="16" name="TextBox 12"/>
          <p:cNvSpPr txBox="1"/>
          <p:nvPr/>
        </p:nvSpPr>
        <p:spPr>
          <a:xfrm>
            <a:off x="1554337" y="3330677"/>
            <a:ext cx="560785" cy="415498"/>
          </a:xfrm>
          <a:prstGeom prst="rect">
            <a:avLst/>
          </a:prstGeom>
          <a:noFill/>
        </p:spPr>
        <p:txBody>
          <a:bodyPr wrap="square" rtlCol="0">
            <a:spAutoFit/>
          </a:bodyPr>
          <a:lstStyle/>
          <a:p>
            <a:pPr algn="r"/>
            <a:r>
              <a:rPr lang="en-US" altLang="zh-CN" sz="2100" dirty="0" smtClean="0">
                <a:solidFill>
                  <a:schemeClr val="accent2"/>
                </a:solidFill>
                <a:latin typeface="微软雅黑" panose="020B0503020204020204" pitchFamily="34" charset="-122"/>
                <a:ea typeface="微软雅黑" panose="020B0503020204020204" pitchFamily="34" charset="-122"/>
              </a:rPr>
              <a:t>04</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0" name="TextBox 12"/>
          <p:cNvSpPr txBox="1"/>
          <p:nvPr/>
        </p:nvSpPr>
        <p:spPr>
          <a:xfrm>
            <a:off x="1554337" y="3958835"/>
            <a:ext cx="560785" cy="415498"/>
          </a:xfrm>
          <a:prstGeom prst="rect">
            <a:avLst/>
          </a:prstGeom>
          <a:noFill/>
        </p:spPr>
        <p:txBody>
          <a:bodyPr wrap="square" rtlCol="0">
            <a:spAutoFit/>
          </a:bodyPr>
          <a:lstStyle/>
          <a:p>
            <a:pPr algn="r"/>
            <a:r>
              <a:rPr lang="en-US" altLang="zh-CN" sz="2100" smtClean="0">
                <a:solidFill>
                  <a:schemeClr val="accent2"/>
                </a:solidFill>
                <a:latin typeface="微软雅黑" panose="020B0503020204020204" pitchFamily="34" charset="-122"/>
                <a:ea typeface="微软雅黑" panose="020B0503020204020204" pitchFamily="34" charset="-122"/>
              </a:rPr>
              <a:t>05</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1" name="TextBox 9"/>
          <p:cNvSpPr txBox="1"/>
          <p:nvPr/>
        </p:nvSpPr>
        <p:spPr>
          <a:xfrm>
            <a:off x="2239907" y="395883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en-US" altLang="zh-CN" sz="2100" smtClean="0">
                <a:solidFill>
                  <a:schemeClr val="tx1">
                    <a:lumMod val="50000"/>
                    <a:lumOff val="50000"/>
                  </a:schemeClr>
                </a:solidFill>
              </a:rPr>
              <a:t>JIRA</a:t>
            </a:r>
            <a:r>
              <a:rPr lang="zh-CN" altLang="en-US" sz="2100" smtClean="0">
                <a:solidFill>
                  <a:schemeClr val="tx1">
                    <a:lumMod val="50000"/>
                    <a:lumOff val="50000"/>
                  </a:schemeClr>
                </a:solidFill>
              </a:rPr>
              <a:t>与</a:t>
            </a:r>
            <a:r>
              <a:rPr lang="en-US" altLang="zh-CN" sz="2100" smtClean="0">
                <a:solidFill>
                  <a:schemeClr val="tx1">
                    <a:lumMod val="50000"/>
                    <a:lumOff val="50000"/>
                  </a:schemeClr>
                </a:solidFill>
              </a:rPr>
              <a:t>Jenkins</a:t>
            </a:r>
            <a:r>
              <a:rPr lang="zh-CN" altLang="en-US" sz="2100" smtClean="0">
                <a:solidFill>
                  <a:schemeClr val="tx1">
                    <a:lumMod val="50000"/>
                    <a:lumOff val="50000"/>
                  </a:schemeClr>
                </a:solidFill>
              </a:rPr>
              <a:t>的集成</a:t>
            </a:r>
            <a:endParaRPr lang="zh-CN" altLang="en-US" sz="2100" dirty="0">
              <a:solidFill>
                <a:schemeClr val="tx1">
                  <a:lumMod val="50000"/>
                  <a:lumOff val="50000"/>
                </a:schemeClr>
              </a:solidFill>
            </a:endParaRPr>
          </a:p>
        </p:txBody>
      </p:sp>
    </p:spTree>
    <p:extLst>
      <p:ext uri="{BB962C8B-B14F-4D97-AF65-F5344CB8AC3E}">
        <p14:creationId xmlns:p14="http://schemas.microsoft.com/office/powerpoint/2010/main" val="32165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210616"/>
            <a:ext cx="7272808" cy="504057"/>
          </a:xfrm>
        </p:spPr>
        <p:txBody>
          <a:bodyPr/>
          <a:lstStyle/>
          <a:p>
            <a:r>
              <a:rPr lang="zh-CN" altLang="en-US" smtClean="0"/>
              <a:t>项目管理</a:t>
            </a:r>
            <a:r>
              <a:rPr lang="en-US" altLang="zh-CN"/>
              <a:t>——</a:t>
            </a:r>
            <a:r>
              <a:rPr lang="zh-CN" altLang="en-US" smtClean="0"/>
              <a:t>项目创建</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48" y="785480"/>
            <a:ext cx="3960902" cy="190987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9195" y="2319890"/>
            <a:ext cx="4167298" cy="253465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AutoShape 17"/>
          <p:cNvSpPr>
            <a:spLocks noChangeArrowheads="1"/>
          </p:cNvSpPr>
          <p:nvPr/>
        </p:nvSpPr>
        <p:spPr bwMode="auto">
          <a:xfrm>
            <a:off x="5883348" y="2493334"/>
            <a:ext cx="1591339" cy="372139"/>
          </a:xfrm>
          <a:prstGeom prst="wedgeRoundRectCallout">
            <a:avLst>
              <a:gd name="adj1" fmla="val -43741"/>
              <a:gd name="adj2" fmla="val 68597"/>
              <a:gd name="adj3" fmla="val 16667"/>
            </a:avLst>
          </a:prstGeom>
          <a:solidFill>
            <a:srgbClr val="FFFF99"/>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30000"/>
              </a:lnSpc>
              <a:buNone/>
            </a:pPr>
            <a:r>
              <a:rPr lang="zh-CN" altLang="en-US" sz="1050" smtClean="0">
                <a:latin typeface="微软雅黑" panose="020B0503020204020204" pitchFamily="34" charset="-122"/>
                <a:ea typeface="微软雅黑" panose="020B0503020204020204" pitchFamily="34" charset="-122"/>
              </a:rPr>
              <a:t>创建新项目及新看板</a:t>
            </a:r>
            <a:endParaRPr lang="en-US" altLang="zh-CN" sz="105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656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89350"/>
            <a:ext cx="7272808" cy="504057"/>
          </a:xfrm>
        </p:spPr>
        <p:txBody>
          <a:bodyPr/>
          <a:lstStyle/>
          <a:p>
            <a:r>
              <a:rPr lang="zh-CN" altLang="en-US" smtClean="0"/>
              <a:t>项目管理</a:t>
            </a:r>
            <a:r>
              <a:rPr lang="en-US" altLang="zh-CN"/>
              <a:t>——</a:t>
            </a:r>
            <a:r>
              <a:rPr lang="zh-CN" altLang="en-US" smtClean="0"/>
              <a:t>项目</a:t>
            </a:r>
            <a:r>
              <a:rPr lang="zh-CN" altLang="en-US" smtClean="0"/>
              <a:t>角色</a:t>
            </a:r>
            <a:endParaRPr lang="zh-CN" altLang="en-US"/>
          </a:p>
        </p:txBody>
      </p:sp>
      <p:sp>
        <p:nvSpPr>
          <p:cNvPr id="3" name="矩形 2"/>
          <p:cNvSpPr/>
          <p:nvPr/>
        </p:nvSpPr>
        <p:spPr>
          <a:xfrm>
            <a:off x="533398" y="731837"/>
            <a:ext cx="4019107" cy="372410"/>
          </a:xfrm>
          <a:prstGeom prst="rect">
            <a:avLst/>
          </a:prstGeom>
        </p:spPr>
        <p:txBody>
          <a:bodyPr wrap="square">
            <a:spAutoFit/>
          </a:bodyPr>
          <a:lstStyle/>
          <a:p>
            <a:pPr marL="0" lvl="1">
              <a:lnSpc>
                <a:spcPct val="130000"/>
              </a:lnSpc>
            </a:pPr>
            <a:r>
              <a:rPr lang="zh-CN" altLang="en-US" b="1" smtClean="0">
                <a:latin typeface="微软雅黑" panose="020B0503020204020204" pitchFamily="34" charset="-122"/>
                <a:ea typeface="微软雅黑" panose="020B0503020204020204" pitchFamily="34" charset="-122"/>
              </a:rPr>
              <a:t>项目</a:t>
            </a:r>
            <a:r>
              <a:rPr lang="en-US" altLang="zh-CN" b="1"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b="1" smtClean="0">
                <a:latin typeface="微软雅黑" panose="020B0503020204020204" pitchFamily="34" charset="-122"/>
                <a:ea typeface="微软雅黑" panose="020B0503020204020204" pitchFamily="34" charset="-122"/>
              </a:rPr>
              <a:t>管理</a:t>
            </a:r>
            <a:r>
              <a:rPr lang="en-US" altLang="zh-CN" b="1"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b="1" smtClean="0">
                <a:latin typeface="微软雅黑" panose="020B0503020204020204" pitchFamily="34" charset="-122"/>
                <a:ea typeface="微软雅黑" panose="020B0503020204020204" pitchFamily="34" charset="-122"/>
              </a:rPr>
              <a:t>项目</a:t>
            </a:r>
            <a:r>
              <a:rPr lang="zh-CN" altLang="en-US" b="1" smtClean="0">
                <a:latin typeface="微软雅黑" panose="020B0503020204020204" pitchFamily="34" charset="-122"/>
                <a:ea typeface="微软雅黑" panose="020B0503020204020204" pitchFamily="34" charset="-122"/>
              </a:rPr>
              <a:t>角色</a:t>
            </a:r>
            <a:endParaRPr lang="zh-CN" altLang="en-US" b="1">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44" y="1690133"/>
            <a:ext cx="6971291" cy="165314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a:xfrm>
            <a:off x="546241" y="1160427"/>
            <a:ext cx="7991698" cy="276999"/>
          </a:xfrm>
          <a:prstGeom prst="rect">
            <a:avLst/>
          </a:prstGeom>
        </p:spPr>
        <p:txBody>
          <a:bodyPr wrap="square">
            <a:spAutoFit/>
          </a:bodyPr>
          <a:lstStyle/>
          <a:p>
            <a:r>
              <a:rPr lang="en-US" altLang="zh-CN" sz="1200">
                <a:latin typeface="微软雅黑" panose="020B0503020204020204" pitchFamily="34" charset="-122"/>
                <a:ea typeface="微软雅黑" panose="020B0503020204020204" pitchFamily="34" charset="-122"/>
              </a:rPr>
              <a:t>JIRA </a:t>
            </a:r>
            <a:r>
              <a:rPr lang="zh-CN" altLang="en-US" sz="1200">
                <a:latin typeface="微软雅黑" panose="020B0503020204020204" pitchFamily="34" charset="-122"/>
                <a:ea typeface="微软雅黑" panose="020B0503020204020204" pitchFamily="34" charset="-122"/>
              </a:rPr>
              <a:t>可以让你在一个项目中为不同的项目角色指派</a:t>
            </a:r>
            <a:r>
              <a:rPr lang="zh-CN" altLang="en-US" sz="1200" smtClean="0">
                <a:latin typeface="微软雅黑" panose="020B0503020204020204" pitchFamily="34" charset="-122"/>
                <a:ea typeface="微软雅黑" panose="020B0503020204020204" pitchFamily="34" charset="-122"/>
              </a:rPr>
              <a:t>用户。角色</a:t>
            </a:r>
            <a:r>
              <a:rPr lang="zh-CN" altLang="en-US" sz="1200">
                <a:latin typeface="微软雅黑" panose="020B0503020204020204" pitchFamily="34" charset="-122"/>
                <a:ea typeface="微软雅黑" panose="020B0503020204020204" pitchFamily="34" charset="-122"/>
              </a:rPr>
              <a:t>可用于</a:t>
            </a:r>
            <a:r>
              <a:rPr lang="en-US" altLang="zh-CN" sz="1200">
                <a:latin typeface="微软雅黑" panose="020B0503020204020204" pitchFamily="34" charset="-122"/>
                <a:ea typeface="微软雅黑" panose="020B0503020204020204" pitchFamily="34" charset="-122"/>
              </a:rPr>
              <a:t>JIRA</a:t>
            </a:r>
            <a:r>
              <a:rPr lang="zh-CN" altLang="en-US" sz="1200">
                <a:latin typeface="微软雅黑" panose="020B0503020204020204" pitchFamily="34" charset="-122"/>
                <a:ea typeface="微软雅黑" panose="020B0503020204020204" pitchFamily="34" charset="-122"/>
              </a:rPr>
              <a:t>许多配置中，如通知、权限、工作流等。</a:t>
            </a:r>
          </a:p>
        </p:txBody>
      </p:sp>
    </p:spTree>
    <p:extLst>
      <p:ext uri="{BB962C8B-B14F-4D97-AF65-F5344CB8AC3E}">
        <p14:creationId xmlns:p14="http://schemas.microsoft.com/office/powerpoint/2010/main" val="3369659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601" y="1257300"/>
            <a:ext cx="5181824" cy="2378928"/>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216024" y="189350"/>
            <a:ext cx="7272808" cy="504057"/>
          </a:xfrm>
        </p:spPr>
        <p:txBody>
          <a:bodyPr/>
          <a:lstStyle/>
          <a:p>
            <a:r>
              <a:rPr lang="zh-CN" altLang="en-US" smtClean="0"/>
              <a:t>项目管理</a:t>
            </a:r>
            <a:r>
              <a:rPr lang="en-US" altLang="zh-CN" smtClean="0"/>
              <a:t>——</a:t>
            </a:r>
            <a:r>
              <a:rPr lang="zh-CN" altLang="en-US" smtClean="0"/>
              <a:t>建立</a:t>
            </a:r>
            <a:r>
              <a:rPr lang="zh-CN" altLang="en-US"/>
              <a:t>权限方案</a:t>
            </a:r>
          </a:p>
        </p:txBody>
      </p:sp>
      <p:sp>
        <p:nvSpPr>
          <p:cNvPr id="8" name="AutoShape 17"/>
          <p:cNvSpPr>
            <a:spLocks noChangeArrowheads="1"/>
          </p:cNvSpPr>
          <p:nvPr/>
        </p:nvSpPr>
        <p:spPr bwMode="auto">
          <a:xfrm>
            <a:off x="5080809" y="2219158"/>
            <a:ext cx="1834342" cy="381167"/>
          </a:xfrm>
          <a:prstGeom prst="wedgeRoundRectCallout">
            <a:avLst>
              <a:gd name="adj1" fmla="val -43741"/>
              <a:gd name="adj2" fmla="val 68597"/>
              <a:gd name="adj3" fmla="val 16667"/>
            </a:avLst>
          </a:prstGeom>
          <a:solidFill>
            <a:srgbClr val="FFFF99"/>
          </a:solidFill>
          <a:ln w="9525">
            <a:solidFill>
              <a:schemeClr val="tx1"/>
            </a:solidFill>
            <a:miter lim="800000"/>
            <a:headEnd/>
            <a:tailEnd/>
          </a:ln>
        </p:spPr>
        <p:txBody>
          <a:bodyPr/>
          <a:lstStyle/>
          <a:p>
            <a:pPr eaLnBrk="0" hangingPunct="0"/>
            <a:r>
              <a:rPr lang="zh-CN" altLang="en-US" sz="1000" b="1">
                <a:solidFill>
                  <a:srgbClr val="C00000"/>
                </a:solidFill>
                <a:latin typeface="微软雅黑" panose="020B0503020204020204" pitchFamily="34" charset="-122"/>
                <a:ea typeface="微软雅黑" panose="020B0503020204020204" pitchFamily="34" charset="-122"/>
              </a:rPr>
              <a:t>项目</a:t>
            </a:r>
            <a:r>
              <a:rPr lang="zh-CN" altLang="en-US" sz="1000" b="1" smtClean="0">
                <a:solidFill>
                  <a:srgbClr val="C00000"/>
                </a:solidFill>
                <a:latin typeface="微软雅黑" panose="020B0503020204020204" pitchFamily="34" charset="-122"/>
                <a:ea typeface="微软雅黑" panose="020B0503020204020204" pitchFamily="34" charset="-122"/>
              </a:rPr>
              <a:t>和新权限</a:t>
            </a:r>
            <a:r>
              <a:rPr lang="zh-CN" altLang="en-US" sz="1000" b="1">
                <a:solidFill>
                  <a:srgbClr val="C00000"/>
                </a:solidFill>
                <a:latin typeface="微软雅黑" panose="020B0503020204020204" pitchFamily="34" charset="-122"/>
                <a:ea typeface="微软雅黑" panose="020B0503020204020204" pitchFamily="34" charset="-122"/>
              </a:rPr>
              <a:t>方案</a:t>
            </a:r>
            <a:r>
              <a:rPr lang="zh-CN" altLang="en-US" sz="1000" b="1" smtClean="0">
                <a:solidFill>
                  <a:srgbClr val="C00000"/>
                </a:solidFill>
                <a:latin typeface="微软雅黑" panose="020B0503020204020204" pitchFamily="34" charset="-122"/>
                <a:ea typeface="微软雅黑" panose="020B0503020204020204" pitchFamily="34" charset="-122"/>
              </a:rPr>
              <a:t>关联</a:t>
            </a:r>
            <a:endParaRPr lang="en-US" altLang="zh-CN" sz="1000" b="1" smtClean="0">
              <a:solidFill>
                <a:srgbClr val="C00000"/>
              </a:solidFill>
              <a:latin typeface="微软雅黑" panose="020B0503020204020204" pitchFamily="34" charset="-122"/>
              <a:ea typeface="微软雅黑" panose="020B0503020204020204" pitchFamily="34" charset="-122"/>
            </a:endParaRPr>
          </a:p>
          <a:p>
            <a:pPr eaLnBrk="0" hangingPunct="0">
              <a:lnSpc>
                <a:spcPct val="130000"/>
              </a:lnSpc>
            </a:pPr>
            <a:r>
              <a:rPr lang="zh-CN" altLang="en-US" sz="600">
                <a:latin typeface="微软雅黑" panose="020B0503020204020204" pitchFamily="34" charset="-122"/>
                <a:ea typeface="微软雅黑" panose="020B0503020204020204" pitchFamily="34" charset="-122"/>
              </a:rPr>
              <a:t>项目</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管理</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权限</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使用不同的方案</a:t>
            </a:r>
            <a:endParaRPr lang="zh-CN" altLang="en-US" sz="600">
              <a:latin typeface="微软雅黑" panose="020B0503020204020204" pitchFamily="34" charset="-122"/>
              <a:ea typeface="微软雅黑" panose="020B0503020204020204" pitchFamily="34" charset="-122"/>
            </a:endParaRPr>
          </a:p>
        </p:txBody>
      </p:sp>
      <p:sp>
        <p:nvSpPr>
          <p:cNvPr id="9" name="AutoShape 17"/>
          <p:cNvSpPr>
            <a:spLocks noChangeArrowheads="1"/>
          </p:cNvSpPr>
          <p:nvPr/>
        </p:nvSpPr>
        <p:spPr bwMode="auto">
          <a:xfrm>
            <a:off x="5033183" y="1678552"/>
            <a:ext cx="1920067" cy="359797"/>
          </a:xfrm>
          <a:prstGeom prst="wedgeRoundRectCallout">
            <a:avLst>
              <a:gd name="adj1" fmla="val -43741"/>
              <a:gd name="adj2" fmla="val 68597"/>
              <a:gd name="adj3" fmla="val 16667"/>
            </a:avLst>
          </a:prstGeom>
          <a:solidFill>
            <a:schemeClr val="bg1">
              <a:lumMod val="85000"/>
            </a:schemeClr>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None/>
            </a:pPr>
            <a:r>
              <a:rPr lang="zh-CN" altLang="en-US" sz="1000" b="1">
                <a:solidFill>
                  <a:srgbClr val="C00000"/>
                </a:solidFill>
                <a:latin typeface="微软雅黑" panose="020B0503020204020204" pitchFamily="34" charset="-122"/>
                <a:ea typeface="微软雅黑" panose="020B0503020204020204" pitchFamily="34" charset="-122"/>
              </a:rPr>
              <a:t>修改</a:t>
            </a:r>
            <a:r>
              <a:rPr lang="zh-CN" altLang="en-US" sz="1000" b="1" smtClean="0">
                <a:solidFill>
                  <a:srgbClr val="C00000"/>
                </a:solidFill>
                <a:latin typeface="微软雅黑" panose="020B0503020204020204" pitchFamily="34" charset="-122"/>
                <a:ea typeface="微软雅黑" panose="020B0503020204020204" pitchFamily="34" charset="-122"/>
              </a:rPr>
              <a:t>当前关联权限方案的权限</a:t>
            </a:r>
            <a:endParaRPr lang="en-US" altLang="zh-CN" sz="1000" b="1" smtClean="0">
              <a:solidFill>
                <a:srgbClr val="C00000"/>
              </a:solidFill>
              <a:latin typeface="微软雅黑" panose="020B0503020204020204" pitchFamily="34" charset="-122"/>
              <a:ea typeface="微软雅黑" panose="020B0503020204020204" pitchFamily="34" charset="-122"/>
            </a:endParaRPr>
          </a:p>
          <a:p>
            <a:pPr>
              <a:lnSpc>
                <a:spcPct val="130000"/>
              </a:lnSpc>
              <a:buNone/>
            </a:pPr>
            <a:r>
              <a:rPr lang="zh-CN" altLang="en-US" sz="600" smtClean="0">
                <a:latin typeface="微软雅黑" panose="020B0503020204020204" pitchFamily="34" charset="-122"/>
                <a:ea typeface="微软雅黑" panose="020B0503020204020204" pitchFamily="34" charset="-122"/>
              </a:rPr>
              <a:t>项目</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管理</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权限</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修改权限</a:t>
            </a:r>
            <a:endParaRPr lang="zh-CN" altLang="en-US" sz="600">
              <a:latin typeface="微软雅黑" panose="020B0503020204020204" pitchFamily="34" charset="-122"/>
              <a:ea typeface="微软雅黑" panose="020B0503020204020204" pitchFamily="34" charset="-122"/>
            </a:endParaRPr>
          </a:p>
        </p:txBody>
      </p:sp>
      <p:sp>
        <p:nvSpPr>
          <p:cNvPr id="11" name="矩形 10"/>
          <p:cNvSpPr/>
          <p:nvPr/>
        </p:nvSpPr>
        <p:spPr>
          <a:xfrm>
            <a:off x="152177" y="737297"/>
            <a:ext cx="7715473" cy="472950"/>
          </a:xfrm>
          <a:prstGeom prst="rect">
            <a:avLst/>
          </a:prstGeom>
        </p:spPr>
        <p:txBody>
          <a:bodyPr wrap="square">
            <a:spAutoFit/>
          </a:bodyPr>
          <a:lstStyle/>
          <a:p>
            <a:pPr>
              <a:lnSpc>
                <a:spcPct val="130000"/>
              </a:lnSpc>
            </a:pPr>
            <a:r>
              <a:rPr lang="zh-CN" altLang="en-US" sz="1000">
                <a:latin typeface="微软雅黑" panose="020B0503020204020204" pitchFamily="34" charset="-122"/>
                <a:ea typeface="微软雅黑" panose="020B0503020204020204" pitchFamily="34" charset="-122"/>
              </a:rPr>
              <a:t>项目</a:t>
            </a:r>
            <a:r>
              <a:rPr lang="zh-CN" altLang="en-US" sz="1000" smtClean="0">
                <a:latin typeface="微软雅黑" panose="020B0503020204020204" pitchFamily="34" charset="-122"/>
                <a:ea typeface="微软雅黑" panose="020B0503020204020204" pitchFamily="34" charset="-122"/>
              </a:rPr>
              <a:t>权限决定了某个项目的可访问人员以及及</a:t>
            </a:r>
            <a:r>
              <a:rPr lang="zh-CN" altLang="en-US" sz="1000">
                <a:latin typeface="微软雅黑" panose="020B0503020204020204" pitchFamily="34" charset="-122"/>
                <a:ea typeface="微软雅黑" panose="020B0503020204020204" pitchFamily="34" charset="-122"/>
              </a:rPr>
              <a:t>他们</a:t>
            </a:r>
            <a:r>
              <a:rPr lang="zh-CN" altLang="en-US" sz="1000" smtClean="0">
                <a:latin typeface="微软雅黑" panose="020B0503020204020204" pitchFamily="34" charset="-122"/>
                <a:ea typeface="微软雅黑" panose="020B0503020204020204" pitchFamily="34" charset="-122"/>
              </a:rPr>
              <a:t>可执行的操作</a:t>
            </a:r>
            <a:r>
              <a:rPr lang="en-US" altLang="zh-CN" sz="1000">
                <a:latin typeface="微软雅黑" panose="020B0503020204020204" pitchFamily="34" charset="-122"/>
                <a:ea typeface="微软雅黑" panose="020B0503020204020204" pitchFamily="34" charset="-122"/>
              </a:rPr>
              <a:t>, </a:t>
            </a:r>
            <a:r>
              <a:rPr lang="zh-CN" altLang="en-US" sz="1000">
                <a:latin typeface="微软雅黑" panose="020B0503020204020204" pitchFamily="34" charset="-122"/>
                <a:ea typeface="微软雅黑" panose="020B0503020204020204" pitchFamily="34" charset="-122"/>
              </a:rPr>
              <a:t>例如 </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编辑问题</a:t>
            </a:r>
            <a:r>
              <a:rPr lang="en-US" altLang="zh-CN" sz="1000">
                <a:latin typeface="微软雅黑" panose="020B0503020204020204" pitchFamily="34" charset="-122"/>
                <a:ea typeface="微软雅黑" panose="020B0503020204020204" pitchFamily="34" charset="-122"/>
              </a:rPr>
              <a:t>", "</a:t>
            </a:r>
            <a:r>
              <a:rPr lang="zh-CN" altLang="en-US" sz="1000">
                <a:latin typeface="微软雅黑" panose="020B0503020204020204" pitchFamily="34" charset="-122"/>
                <a:ea typeface="微软雅黑" panose="020B0503020204020204" pitchFamily="34" charset="-122"/>
              </a:rPr>
              <a:t>创建问题</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等</a:t>
            </a:r>
            <a:r>
              <a:rPr lang="zh-CN" altLang="en-US" sz="1000" smtClean="0">
                <a:latin typeface="微软雅黑" panose="020B0503020204020204" pitchFamily="34" charset="-122"/>
                <a:ea typeface="微软雅黑" panose="020B0503020204020204" pitchFamily="34" charset="-122"/>
              </a:rPr>
              <a:t>。权限</a:t>
            </a:r>
            <a:r>
              <a:rPr lang="zh-CN" altLang="en-US" sz="1000">
                <a:latin typeface="微软雅黑" panose="020B0503020204020204" pitchFamily="34" charset="-122"/>
                <a:ea typeface="微软雅黑" panose="020B0503020204020204" pitchFamily="34" charset="-122"/>
              </a:rPr>
              <a:t>方案</a:t>
            </a:r>
            <a:r>
              <a:rPr lang="zh-CN" altLang="en-US" sz="1000">
                <a:latin typeface="微软雅黑" panose="020B0503020204020204" pitchFamily="34" charset="-122"/>
                <a:ea typeface="微软雅黑" panose="020B0503020204020204" pitchFamily="34" charset="-122"/>
              </a:rPr>
              <a:t>定义</a:t>
            </a:r>
            <a:r>
              <a:rPr lang="zh-CN" altLang="en-US" sz="1000" smtClean="0">
                <a:latin typeface="微软雅黑" panose="020B0503020204020204" pitchFamily="34" charset="-122"/>
                <a:ea typeface="微软雅黑" panose="020B0503020204020204" pitchFamily="34" charset="-122"/>
              </a:rPr>
              <a:t>了项目权限的具体配置。</a:t>
            </a:r>
            <a:endParaRPr lang="en-US" altLang="zh-CN" sz="1000" smtClean="0">
              <a:latin typeface="微软雅黑" panose="020B0503020204020204" pitchFamily="34" charset="-122"/>
              <a:ea typeface="微软雅黑" panose="020B0503020204020204" pitchFamily="34" charset="-122"/>
            </a:endParaRPr>
          </a:p>
          <a:p>
            <a:pPr>
              <a:lnSpc>
                <a:spcPct val="130000"/>
              </a:lnSpc>
            </a:pPr>
            <a:r>
              <a:rPr lang="zh-CN" altLang="en-US" sz="1000" smtClean="0">
                <a:latin typeface="微软雅黑" panose="020B0503020204020204" pitchFamily="34" charset="-122"/>
                <a:ea typeface="微软雅黑" panose="020B0503020204020204" pitchFamily="34" charset="-122"/>
              </a:rPr>
              <a:t>项目创建后默认关联</a:t>
            </a:r>
            <a:r>
              <a:rPr lang="en-US" altLang="zh-CN" sz="1000" smtClean="0">
                <a:latin typeface="微软雅黑" panose="020B0503020204020204" pitchFamily="34" charset="-122"/>
                <a:ea typeface="微软雅黑" panose="020B0503020204020204" pitchFamily="34" charset="-122"/>
              </a:rPr>
              <a:t>JIRA</a:t>
            </a:r>
            <a:r>
              <a:rPr lang="zh-CN" altLang="en-US" sz="1000" smtClean="0">
                <a:latin typeface="微软雅黑" panose="020B0503020204020204" pitchFamily="34" charset="-122"/>
                <a:ea typeface="微软雅黑" panose="020B0503020204020204" pitchFamily="34" charset="-122"/>
              </a:rPr>
              <a:t>的默认权限方案，可对当前</a:t>
            </a:r>
            <a:r>
              <a:rPr lang="zh-CN" altLang="en-US" sz="1000">
                <a:latin typeface="微软雅黑" panose="020B0503020204020204" pitchFamily="34" charset="-122"/>
                <a:ea typeface="微软雅黑" panose="020B0503020204020204" pitchFamily="34" charset="-122"/>
              </a:rPr>
              <a:t>选中</a:t>
            </a:r>
            <a:r>
              <a:rPr lang="zh-CN" altLang="en-US" sz="1000">
                <a:latin typeface="微软雅黑" panose="020B0503020204020204" pitchFamily="34" charset="-122"/>
                <a:ea typeface="微软雅黑" panose="020B0503020204020204" pitchFamily="34" charset="-122"/>
              </a:rPr>
              <a:t>的</a:t>
            </a:r>
            <a:r>
              <a:rPr lang="zh-CN" altLang="en-US" sz="1000" smtClean="0">
                <a:latin typeface="微软雅黑" panose="020B0503020204020204" pitchFamily="34" charset="-122"/>
                <a:ea typeface="微软雅黑" panose="020B0503020204020204" pitchFamily="34" charset="-122"/>
              </a:rPr>
              <a:t>方案进行权限修改，也可创建新的权限方案与项目进行关联。</a:t>
            </a:r>
            <a:endParaRPr lang="en-US" altLang="zh-CN" sz="1000" smtClean="0">
              <a:latin typeface="微软雅黑" panose="020B0503020204020204" pitchFamily="34" charset="-122"/>
              <a:ea typeface="微软雅黑" panose="020B0503020204020204" pitchFamily="34" charset="-122"/>
            </a:endParaRPr>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461" y="3105150"/>
            <a:ext cx="5261964" cy="1882515"/>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7"/>
          <p:cNvSpPr>
            <a:spLocks noChangeArrowheads="1"/>
          </p:cNvSpPr>
          <p:nvPr/>
        </p:nvSpPr>
        <p:spPr bwMode="auto">
          <a:xfrm>
            <a:off x="7248526" y="2980801"/>
            <a:ext cx="1514474" cy="372522"/>
          </a:xfrm>
          <a:prstGeom prst="wedgeRoundRectCallout">
            <a:avLst>
              <a:gd name="adj1" fmla="val -43741"/>
              <a:gd name="adj2" fmla="val 68597"/>
              <a:gd name="adj3" fmla="val 16667"/>
            </a:avLst>
          </a:prstGeom>
          <a:solidFill>
            <a:srgbClr val="92D050"/>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None/>
            </a:pPr>
            <a:r>
              <a:rPr lang="zh-CN" altLang="en-US" sz="1000" b="1" smtClean="0">
                <a:solidFill>
                  <a:srgbClr val="C00000"/>
                </a:solidFill>
                <a:latin typeface="微软雅黑" panose="020B0503020204020204" pitchFamily="34" charset="-122"/>
                <a:ea typeface="微软雅黑" panose="020B0503020204020204" pitchFamily="34" charset="-122"/>
              </a:rPr>
              <a:t>添加权限</a:t>
            </a:r>
            <a:r>
              <a:rPr lang="zh-CN" altLang="en-US" sz="1000" b="1" smtClean="0">
                <a:solidFill>
                  <a:srgbClr val="C00000"/>
                </a:solidFill>
                <a:latin typeface="微软雅黑" panose="020B0503020204020204" pitchFamily="34" charset="-122"/>
                <a:ea typeface="微软雅黑" panose="020B0503020204020204" pitchFamily="34" charset="-122"/>
              </a:rPr>
              <a:t>方案</a:t>
            </a:r>
            <a:endParaRPr lang="en-US" altLang="zh-CN" sz="1000" b="1" smtClean="0">
              <a:solidFill>
                <a:srgbClr val="C00000"/>
              </a:solidFill>
              <a:latin typeface="微软雅黑" panose="020B0503020204020204" pitchFamily="34" charset="-122"/>
              <a:ea typeface="微软雅黑" panose="020B0503020204020204" pitchFamily="34" charset="-122"/>
            </a:endParaRPr>
          </a:p>
          <a:p>
            <a:pPr>
              <a:lnSpc>
                <a:spcPct val="130000"/>
              </a:lnSpc>
              <a:buNone/>
            </a:pPr>
            <a:r>
              <a:rPr lang="zh-CN" altLang="en-US" sz="600" smtClean="0">
                <a:latin typeface="微软雅黑" panose="020B0503020204020204" pitchFamily="34" charset="-122"/>
                <a:ea typeface="微软雅黑" panose="020B0503020204020204" pitchFamily="34" charset="-122"/>
              </a:rPr>
              <a:t>问题</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rPr>
              <a:t>权限方案</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rPr>
              <a:t>添加权限方案</a:t>
            </a:r>
            <a:endParaRPr lang="zh-CN" altLang="en-US" sz="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0327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92227"/>
            <a:ext cx="7272808" cy="504057"/>
          </a:xfrm>
        </p:spPr>
        <p:txBody>
          <a:bodyPr/>
          <a:lstStyle/>
          <a:p>
            <a:r>
              <a:rPr lang="zh-CN" altLang="en-US" smtClean="0"/>
              <a:t>项目管理</a:t>
            </a:r>
            <a:r>
              <a:rPr lang="en-US" altLang="zh-CN" smtClean="0"/>
              <a:t>——</a:t>
            </a:r>
            <a:r>
              <a:rPr lang="zh-CN" altLang="en-US" smtClean="0"/>
              <a:t>创建工作流</a:t>
            </a:r>
            <a:endParaRPr lang="zh-CN"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22" y="1614166"/>
            <a:ext cx="6014201" cy="1886272"/>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96133" y="737002"/>
            <a:ext cx="7933467" cy="877163"/>
          </a:xfrm>
          <a:prstGeom prst="rect">
            <a:avLst/>
          </a:prstGeom>
        </p:spPr>
        <p:txBody>
          <a:bodyPr wrap="square">
            <a:spAutoFit/>
          </a:bodyPr>
          <a:lstStyle/>
          <a:p>
            <a:r>
              <a:rPr kumimoji="1" lang="zh-CN" altLang="en-US" sz="1200" smtClean="0">
                <a:latin typeface="微软雅黑"/>
                <a:ea typeface="微软雅黑"/>
                <a:cs typeface="微软雅黑"/>
              </a:rPr>
              <a:t>工作流展现了问题</a:t>
            </a:r>
            <a:r>
              <a:rPr kumimoji="1" lang="zh-CN" altLang="en-US" sz="1200">
                <a:latin typeface="微软雅黑"/>
                <a:ea typeface="微软雅黑"/>
                <a:cs typeface="微软雅黑"/>
              </a:rPr>
              <a:t>在生命周期内不同状态之间</a:t>
            </a:r>
            <a:r>
              <a:rPr kumimoji="1" lang="zh-CN" altLang="en-US" sz="1200">
                <a:latin typeface="微软雅黑"/>
                <a:ea typeface="微软雅黑"/>
                <a:cs typeface="微软雅黑"/>
              </a:rPr>
              <a:t>的</a:t>
            </a:r>
            <a:r>
              <a:rPr kumimoji="1" lang="zh-CN" altLang="en-US" sz="1200" smtClean="0">
                <a:latin typeface="微软雅黑"/>
                <a:ea typeface="微软雅黑"/>
                <a:cs typeface="微软雅黑"/>
              </a:rPr>
              <a:t>变化，可为不同类型的问题创建不同的工作流。</a:t>
            </a:r>
            <a:endParaRPr kumimoji="1" lang="en-US" altLang="zh-CN" sz="1200" smtClean="0">
              <a:latin typeface="微软雅黑"/>
              <a:ea typeface="微软雅黑"/>
              <a:cs typeface="微软雅黑"/>
            </a:endParaRPr>
          </a:p>
          <a:p>
            <a:r>
              <a:rPr kumimoji="1" lang="zh-CN" altLang="en-US" sz="1200" smtClean="0">
                <a:latin typeface="微软雅黑"/>
                <a:ea typeface="微软雅黑"/>
                <a:cs typeface="微软雅黑"/>
              </a:rPr>
              <a:t>两种方式创建工作流：</a:t>
            </a:r>
            <a:endParaRPr kumimoji="1" lang="en-US" altLang="zh-CN" sz="1200" smtClean="0">
              <a:latin typeface="微软雅黑"/>
              <a:ea typeface="微软雅黑"/>
              <a:cs typeface="微软雅黑"/>
            </a:endParaRPr>
          </a:p>
          <a:p>
            <a:pPr marL="171450" indent="-171450">
              <a:lnSpc>
                <a:spcPct val="150000"/>
              </a:lnSpc>
              <a:buFont typeface="Wingdings" panose="05000000000000000000" pitchFamily="2" charset="2"/>
              <a:buChar char="ü"/>
            </a:pPr>
            <a:r>
              <a:rPr kumimoji="1" lang="zh-CN" altLang="en-US" sz="900" smtClean="0">
                <a:latin typeface="微软雅黑"/>
                <a:ea typeface="微软雅黑"/>
                <a:cs typeface="微软雅黑"/>
              </a:rPr>
              <a:t>单击</a:t>
            </a:r>
            <a:r>
              <a:rPr kumimoji="1" lang="zh-CN" altLang="en-US" sz="900" b="1" smtClean="0">
                <a:solidFill>
                  <a:srgbClr val="C00000"/>
                </a:solidFill>
                <a:latin typeface="微软雅黑"/>
                <a:ea typeface="微软雅黑"/>
                <a:cs typeface="微软雅黑"/>
              </a:rPr>
              <a:t>增加工作流</a:t>
            </a:r>
            <a:endParaRPr kumimoji="1" lang="en-US" altLang="zh-CN" sz="900" smtClean="0">
              <a:solidFill>
                <a:srgbClr val="C00000"/>
              </a:solidFill>
              <a:latin typeface="微软雅黑"/>
              <a:ea typeface="微软雅黑"/>
              <a:cs typeface="微软雅黑"/>
            </a:endParaRPr>
          </a:p>
          <a:p>
            <a:pPr marL="171450" indent="-171450">
              <a:lnSpc>
                <a:spcPct val="150000"/>
              </a:lnSpc>
              <a:buFont typeface="Wingdings" panose="05000000000000000000" pitchFamily="2" charset="2"/>
              <a:buChar char="ü"/>
            </a:pPr>
            <a:r>
              <a:rPr kumimoji="1" lang="zh-CN" altLang="en-US" sz="900" smtClean="0">
                <a:latin typeface="微软雅黑"/>
                <a:ea typeface="微软雅黑"/>
                <a:cs typeface="微软雅黑"/>
              </a:rPr>
              <a:t>复制已有工作流</a:t>
            </a:r>
            <a:endParaRPr lang="zh-CN" altLang="en-US" sz="900"/>
          </a:p>
        </p:txBody>
      </p:sp>
      <p:sp>
        <p:nvSpPr>
          <p:cNvPr id="7" name="AutoShape 17"/>
          <p:cNvSpPr>
            <a:spLocks noChangeArrowheads="1"/>
          </p:cNvSpPr>
          <p:nvPr/>
        </p:nvSpPr>
        <p:spPr bwMode="auto">
          <a:xfrm>
            <a:off x="5826531" y="1452479"/>
            <a:ext cx="1164820" cy="381167"/>
          </a:xfrm>
          <a:prstGeom prst="wedgeRoundRectCallout">
            <a:avLst>
              <a:gd name="adj1" fmla="val -43741"/>
              <a:gd name="adj2" fmla="val 68597"/>
              <a:gd name="adj3" fmla="val 16667"/>
            </a:avLst>
          </a:prstGeom>
          <a:solidFill>
            <a:srgbClr val="FFFF99"/>
          </a:solidFill>
          <a:ln w="9525">
            <a:solidFill>
              <a:schemeClr val="tx1"/>
            </a:solidFill>
            <a:miter lim="800000"/>
            <a:headEnd/>
            <a:tailEnd/>
          </a:ln>
        </p:spPr>
        <p:txBody>
          <a:bodyPr/>
          <a:lstStyle/>
          <a:p>
            <a:pPr eaLnBrk="0" hangingPunct="0">
              <a:buNone/>
            </a:pPr>
            <a:r>
              <a:rPr lang="zh-CN" altLang="en-US" sz="1000" b="1">
                <a:solidFill>
                  <a:srgbClr val="C00000"/>
                </a:solidFill>
                <a:latin typeface="微软雅黑" panose="020B0503020204020204" pitchFamily="34" charset="-122"/>
                <a:ea typeface="微软雅黑" panose="020B0503020204020204" pitchFamily="34" charset="-122"/>
              </a:rPr>
              <a:t>创建工作流</a:t>
            </a:r>
            <a:endParaRPr lang="en-US" altLang="zh-CN" sz="1000" b="1">
              <a:solidFill>
                <a:srgbClr val="C00000"/>
              </a:solidFill>
              <a:latin typeface="微软雅黑" panose="020B0503020204020204" pitchFamily="34" charset="-122"/>
              <a:ea typeface="微软雅黑" panose="020B0503020204020204" pitchFamily="34" charset="-122"/>
            </a:endParaRPr>
          </a:p>
          <a:p>
            <a:pPr>
              <a:lnSpc>
                <a:spcPct val="130000"/>
              </a:lnSpc>
              <a:buNone/>
            </a:pPr>
            <a:r>
              <a:rPr lang="zh-CN" altLang="en-US" sz="600" smtClean="0">
                <a:latin typeface="微软雅黑" panose="020B0503020204020204" pitchFamily="34" charset="-122"/>
                <a:ea typeface="微软雅黑" panose="020B0503020204020204" pitchFamily="34" charset="-122"/>
              </a:rPr>
              <a:t>问题</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工作流</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增加工作流</a:t>
            </a:r>
            <a:endParaRPr lang="zh-CN" altLang="en-US" sz="600">
              <a:latin typeface="微软雅黑" panose="020B0503020204020204" pitchFamily="34" charset="-122"/>
              <a:ea typeface="微软雅黑" panose="020B0503020204020204" pitchFamily="34" charset="-122"/>
            </a:endParaRP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010" y="3405186"/>
            <a:ext cx="3262415" cy="1491027"/>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17"/>
          <p:cNvSpPr>
            <a:spLocks noChangeArrowheads="1"/>
          </p:cNvSpPr>
          <p:nvPr/>
        </p:nvSpPr>
        <p:spPr bwMode="auto">
          <a:xfrm>
            <a:off x="7248527" y="3171825"/>
            <a:ext cx="1038224" cy="328613"/>
          </a:xfrm>
          <a:prstGeom prst="wedgeRoundRectCallout">
            <a:avLst>
              <a:gd name="adj1" fmla="val -43741"/>
              <a:gd name="adj2" fmla="val 68597"/>
              <a:gd name="adj3" fmla="val 16667"/>
            </a:avLst>
          </a:prstGeom>
          <a:solidFill>
            <a:srgbClr val="92D050"/>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None/>
            </a:pPr>
            <a:r>
              <a:rPr lang="zh-CN" altLang="en-US" sz="1000" b="1">
                <a:solidFill>
                  <a:srgbClr val="C00000"/>
                </a:solidFill>
                <a:latin typeface="微软雅黑" panose="020B0503020204020204" pitchFamily="34" charset="-122"/>
                <a:ea typeface="微软雅黑" panose="020B0503020204020204" pitchFamily="34" charset="-122"/>
              </a:rPr>
              <a:t>创建工作流</a:t>
            </a:r>
            <a:endParaRPr lang="en-US" altLang="zh-CN" sz="1000" b="1">
              <a:solidFill>
                <a:srgbClr val="C00000"/>
              </a:solidFill>
              <a:latin typeface="微软雅黑" panose="020B0503020204020204" pitchFamily="34" charset="-122"/>
              <a:ea typeface="微软雅黑" panose="020B0503020204020204" pitchFamily="34" charset="-122"/>
            </a:endParaRPr>
          </a:p>
          <a:p>
            <a:pPr>
              <a:lnSpc>
                <a:spcPct val="130000"/>
              </a:lnSpc>
              <a:buNone/>
            </a:pPr>
            <a:r>
              <a:rPr lang="zh-CN" altLang="en-US" sz="600">
                <a:latin typeface="微软雅黑" panose="020B0503020204020204" pitchFamily="34" charset="-122"/>
                <a:ea typeface="微软雅黑" panose="020B0503020204020204" pitchFamily="34" charset="-122"/>
              </a:rPr>
              <a:t>问题</a:t>
            </a:r>
            <a:r>
              <a:rPr lang="en-US" altLang="zh-CN" sz="600">
                <a:latin typeface="微软雅黑" panose="020B0503020204020204" pitchFamily="34" charset="-122"/>
                <a:ea typeface="微软雅黑" panose="020B0503020204020204" pitchFamily="34" charset="-122"/>
                <a:sym typeface="Wingdings" panose="05000000000000000000" pitchFamily="2" charset="2"/>
              </a:rPr>
              <a:t></a:t>
            </a:r>
            <a:r>
              <a:rPr lang="zh-CN" altLang="en-US" sz="600">
                <a:latin typeface="微软雅黑" panose="020B0503020204020204" pitchFamily="34" charset="-122"/>
                <a:ea typeface="微软雅黑" panose="020B0503020204020204" pitchFamily="34" charset="-122"/>
                <a:sym typeface="Wingdings" panose="05000000000000000000" pitchFamily="2" charset="2"/>
              </a:rPr>
              <a:t>工作</a:t>
            </a:r>
            <a:r>
              <a:rPr lang="zh-CN" altLang="en-US" sz="600">
                <a:latin typeface="微软雅黑" panose="020B0503020204020204" pitchFamily="34" charset="-122"/>
                <a:ea typeface="微软雅黑" panose="020B0503020204020204" pitchFamily="34" charset="-122"/>
                <a:sym typeface="Wingdings" panose="05000000000000000000" pitchFamily="2" charset="2"/>
              </a:rPr>
              <a:t>流</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复制</a:t>
            </a:r>
            <a:endParaRPr lang="zh-CN" altLang="en-US" sz="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30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92227"/>
            <a:ext cx="7272808" cy="504057"/>
          </a:xfrm>
        </p:spPr>
        <p:txBody>
          <a:bodyPr/>
          <a:lstStyle/>
          <a:p>
            <a:r>
              <a:rPr lang="zh-CN" altLang="en-US" smtClean="0"/>
              <a:t>项目管理</a:t>
            </a:r>
            <a:r>
              <a:rPr lang="en-US" altLang="zh-CN" smtClean="0"/>
              <a:t>——</a:t>
            </a:r>
            <a:r>
              <a:rPr lang="zh-CN" altLang="en-US" smtClean="0"/>
              <a:t>设置工作流方案</a:t>
            </a:r>
            <a:endParaRPr lang="zh-CN" altLang="en-US"/>
          </a:p>
        </p:txBody>
      </p:sp>
      <p:grpSp>
        <p:nvGrpSpPr>
          <p:cNvPr id="5" name="组合 4"/>
          <p:cNvGrpSpPr/>
          <p:nvPr/>
        </p:nvGrpSpPr>
        <p:grpSpPr>
          <a:xfrm>
            <a:off x="114301" y="1005454"/>
            <a:ext cx="4495800" cy="2270587"/>
            <a:chOff x="114301" y="1138804"/>
            <a:chExt cx="4495800" cy="2270587"/>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1" y="1138804"/>
              <a:ext cx="4495800" cy="2176914"/>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1" y="2227261"/>
              <a:ext cx="3124200" cy="1182130"/>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430" y="2725243"/>
            <a:ext cx="3103243" cy="2266755"/>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78" y="2646804"/>
            <a:ext cx="2584800" cy="2294318"/>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9520" y="1123949"/>
            <a:ext cx="3727158" cy="931790"/>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utoShape 17"/>
          <p:cNvSpPr>
            <a:spLocks noChangeArrowheads="1"/>
          </p:cNvSpPr>
          <p:nvPr/>
        </p:nvSpPr>
        <p:spPr bwMode="auto">
          <a:xfrm>
            <a:off x="7230530" y="933365"/>
            <a:ext cx="1526148" cy="381167"/>
          </a:xfrm>
          <a:prstGeom prst="wedgeRoundRectCallout">
            <a:avLst>
              <a:gd name="adj1" fmla="val -43741"/>
              <a:gd name="adj2" fmla="val 68597"/>
              <a:gd name="adj3" fmla="val 16667"/>
            </a:avLst>
          </a:prstGeom>
          <a:solidFill>
            <a:srgbClr val="FFFF99"/>
          </a:solidFill>
          <a:ln w="9525">
            <a:solidFill>
              <a:schemeClr val="tx1"/>
            </a:solidFill>
            <a:miter lim="800000"/>
            <a:headEnd/>
            <a:tailEnd/>
          </a:ln>
        </p:spPr>
        <p:txBody>
          <a:bodyPr/>
          <a:lstStyle/>
          <a:p>
            <a:pPr>
              <a:buNone/>
            </a:pPr>
            <a:r>
              <a:rPr lang="zh-CN" altLang="en-US" sz="1000" b="1" smtClean="0">
                <a:solidFill>
                  <a:srgbClr val="C00000"/>
                </a:solidFill>
                <a:latin typeface="微软雅黑" panose="020B0503020204020204" pitchFamily="34" charset="-122"/>
                <a:ea typeface="微软雅黑" panose="020B0503020204020204" pitchFamily="34" charset="-122"/>
              </a:rPr>
              <a:t>工作流方案关联工作流</a:t>
            </a:r>
            <a:endParaRPr lang="en-US" altLang="zh-CN" sz="1000" b="1" smtClean="0">
              <a:solidFill>
                <a:srgbClr val="C00000"/>
              </a:solidFill>
              <a:latin typeface="微软雅黑" panose="020B0503020204020204" pitchFamily="34" charset="-122"/>
              <a:ea typeface="微软雅黑" panose="020B0503020204020204" pitchFamily="34" charset="-122"/>
            </a:endParaRPr>
          </a:p>
          <a:p>
            <a:pPr>
              <a:lnSpc>
                <a:spcPct val="130000"/>
              </a:lnSpc>
              <a:buNone/>
            </a:pPr>
            <a:r>
              <a:rPr lang="zh-CN" altLang="en-US" sz="600" smtClean="0">
                <a:latin typeface="微软雅黑" panose="020B0503020204020204" pitchFamily="34" charset="-122"/>
                <a:ea typeface="微软雅黑" panose="020B0503020204020204" pitchFamily="34" charset="-122"/>
              </a:rPr>
              <a:t>问题</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工作流方案</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编辑</a:t>
            </a:r>
            <a:endParaRPr lang="zh-CN" altLang="en-US" sz="600">
              <a:latin typeface="微软雅黑" panose="020B0503020204020204" pitchFamily="34" charset="-122"/>
              <a:ea typeface="微软雅黑" panose="020B0503020204020204" pitchFamily="34" charset="-122"/>
            </a:endParaRPr>
          </a:p>
        </p:txBody>
      </p:sp>
      <p:sp>
        <p:nvSpPr>
          <p:cNvPr id="4" name="AutoShape 17"/>
          <p:cNvSpPr>
            <a:spLocks noChangeArrowheads="1"/>
          </p:cNvSpPr>
          <p:nvPr/>
        </p:nvSpPr>
        <p:spPr bwMode="auto">
          <a:xfrm>
            <a:off x="1645054" y="825555"/>
            <a:ext cx="1920067" cy="359797"/>
          </a:xfrm>
          <a:prstGeom prst="wedgeRoundRectCallout">
            <a:avLst>
              <a:gd name="adj1" fmla="val -43741"/>
              <a:gd name="adj2" fmla="val 68597"/>
              <a:gd name="adj3" fmla="val 16667"/>
            </a:avLst>
          </a:prstGeom>
          <a:solidFill>
            <a:schemeClr val="bg1">
              <a:lumMod val="85000"/>
            </a:schemeClr>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None/>
            </a:pPr>
            <a:r>
              <a:rPr lang="zh-CN" altLang="en-US" sz="1000" b="1" smtClean="0">
                <a:solidFill>
                  <a:srgbClr val="C00000"/>
                </a:solidFill>
                <a:latin typeface="微软雅黑" panose="020B0503020204020204" pitchFamily="34" charset="-122"/>
                <a:ea typeface="微软雅黑" panose="020B0503020204020204" pitchFamily="34" charset="-122"/>
              </a:rPr>
              <a:t>增加工作流方案</a:t>
            </a:r>
            <a:endParaRPr lang="en-US" altLang="zh-CN" sz="1000" b="1" smtClean="0">
              <a:solidFill>
                <a:srgbClr val="C00000"/>
              </a:solidFill>
              <a:latin typeface="微软雅黑" panose="020B0503020204020204" pitchFamily="34" charset="-122"/>
              <a:ea typeface="微软雅黑" panose="020B0503020204020204" pitchFamily="34" charset="-122"/>
            </a:endParaRPr>
          </a:p>
          <a:p>
            <a:pPr>
              <a:lnSpc>
                <a:spcPct val="130000"/>
              </a:lnSpc>
              <a:buNone/>
            </a:pP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问题</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工作流方案</a:t>
            </a:r>
            <a:r>
              <a:rPr lang="en-US" altLang="zh-CN" sz="60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600" smtClean="0">
                <a:latin typeface="微软雅黑" panose="020B0503020204020204" pitchFamily="34" charset="-122"/>
                <a:ea typeface="微软雅黑" panose="020B0503020204020204" pitchFamily="34" charset="-122"/>
                <a:sym typeface="Wingdings" panose="05000000000000000000" pitchFamily="2" charset="2"/>
              </a:rPr>
              <a:t>增加工作流方案</a:t>
            </a:r>
            <a:endParaRPr lang="zh-CN" altLang="en-US" sz="600">
              <a:latin typeface="微软雅黑" panose="020B0503020204020204" pitchFamily="34" charset="-122"/>
              <a:ea typeface="微软雅黑" panose="020B0503020204020204" pitchFamily="34" charset="-122"/>
            </a:endParaRPr>
          </a:p>
        </p:txBody>
      </p:sp>
      <p:sp>
        <p:nvSpPr>
          <p:cNvPr id="14" name="AutoShape 17"/>
          <p:cNvSpPr>
            <a:spLocks noChangeArrowheads="1"/>
          </p:cNvSpPr>
          <p:nvPr/>
        </p:nvSpPr>
        <p:spPr bwMode="auto">
          <a:xfrm>
            <a:off x="4371976" y="2622540"/>
            <a:ext cx="1266824" cy="335301"/>
          </a:xfrm>
          <a:prstGeom prst="wedgeRoundRectCallout">
            <a:avLst>
              <a:gd name="adj1" fmla="val -43741"/>
              <a:gd name="adj2" fmla="val 68597"/>
              <a:gd name="adj3" fmla="val 16667"/>
            </a:avLst>
          </a:prstGeom>
          <a:solidFill>
            <a:srgbClr val="92D050"/>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None/>
            </a:pPr>
            <a:r>
              <a:rPr lang="zh-CN" altLang="en-US" sz="1000" b="1" smtClean="0">
                <a:latin typeface="微软雅黑" panose="020B0503020204020204" pitchFamily="34" charset="-122"/>
                <a:ea typeface="微软雅黑" panose="020B0503020204020204" pitchFamily="34" charset="-122"/>
              </a:rPr>
              <a:t>添加存在的工作流</a:t>
            </a:r>
            <a:endParaRPr lang="en-US" altLang="zh-CN" sz="1000" b="1" smtClean="0">
              <a:latin typeface="微软雅黑" panose="020B0503020204020204" pitchFamily="34" charset="-122"/>
              <a:ea typeface="微软雅黑" panose="020B0503020204020204" pitchFamily="34" charset="-122"/>
            </a:endParaRPr>
          </a:p>
        </p:txBody>
      </p:sp>
      <p:sp>
        <p:nvSpPr>
          <p:cNvPr id="17" name="Oval 14"/>
          <p:cNvSpPr>
            <a:spLocks noChangeArrowheads="1"/>
          </p:cNvSpPr>
          <p:nvPr/>
        </p:nvSpPr>
        <p:spPr bwMode="auto">
          <a:xfrm>
            <a:off x="3978680" y="2715356"/>
            <a:ext cx="261371" cy="242485"/>
          </a:xfrm>
          <a:prstGeom prst="ellipse">
            <a:avLst/>
          </a:prstGeom>
          <a:solidFill>
            <a:srgbClr val="92D050"/>
          </a:solidFill>
          <a:ln w="9525">
            <a:solidFill>
              <a:schemeClr val="tx1"/>
            </a:solidFill>
            <a:round/>
            <a:headEnd/>
            <a:tailEnd/>
          </a:ln>
        </p:spPr>
        <p:txBody>
          <a:bodyPr wrap="none" anchor="ct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Font typeface="Wingdings" pitchFamily="2" charset="2"/>
              <a:buNone/>
            </a:pPr>
            <a:r>
              <a:rPr lang="en-US" altLang="zh-CN" sz="1400" smtClean="0">
                <a:latin typeface="黑体" pitchFamily="2" charset="-122"/>
                <a:ea typeface="黑体" pitchFamily="2" charset="-122"/>
              </a:rPr>
              <a:t>3</a:t>
            </a:r>
            <a:endParaRPr lang="en-US" altLang="zh-CN" sz="1400">
              <a:latin typeface="黑体" pitchFamily="2" charset="-122"/>
              <a:ea typeface="黑体" pitchFamily="2" charset="-122"/>
            </a:endParaRPr>
          </a:p>
        </p:txBody>
      </p:sp>
      <p:sp>
        <p:nvSpPr>
          <p:cNvPr id="19" name="AutoShape 17"/>
          <p:cNvSpPr>
            <a:spLocks noChangeArrowheads="1"/>
          </p:cNvSpPr>
          <p:nvPr/>
        </p:nvSpPr>
        <p:spPr bwMode="auto">
          <a:xfrm>
            <a:off x="7464278" y="2394671"/>
            <a:ext cx="1517797" cy="335301"/>
          </a:xfrm>
          <a:prstGeom prst="wedgeRoundRectCallout">
            <a:avLst>
              <a:gd name="adj1" fmla="val -43741"/>
              <a:gd name="adj2" fmla="val 68597"/>
              <a:gd name="adj3" fmla="val 16667"/>
            </a:avLst>
          </a:prstGeom>
          <a:solidFill>
            <a:schemeClr val="accent6">
              <a:lumMod val="40000"/>
              <a:lumOff val="60000"/>
            </a:schemeClr>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None/>
            </a:pPr>
            <a:r>
              <a:rPr lang="zh-CN" altLang="en-US" sz="1000" b="1" smtClean="0">
                <a:latin typeface="微软雅黑" panose="020B0503020204020204" pitchFamily="34" charset="-122"/>
                <a:ea typeface="微软雅黑" panose="020B0503020204020204" pitchFamily="34" charset="-122"/>
              </a:rPr>
              <a:t>指定工作流的问题类型</a:t>
            </a:r>
            <a:endParaRPr lang="en-US" altLang="zh-CN" sz="1000" b="1" smtClean="0">
              <a:latin typeface="微软雅黑" panose="020B0503020204020204" pitchFamily="34" charset="-122"/>
              <a:ea typeface="微软雅黑" panose="020B0503020204020204" pitchFamily="34" charset="-122"/>
            </a:endParaRPr>
          </a:p>
        </p:txBody>
      </p:sp>
      <p:sp>
        <p:nvSpPr>
          <p:cNvPr id="20" name="Oval 14"/>
          <p:cNvSpPr>
            <a:spLocks noChangeArrowheads="1"/>
          </p:cNvSpPr>
          <p:nvPr/>
        </p:nvSpPr>
        <p:spPr bwMode="auto">
          <a:xfrm>
            <a:off x="1305376" y="984443"/>
            <a:ext cx="261371" cy="242485"/>
          </a:xfrm>
          <a:prstGeom prst="ellipse">
            <a:avLst/>
          </a:prstGeom>
          <a:solidFill>
            <a:schemeClr val="bg1">
              <a:lumMod val="85000"/>
            </a:schemeClr>
          </a:solidFill>
          <a:ln w="9525">
            <a:solidFill>
              <a:schemeClr val="tx1"/>
            </a:solidFill>
            <a:round/>
            <a:headEnd/>
            <a:tailEnd/>
          </a:ln>
        </p:spPr>
        <p:txBody>
          <a:bodyPr wrap="none" anchor="ct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Font typeface="Wingdings" pitchFamily="2" charset="2"/>
              <a:buNone/>
            </a:pPr>
            <a:r>
              <a:rPr lang="en-US" altLang="zh-CN" sz="1400" smtClean="0">
                <a:latin typeface="黑体" pitchFamily="2" charset="-122"/>
                <a:ea typeface="黑体" pitchFamily="2" charset="-122"/>
              </a:rPr>
              <a:t>1</a:t>
            </a:r>
            <a:endParaRPr lang="en-US" altLang="zh-CN" sz="1400">
              <a:latin typeface="黑体" pitchFamily="2" charset="-122"/>
              <a:ea typeface="黑体" pitchFamily="2" charset="-122"/>
            </a:endParaRPr>
          </a:p>
        </p:txBody>
      </p:sp>
      <p:sp>
        <p:nvSpPr>
          <p:cNvPr id="22" name="Oval 14"/>
          <p:cNvSpPr>
            <a:spLocks noChangeArrowheads="1"/>
          </p:cNvSpPr>
          <p:nvPr/>
        </p:nvSpPr>
        <p:spPr bwMode="auto">
          <a:xfrm>
            <a:off x="7164235" y="2432502"/>
            <a:ext cx="261371" cy="242485"/>
          </a:xfrm>
          <a:prstGeom prst="ellipse">
            <a:avLst/>
          </a:prstGeom>
          <a:solidFill>
            <a:schemeClr val="accent6">
              <a:lumMod val="40000"/>
              <a:lumOff val="60000"/>
            </a:schemeClr>
          </a:solidFill>
          <a:ln w="9525">
            <a:solidFill>
              <a:schemeClr val="tx1"/>
            </a:solidFill>
            <a:round/>
            <a:headEnd/>
            <a:tailEnd/>
          </a:ln>
        </p:spPr>
        <p:txBody>
          <a:bodyPr wrap="none" anchor="ct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Font typeface="Wingdings" pitchFamily="2" charset="2"/>
              <a:buNone/>
            </a:pPr>
            <a:r>
              <a:rPr lang="en-US" altLang="zh-CN" sz="1400" smtClean="0">
                <a:latin typeface="黑体" pitchFamily="2" charset="-122"/>
                <a:ea typeface="黑体" pitchFamily="2" charset="-122"/>
              </a:rPr>
              <a:t>4</a:t>
            </a:r>
            <a:endParaRPr lang="en-US" altLang="zh-CN" sz="1400">
              <a:latin typeface="黑体" pitchFamily="2" charset="-122"/>
              <a:ea typeface="黑体" pitchFamily="2" charset="-122"/>
            </a:endParaRPr>
          </a:p>
        </p:txBody>
      </p:sp>
      <p:sp>
        <p:nvSpPr>
          <p:cNvPr id="23" name="Oval 14"/>
          <p:cNvSpPr>
            <a:spLocks noChangeArrowheads="1"/>
          </p:cNvSpPr>
          <p:nvPr/>
        </p:nvSpPr>
        <p:spPr bwMode="auto">
          <a:xfrm>
            <a:off x="6902864" y="999296"/>
            <a:ext cx="261371" cy="242485"/>
          </a:xfrm>
          <a:prstGeom prst="ellipse">
            <a:avLst/>
          </a:prstGeom>
          <a:solidFill>
            <a:srgbClr val="FFFF99"/>
          </a:solidFill>
          <a:ln w="9525">
            <a:solidFill>
              <a:schemeClr val="tx1"/>
            </a:solidFill>
            <a:round/>
            <a:headEnd/>
            <a:tailEnd/>
          </a:ln>
        </p:spPr>
        <p:txBody>
          <a:bodyPr wrap="none" anchor="ctr"/>
          <a:lstStyle/>
          <a:p>
            <a:pPr algn="ctr">
              <a:buFont typeface="Wingdings" pitchFamily="2" charset="2"/>
              <a:buNone/>
            </a:pPr>
            <a:r>
              <a:rPr lang="en-US" altLang="zh-CN" smtClean="0">
                <a:latin typeface="黑体" pitchFamily="2" charset="-122"/>
                <a:ea typeface="黑体" pitchFamily="2" charset="-122"/>
              </a:rPr>
              <a:t>2</a:t>
            </a:r>
            <a:endParaRPr lang="en-US" altLang="zh-CN">
              <a:latin typeface="黑体" pitchFamily="2" charset="-122"/>
              <a:ea typeface="黑体" pitchFamily="2" charset="-122"/>
            </a:endParaRPr>
          </a:p>
        </p:txBody>
      </p:sp>
    </p:spTree>
    <p:extLst>
      <p:ext uri="{BB962C8B-B14F-4D97-AF65-F5344CB8AC3E}">
        <p14:creationId xmlns:p14="http://schemas.microsoft.com/office/powerpoint/2010/main" val="2207999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92227"/>
            <a:ext cx="7272808" cy="504057"/>
          </a:xfrm>
        </p:spPr>
        <p:txBody>
          <a:bodyPr/>
          <a:lstStyle/>
          <a:p>
            <a:r>
              <a:rPr lang="zh-CN" altLang="en-US" smtClean="0"/>
              <a:t>项目管理</a:t>
            </a:r>
            <a:r>
              <a:rPr lang="en-US" altLang="zh-CN"/>
              <a:t>——</a:t>
            </a:r>
            <a:r>
              <a:rPr lang="zh-CN" altLang="en-US" smtClean="0"/>
              <a:t>工作流方案关联项目</a:t>
            </a:r>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1" y="1323975"/>
            <a:ext cx="6597138" cy="1619250"/>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020" y="2943225"/>
            <a:ext cx="5467350" cy="1630149"/>
          </a:xfrm>
          <a:prstGeom prst="rect">
            <a:avLst/>
          </a:prstGeom>
          <a:noFill/>
          <a:ln w="9525" algn="ctr">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96133" y="841777"/>
            <a:ext cx="7933467" cy="276999"/>
          </a:xfrm>
          <a:prstGeom prst="rect">
            <a:avLst/>
          </a:prstGeom>
        </p:spPr>
        <p:txBody>
          <a:bodyPr wrap="square">
            <a:spAutoFit/>
          </a:bodyPr>
          <a:lstStyle/>
          <a:p>
            <a:r>
              <a:rPr kumimoji="1" lang="zh-CN" altLang="en-US" sz="1200" smtClean="0">
                <a:latin typeface="微软雅黑"/>
                <a:ea typeface="微软雅黑"/>
                <a:cs typeface="微软雅黑"/>
              </a:rPr>
              <a:t>将工作流方案与项目关联，即可将工作流方案对应的工作流关联到项目。</a:t>
            </a:r>
            <a:endParaRPr kumimoji="1" lang="en-US" altLang="zh-CN" sz="1200" smtClean="0">
              <a:latin typeface="微软雅黑"/>
              <a:ea typeface="微软雅黑"/>
              <a:cs typeface="微软雅黑"/>
            </a:endParaRPr>
          </a:p>
        </p:txBody>
      </p:sp>
    </p:spTree>
    <p:extLst>
      <p:ext uri="{BB962C8B-B14F-4D97-AF65-F5344CB8AC3E}">
        <p14:creationId xmlns:p14="http://schemas.microsoft.com/office/powerpoint/2010/main" val="3865251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2115122" y="3176060"/>
            <a:ext cx="6652350"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Rectangle 13"/>
          <p:cNvSpPr/>
          <p:nvPr/>
        </p:nvSpPr>
        <p:spPr>
          <a:xfrm>
            <a:off x="0" y="141685"/>
            <a:ext cx="2102972"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 name="Title 1"/>
          <p:cNvSpPr txBox="1">
            <a:spLocks/>
          </p:cNvSpPr>
          <p:nvPr/>
        </p:nvSpPr>
        <p:spPr>
          <a:xfrm>
            <a:off x="0" y="141685"/>
            <a:ext cx="2103836" cy="681038"/>
          </a:xfrm>
          <a:prstGeom prst="rect">
            <a:avLst/>
          </a:prstGeom>
        </p:spPr>
        <p:txBody>
          <a:bodyPr vert="horz" lIns="68580" tIns="34290" rIns="68580" bIns="34290" rtlCol="0" anchor="ctr">
            <a:normAutofit/>
          </a:bodyPr>
          <a:lstStyle>
            <a:lvl1pPr>
              <a:lnSpc>
                <a:spcPct val="90000"/>
              </a:lnSpc>
              <a:spcBef>
                <a:spcPct val="0"/>
              </a:spcBef>
              <a:buNone/>
              <a:defRPr sz="3200" baseline="0">
                <a:solidFill>
                  <a:schemeClr val="accent1"/>
                </a:solidFill>
                <a:latin typeface="Frutiger55Roman" panose="020B0500000000000000" pitchFamily="34" charset="0"/>
                <a:ea typeface="方正兰亭中黑_GBK" panose="02000000000000000000" pitchFamily="2" charset="-122"/>
                <a:cs typeface="+mj-cs"/>
              </a:defRPr>
            </a:lvl1pPr>
          </a:lstStyle>
          <a:p>
            <a:pPr algn="r"/>
            <a:r>
              <a:rPr lang="en-US" altLang="zh-CN" sz="2400" dirty="0">
                <a:solidFill>
                  <a:schemeClr val="bg1"/>
                </a:solidFill>
                <a:latin typeface="微软雅黑" panose="020B0503020204020204" pitchFamily="34" charset="-122"/>
                <a:ea typeface="微软雅黑" panose="020B0503020204020204" pitchFamily="34" charset="-122"/>
              </a:rPr>
              <a:t>CONTENT</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2103835" y="0"/>
            <a:ext cx="862" cy="45401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8135" y="1142678"/>
            <a:ext cx="6229512" cy="415498"/>
          </a:xfrm>
          <a:prstGeom prst="rect">
            <a:avLst/>
          </a:prstGeom>
          <a:noFill/>
        </p:spPr>
        <p:txBody>
          <a:bodyPr wrap="square" rtlCol="0">
            <a:spAutoFit/>
          </a:bodyPr>
          <a:lstStyle/>
          <a:p>
            <a:r>
              <a:rPr lang="en-US" altLang="zh-CN" sz="2100" smtClean="0">
                <a:solidFill>
                  <a:schemeClr val="bg1">
                    <a:lumMod val="50000"/>
                  </a:schemeClr>
                </a:solidFill>
                <a:latin typeface="微软雅黑" panose="020B0503020204020204" pitchFamily="34" charset="-122"/>
                <a:ea typeface="微软雅黑" panose="020B0503020204020204" pitchFamily="34" charset="-122"/>
              </a:rPr>
              <a:t>JIRA</a:t>
            </a:r>
            <a:r>
              <a:rPr lang="zh-CN" altLang="en-US" sz="210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sz="2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218135" y="190119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bg1">
                    <a:lumMod val="50000"/>
                  </a:schemeClr>
                </a:solidFill>
              </a:rPr>
              <a:t>用户管理</a:t>
            </a:r>
            <a:endParaRPr lang="zh-CN" altLang="en-US" sz="2100" dirty="0">
              <a:solidFill>
                <a:schemeClr val="bg1">
                  <a:lumMod val="50000"/>
                </a:schemeClr>
              </a:solidFill>
            </a:endParaRPr>
          </a:p>
        </p:txBody>
      </p:sp>
      <p:sp>
        <p:nvSpPr>
          <p:cNvPr id="12" name="TextBox 11"/>
          <p:cNvSpPr txBox="1"/>
          <p:nvPr/>
        </p:nvSpPr>
        <p:spPr>
          <a:xfrm>
            <a:off x="1543050" y="1147488"/>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01</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532565" y="1910817"/>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02</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2226601" y="265971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tx1">
                    <a:lumMod val="50000"/>
                    <a:lumOff val="50000"/>
                  </a:schemeClr>
                </a:solidFill>
              </a:rPr>
              <a:t>项目管理</a:t>
            </a:r>
            <a:endParaRPr lang="zh-CN" altLang="en-US" sz="2100" dirty="0">
              <a:solidFill>
                <a:schemeClr val="tx1">
                  <a:lumMod val="50000"/>
                  <a:lumOff val="50000"/>
                </a:schemeClr>
              </a:solidFill>
            </a:endParaRPr>
          </a:p>
        </p:txBody>
      </p:sp>
      <p:sp>
        <p:nvSpPr>
          <p:cNvPr id="19" name="TextBox 12"/>
          <p:cNvSpPr txBox="1"/>
          <p:nvPr/>
        </p:nvSpPr>
        <p:spPr>
          <a:xfrm>
            <a:off x="1550654" y="2674146"/>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03</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5" name="TextBox 9"/>
          <p:cNvSpPr txBox="1"/>
          <p:nvPr/>
        </p:nvSpPr>
        <p:spPr>
          <a:xfrm>
            <a:off x="2239907" y="332105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a:solidFill>
                  <a:schemeClr val="bg1"/>
                </a:solidFill>
              </a:rPr>
              <a:t>产品研发</a:t>
            </a:r>
            <a:r>
              <a:rPr lang="zh-CN" altLang="en-US" sz="2100" smtClean="0">
                <a:solidFill>
                  <a:schemeClr val="bg1"/>
                </a:solidFill>
              </a:rPr>
              <a:t>流程</a:t>
            </a:r>
            <a:endParaRPr lang="zh-CN" altLang="en-US" sz="2100" dirty="0">
              <a:solidFill>
                <a:schemeClr val="bg1"/>
              </a:solidFill>
            </a:endParaRPr>
          </a:p>
        </p:txBody>
      </p:sp>
      <p:sp>
        <p:nvSpPr>
          <p:cNvPr id="16" name="TextBox 12"/>
          <p:cNvSpPr txBox="1"/>
          <p:nvPr/>
        </p:nvSpPr>
        <p:spPr>
          <a:xfrm>
            <a:off x="1554337" y="3330677"/>
            <a:ext cx="560785" cy="415498"/>
          </a:xfrm>
          <a:prstGeom prst="rect">
            <a:avLst/>
          </a:prstGeom>
          <a:noFill/>
        </p:spPr>
        <p:txBody>
          <a:bodyPr wrap="square" rtlCol="0">
            <a:spAutoFit/>
          </a:bodyPr>
          <a:lstStyle/>
          <a:p>
            <a:pPr algn="r"/>
            <a:r>
              <a:rPr lang="en-US" altLang="zh-CN" sz="2100" dirty="0" smtClean="0">
                <a:solidFill>
                  <a:schemeClr val="accent2"/>
                </a:solidFill>
                <a:latin typeface="微软雅黑" panose="020B0503020204020204" pitchFamily="34" charset="-122"/>
                <a:ea typeface="微软雅黑" panose="020B0503020204020204" pitchFamily="34" charset="-122"/>
              </a:rPr>
              <a:t>04</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0" name="TextBox 12"/>
          <p:cNvSpPr txBox="1"/>
          <p:nvPr/>
        </p:nvSpPr>
        <p:spPr>
          <a:xfrm>
            <a:off x="1554337" y="3958835"/>
            <a:ext cx="560785" cy="415498"/>
          </a:xfrm>
          <a:prstGeom prst="rect">
            <a:avLst/>
          </a:prstGeom>
          <a:noFill/>
        </p:spPr>
        <p:txBody>
          <a:bodyPr wrap="square" rtlCol="0">
            <a:spAutoFit/>
          </a:bodyPr>
          <a:lstStyle/>
          <a:p>
            <a:pPr algn="r"/>
            <a:r>
              <a:rPr lang="en-US" altLang="zh-CN" sz="2100" smtClean="0">
                <a:solidFill>
                  <a:schemeClr val="accent2"/>
                </a:solidFill>
                <a:latin typeface="微软雅黑" panose="020B0503020204020204" pitchFamily="34" charset="-122"/>
                <a:ea typeface="微软雅黑" panose="020B0503020204020204" pitchFamily="34" charset="-122"/>
              </a:rPr>
              <a:t>05</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1" name="TextBox 9"/>
          <p:cNvSpPr txBox="1"/>
          <p:nvPr/>
        </p:nvSpPr>
        <p:spPr>
          <a:xfrm>
            <a:off x="2239907" y="395883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en-US" altLang="zh-CN" sz="2100" smtClean="0">
                <a:solidFill>
                  <a:schemeClr val="tx1">
                    <a:lumMod val="50000"/>
                    <a:lumOff val="50000"/>
                  </a:schemeClr>
                </a:solidFill>
              </a:rPr>
              <a:t>JIRA</a:t>
            </a:r>
            <a:r>
              <a:rPr lang="zh-CN" altLang="en-US" sz="2100" smtClean="0">
                <a:solidFill>
                  <a:schemeClr val="tx1">
                    <a:lumMod val="50000"/>
                    <a:lumOff val="50000"/>
                  </a:schemeClr>
                </a:solidFill>
              </a:rPr>
              <a:t>与</a:t>
            </a:r>
            <a:r>
              <a:rPr lang="en-US" altLang="zh-CN" sz="2100" smtClean="0">
                <a:solidFill>
                  <a:schemeClr val="tx1">
                    <a:lumMod val="50000"/>
                    <a:lumOff val="50000"/>
                  </a:schemeClr>
                </a:solidFill>
              </a:rPr>
              <a:t>Jenkins</a:t>
            </a:r>
            <a:r>
              <a:rPr lang="zh-CN" altLang="en-US" sz="2100" smtClean="0">
                <a:solidFill>
                  <a:schemeClr val="tx1">
                    <a:lumMod val="50000"/>
                    <a:lumOff val="50000"/>
                  </a:schemeClr>
                </a:solidFill>
              </a:rPr>
              <a:t>的集成</a:t>
            </a:r>
            <a:endParaRPr lang="zh-CN" altLang="en-US" sz="2100" dirty="0">
              <a:solidFill>
                <a:schemeClr val="tx1">
                  <a:lumMod val="50000"/>
                  <a:lumOff val="50000"/>
                </a:schemeClr>
              </a:solidFill>
            </a:endParaRPr>
          </a:p>
        </p:txBody>
      </p:sp>
    </p:spTree>
    <p:extLst>
      <p:ext uri="{BB962C8B-B14F-4D97-AF65-F5344CB8AC3E}">
        <p14:creationId xmlns:p14="http://schemas.microsoft.com/office/powerpoint/2010/main" val="32165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99983"/>
            <a:ext cx="7272808" cy="504057"/>
          </a:xfrm>
        </p:spPr>
        <p:txBody>
          <a:bodyPr/>
          <a:lstStyle/>
          <a:p>
            <a:r>
              <a:rPr lang="zh-CN" altLang="en-US" smtClean="0"/>
              <a:t>演进版本工作流程图</a:t>
            </a:r>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906029893"/>
              </p:ext>
            </p:extLst>
          </p:nvPr>
        </p:nvGraphicFramePr>
        <p:xfrm>
          <a:off x="1488563" y="818703"/>
          <a:ext cx="6804831" cy="4209667"/>
        </p:xfrm>
        <a:graphic>
          <a:graphicData uri="http://schemas.openxmlformats.org/presentationml/2006/ole">
            <mc:AlternateContent xmlns:mc="http://schemas.openxmlformats.org/markup-compatibility/2006">
              <mc:Choice xmlns:v="urn:schemas-microsoft-com:vml" Requires="v">
                <p:oleObj spid="_x0000_s1515" name="Visio" r:id="rId3" imgW="10366539" imgH="6376641" progId="Visio.Drawing.11">
                  <p:embed/>
                </p:oleObj>
              </mc:Choice>
              <mc:Fallback>
                <p:oleObj name="Visio" r:id="rId3" imgW="10366539" imgH="63766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563" y="818703"/>
                        <a:ext cx="6804831" cy="4209667"/>
                      </a:xfrm>
                      <a:prstGeom prst="rect">
                        <a:avLst/>
                      </a:prstGeom>
                      <a:noFill/>
                      <a:extLst/>
                    </p:spPr>
                  </p:pic>
                </p:oleObj>
              </mc:Fallback>
            </mc:AlternateContent>
          </a:graphicData>
        </a:graphic>
      </p:graphicFrame>
    </p:spTree>
    <p:extLst>
      <p:ext uri="{BB962C8B-B14F-4D97-AF65-F5344CB8AC3E}">
        <p14:creationId xmlns:p14="http://schemas.microsoft.com/office/powerpoint/2010/main" val="1169510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9361" y="704528"/>
            <a:ext cx="8282744" cy="4154984"/>
          </a:xfrm>
          <a:prstGeom prst="rect">
            <a:avLst/>
          </a:prstGeom>
        </p:spPr>
        <p:txBody>
          <a:bodyPr wrap="square">
            <a:spAutoFit/>
          </a:bodyPr>
          <a:lstStyle/>
          <a:p>
            <a:pPr>
              <a:lnSpc>
                <a:spcPct val="120000"/>
              </a:lnSpc>
            </a:pPr>
            <a:r>
              <a:rPr lang="zh-CN" altLang="zh-CN" sz="1000">
                <a:latin typeface="微软雅黑" panose="020B0503020204020204" pitchFamily="34" charset="-122"/>
                <a:ea typeface="微软雅黑" panose="020B0503020204020204" pitchFamily="34" charset="-122"/>
              </a:rPr>
              <a:t>具体步骤如下：</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项目负责人创建项目里程碑（问题类型为</a:t>
            </a:r>
            <a:r>
              <a:rPr lang="en-US" altLang="zh-CN" sz="1000">
                <a:latin typeface="微软雅黑" panose="020B0503020204020204" pitchFamily="34" charset="-122"/>
                <a:ea typeface="微软雅黑" panose="020B0503020204020204" pitchFamily="34" charset="-122"/>
              </a:rPr>
              <a:t>Epic</a:t>
            </a:r>
            <a:r>
              <a:rPr lang="zh-CN" altLang="zh-CN" sz="1000">
                <a:latin typeface="微软雅黑" panose="020B0503020204020204" pitchFamily="34" charset="-122"/>
                <a:ea typeface="微软雅黑" panose="020B0503020204020204" pitchFamily="34" charset="-122"/>
              </a:rPr>
              <a:t>），经办人为需求人员。创建完成后其状态为“待办”。</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需求人员点击按钮“处理中”。</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项目组成员会议讨论，确定任务范围。</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需求人员细化任务，梳理需求清单。</a:t>
            </a:r>
          </a:p>
          <a:p>
            <a:pPr marL="228600" lvl="0" indent="-228600">
              <a:lnSpc>
                <a:spcPct val="120000"/>
              </a:lnSpc>
              <a:buFont typeface="+mj-lt"/>
              <a:buAutoNum type="arabicPeriod"/>
            </a:pPr>
            <a:r>
              <a:rPr lang="zh-CN" altLang="zh-CN" sz="1000" b="1" smtClean="0">
                <a:solidFill>
                  <a:srgbClr val="FF0000"/>
                </a:solidFill>
                <a:latin typeface="微软雅黑" panose="020B0503020204020204" pitchFamily="34" charset="-122"/>
                <a:ea typeface="微软雅黑" panose="020B0503020204020204" pitchFamily="34" charset="-122"/>
              </a:rPr>
              <a:t>需求</a:t>
            </a:r>
            <a:r>
              <a:rPr lang="zh-CN" altLang="zh-CN" sz="1000" b="1">
                <a:solidFill>
                  <a:srgbClr val="FF0000"/>
                </a:solidFill>
                <a:latin typeface="微软雅黑" panose="020B0503020204020204" pitchFamily="34" charset="-122"/>
                <a:ea typeface="微软雅黑" panose="020B0503020204020204" pitchFamily="34" charset="-122"/>
              </a:rPr>
              <a:t>人员</a:t>
            </a:r>
            <a:r>
              <a:rPr lang="zh-CN" altLang="zh-CN" sz="1000">
                <a:latin typeface="微软雅黑" panose="020B0503020204020204" pitchFamily="34" charset="-122"/>
                <a:ea typeface="微软雅黑" panose="020B0503020204020204" pitchFamily="34" charset="-122"/>
              </a:rPr>
              <a:t>在</a:t>
            </a:r>
            <a:r>
              <a:rPr lang="en-US" altLang="zh-CN" sz="1000">
                <a:latin typeface="微软雅黑" panose="020B0503020204020204" pitchFamily="34" charset="-122"/>
                <a:ea typeface="微软雅黑" panose="020B0503020204020204" pitchFamily="34" charset="-122"/>
              </a:rPr>
              <a:t>Jira</a:t>
            </a:r>
            <a:r>
              <a:rPr lang="zh-CN" altLang="zh-CN" sz="1000">
                <a:latin typeface="微软雅黑" panose="020B0503020204020204" pitchFamily="34" charset="-122"/>
                <a:ea typeface="微软雅黑" panose="020B0503020204020204" pitchFamily="34" charset="-122"/>
              </a:rPr>
              <a:t>系统中创建需求（问题类型为</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），并选择经办人为设计人员。创建完成后状态为“待办”，</a:t>
            </a:r>
            <a:r>
              <a:rPr lang="zh-CN" altLang="zh-CN" sz="1000" b="1">
                <a:solidFill>
                  <a:srgbClr val="FF0000"/>
                </a:solidFill>
                <a:latin typeface="微软雅黑" panose="020B0503020204020204" pitchFamily="34" charset="-122"/>
                <a:ea typeface="微软雅黑" panose="020B0503020204020204" pitchFamily="34" charset="-122"/>
              </a:rPr>
              <a:t>并且尽量在</a:t>
            </a:r>
            <a:r>
              <a:rPr lang="en-US" altLang="zh-CN" sz="1000" b="1">
                <a:solidFill>
                  <a:srgbClr val="FF0000"/>
                </a:solidFill>
                <a:latin typeface="微软雅黑" panose="020B0503020204020204" pitchFamily="34" charset="-122"/>
                <a:ea typeface="微软雅黑" panose="020B0503020204020204" pitchFamily="34" charset="-122"/>
              </a:rPr>
              <a:t>Confluence wiki</a:t>
            </a:r>
            <a:r>
              <a:rPr lang="zh-CN" altLang="zh-CN" sz="1000" b="1">
                <a:solidFill>
                  <a:srgbClr val="FF0000"/>
                </a:solidFill>
                <a:latin typeface="微软雅黑" panose="020B0503020204020204" pitchFamily="34" charset="-122"/>
                <a:ea typeface="微软雅黑" panose="020B0503020204020204" pitchFamily="34" charset="-122"/>
              </a:rPr>
              <a:t>系统中建立</a:t>
            </a:r>
            <a:r>
              <a:rPr lang="en-US" altLang="zh-CN" sz="1000" b="1">
                <a:solidFill>
                  <a:srgbClr val="FF0000"/>
                </a:solidFill>
                <a:latin typeface="微软雅黑" panose="020B0503020204020204" pitchFamily="34" charset="-122"/>
                <a:ea typeface="微软雅黑" panose="020B0503020204020204" pitchFamily="34" charset="-122"/>
              </a:rPr>
              <a:t>wiki</a:t>
            </a:r>
            <a:r>
              <a:rPr lang="zh-CN" altLang="zh-CN" sz="1000" b="1">
                <a:solidFill>
                  <a:srgbClr val="FF0000"/>
                </a:solidFill>
                <a:latin typeface="微软雅黑" panose="020B0503020204020204" pitchFamily="34" charset="-122"/>
                <a:ea typeface="微软雅黑" panose="020B0503020204020204" pitchFamily="34" charset="-122"/>
              </a:rPr>
              <a:t>页面描述需求，并且链接到这个</a:t>
            </a:r>
            <a:r>
              <a:rPr lang="en-US" altLang="zh-CN" sz="1000" b="1">
                <a:solidFill>
                  <a:srgbClr val="FF0000"/>
                </a:solidFill>
                <a:latin typeface="微软雅黑" panose="020B0503020204020204" pitchFamily="34" charset="-122"/>
                <a:ea typeface="微软雅黑" panose="020B0503020204020204" pitchFamily="34" charset="-122"/>
              </a:rPr>
              <a:t>story</a:t>
            </a:r>
            <a:r>
              <a:rPr lang="zh-CN" altLang="zh-CN" sz="1000" b="1">
                <a:solidFill>
                  <a:srgbClr val="FF0000"/>
                </a:solidFill>
                <a:latin typeface="微软雅黑" panose="020B0503020204020204" pitchFamily="34" charset="-122"/>
                <a:ea typeface="微软雅黑" panose="020B0503020204020204" pitchFamily="34" charset="-122"/>
              </a:rPr>
              <a:t>上</a:t>
            </a:r>
            <a:r>
              <a:rPr lang="zh-CN" altLang="zh-CN" sz="1000">
                <a:solidFill>
                  <a:srgbClr val="FF0000"/>
                </a:solidFill>
                <a:latin typeface="微软雅黑" panose="020B0503020204020204" pitchFamily="34" charset="-122"/>
                <a:ea typeface="微软雅黑" panose="020B0503020204020204" pitchFamily="34" charset="-122"/>
              </a:rPr>
              <a:t>。</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设计人员点击按钮“处理中”。</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设计人员根据需求，拆分开发任务。</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设计人员为</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创建</a:t>
            </a:r>
            <a:r>
              <a:rPr lang="en-US" altLang="zh-CN" sz="1000">
                <a:latin typeface="微软雅黑" panose="020B0503020204020204" pitchFamily="34" charset="-122"/>
                <a:ea typeface="微软雅黑" panose="020B0503020204020204" pitchFamily="34" charset="-122"/>
              </a:rPr>
              <a:t>Subtask</a:t>
            </a:r>
            <a:r>
              <a:rPr lang="zh-CN" altLang="zh-CN" sz="1000">
                <a:latin typeface="微软雅黑" panose="020B0503020204020204" pitchFamily="34" charset="-122"/>
                <a:ea typeface="微软雅黑" panose="020B0503020204020204" pitchFamily="34" charset="-122"/>
              </a:rPr>
              <a:t>子任务，并选择经办人为开发人员，进行开发任务分发。报告人为测试负责人。创建完成后状态为“待办”。</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开发人员点击按钮“处理中”。</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开发人员执行开发任务。</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开发完成后，</a:t>
            </a:r>
            <a:r>
              <a:rPr lang="zh-CN" altLang="zh-CN" sz="1000" b="1">
                <a:latin typeface="微软雅黑" panose="020B0503020204020204" pitchFamily="34" charset="-122"/>
                <a:ea typeface="微软雅黑" panose="020B0503020204020204" pitchFamily="34" charset="-122"/>
              </a:rPr>
              <a:t>开发人员</a:t>
            </a:r>
            <a:r>
              <a:rPr lang="zh-CN" altLang="zh-CN" sz="1000">
                <a:latin typeface="微软雅黑" panose="020B0503020204020204" pitchFamily="34" charset="-122"/>
                <a:ea typeface="微软雅黑" panose="020B0503020204020204" pitchFamily="34" charset="-122"/>
              </a:rPr>
              <a:t>点击按钮“检视中”，按</a:t>
            </a:r>
            <a:r>
              <a:rPr lang="en-US" altLang="zh-CN" sz="1000">
                <a:latin typeface="微软雅黑" panose="020B0503020204020204" pitchFamily="34" charset="-122"/>
                <a:ea typeface="微软雅黑" panose="020B0503020204020204" pitchFamily="34" charset="-122"/>
              </a:rPr>
              <a:t>subtask</a:t>
            </a:r>
            <a:r>
              <a:rPr lang="zh-CN" altLang="zh-CN" sz="1000">
                <a:latin typeface="微软雅黑" panose="020B0503020204020204" pitchFamily="34" charset="-122"/>
                <a:ea typeface="微软雅黑" panose="020B0503020204020204" pitchFamily="34" charset="-122"/>
              </a:rPr>
              <a:t>提交代码，</a:t>
            </a:r>
            <a:r>
              <a:rPr lang="zh-CN" altLang="zh-CN" sz="1000" b="1">
                <a:solidFill>
                  <a:srgbClr val="FF0000"/>
                </a:solidFill>
                <a:latin typeface="微软雅黑" panose="020B0503020204020204" pitchFamily="34" charset="-122"/>
                <a:ea typeface="微软雅黑" panose="020B0503020204020204" pitchFamily="34" charset="-122"/>
              </a:rPr>
              <a:t>并且在</a:t>
            </a:r>
            <a:r>
              <a:rPr lang="en-US" altLang="zh-CN" sz="1000" b="1">
                <a:solidFill>
                  <a:srgbClr val="FF0000"/>
                </a:solidFill>
                <a:latin typeface="微软雅黑" panose="020B0503020204020204" pitchFamily="34" charset="-122"/>
                <a:ea typeface="微软雅黑" panose="020B0503020204020204" pitchFamily="34" charset="-122"/>
              </a:rPr>
              <a:t>svn</a:t>
            </a:r>
            <a:r>
              <a:rPr lang="zh-CN" altLang="zh-CN" sz="1000" b="1">
                <a:solidFill>
                  <a:srgbClr val="FF0000"/>
                </a:solidFill>
                <a:latin typeface="微软雅黑" panose="020B0503020204020204" pitchFamily="34" charset="-122"/>
                <a:ea typeface="微软雅黑" panose="020B0503020204020204" pitchFamily="34" charset="-122"/>
              </a:rPr>
              <a:t>中写明任务号（诸如</a:t>
            </a:r>
            <a:r>
              <a:rPr lang="en-US" altLang="zh-CN" sz="1000" b="1">
                <a:solidFill>
                  <a:srgbClr val="FF0000"/>
                </a:solidFill>
                <a:latin typeface="微软雅黑" panose="020B0503020204020204" pitchFamily="34" charset="-122"/>
                <a:ea typeface="微软雅黑" panose="020B0503020204020204" pitchFamily="34" charset="-122"/>
              </a:rPr>
              <a:t>OSPRD-415</a:t>
            </a:r>
            <a:r>
              <a:rPr lang="zh-CN" altLang="zh-CN" sz="1000" b="1">
                <a:solidFill>
                  <a:srgbClr val="FF0000"/>
                </a:solidFill>
                <a:latin typeface="微软雅黑" panose="020B0503020204020204" pitchFamily="34" charset="-122"/>
                <a:ea typeface="微软雅黑" panose="020B0503020204020204" pitchFamily="34" charset="-122"/>
              </a:rPr>
              <a:t>）</a:t>
            </a:r>
            <a:r>
              <a:rPr lang="zh-CN" altLang="zh-CN" sz="1000">
                <a:latin typeface="微软雅黑" panose="020B0503020204020204" pitchFamily="34" charset="-122"/>
                <a:ea typeface="微软雅黑" panose="020B0503020204020204" pitchFamily="34" charset="-122"/>
              </a:rPr>
              <a:t>。</a:t>
            </a:r>
            <a:r>
              <a:rPr lang="zh-CN" altLang="zh-CN" sz="1000" u="sng">
                <a:latin typeface="微软雅黑" panose="020B0503020204020204" pitchFamily="34" charset="-122"/>
                <a:ea typeface="微软雅黑" panose="020B0503020204020204" pitchFamily="34" charset="-122"/>
              </a:rPr>
              <a:t>［红色部分为对开发的强制性要求，作为最后审计开发人员专业性要求］</a:t>
            </a:r>
            <a:endParaRPr lang="zh-CN" altLang="zh-CN" sz="1000">
              <a:latin typeface="微软雅黑" panose="020B0503020204020204" pitchFamily="34" charset="-122"/>
              <a:ea typeface="微软雅黑" panose="020B0503020204020204" pitchFamily="34" charset="-122"/>
            </a:endParaRP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需求人员检查</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下的所有</a:t>
            </a:r>
            <a:r>
              <a:rPr lang="en-US" altLang="zh-CN" sz="1000">
                <a:latin typeface="微软雅黑" panose="020B0503020204020204" pitchFamily="34" charset="-122"/>
                <a:ea typeface="微软雅黑" panose="020B0503020204020204" pitchFamily="34" charset="-122"/>
              </a:rPr>
              <a:t>Subtask</a:t>
            </a:r>
            <a:r>
              <a:rPr lang="zh-CN" altLang="zh-CN" sz="1000">
                <a:latin typeface="微软雅黑" panose="020B0503020204020204" pitchFamily="34" charset="-122"/>
                <a:ea typeface="微软雅黑" panose="020B0503020204020204" pitchFamily="34" charset="-122"/>
              </a:rPr>
              <a:t>子任务状态是否都为“检视中”。</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若检查</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下的所有子任务状态都为“检视中”，则需求人员点击按钮“检视中”，</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状态变为“检视中”；若不是，则不操作。</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测试负责人筛选“检视中”状态的开发任务（即类型为</a:t>
            </a:r>
            <a:r>
              <a:rPr lang="en-US" altLang="zh-CN" sz="1000">
                <a:latin typeface="微软雅黑" panose="020B0503020204020204" pitchFamily="34" charset="-122"/>
                <a:ea typeface="微软雅黑" panose="020B0503020204020204" pitchFamily="34" charset="-122"/>
              </a:rPr>
              <a:t>Subtask</a:t>
            </a:r>
            <a:r>
              <a:rPr lang="zh-CN" altLang="zh-CN" sz="1000">
                <a:latin typeface="微软雅黑" panose="020B0503020204020204" pitchFamily="34" charset="-122"/>
                <a:ea typeface="微软雅黑" panose="020B0503020204020204" pitchFamily="34" charset="-122"/>
              </a:rPr>
              <a:t>的问题），查看待测试的开发任务。</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测试负责人将开发任务的报告人更改为测试人员，进行测试任务分发。</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测试人员对分发给自己的开发任务进行测试，测试通过转</a:t>
            </a:r>
            <a:r>
              <a:rPr lang="en-US" altLang="zh-CN" sz="1000">
                <a:latin typeface="微软雅黑" panose="020B0503020204020204" pitchFamily="34" charset="-122"/>
                <a:ea typeface="微软雅黑" panose="020B0503020204020204" pitchFamily="34" charset="-122"/>
              </a:rPr>
              <a:t>17</a:t>
            </a:r>
            <a:r>
              <a:rPr lang="zh-CN" altLang="zh-CN" sz="1000">
                <a:latin typeface="微软雅黑" panose="020B0503020204020204" pitchFamily="34" charset="-122"/>
                <a:ea typeface="微软雅黑" panose="020B0503020204020204" pitchFamily="34" charset="-122"/>
              </a:rPr>
              <a:t>，测试不通过转</a:t>
            </a:r>
            <a:r>
              <a:rPr lang="en-US" altLang="zh-CN" sz="1000">
                <a:latin typeface="微软雅黑" panose="020B0503020204020204" pitchFamily="34" charset="-122"/>
                <a:ea typeface="微软雅黑" panose="020B0503020204020204" pitchFamily="34" charset="-122"/>
              </a:rPr>
              <a:t>22</a:t>
            </a:r>
            <a:r>
              <a:rPr lang="zh-CN" altLang="zh-CN" sz="1000">
                <a:latin typeface="微软雅黑" panose="020B0503020204020204" pitchFamily="34" charset="-122"/>
                <a:ea typeface="微软雅黑" panose="020B0503020204020204" pitchFamily="34" charset="-122"/>
              </a:rPr>
              <a:t>。</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若测试通过，则测试人员点击“完成”，即开发任务完成。</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需求人员检查该</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下的所有</a:t>
            </a:r>
            <a:r>
              <a:rPr lang="en-US" altLang="zh-CN" sz="1000">
                <a:latin typeface="微软雅黑" panose="020B0503020204020204" pitchFamily="34" charset="-122"/>
                <a:ea typeface="微软雅黑" panose="020B0503020204020204" pitchFamily="34" charset="-122"/>
              </a:rPr>
              <a:t>Subtask</a:t>
            </a:r>
            <a:r>
              <a:rPr lang="zh-CN" altLang="zh-CN" sz="1000">
                <a:latin typeface="微软雅黑" panose="020B0503020204020204" pitchFamily="34" charset="-122"/>
                <a:ea typeface="微软雅黑" panose="020B0503020204020204" pitchFamily="34" charset="-122"/>
              </a:rPr>
              <a:t>子任务状态是否都为“完成”。</a:t>
            </a:r>
          </a:p>
          <a:p>
            <a:pPr marL="228600" lvl="0" indent="-228600">
              <a:lnSpc>
                <a:spcPct val="120000"/>
              </a:lnSpc>
              <a:buFont typeface="+mj-lt"/>
              <a:buAutoNum type="arabicPeriod"/>
            </a:pPr>
            <a:r>
              <a:rPr lang="zh-CN" altLang="zh-CN" sz="1000">
                <a:latin typeface="微软雅黑" panose="020B0503020204020204" pitchFamily="34" charset="-122"/>
                <a:ea typeface="微软雅黑" panose="020B0503020204020204" pitchFamily="34" charset="-122"/>
              </a:rPr>
              <a:t>若该</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下的所有</a:t>
            </a:r>
            <a:r>
              <a:rPr lang="en-US" altLang="zh-CN" sz="1000">
                <a:latin typeface="微软雅黑" panose="020B0503020204020204" pitchFamily="34" charset="-122"/>
                <a:ea typeface="微软雅黑" panose="020B0503020204020204" pitchFamily="34" charset="-122"/>
              </a:rPr>
              <a:t>Subtask</a:t>
            </a:r>
            <a:r>
              <a:rPr lang="zh-CN" altLang="zh-CN" sz="1000">
                <a:latin typeface="微软雅黑" panose="020B0503020204020204" pitchFamily="34" charset="-122"/>
                <a:ea typeface="微软雅黑" panose="020B0503020204020204" pitchFamily="34" charset="-122"/>
              </a:rPr>
              <a:t>子任务状态都为“完成”，那么需求人员点击按钮“完成”，</a:t>
            </a:r>
            <a:r>
              <a:rPr lang="en-US" altLang="zh-CN" sz="1000">
                <a:latin typeface="微软雅黑" panose="020B0503020204020204" pitchFamily="34" charset="-122"/>
                <a:ea typeface="微软雅黑" panose="020B0503020204020204" pitchFamily="34" charset="-122"/>
              </a:rPr>
              <a:t>Story</a:t>
            </a:r>
            <a:r>
              <a:rPr lang="zh-CN" altLang="zh-CN" sz="1000">
                <a:latin typeface="微软雅黑" panose="020B0503020204020204" pitchFamily="34" charset="-122"/>
                <a:ea typeface="微软雅黑" panose="020B0503020204020204" pitchFamily="34" charset="-122"/>
              </a:rPr>
              <a:t>状态变为“完成”；若不是，则不操作</a:t>
            </a:r>
            <a:r>
              <a:rPr lang="zh-CN" altLang="zh-CN" sz="1000" smtClean="0">
                <a:latin typeface="微软雅黑" panose="020B0503020204020204" pitchFamily="34" charset="-122"/>
                <a:ea typeface="微软雅黑" panose="020B0503020204020204" pitchFamily="34" charset="-122"/>
              </a:rPr>
              <a:t>。</a:t>
            </a:r>
            <a:endParaRPr lang="zh-CN" altLang="zh-CN" sz="1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387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2104697" y="1003177"/>
            <a:ext cx="6652350"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Rectangle 13"/>
          <p:cNvSpPr/>
          <p:nvPr/>
        </p:nvSpPr>
        <p:spPr>
          <a:xfrm>
            <a:off x="0" y="141685"/>
            <a:ext cx="2102972"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 name="Title 1"/>
          <p:cNvSpPr txBox="1">
            <a:spLocks/>
          </p:cNvSpPr>
          <p:nvPr/>
        </p:nvSpPr>
        <p:spPr>
          <a:xfrm>
            <a:off x="0" y="141685"/>
            <a:ext cx="2103836" cy="681038"/>
          </a:xfrm>
          <a:prstGeom prst="rect">
            <a:avLst/>
          </a:prstGeom>
        </p:spPr>
        <p:txBody>
          <a:bodyPr vert="horz" lIns="68580" tIns="34290" rIns="68580" bIns="34290" rtlCol="0" anchor="ctr">
            <a:normAutofit/>
          </a:bodyPr>
          <a:lstStyle>
            <a:lvl1pPr>
              <a:lnSpc>
                <a:spcPct val="90000"/>
              </a:lnSpc>
              <a:spcBef>
                <a:spcPct val="0"/>
              </a:spcBef>
              <a:buNone/>
              <a:defRPr sz="3200" baseline="0">
                <a:solidFill>
                  <a:schemeClr val="accent1"/>
                </a:solidFill>
                <a:latin typeface="Frutiger55Roman" panose="020B0500000000000000" pitchFamily="34" charset="0"/>
                <a:ea typeface="方正兰亭中黑_GBK" panose="02000000000000000000" pitchFamily="2" charset="-122"/>
                <a:cs typeface="+mj-cs"/>
              </a:defRPr>
            </a:lvl1pPr>
          </a:lstStyle>
          <a:p>
            <a:pPr algn="r"/>
            <a:r>
              <a:rPr lang="en-US" altLang="zh-CN" sz="2400" dirty="0">
                <a:solidFill>
                  <a:schemeClr val="bg1"/>
                </a:solidFill>
                <a:latin typeface="微软雅黑" panose="020B0503020204020204" pitchFamily="34" charset="-122"/>
                <a:ea typeface="微软雅黑" panose="020B0503020204020204" pitchFamily="34" charset="-122"/>
              </a:rPr>
              <a:t>CONTENT</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2103835" y="0"/>
            <a:ext cx="862" cy="45401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8135" y="1142678"/>
            <a:ext cx="6229512" cy="415498"/>
          </a:xfrm>
          <a:prstGeom prst="rect">
            <a:avLst/>
          </a:prstGeom>
          <a:noFill/>
        </p:spPr>
        <p:txBody>
          <a:bodyPr wrap="square" rtlCol="0">
            <a:spAutoFit/>
          </a:bodyPr>
          <a:lstStyle/>
          <a:p>
            <a:r>
              <a:rPr lang="en-US" altLang="zh-CN" sz="2100" smtClean="0">
                <a:solidFill>
                  <a:schemeClr val="bg1"/>
                </a:solidFill>
                <a:latin typeface="微软雅黑" panose="020B0503020204020204" pitchFamily="34" charset="-122"/>
                <a:ea typeface="微软雅黑" panose="020B0503020204020204" pitchFamily="34" charset="-122"/>
              </a:rPr>
              <a:t>JIRA</a:t>
            </a:r>
            <a:r>
              <a:rPr lang="zh-CN" altLang="en-US" sz="2100" smtClean="0">
                <a:solidFill>
                  <a:schemeClr val="bg1"/>
                </a:solidFill>
                <a:latin typeface="微软雅黑" panose="020B0503020204020204" pitchFamily="34" charset="-122"/>
                <a:ea typeface="微软雅黑" panose="020B0503020204020204" pitchFamily="34" charset="-122"/>
              </a:rPr>
              <a:t>简介</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218135" y="190119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tx1">
                    <a:lumMod val="50000"/>
                    <a:lumOff val="50000"/>
                  </a:schemeClr>
                </a:solidFill>
              </a:rPr>
              <a:t>用户管理</a:t>
            </a:r>
            <a:endParaRPr lang="zh-CN" altLang="en-US" sz="2100" dirty="0">
              <a:solidFill>
                <a:schemeClr val="tx1">
                  <a:lumMod val="50000"/>
                  <a:lumOff val="50000"/>
                </a:schemeClr>
              </a:solidFill>
            </a:endParaRPr>
          </a:p>
        </p:txBody>
      </p:sp>
      <p:sp>
        <p:nvSpPr>
          <p:cNvPr id="12" name="TextBox 11"/>
          <p:cNvSpPr txBox="1"/>
          <p:nvPr/>
        </p:nvSpPr>
        <p:spPr>
          <a:xfrm>
            <a:off x="1543050" y="1147488"/>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01</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532565" y="1910817"/>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02</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2226601" y="265971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tx1">
                    <a:lumMod val="50000"/>
                    <a:lumOff val="50000"/>
                  </a:schemeClr>
                </a:solidFill>
              </a:rPr>
              <a:t>项目管理</a:t>
            </a:r>
            <a:endParaRPr lang="zh-CN" altLang="en-US" sz="2100" dirty="0">
              <a:solidFill>
                <a:schemeClr val="tx1">
                  <a:lumMod val="50000"/>
                  <a:lumOff val="50000"/>
                </a:schemeClr>
              </a:solidFill>
            </a:endParaRPr>
          </a:p>
        </p:txBody>
      </p:sp>
      <p:sp>
        <p:nvSpPr>
          <p:cNvPr id="19" name="TextBox 12"/>
          <p:cNvSpPr txBox="1"/>
          <p:nvPr/>
        </p:nvSpPr>
        <p:spPr>
          <a:xfrm>
            <a:off x="1550654" y="2674146"/>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03</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5" name="TextBox 9"/>
          <p:cNvSpPr txBox="1"/>
          <p:nvPr/>
        </p:nvSpPr>
        <p:spPr>
          <a:xfrm>
            <a:off x="2239907" y="332105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tx1">
                    <a:lumMod val="50000"/>
                    <a:lumOff val="50000"/>
                  </a:schemeClr>
                </a:solidFill>
              </a:rPr>
              <a:t>产品研发流程</a:t>
            </a:r>
            <a:endParaRPr lang="zh-CN" altLang="en-US" sz="2100" dirty="0">
              <a:solidFill>
                <a:schemeClr val="tx1">
                  <a:lumMod val="50000"/>
                  <a:lumOff val="50000"/>
                </a:schemeClr>
              </a:solidFill>
            </a:endParaRPr>
          </a:p>
        </p:txBody>
      </p:sp>
      <p:sp>
        <p:nvSpPr>
          <p:cNvPr id="16" name="TextBox 12"/>
          <p:cNvSpPr txBox="1"/>
          <p:nvPr/>
        </p:nvSpPr>
        <p:spPr>
          <a:xfrm>
            <a:off x="1554337" y="3330677"/>
            <a:ext cx="560785" cy="415498"/>
          </a:xfrm>
          <a:prstGeom prst="rect">
            <a:avLst/>
          </a:prstGeom>
          <a:noFill/>
        </p:spPr>
        <p:txBody>
          <a:bodyPr wrap="square" rtlCol="0">
            <a:spAutoFit/>
          </a:bodyPr>
          <a:lstStyle/>
          <a:p>
            <a:pPr algn="r"/>
            <a:r>
              <a:rPr lang="en-US" altLang="zh-CN" sz="2100" dirty="0" smtClean="0">
                <a:solidFill>
                  <a:schemeClr val="accent2"/>
                </a:solidFill>
                <a:latin typeface="微软雅黑" panose="020B0503020204020204" pitchFamily="34" charset="-122"/>
                <a:ea typeface="微软雅黑" panose="020B0503020204020204" pitchFamily="34" charset="-122"/>
              </a:rPr>
              <a:t>04</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0" name="TextBox 12"/>
          <p:cNvSpPr txBox="1"/>
          <p:nvPr/>
        </p:nvSpPr>
        <p:spPr>
          <a:xfrm>
            <a:off x="1554337" y="3958835"/>
            <a:ext cx="560785" cy="415498"/>
          </a:xfrm>
          <a:prstGeom prst="rect">
            <a:avLst/>
          </a:prstGeom>
          <a:noFill/>
        </p:spPr>
        <p:txBody>
          <a:bodyPr wrap="square" rtlCol="0">
            <a:spAutoFit/>
          </a:bodyPr>
          <a:lstStyle/>
          <a:p>
            <a:pPr algn="r"/>
            <a:r>
              <a:rPr lang="en-US" altLang="zh-CN" sz="2100" smtClean="0">
                <a:solidFill>
                  <a:schemeClr val="accent2"/>
                </a:solidFill>
                <a:latin typeface="微软雅黑" panose="020B0503020204020204" pitchFamily="34" charset="-122"/>
                <a:ea typeface="微软雅黑" panose="020B0503020204020204" pitchFamily="34" charset="-122"/>
              </a:rPr>
              <a:t>05</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1" name="TextBox 9"/>
          <p:cNvSpPr txBox="1"/>
          <p:nvPr/>
        </p:nvSpPr>
        <p:spPr>
          <a:xfrm>
            <a:off x="2239907" y="395883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en-US" altLang="zh-CN" sz="2100" smtClean="0">
                <a:solidFill>
                  <a:schemeClr val="tx1">
                    <a:lumMod val="50000"/>
                    <a:lumOff val="50000"/>
                  </a:schemeClr>
                </a:solidFill>
              </a:rPr>
              <a:t>JIRA</a:t>
            </a:r>
            <a:r>
              <a:rPr lang="zh-CN" altLang="en-US" sz="2100" smtClean="0">
                <a:solidFill>
                  <a:schemeClr val="tx1">
                    <a:lumMod val="50000"/>
                    <a:lumOff val="50000"/>
                  </a:schemeClr>
                </a:solidFill>
              </a:rPr>
              <a:t>与</a:t>
            </a:r>
            <a:r>
              <a:rPr lang="en-US" altLang="zh-CN" sz="2100" smtClean="0">
                <a:solidFill>
                  <a:schemeClr val="tx1">
                    <a:lumMod val="50000"/>
                    <a:lumOff val="50000"/>
                  </a:schemeClr>
                </a:solidFill>
              </a:rPr>
              <a:t>Jenkins</a:t>
            </a:r>
            <a:r>
              <a:rPr lang="zh-CN" altLang="en-US" sz="2100" smtClean="0">
                <a:solidFill>
                  <a:schemeClr val="tx1">
                    <a:lumMod val="50000"/>
                    <a:lumOff val="50000"/>
                  </a:schemeClr>
                </a:solidFill>
              </a:rPr>
              <a:t>的集成</a:t>
            </a:r>
            <a:endParaRPr lang="zh-CN" altLang="en-US" sz="2100" dirty="0">
              <a:solidFill>
                <a:schemeClr val="tx1">
                  <a:lumMod val="50000"/>
                  <a:lumOff val="50000"/>
                </a:schemeClr>
              </a:solidFill>
            </a:endParaRPr>
          </a:p>
        </p:txBody>
      </p:sp>
    </p:spTree>
    <p:extLst>
      <p:ext uri="{BB962C8B-B14F-4D97-AF65-F5344CB8AC3E}">
        <p14:creationId xmlns:p14="http://schemas.microsoft.com/office/powerpoint/2010/main" val="93737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4912" y="1125200"/>
            <a:ext cx="8080743" cy="2855525"/>
          </a:xfrm>
          <a:prstGeom prst="rect">
            <a:avLst/>
          </a:prstGeom>
        </p:spPr>
        <p:txBody>
          <a:bodyPr wrap="square">
            <a:spAutoFit/>
          </a:bodyPr>
          <a:lstStyle/>
          <a:p>
            <a:pPr marL="228600" lvl="0" indent="-228600">
              <a:lnSpc>
                <a:spcPct val="150000"/>
              </a:lnSpc>
              <a:buFont typeface="+mj-lt"/>
              <a:buAutoNum type="arabicPeriod" startAt="20"/>
            </a:pPr>
            <a:r>
              <a:rPr lang="zh-CN" altLang="zh-CN" sz="1100">
                <a:latin typeface="微软雅黑" panose="020B0503020204020204" pitchFamily="34" charset="-122"/>
                <a:ea typeface="微软雅黑" panose="020B0503020204020204" pitchFamily="34" charset="-122"/>
              </a:rPr>
              <a:t>负责人检查</a:t>
            </a:r>
            <a:r>
              <a:rPr lang="en-US" altLang="zh-CN" sz="1100">
                <a:latin typeface="微软雅黑" panose="020B0503020204020204" pitchFamily="34" charset="-122"/>
                <a:ea typeface="微软雅黑" panose="020B0503020204020204" pitchFamily="34" charset="-122"/>
              </a:rPr>
              <a:t>Epic</a:t>
            </a:r>
            <a:r>
              <a:rPr lang="zh-CN" altLang="zh-CN" sz="1100">
                <a:latin typeface="微软雅黑" panose="020B0503020204020204" pitchFamily="34" charset="-122"/>
                <a:ea typeface="微软雅黑" panose="020B0503020204020204" pitchFamily="34" charset="-122"/>
              </a:rPr>
              <a:t>下所有的</a:t>
            </a:r>
            <a:r>
              <a:rPr lang="en-US" altLang="zh-CN" sz="1100">
                <a:latin typeface="微软雅黑" panose="020B0503020204020204" pitchFamily="34" charset="-122"/>
                <a:ea typeface="微软雅黑" panose="020B0503020204020204" pitchFamily="34" charset="-122"/>
              </a:rPr>
              <a:t>Story</a:t>
            </a:r>
            <a:r>
              <a:rPr lang="zh-CN" altLang="zh-CN" sz="1100">
                <a:latin typeface="微软雅黑" panose="020B0503020204020204" pitchFamily="34" charset="-122"/>
                <a:ea typeface="微软雅黑" panose="020B0503020204020204" pitchFamily="34" charset="-122"/>
              </a:rPr>
              <a:t>状态是否都为“完成”。</a:t>
            </a:r>
          </a:p>
          <a:p>
            <a:pPr marL="228600" lvl="0" indent="-228600">
              <a:lnSpc>
                <a:spcPct val="150000"/>
              </a:lnSpc>
              <a:buFont typeface="+mj-lt"/>
              <a:buAutoNum type="arabicPeriod" startAt="20"/>
            </a:pPr>
            <a:r>
              <a:rPr lang="zh-CN" altLang="zh-CN" sz="1100">
                <a:latin typeface="微软雅黑" panose="020B0503020204020204" pitchFamily="34" charset="-122"/>
                <a:ea typeface="微软雅黑" panose="020B0503020204020204" pitchFamily="34" charset="-122"/>
              </a:rPr>
              <a:t>若</a:t>
            </a:r>
            <a:r>
              <a:rPr lang="en-US" altLang="zh-CN" sz="1100">
                <a:latin typeface="微软雅黑" panose="020B0503020204020204" pitchFamily="34" charset="-122"/>
                <a:ea typeface="微软雅黑" panose="020B0503020204020204" pitchFamily="34" charset="-122"/>
              </a:rPr>
              <a:t>Epic</a:t>
            </a:r>
            <a:r>
              <a:rPr lang="zh-CN" altLang="zh-CN" sz="1100">
                <a:latin typeface="微软雅黑" panose="020B0503020204020204" pitchFamily="34" charset="-122"/>
                <a:ea typeface="微软雅黑" panose="020B0503020204020204" pitchFamily="34" charset="-122"/>
              </a:rPr>
              <a:t>下所有的</a:t>
            </a:r>
            <a:r>
              <a:rPr lang="en-US" altLang="zh-CN" sz="1100">
                <a:latin typeface="微软雅黑" panose="020B0503020204020204" pitchFamily="34" charset="-122"/>
                <a:ea typeface="微软雅黑" panose="020B0503020204020204" pitchFamily="34" charset="-122"/>
              </a:rPr>
              <a:t>Story</a:t>
            </a:r>
            <a:r>
              <a:rPr lang="zh-CN" altLang="zh-CN" sz="1100">
                <a:latin typeface="微软雅黑" panose="020B0503020204020204" pitchFamily="34" charset="-122"/>
                <a:ea typeface="微软雅黑" panose="020B0503020204020204" pitchFamily="34" charset="-122"/>
              </a:rPr>
              <a:t>状态都为“完成”，负责人点击按钮“完成”；若不是，则不操作</a:t>
            </a:r>
            <a:r>
              <a:rPr lang="zh-CN" altLang="zh-CN" sz="1100" smtClean="0">
                <a:latin typeface="微软雅黑" panose="020B0503020204020204" pitchFamily="34" charset="-122"/>
                <a:ea typeface="微软雅黑" panose="020B0503020204020204" pitchFamily="34" charset="-122"/>
              </a:rPr>
              <a:t>。</a:t>
            </a:r>
            <a:endParaRPr lang="en-US" altLang="zh-CN" sz="110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22"/>
            </a:pPr>
            <a:r>
              <a:rPr lang="zh-CN" altLang="zh-CN" sz="1100" smtClean="0">
                <a:latin typeface="微软雅黑" panose="020B0503020204020204" pitchFamily="34" charset="-122"/>
                <a:ea typeface="微软雅黑" panose="020B0503020204020204" pitchFamily="34" charset="-122"/>
              </a:rPr>
              <a:t>接</a:t>
            </a:r>
            <a:r>
              <a:rPr lang="zh-CN" altLang="zh-CN" sz="1100">
                <a:latin typeface="微软雅黑" panose="020B0503020204020204" pitchFamily="34" charset="-122"/>
                <a:ea typeface="微软雅黑" panose="020B0503020204020204" pitchFamily="34" charset="-122"/>
              </a:rPr>
              <a:t>步骤</a:t>
            </a:r>
            <a:r>
              <a:rPr lang="en-US" altLang="zh-CN" sz="1100">
                <a:latin typeface="微软雅黑" panose="020B0503020204020204" pitchFamily="34" charset="-122"/>
                <a:ea typeface="微软雅黑" panose="020B0503020204020204" pitchFamily="34" charset="-122"/>
              </a:rPr>
              <a:t>16</a:t>
            </a:r>
            <a:r>
              <a:rPr lang="zh-CN" altLang="zh-CN" sz="1100">
                <a:latin typeface="微软雅黑" panose="020B0503020204020204" pitchFamily="34" charset="-122"/>
                <a:ea typeface="微软雅黑" panose="020B0503020204020204" pitchFamily="34" charset="-122"/>
              </a:rPr>
              <a:t>中，若测试不通过，</a:t>
            </a:r>
            <a:r>
              <a:rPr lang="zh-CN" altLang="zh-CN" sz="1100" b="1">
                <a:solidFill>
                  <a:srgbClr val="FF0000"/>
                </a:solidFill>
                <a:latin typeface="微软雅黑" panose="020B0503020204020204" pitchFamily="34" charset="-122"/>
                <a:ea typeface="微软雅黑" panose="020B0503020204020204" pitchFamily="34" charset="-122"/>
              </a:rPr>
              <a:t>测试人员</a:t>
            </a:r>
            <a:r>
              <a:rPr lang="zh-CN" altLang="zh-CN" sz="1100">
                <a:latin typeface="微软雅黑" panose="020B0503020204020204" pitchFamily="34" charset="-122"/>
                <a:ea typeface="微软雅黑" panose="020B0503020204020204" pitchFamily="34" charset="-122"/>
              </a:rPr>
              <a:t>创建</a:t>
            </a: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Bug</a:t>
            </a:r>
            <a:r>
              <a:rPr lang="zh-CN" altLang="zh-CN" sz="1100" b="1">
                <a:solidFill>
                  <a:srgbClr val="FF0000"/>
                </a:solidFill>
                <a:latin typeface="微软雅黑" panose="020B0503020204020204" pitchFamily="34" charset="-122"/>
                <a:ea typeface="微软雅黑" panose="020B0503020204020204" pitchFamily="34" charset="-122"/>
              </a:rPr>
              <a:t>需链接到</a:t>
            </a:r>
            <a:r>
              <a:rPr lang="en-US" altLang="zh-CN" sz="1100" b="1">
                <a:solidFill>
                  <a:srgbClr val="FF0000"/>
                </a:solidFill>
                <a:latin typeface="微软雅黑" panose="020B0503020204020204" pitchFamily="34" charset="-122"/>
                <a:ea typeface="微软雅黑" panose="020B0503020204020204" pitchFamily="34" charset="-122"/>
              </a:rPr>
              <a:t>Subtask</a:t>
            </a:r>
            <a:r>
              <a:rPr lang="zh-CN" altLang="zh-CN" sz="1100" b="1">
                <a:solidFill>
                  <a:srgbClr val="FF0000"/>
                </a:solidFill>
                <a:latin typeface="微软雅黑" panose="020B0503020204020204" pitchFamily="34" charset="-122"/>
                <a:ea typeface="微软雅黑" panose="020B0503020204020204" pitchFamily="34" charset="-122"/>
              </a:rPr>
              <a:t>（开发任务），经办人为相应的开发人员</a:t>
            </a:r>
            <a:r>
              <a:rPr lang="zh-CN" altLang="zh-CN" sz="1100">
                <a:latin typeface="微软雅黑" panose="020B0503020204020204" pitchFamily="34" charset="-122"/>
                <a:ea typeface="微软雅黑" panose="020B0503020204020204" pitchFamily="34" charset="-122"/>
              </a:rPr>
              <a:t>。</a:t>
            </a:r>
            <a:r>
              <a:rPr lang="zh-CN" altLang="zh-CN" sz="1100" u="sng">
                <a:latin typeface="微软雅黑" panose="020B0503020204020204" pitchFamily="34" charset="-122"/>
                <a:ea typeface="微软雅黑" panose="020B0503020204020204" pitchFamily="34" charset="-122"/>
              </a:rPr>
              <a:t>［红色部分为对测试人员的强制性要求，作为最后审计开发人员专业性要求］</a:t>
            </a:r>
            <a:r>
              <a:rPr lang="zh-CN" altLang="zh-CN" sz="1100" u="sng" smtClean="0">
                <a:latin typeface="微软雅黑" panose="020B0503020204020204" pitchFamily="34" charset="-122"/>
                <a:ea typeface="微软雅黑" panose="020B0503020204020204" pitchFamily="34" charset="-122"/>
              </a:rPr>
              <a:t>。</a:t>
            </a:r>
            <a:endParaRPr lang="en-US" altLang="zh-CN" sz="1100" smtClean="0">
              <a:latin typeface="微软雅黑" panose="020B0503020204020204" pitchFamily="34" charset="-122"/>
              <a:ea typeface="微软雅黑" panose="020B0503020204020204" pitchFamily="34" charset="-122"/>
            </a:endParaRPr>
          </a:p>
          <a:p>
            <a:pPr marL="342900" lvl="0" indent="-342900">
              <a:lnSpc>
                <a:spcPct val="150000"/>
              </a:lnSpc>
              <a:buFont typeface="+mj-lt"/>
              <a:buAutoNum type="arabicPeriod" startAt="22"/>
            </a:pPr>
            <a:r>
              <a:rPr lang="zh-CN" altLang="zh-CN" sz="1100" smtClean="0">
                <a:latin typeface="微软雅黑" panose="020B0503020204020204" pitchFamily="34" charset="-122"/>
                <a:ea typeface="微软雅黑" panose="020B0503020204020204" pitchFamily="34" charset="-122"/>
              </a:rPr>
              <a:t>项目</a:t>
            </a:r>
            <a:r>
              <a:rPr lang="zh-CN" altLang="zh-CN" sz="1100">
                <a:latin typeface="微软雅黑" panose="020B0503020204020204" pitchFamily="34" charset="-122"/>
                <a:ea typeface="微软雅黑" panose="020B0503020204020204" pitchFamily="34" charset="-122"/>
              </a:rPr>
              <a:t>例会确定本周工作，开发负责人将</a:t>
            </a: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拖入</a:t>
            </a:r>
            <a:r>
              <a:rPr lang="en-US" altLang="zh-CN" sz="1100">
                <a:latin typeface="微软雅黑" panose="020B0503020204020204" pitchFamily="34" charset="-122"/>
                <a:ea typeface="微软雅黑" panose="020B0503020204020204" pitchFamily="34" charset="-122"/>
              </a:rPr>
              <a:t>sprint</a:t>
            </a:r>
            <a:r>
              <a:rPr lang="zh-CN" altLang="zh-CN" sz="1100">
                <a:latin typeface="微软雅黑" panose="020B0503020204020204" pitchFamily="34" charset="-122"/>
                <a:ea typeface="微软雅黑" panose="020B0503020204020204" pitchFamily="34" charset="-122"/>
              </a:rPr>
              <a:t>（该步骤可省略）。</a:t>
            </a:r>
          </a:p>
          <a:p>
            <a:pPr marL="342900" lvl="0" indent="-342900">
              <a:lnSpc>
                <a:spcPct val="150000"/>
              </a:lnSpc>
              <a:buFont typeface="+mj-lt"/>
              <a:buAutoNum type="arabicPeriod" startAt="22"/>
            </a:pPr>
            <a:r>
              <a:rPr lang="zh-CN" altLang="zh-CN" sz="1100">
                <a:latin typeface="微软雅黑" panose="020B0503020204020204" pitchFamily="34" charset="-122"/>
                <a:ea typeface="微软雅黑" panose="020B0503020204020204" pitchFamily="34" charset="-122"/>
              </a:rPr>
              <a:t>开发人员点击按钮“处理中”。</a:t>
            </a:r>
          </a:p>
          <a:p>
            <a:pPr marL="342900" lvl="0" indent="-342900">
              <a:lnSpc>
                <a:spcPct val="150000"/>
              </a:lnSpc>
              <a:buFont typeface="+mj-lt"/>
              <a:buAutoNum type="arabicPeriod" startAt="22"/>
            </a:pPr>
            <a:r>
              <a:rPr lang="zh-CN" altLang="zh-CN" sz="1100">
                <a:latin typeface="微软雅黑" panose="020B0503020204020204" pitchFamily="34" charset="-122"/>
                <a:ea typeface="微软雅黑" panose="020B0503020204020204" pitchFamily="34" charset="-122"/>
              </a:rPr>
              <a:t>开发人员开始</a:t>
            </a: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修复。</a:t>
            </a:r>
          </a:p>
          <a:p>
            <a:pPr marL="342900" lvl="0" indent="-342900">
              <a:lnSpc>
                <a:spcPct val="150000"/>
              </a:lnSpc>
              <a:buFont typeface="+mj-lt"/>
              <a:buAutoNum type="arabicPeriod" startAt="22"/>
            </a:pP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修复完成后，</a:t>
            </a:r>
            <a:r>
              <a:rPr lang="zh-CN" altLang="zh-CN" sz="1100" b="1">
                <a:solidFill>
                  <a:srgbClr val="FF0000"/>
                </a:solidFill>
                <a:latin typeface="微软雅黑" panose="020B0503020204020204" pitchFamily="34" charset="-122"/>
                <a:ea typeface="微软雅黑" panose="020B0503020204020204" pitchFamily="34" charset="-122"/>
              </a:rPr>
              <a:t>开发人员</a:t>
            </a:r>
            <a:r>
              <a:rPr lang="zh-CN" altLang="zh-CN" sz="1100">
                <a:latin typeface="微软雅黑" panose="020B0503020204020204" pitchFamily="34" charset="-122"/>
                <a:ea typeface="微软雅黑" panose="020B0503020204020204" pitchFamily="34" charset="-122"/>
              </a:rPr>
              <a:t>点击按钮“检视中”，按</a:t>
            </a: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提交代码，</a:t>
            </a:r>
            <a:r>
              <a:rPr lang="zh-CN" altLang="zh-CN" sz="1100" b="1">
                <a:solidFill>
                  <a:srgbClr val="FF0000"/>
                </a:solidFill>
                <a:latin typeface="微软雅黑" panose="020B0503020204020204" pitchFamily="34" charset="-122"/>
                <a:ea typeface="微软雅黑" panose="020B0503020204020204" pitchFamily="34" charset="-122"/>
              </a:rPr>
              <a:t>并且在</a:t>
            </a:r>
            <a:r>
              <a:rPr lang="en-US" altLang="zh-CN" sz="1100" b="1">
                <a:solidFill>
                  <a:srgbClr val="FF0000"/>
                </a:solidFill>
                <a:latin typeface="微软雅黑" panose="020B0503020204020204" pitchFamily="34" charset="-122"/>
                <a:ea typeface="微软雅黑" panose="020B0503020204020204" pitchFamily="34" charset="-122"/>
              </a:rPr>
              <a:t>svn</a:t>
            </a:r>
            <a:r>
              <a:rPr lang="zh-CN" altLang="zh-CN" sz="1100" b="1">
                <a:solidFill>
                  <a:srgbClr val="FF0000"/>
                </a:solidFill>
                <a:latin typeface="微软雅黑" panose="020B0503020204020204" pitchFamily="34" charset="-122"/>
                <a:ea typeface="微软雅黑" panose="020B0503020204020204" pitchFamily="34" charset="-122"/>
              </a:rPr>
              <a:t>中写明任务号（诸如</a:t>
            </a:r>
            <a:r>
              <a:rPr lang="en-US" altLang="zh-CN" sz="1100" b="1">
                <a:solidFill>
                  <a:srgbClr val="FF0000"/>
                </a:solidFill>
                <a:latin typeface="微软雅黑" panose="020B0503020204020204" pitchFamily="34" charset="-122"/>
                <a:ea typeface="微软雅黑" panose="020B0503020204020204" pitchFamily="34" charset="-122"/>
              </a:rPr>
              <a:t>OSPRD-415</a:t>
            </a:r>
            <a:r>
              <a:rPr lang="zh-CN" altLang="zh-CN" sz="1100" b="1">
                <a:solidFill>
                  <a:srgbClr val="FF0000"/>
                </a:solidFill>
                <a:latin typeface="微软雅黑" panose="020B0503020204020204" pitchFamily="34" charset="-122"/>
                <a:ea typeface="微软雅黑" panose="020B0503020204020204" pitchFamily="34" charset="-122"/>
              </a:rPr>
              <a:t>）</a:t>
            </a:r>
            <a:r>
              <a:rPr lang="zh-CN" altLang="zh-CN" sz="1100">
                <a:latin typeface="微软雅黑" panose="020B0503020204020204" pitchFamily="34" charset="-122"/>
                <a:ea typeface="微软雅黑" panose="020B0503020204020204" pitchFamily="34" charset="-122"/>
              </a:rPr>
              <a:t>。</a:t>
            </a:r>
            <a:r>
              <a:rPr lang="zh-CN" altLang="zh-CN" sz="1100" u="sng">
                <a:latin typeface="微软雅黑" panose="020B0503020204020204" pitchFamily="34" charset="-122"/>
                <a:ea typeface="微软雅黑" panose="020B0503020204020204" pitchFamily="34" charset="-122"/>
              </a:rPr>
              <a:t>［红色部分为对开发的强制性要求，作为最后审计开发人员专业性要求］</a:t>
            </a:r>
            <a:endParaRPr lang="zh-CN" altLang="zh-CN" sz="1100">
              <a:latin typeface="微软雅黑" panose="020B0503020204020204" pitchFamily="34" charset="-122"/>
              <a:ea typeface="微软雅黑" panose="020B0503020204020204" pitchFamily="34" charset="-122"/>
            </a:endParaRPr>
          </a:p>
          <a:p>
            <a:pPr marL="342900" lvl="0" indent="-342900">
              <a:lnSpc>
                <a:spcPct val="150000"/>
              </a:lnSpc>
              <a:buFont typeface="+mj-lt"/>
              <a:buAutoNum type="arabicPeriod" startAt="22"/>
            </a:pPr>
            <a:r>
              <a:rPr lang="zh-CN" altLang="zh-CN" sz="1100">
                <a:latin typeface="微软雅黑" panose="020B0503020204020204" pitchFamily="34" charset="-122"/>
                <a:ea typeface="微软雅黑" panose="020B0503020204020204" pitchFamily="34" charset="-122"/>
              </a:rPr>
              <a:t>测试人员筛选“检视中”状态的</a:t>
            </a: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，对</a:t>
            </a:r>
            <a:r>
              <a:rPr lang="en-US" altLang="zh-CN" sz="1100">
                <a:latin typeface="微软雅黑" panose="020B0503020204020204" pitchFamily="34" charset="-122"/>
                <a:ea typeface="微软雅黑" panose="020B0503020204020204" pitchFamily="34" charset="-122"/>
              </a:rPr>
              <a:t>Bug</a:t>
            </a:r>
            <a:r>
              <a:rPr lang="zh-CN" altLang="zh-CN" sz="1100">
                <a:latin typeface="微软雅黑" panose="020B0503020204020204" pitchFamily="34" charset="-122"/>
                <a:ea typeface="微软雅黑" panose="020B0503020204020204" pitchFamily="34" charset="-122"/>
              </a:rPr>
              <a:t>修复结果进行测试。若测试通过，则跳转至步骤</a:t>
            </a:r>
            <a:r>
              <a:rPr lang="en-US" altLang="zh-CN" sz="1100">
                <a:latin typeface="微软雅黑" panose="020B0503020204020204" pitchFamily="34" charset="-122"/>
                <a:ea typeface="微软雅黑" panose="020B0503020204020204" pitchFamily="34" charset="-122"/>
              </a:rPr>
              <a:t>17</a:t>
            </a:r>
            <a:r>
              <a:rPr lang="zh-CN" altLang="zh-CN" sz="1100">
                <a:latin typeface="微软雅黑" panose="020B0503020204020204" pitchFamily="34" charset="-122"/>
                <a:ea typeface="微软雅黑" panose="020B0503020204020204" pitchFamily="34" charset="-122"/>
              </a:rPr>
              <a:t>。</a:t>
            </a:r>
          </a:p>
          <a:p>
            <a:pPr marL="342900" lvl="0" indent="-342900">
              <a:lnSpc>
                <a:spcPct val="150000"/>
              </a:lnSpc>
              <a:buFont typeface="+mj-lt"/>
              <a:buAutoNum type="arabicPeriod" startAt="22"/>
            </a:pPr>
            <a:r>
              <a:rPr lang="zh-CN" altLang="zh-CN" sz="1100">
                <a:latin typeface="微软雅黑" panose="020B0503020204020204" pitchFamily="34" charset="-122"/>
                <a:ea typeface="微软雅黑" panose="020B0503020204020204" pitchFamily="34" charset="-122"/>
              </a:rPr>
              <a:t>若测试不通过，测试人员点击按钮“处理中”，备注中注明测试不通过，需重新修改。跳转至步骤</a:t>
            </a:r>
            <a:r>
              <a:rPr lang="en-US" altLang="zh-CN" sz="1100">
                <a:latin typeface="微软雅黑" panose="020B0503020204020204" pitchFamily="34" charset="-122"/>
                <a:ea typeface="微软雅黑" panose="020B0503020204020204" pitchFamily="34" charset="-122"/>
              </a:rPr>
              <a:t>25</a:t>
            </a:r>
            <a:r>
              <a:rPr lang="zh-CN" altLang="zh-CN" sz="1100">
                <a:latin typeface="微软雅黑" panose="020B0503020204020204" pitchFamily="34" charset="-122"/>
                <a:ea typeface="微软雅黑" panose="020B0503020204020204" pitchFamily="34" charset="-122"/>
              </a:rPr>
              <a:t>，循环处理。</a:t>
            </a:r>
          </a:p>
        </p:txBody>
      </p:sp>
    </p:spTree>
    <p:extLst>
      <p:ext uri="{BB962C8B-B14F-4D97-AF65-F5344CB8AC3E}">
        <p14:creationId xmlns:p14="http://schemas.microsoft.com/office/powerpoint/2010/main" val="424106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231883"/>
            <a:ext cx="7272808" cy="459236"/>
          </a:xfrm>
        </p:spPr>
        <p:txBody>
          <a:bodyPr/>
          <a:lstStyle/>
          <a:p>
            <a:r>
              <a:rPr lang="zh-CN" altLang="en-US"/>
              <a:t>创建</a:t>
            </a:r>
            <a:r>
              <a:rPr lang="zh-CN" altLang="en-US" smtClean="0"/>
              <a:t>问题及分配</a:t>
            </a:r>
            <a:endParaRPr lang="zh-CN" altLang="en-US"/>
          </a:p>
        </p:txBody>
      </p:sp>
      <p:sp>
        <p:nvSpPr>
          <p:cNvPr id="3" name="灯片编号占位符 5"/>
          <p:cNvSpPr txBox="1">
            <a:spLocks/>
          </p:cNvSpPr>
          <p:nvPr/>
        </p:nvSpPr>
        <p:spPr>
          <a:xfrm>
            <a:off x="6553200" y="6245225"/>
            <a:ext cx="2133600" cy="476250"/>
          </a:xfrm>
          <a:prstGeom prst="rect">
            <a:avLst/>
          </a:prstGeom>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defRPr/>
            </a:pPr>
            <a:fld id="{D7E07A52-1D1D-46BD-B77A-CF280B4EC7DA}" type="slidenum">
              <a:rPr lang="en-US" altLang="zh-CN" smtClean="0"/>
              <a:pPr>
                <a:defRPr/>
              </a:pPr>
              <a:t>21</a:t>
            </a:fld>
            <a:endParaRPr lang="en-US" altLang="zh-CN"/>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423" y="809799"/>
            <a:ext cx="3707219" cy="399300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3727918049"/>
              </p:ext>
            </p:extLst>
          </p:nvPr>
        </p:nvGraphicFramePr>
        <p:xfrm>
          <a:off x="510363" y="2115131"/>
          <a:ext cx="3211031" cy="1306135"/>
        </p:xfrm>
        <a:graphic>
          <a:graphicData uri="http://schemas.openxmlformats.org/drawingml/2006/table">
            <a:tbl>
              <a:tblPr firstRow="1" bandRow="1">
                <a:tableStyleId>{5C22544A-7EE6-4342-B048-85BDC9FD1C3A}</a:tableStyleId>
              </a:tblPr>
              <a:tblGrid>
                <a:gridCol w="755539"/>
                <a:gridCol w="849978"/>
                <a:gridCol w="802757"/>
                <a:gridCol w="802757"/>
              </a:tblGrid>
              <a:tr h="261227">
                <a:tc>
                  <a:txBody>
                    <a:bodyPr/>
                    <a:lstStyle/>
                    <a:p>
                      <a:r>
                        <a:rPr lang="zh-CN" altLang="en-US" sz="1100" b="1" smtClean="0">
                          <a:latin typeface="微软雅黑" panose="020B0503020204020204" pitchFamily="34" charset="-122"/>
                          <a:ea typeface="微软雅黑" panose="020B0503020204020204" pitchFamily="34" charset="-122"/>
                        </a:rPr>
                        <a:t>问题类型</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1100" b="1" smtClean="0">
                          <a:latin typeface="微软雅黑" panose="020B0503020204020204" pitchFamily="34" charset="-122"/>
                          <a:ea typeface="微软雅黑" panose="020B0503020204020204" pitchFamily="34" charset="-122"/>
                        </a:rPr>
                        <a:t>创建人</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1100" b="1" smtClean="0">
                          <a:latin typeface="微软雅黑" panose="020B0503020204020204" pitchFamily="34" charset="-122"/>
                          <a:ea typeface="微软雅黑" panose="020B0503020204020204" pitchFamily="34" charset="-122"/>
                        </a:rPr>
                        <a:t>经办人</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1100" b="1" smtClean="0">
                          <a:latin typeface="微软雅黑" panose="020B0503020204020204" pitchFamily="34" charset="-122"/>
                          <a:ea typeface="微软雅黑" panose="020B0503020204020204" pitchFamily="34" charset="-122"/>
                        </a:rPr>
                        <a:t>报告人</a:t>
                      </a:r>
                      <a:endParaRPr lang="zh-CN" altLang="en-US" sz="1100" b="1">
                        <a:latin typeface="微软雅黑" panose="020B0503020204020204" pitchFamily="34" charset="-122"/>
                        <a:ea typeface="微软雅黑" panose="020B0503020204020204" pitchFamily="34" charset="-122"/>
                      </a:endParaRPr>
                    </a:p>
                  </a:txBody>
                  <a:tcPr/>
                </a:tc>
              </a:tr>
              <a:tr h="261227">
                <a:tc>
                  <a:txBody>
                    <a:bodyPr/>
                    <a:lstStyle/>
                    <a:p>
                      <a:r>
                        <a:rPr lang="en-US" altLang="zh-CN" sz="1100" b="1" smtClean="0">
                          <a:latin typeface="微软雅黑" panose="020B0503020204020204" pitchFamily="34" charset="-122"/>
                          <a:ea typeface="微软雅黑" panose="020B0503020204020204" pitchFamily="34" charset="-122"/>
                        </a:rPr>
                        <a:t>Epic</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项目负责人</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需求人员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项目负责人</a:t>
                      </a:r>
                      <a:endParaRPr lang="zh-CN" altLang="en-US" sz="900">
                        <a:latin typeface="微软雅黑" panose="020B0503020204020204" pitchFamily="34" charset="-122"/>
                        <a:ea typeface="微软雅黑" panose="020B0503020204020204" pitchFamily="34" charset="-122"/>
                      </a:endParaRPr>
                    </a:p>
                  </a:txBody>
                  <a:tcPr/>
                </a:tc>
              </a:tr>
              <a:tr h="261227">
                <a:tc>
                  <a:txBody>
                    <a:bodyPr/>
                    <a:lstStyle/>
                    <a:p>
                      <a:r>
                        <a:rPr lang="en-US" altLang="zh-CN" sz="1100" b="1" smtClean="0">
                          <a:latin typeface="微软雅黑" panose="020B0503020204020204" pitchFamily="34" charset="-122"/>
                          <a:ea typeface="微软雅黑" panose="020B0503020204020204" pitchFamily="34" charset="-122"/>
                        </a:rPr>
                        <a:t>Story</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需求人员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设计人员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需求人员</a:t>
                      </a:r>
                      <a:endParaRPr lang="zh-CN" altLang="en-US" sz="900">
                        <a:latin typeface="微软雅黑" panose="020B0503020204020204" pitchFamily="34" charset="-122"/>
                        <a:ea typeface="微软雅黑" panose="020B0503020204020204" pitchFamily="34" charset="-122"/>
                      </a:endParaRPr>
                    </a:p>
                  </a:txBody>
                  <a:tcPr/>
                </a:tc>
              </a:tr>
              <a:tr h="261227">
                <a:tc>
                  <a:txBody>
                    <a:bodyPr/>
                    <a:lstStyle/>
                    <a:p>
                      <a:r>
                        <a:rPr lang="zh-CN" altLang="en-US" sz="1100" b="1" smtClean="0">
                          <a:latin typeface="微软雅黑" panose="020B0503020204020204" pitchFamily="34" charset="-122"/>
                          <a:ea typeface="微软雅黑" panose="020B0503020204020204" pitchFamily="34" charset="-122"/>
                        </a:rPr>
                        <a:t>子任务</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设计人员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开发人员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测试负责人</a:t>
                      </a:r>
                      <a:endParaRPr lang="zh-CN" altLang="en-US" sz="900">
                        <a:latin typeface="微软雅黑" panose="020B0503020204020204" pitchFamily="34" charset="-122"/>
                        <a:ea typeface="微软雅黑" panose="020B0503020204020204" pitchFamily="34" charset="-122"/>
                      </a:endParaRPr>
                    </a:p>
                  </a:txBody>
                  <a:tcPr/>
                </a:tc>
              </a:tr>
              <a:tr h="261227">
                <a:tc>
                  <a:txBody>
                    <a:bodyPr/>
                    <a:lstStyle/>
                    <a:p>
                      <a:r>
                        <a:rPr lang="zh-CN" altLang="en-US" sz="1100" b="1" smtClean="0">
                          <a:latin typeface="微软雅黑" panose="020B0503020204020204" pitchFamily="34" charset="-122"/>
                          <a:ea typeface="微软雅黑" panose="020B0503020204020204" pitchFamily="34" charset="-122"/>
                        </a:rPr>
                        <a:t>缺陷</a:t>
                      </a:r>
                      <a:endParaRPr lang="zh-CN" altLang="en-US" sz="1100" b="1">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测试人员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开发人员</a:t>
                      </a:r>
                      <a:endParaRPr lang="zh-CN" altLang="en-US" sz="900">
                        <a:latin typeface="微软雅黑" panose="020B0503020204020204" pitchFamily="34" charset="-122"/>
                        <a:ea typeface="微软雅黑" panose="020B0503020204020204" pitchFamily="34" charset="-122"/>
                      </a:endParaRPr>
                    </a:p>
                  </a:txBody>
                  <a:tcPr/>
                </a:tc>
                <a:tc>
                  <a:txBody>
                    <a:bodyPr/>
                    <a:lstStyle/>
                    <a:p>
                      <a:r>
                        <a:rPr lang="zh-CN" altLang="en-US" sz="900" smtClean="0">
                          <a:latin typeface="微软雅黑" panose="020B0503020204020204" pitchFamily="34" charset="-122"/>
                          <a:ea typeface="微软雅黑" panose="020B0503020204020204" pitchFamily="34" charset="-122"/>
                        </a:rPr>
                        <a:t>测试人员</a:t>
                      </a:r>
                      <a:endParaRPr lang="zh-CN" altLang="en-US" sz="900">
                        <a:latin typeface="微软雅黑" panose="020B0503020204020204" pitchFamily="34" charset="-122"/>
                        <a:ea typeface="微软雅黑" panose="020B0503020204020204" pitchFamily="34" charset="-122"/>
                      </a:endParaRPr>
                    </a:p>
                  </a:txBody>
                  <a:tcPr/>
                </a:tc>
              </a:tr>
            </a:tbl>
          </a:graphicData>
        </a:graphic>
      </p:graphicFrame>
      <p:sp>
        <p:nvSpPr>
          <p:cNvPr id="8" name="矩形 7"/>
          <p:cNvSpPr/>
          <p:nvPr/>
        </p:nvSpPr>
        <p:spPr>
          <a:xfrm>
            <a:off x="510363" y="869023"/>
            <a:ext cx="3774558" cy="613694"/>
          </a:xfrm>
          <a:prstGeom prst="rect">
            <a:avLst/>
          </a:prstGeom>
        </p:spPr>
        <p:txBody>
          <a:bodyPr wrap="square">
            <a:spAutoFit/>
          </a:bodyPr>
          <a:lstStyle/>
          <a:p>
            <a:pPr>
              <a:lnSpc>
                <a:spcPct val="150000"/>
              </a:lnSpc>
            </a:pPr>
            <a:r>
              <a:rPr lang="zh-CN" altLang="en-US" sz="1200" smtClean="0">
                <a:latin typeface="微软雅黑" panose="020B0503020204020204" pitchFamily="34" charset="-122"/>
                <a:ea typeface="微软雅黑" panose="020B0503020204020204" pitchFamily="34" charset="-122"/>
              </a:rPr>
              <a:t>经办人：该问题的处理负责人</a:t>
            </a:r>
            <a:endParaRPr lang="en-US" altLang="zh-CN" sz="1200" smtClean="0">
              <a:latin typeface="微软雅黑" panose="020B0503020204020204" pitchFamily="34" charset="-122"/>
              <a:ea typeface="微软雅黑" panose="020B0503020204020204" pitchFamily="34" charset="-122"/>
            </a:endParaRPr>
          </a:p>
          <a:p>
            <a:pPr>
              <a:lnSpc>
                <a:spcPct val="150000"/>
              </a:lnSpc>
            </a:pPr>
            <a:r>
              <a:rPr lang="zh-CN" altLang="en-US" sz="1200" smtClean="0">
                <a:latin typeface="微软雅黑" panose="020B0503020204020204" pitchFamily="34" charset="-122"/>
                <a:ea typeface="微软雅黑" panose="020B0503020204020204" pitchFamily="34" charset="-122"/>
              </a:rPr>
              <a:t>报告人：该问题的任何操作都会通知报告人</a:t>
            </a:r>
            <a:endParaRPr lang="en-US" altLang="zh-CN" sz="12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3391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89350"/>
            <a:ext cx="7272808" cy="504057"/>
          </a:xfrm>
        </p:spPr>
        <p:txBody>
          <a:bodyPr/>
          <a:lstStyle/>
          <a:p>
            <a:r>
              <a:rPr lang="zh-CN" altLang="en-US" smtClean="0"/>
              <a:t>开发人员接受开发任务</a:t>
            </a:r>
            <a:endParaRPr lang="zh-CN" altLang="en-US"/>
          </a:p>
        </p:txBody>
      </p:sp>
      <p:sp>
        <p:nvSpPr>
          <p:cNvPr id="3" name="矩形 2"/>
          <p:cNvSpPr/>
          <p:nvPr/>
        </p:nvSpPr>
        <p:spPr>
          <a:xfrm>
            <a:off x="510363" y="745198"/>
            <a:ext cx="4869712" cy="997196"/>
          </a:xfrm>
          <a:prstGeom prst="rect">
            <a:avLst/>
          </a:prstGeom>
        </p:spPr>
        <p:txBody>
          <a:bodyPr wrap="square">
            <a:spAutoFit/>
          </a:bodyPr>
          <a:lstStyle/>
          <a:p>
            <a:r>
              <a:rPr lang="zh-CN" altLang="en-US" sz="1200" smtClean="0">
                <a:latin typeface="微软雅黑" panose="020B0503020204020204" pitchFamily="34" charset="-122"/>
                <a:ea typeface="微软雅黑" panose="020B0503020204020204" pitchFamily="34" charset="-122"/>
              </a:rPr>
              <a:t>经办人</a:t>
            </a:r>
            <a:r>
              <a:rPr lang="zh-CN" altLang="en-US" sz="1200">
                <a:latin typeface="微软雅黑" panose="020B0503020204020204" pitchFamily="34" charset="-122"/>
                <a:ea typeface="微软雅黑" panose="020B0503020204020204" pitchFamily="34" charset="-122"/>
              </a:rPr>
              <a:t>登陆后，在“分配给我的”界面就会看到此任务</a:t>
            </a:r>
            <a:r>
              <a:rPr lang="zh-CN" altLang="en-US" sz="1200" smtClean="0">
                <a:latin typeface="微软雅黑" panose="020B0503020204020204" pitchFamily="34" charset="-122"/>
                <a:ea typeface="微软雅黑" panose="020B0503020204020204" pitchFamily="34" charset="-122"/>
              </a:rPr>
              <a:t>信息，如</a:t>
            </a:r>
            <a:endParaRPr lang="en-US" altLang="zh-CN" sz="1200" smtClean="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smtClean="0">
                <a:latin typeface="微软雅黑" panose="020B0503020204020204" pitchFamily="34" charset="-122"/>
                <a:ea typeface="微软雅黑" panose="020B0503020204020204" pitchFamily="34" charset="-122"/>
              </a:rPr>
              <a:t>设计人员可查看分配给自己的需求</a:t>
            </a:r>
            <a:r>
              <a:rPr lang="en-US" altLang="zh-CN" sz="1200" smtClean="0">
                <a:latin typeface="微软雅黑" panose="020B0503020204020204" pitchFamily="34" charset="-122"/>
                <a:ea typeface="微软雅黑" panose="020B0503020204020204" pitchFamily="34" charset="-122"/>
              </a:rPr>
              <a:t>story</a:t>
            </a:r>
          </a:p>
          <a:p>
            <a:pPr marL="171450" indent="-171450">
              <a:lnSpc>
                <a:spcPct val="130000"/>
              </a:lnSpc>
              <a:buFont typeface="Arial" panose="020B0604020202020204" pitchFamily="34" charset="0"/>
              <a:buChar char="•"/>
            </a:pPr>
            <a:r>
              <a:rPr lang="zh-CN" altLang="en-US" sz="1200" smtClean="0">
                <a:latin typeface="微软雅黑" panose="020B0503020204020204" pitchFamily="34" charset="-122"/>
                <a:ea typeface="微软雅黑" panose="020B0503020204020204" pitchFamily="34" charset="-122"/>
              </a:rPr>
              <a:t>开发人员可查看分配给自己的开发任务</a:t>
            </a:r>
            <a:endParaRPr lang="en-US" altLang="zh-CN" sz="1200" smtClean="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smtClean="0">
                <a:latin typeface="微软雅黑" panose="020B0503020204020204" pitchFamily="34" charset="-122"/>
                <a:ea typeface="微软雅黑" panose="020B0503020204020204" pitchFamily="34" charset="-122"/>
              </a:rPr>
              <a:t>开发人员可</a:t>
            </a:r>
            <a:r>
              <a:rPr lang="zh-CN" altLang="en-US" sz="1200" smtClean="0">
                <a:latin typeface="微软雅黑" panose="020B0503020204020204" pitchFamily="34" charset="-122"/>
                <a:ea typeface="微软雅黑" panose="020B0503020204020204" pitchFamily="34" charset="-122"/>
              </a:rPr>
              <a:t>查看测试分</a:t>
            </a:r>
            <a:r>
              <a:rPr lang="zh-CN" altLang="en-US" sz="1200" smtClean="0">
                <a:latin typeface="微软雅黑" panose="020B0503020204020204" pitchFamily="34" charset="-122"/>
                <a:ea typeface="微软雅黑" panose="020B0503020204020204" pitchFamily="34" charset="-122"/>
              </a:rPr>
              <a:t>配给自己的</a:t>
            </a:r>
            <a:r>
              <a:rPr lang="en-US" altLang="zh-CN" sz="1200" smtClean="0">
                <a:latin typeface="微软雅黑" panose="020B0503020204020204" pitchFamily="34" charset="-122"/>
                <a:ea typeface="微软雅黑" panose="020B0503020204020204" pitchFamily="34" charset="-122"/>
              </a:rPr>
              <a:t>Bug</a:t>
            </a:r>
            <a:r>
              <a:rPr lang="zh-CN" altLang="en-US" sz="1200" smtClean="0">
                <a:latin typeface="微软雅黑" panose="020B0503020204020204" pitchFamily="34" charset="-122"/>
                <a:ea typeface="微软雅黑" panose="020B0503020204020204" pitchFamily="34" charset="-122"/>
              </a:rPr>
              <a:t>单</a:t>
            </a:r>
            <a:endParaRPr lang="en-US" altLang="zh-CN" sz="1200" smtClean="0">
              <a:latin typeface="微软雅黑" panose="020B0503020204020204" pitchFamily="34" charset="-122"/>
              <a:ea typeface="微软雅黑" panose="020B0503020204020204" pitchFamily="34" charset="-122"/>
            </a:endParaRPr>
          </a:p>
        </p:txBody>
      </p:sp>
      <p:sp>
        <p:nvSpPr>
          <p:cNvPr id="8" name="矩形 7"/>
          <p:cNvSpPr/>
          <p:nvPr/>
        </p:nvSpPr>
        <p:spPr>
          <a:xfrm>
            <a:off x="410189" y="1690495"/>
            <a:ext cx="4801314" cy="276999"/>
          </a:xfrm>
          <a:prstGeom prst="rect">
            <a:avLst/>
          </a:prstGeom>
        </p:spPr>
        <p:txBody>
          <a:bodyPr wrap="none">
            <a:spAutoFit/>
          </a:bodyPr>
          <a:lstStyle/>
          <a:p>
            <a:r>
              <a:rPr lang="zh-CN" altLang="en-US" sz="1200" b="1" smtClean="0">
                <a:solidFill>
                  <a:srgbClr val="C00000"/>
                </a:solidFill>
                <a:latin typeface="微软雅黑" panose="020B0503020204020204" pitchFamily="34" charset="-122"/>
                <a:ea typeface="微软雅黑" panose="020B0503020204020204" pitchFamily="34" charset="-122"/>
              </a:rPr>
              <a:t>以开发任务为例</a:t>
            </a:r>
            <a:r>
              <a:rPr lang="zh-CN" altLang="en-US" sz="1200" smtClean="0">
                <a:latin typeface="微软雅黑" panose="020B0503020204020204" pitchFamily="34" charset="-122"/>
                <a:ea typeface="微软雅黑" panose="020B0503020204020204" pitchFamily="34" charset="-122"/>
              </a:rPr>
              <a:t>：</a:t>
            </a:r>
            <a:r>
              <a:rPr lang="zh-CN" altLang="en-US" sz="1050" smtClean="0">
                <a:latin typeface="微软雅黑" panose="020B0503020204020204" pitchFamily="34" charset="-122"/>
                <a:ea typeface="微软雅黑" panose="020B0503020204020204" pitchFamily="34" charset="-122"/>
              </a:rPr>
              <a:t>开发</a:t>
            </a:r>
            <a:r>
              <a:rPr lang="zh-CN" altLang="en-US" sz="1050" smtClean="0">
                <a:latin typeface="微软雅黑" panose="020B0503020204020204" pitchFamily="34" charset="-122"/>
                <a:ea typeface="微软雅黑" panose="020B0503020204020204" pitchFamily="34" charset="-122"/>
              </a:rPr>
              <a:t>人员点击状态按钮“处理中”后，执行开发任务。</a:t>
            </a:r>
            <a:endParaRPr lang="zh-CN" altLang="en-US" sz="120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061" y="1977019"/>
            <a:ext cx="5966827" cy="2895600"/>
          </a:xfrm>
          <a:prstGeom prst="rect">
            <a:avLst/>
          </a:prstGeom>
          <a:noFill/>
          <a:ln w="12700">
            <a:solidFill>
              <a:schemeClr val="accent1">
                <a:lumMod val="40000"/>
                <a:lumOff val="6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91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89350"/>
            <a:ext cx="7272808" cy="504057"/>
          </a:xfrm>
        </p:spPr>
        <p:txBody>
          <a:bodyPr/>
          <a:lstStyle/>
          <a:p>
            <a:r>
              <a:rPr lang="zh-CN" altLang="en-US" smtClean="0"/>
              <a:t>开发</a:t>
            </a:r>
            <a:r>
              <a:rPr lang="zh-CN" altLang="en-US" smtClean="0"/>
              <a:t>人员</a:t>
            </a:r>
            <a:r>
              <a:rPr lang="en-US" altLang="zh-CN" smtClean="0"/>
              <a:t>——</a:t>
            </a:r>
            <a:r>
              <a:rPr lang="zh-CN" altLang="en-US" smtClean="0"/>
              <a:t>提交</a:t>
            </a:r>
            <a:r>
              <a:rPr lang="zh-CN" altLang="en-US" smtClean="0"/>
              <a:t>工作量记录</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749" y="1409701"/>
            <a:ext cx="4712620" cy="3095624"/>
          </a:xfrm>
          <a:prstGeom prst="rect">
            <a:avLst/>
          </a:prstGeom>
          <a:noFill/>
          <a:ln w="9525" algn="ctr">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矩形 6"/>
          <p:cNvSpPr/>
          <p:nvPr/>
        </p:nvSpPr>
        <p:spPr>
          <a:xfrm>
            <a:off x="420379" y="1037231"/>
            <a:ext cx="4869712" cy="276999"/>
          </a:xfrm>
          <a:prstGeom prst="rect">
            <a:avLst/>
          </a:prstGeom>
        </p:spPr>
        <p:txBody>
          <a:bodyPr wrap="square">
            <a:spAutoFit/>
          </a:bodyPr>
          <a:lstStyle/>
          <a:p>
            <a:r>
              <a:rPr lang="zh-CN" altLang="en-US" sz="1200" smtClean="0">
                <a:latin typeface="微软雅黑" panose="020B0503020204020204" pitchFamily="34" charset="-122"/>
                <a:ea typeface="微软雅黑" panose="020B0503020204020204" pitchFamily="34" charset="-122"/>
              </a:rPr>
              <a:t>开发人员填写工作日志，包括工作描述及预估耗费时间、剩余时间。</a:t>
            </a:r>
            <a:endParaRPr lang="en-US" altLang="zh-CN" sz="12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8537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210616"/>
            <a:ext cx="7272808" cy="504057"/>
          </a:xfrm>
        </p:spPr>
        <p:txBody>
          <a:bodyPr/>
          <a:lstStyle/>
          <a:p>
            <a:r>
              <a:rPr lang="zh-CN" altLang="en-US" smtClean="0"/>
              <a:t>开发</a:t>
            </a:r>
            <a:r>
              <a:rPr lang="zh-CN" altLang="en-US" smtClean="0"/>
              <a:t>人员</a:t>
            </a:r>
            <a:r>
              <a:rPr lang="en-US" altLang="zh-CN" smtClean="0"/>
              <a:t>——</a:t>
            </a:r>
            <a:r>
              <a:rPr lang="zh-CN" altLang="en-US" smtClean="0"/>
              <a:t>执行</a:t>
            </a:r>
            <a:r>
              <a:rPr lang="zh-CN" altLang="en-US" smtClean="0"/>
              <a:t>开发任务，</a:t>
            </a:r>
            <a:r>
              <a:rPr lang="en-US" altLang="zh-CN"/>
              <a:t>SVN</a:t>
            </a:r>
            <a:r>
              <a:rPr lang="zh-CN" altLang="en-US"/>
              <a:t>提交</a:t>
            </a:r>
            <a:r>
              <a:rPr lang="zh-CN" altLang="en-US" smtClean="0"/>
              <a:t>代码与</a:t>
            </a:r>
            <a:r>
              <a:rPr lang="en-US" altLang="zh-CN" smtClean="0"/>
              <a:t>jira</a:t>
            </a:r>
            <a:r>
              <a:rPr lang="zh-CN" altLang="en-US"/>
              <a:t>关联</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50" y="1095203"/>
            <a:ext cx="3254618" cy="1964716"/>
          </a:xfrm>
          <a:prstGeom prst="rect">
            <a:avLst/>
          </a:prstGeom>
          <a:noFill/>
          <a:ln w="9525" algn="ctr">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20"/>
          <p:cNvGrpSpPr>
            <a:grpSpLocks/>
          </p:cNvGrpSpPr>
          <p:nvPr/>
        </p:nvGrpSpPr>
        <p:grpSpPr bwMode="auto">
          <a:xfrm>
            <a:off x="420379" y="1970883"/>
            <a:ext cx="1290032" cy="703244"/>
            <a:chOff x="276" y="-204"/>
            <a:chExt cx="918" cy="636"/>
          </a:xfrm>
        </p:grpSpPr>
        <p:sp>
          <p:nvSpPr>
            <p:cNvPr id="6" name="AutoShape 13"/>
            <p:cNvSpPr>
              <a:spLocks noChangeArrowheads="1"/>
            </p:cNvSpPr>
            <p:nvPr/>
          </p:nvSpPr>
          <p:spPr bwMode="auto">
            <a:xfrm>
              <a:off x="276" y="-204"/>
              <a:ext cx="774" cy="269"/>
            </a:xfrm>
            <a:prstGeom prst="wedgeRoundRectCallout">
              <a:avLst>
                <a:gd name="adj1" fmla="val 47417"/>
                <a:gd name="adj2" fmla="val 70051"/>
                <a:gd name="adj3" fmla="val 16667"/>
              </a:avLst>
            </a:prstGeom>
            <a:solidFill>
              <a:srgbClr val="FFFF99"/>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buNone/>
              </a:pPr>
              <a:r>
                <a:rPr lang="zh-CN" altLang="en-US" sz="1000" smtClean="0">
                  <a:latin typeface="微软雅黑" panose="020B0503020204020204" pitchFamily="34" charset="-122"/>
                  <a:ea typeface="微软雅黑" panose="020B0503020204020204" pitchFamily="34" charset="-122"/>
                </a:rPr>
                <a:t>提交代码文件</a:t>
              </a:r>
              <a:endParaRPr lang="en-US" altLang="zh-CN" sz="1000" smtClean="0">
                <a:latin typeface="微软雅黑" panose="020B0503020204020204" pitchFamily="34" charset="-122"/>
                <a:ea typeface="微软雅黑" panose="020B0503020204020204" pitchFamily="34" charset="-122"/>
              </a:endParaRPr>
            </a:p>
          </p:txBody>
        </p:sp>
        <p:sp>
          <p:nvSpPr>
            <p:cNvPr id="7" name="Oval 14"/>
            <p:cNvSpPr>
              <a:spLocks noChangeArrowheads="1"/>
            </p:cNvSpPr>
            <p:nvPr/>
          </p:nvSpPr>
          <p:spPr bwMode="auto">
            <a:xfrm>
              <a:off x="1015" y="205"/>
              <a:ext cx="179" cy="227"/>
            </a:xfrm>
            <a:prstGeom prst="ellipse">
              <a:avLst/>
            </a:prstGeom>
            <a:solidFill>
              <a:srgbClr val="FFFF99"/>
            </a:solidFill>
            <a:ln w="9525">
              <a:solidFill>
                <a:schemeClr val="tx1"/>
              </a:solidFill>
              <a:round/>
              <a:headEnd/>
              <a:tailEnd/>
            </a:ln>
          </p:spPr>
          <p:txBody>
            <a:bodyPr wrap="none" anchor="ct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Font typeface="Wingdings" pitchFamily="2" charset="2"/>
                <a:buNone/>
              </a:pPr>
              <a:r>
                <a:rPr lang="en-US" altLang="zh-CN" sz="1400">
                  <a:latin typeface="黑体" pitchFamily="2" charset="-122"/>
                  <a:ea typeface="黑体" pitchFamily="2" charset="-122"/>
                </a:rPr>
                <a:t>1</a:t>
              </a:r>
            </a:p>
          </p:txBody>
        </p:sp>
      </p:gr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921" y="1116468"/>
            <a:ext cx="3466149" cy="1867869"/>
          </a:xfrm>
          <a:prstGeom prst="rect">
            <a:avLst/>
          </a:prstGeom>
          <a:noFill/>
          <a:ln w="9525" algn="ctr">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9" name="AutoShape 15"/>
          <p:cNvSpPr>
            <a:spLocks noChangeArrowheads="1"/>
          </p:cNvSpPr>
          <p:nvPr/>
        </p:nvSpPr>
        <p:spPr bwMode="auto">
          <a:xfrm>
            <a:off x="6931055" y="2037438"/>
            <a:ext cx="2117253" cy="537164"/>
          </a:xfrm>
          <a:prstGeom prst="wedgeRoundRectCallout">
            <a:avLst>
              <a:gd name="adj1" fmla="val -43741"/>
              <a:gd name="adj2" fmla="val 68597"/>
              <a:gd name="adj3" fmla="val 16667"/>
            </a:avLst>
          </a:prstGeom>
          <a:solidFill>
            <a:srgbClr val="FFFF99"/>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lang="zh-CN" altLang="en-US" sz="1000" smtClean="0">
                <a:latin typeface="微软雅黑" panose="020B0503020204020204" pitchFamily="34" charset="-122"/>
                <a:ea typeface="微软雅黑" panose="020B0503020204020204" pitchFamily="34" charset="-122"/>
              </a:rPr>
              <a:t>将代码文件</a:t>
            </a:r>
            <a:r>
              <a:rPr lang="zh-CN" altLang="en-US" sz="1000">
                <a:latin typeface="微软雅黑" panose="020B0503020204020204" pitchFamily="34" charset="-122"/>
                <a:ea typeface="微软雅黑" panose="020B0503020204020204" pitchFamily="34" charset="-122"/>
              </a:rPr>
              <a:t>提交到</a:t>
            </a:r>
            <a:r>
              <a:rPr lang="en-US" altLang="zh-CN" sz="1000">
                <a:latin typeface="微软雅黑" panose="020B0503020204020204" pitchFamily="34" charset="-122"/>
                <a:ea typeface="微软雅黑" panose="020B0503020204020204" pitchFamily="34" charset="-122"/>
              </a:rPr>
              <a:t>SVN</a:t>
            </a:r>
            <a:r>
              <a:rPr lang="zh-CN" altLang="en-US" sz="1000">
                <a:latin typeface="微软雅黑" panose="020B0503020204020204" pitchFamily="34" charset="-122"/>
                <a:ea typeface="微软雅黑" panose="020B0503020204020204" pitchFamily="34" charset="-122"/>
              </a:rPr>
              <a:t>，在</a:t>
            </a:r>
            <a:r>
              <a:rPr lang="en-US" altLang="zh-CN" sz="1000">
                <a:latin typeface="微软雅黑" panose="020B0503020204020204" pitchFamily="34" charset="-122"/>
                <a:ea typeface="微软雅黑" panose="020B0503020204020204" pitchFamily="34" charset="-122"/>
              </a:rPr>
              <a:t>Message</a:t>
            </a:r>
            <a:r>
              <a:rPr lang="zh-CN" altLang="en-US" sz="1000">
                <a:latin typeface="微软雅黑" panose="020B0503020204020204" pitchFamily="34" charset="-122"/>
                <a:ea typeface="微软雅黑" panose="020B0503020204020204" pitchFamily="34" charset="-122"/>
              </a:rPr>
              <a:t>对话框中填写</a:t>
            </a:r>
            <a:r>
              <a:rPr lang="en-US" altLang="zh-CN" sz="1000">
                <a:solidFill>
                  <a:srgbClr val="FF0000"/>
                </a:solidFill>
                <a:latin typeface="微软雅黑" panose="020B0503020204020204" pitchFamily="34" charset="-122"/>
                <a:ea typeface="微软雅黑" panose="020B0503020204020204" pitchFamily="34" charset="-122"/>
              </a:rPr>
              <a:t>JIRA</a:t>
            </a:r>
            <a:r>
              <a:rPr lang="zh-CN" altLang="en-US" sz="1000">
                <a:solidFill>
                  <a:srgbClr val="FF0000"/>
                </a:solidFill>
                <a:latin typeface="微软雅黑" panose="020B0503020204020204" pitchFamily="34" charset="-122"/>
                <a:ea typeface="微软雅黑" panose="020B0503020204020204" pitchFamily="34" charset="-122"/>
              </a:rPr>
              <a:t>中的</a:t>
            </a:r>
            <a:r>
              <a:rPr lang="zh-CN" altLang="en-US" sz="1000" smtClean="0">
                <a:solidFill>
                  <a:srgbClr val="FF0000"/>
                </a:solidFill>
                <a:latin typeface="微软雅黑" panose="020B0503020204020204" pitchFamily="34" charset="-122"/>
                <a:ea typeface="微软雅黑" panose="020B0503020204020204" pitchFamily="34" charset="-122"/>
              </a:rPr>
              <a:t>问题</a:t>
            </a:r>
            <a:r>
              <a:rPr lang="en-US" altLang="zh-CN" sz="1000" smtClean="0">
                <a:solidFill>
                  <a:srgbClr val="FF0000"/>
                </a:solidFill>
                <a:latin typeface="微软雅黑" panose="020B0503020204020204" pitchFamily="34" charset="-122"/>
                <a:ea typeface="微软雅黑" panose="020B0503020204020204" pitchFamily="34" charset="-122"/>
              </a:rPr>
              <a:t>ID</a:t>
            </a:r>
            <a:r>
              <a:rPr lang="zh-CN" altLang="zh-CN" sz="1000">
                <a:solidFill>
                  <a:srgbClr val="FF0000"/>
                </a:solidFill>
                <a:latin typeface="微软雅黑" panose="020B0503020204020204" pitchFamily="34" charset="-122"/>
                <a:ea typeface="微软雅黑" panose="020B0503020204020204" pitchFamily="34" charset="-122"/>
              </a:rPr>
              <a:t>（诸如</a:t>
            </a:r>
            <a:r>
              <a:rPr lang="en-US" altLang="zh-CN" sz="1000">
                <a:solidFill>
                  <a:srgbClr val="FF0000"/>
                </a:solidFill>
                <a:latin typeface="微软雅黑" panose="020B0503020204020204" pitchFamily="34" charset="-122"/>
                <a:ea typeface="微软雅黑" panose="020B0503020204020204" pitchFamily="34" charset="-122"/>
              </a:rPr>
              <a:t>OSPRD-415</a:t>
            </a:r>
            <a:r>
              <a:rPr lang="zh-CN" altLang="zh-CN" sz="1000">
                <a:solidFill>
                  <a:srgbClr val="FF0000"/>
                </a:solidFill>
                <a:latin typeface="微软雅黑" panose="020B0503020204020204" pitchFamily="34" charset="-122"/>
                <a:ea typeface="微软雅黑" panose="020B0503020204020204" pitchFamily="34" charset="-122"/>
              </a:rPr>
              <a:t>）</a:t>
            </a:r>
            <a:endParaRPr lang="en-US" altLang="zh-CN" sz="1000">
              <a:solidFill>
                <a:srgbClr val="FF0000"/>
              </a:solidFill>
              <a:latin typeface="微软雅黑" panose="020B0503020204020204" pitchFamily="34" charset="-122"/>
              <a:ea typeface="微软雅黑" panose="020B0503020204020204" pitchFamily="34" charset="-122"/>
            </a:endParaRPr>
          </a:p>
        </p:txBody>
      </p:sp>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379879" y="2826889"/>
            <a:ext cx="4682084" cy="2184916"/>
          </a:xfrm>
          <a:prstGeom prst="rect">
            <a:avLst/>
          </a:prstGeom>
          <a:noFill/>
          <a:ln w="9525" algn="ctr">
            <a:solidFill>
              <a:schemeClr val="bg1">
                <a:lumMod val="75000"/>
              </a:schemeClr>
            </a:solidFill>
            <a:miter lim="800000"/>
            <a:headEnd/>
            <a:tailEnd/>
          </a:ln>
        </p:spPr>
      </p:pic>
      <p:sp>
        <p:nvSpPr>
          <p:cNvPr id="11" name="AutoShape 17"/>
          <p:cNvSpPr>
            <a:spLocks noChangeArrowheads="1"/>
          </p:cNvSpPr>
          <p:nvPr/>
        </p:nvSpPr>
        <p:spPr bwMode="auto">
          <a:xfrm>
            <a:off x="4663185" y="3338331"/>
            <a:ext cx="1913860" cy="681220"/>
          </a:xfrm>
          <a:prstGeom prst="wedgeRoundRectCallout">
            <a:avLst>
              <a:gd name="adj1" fmla="val -43741"/>
              <a:gd name="adj2" fmla="val 68597"/>
              <a:gd name="adj3" fmla="val 16667"/>
            </a:avLst>
          </a:prstGeom>
          <a:solidFill>
            <a:srgbClr val="FFFF99"/>
          </a:solidFill>
          <a:ln w="9525">
            <a:solidFill>
              <a:schemeClr val="tx1"/>
            </a:solidFill>
            <a:miter lim="800000"/>
            <a:headEnd/>
            <a:tailEnd/>
          </a:ln>
        </p:spPr>
        <p:txBody>
          <a:bodyP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ts val="900"/>
              </a:spcBef>
              <a:buNone/>
            </a:pPr>
            <a:r>
              <a:rPr lang="en-US" altLang="zh-CN" sz="900">
                <a:latin typeface="微软雅黑" panose="020B0503020204020204" pitchFamily="34" charset="-122"/>
                <a:ea typeface="微软雅黑" panose="020B0503020204020204" pitchFamily="34" charset="-122"/>
              </a:rPr>
              <a:t>Jenkins</a:t>
            </a:r>
            <a:r>
              <a:rPr lang="zh-CN" altLang="en-US" sz="900">
                <a:latin typeface="微软雅黑" panose="020B0503020204020204" pitchFamily="34" charset="-122"/>
                <a:ea typeface="微软雅黑" panose="020B0503020204020204" pitchFamily="34" charset="-122"/>
              </a:rPr>
              <a:t>扫描</a:t>
            </a:r>
            <a:r>
              <a:rPr lang="en-US" altLang="zh-CN" sz="900">
                <a:latin typeface="微软雅黑" panose="020B0503020204020204" pitchFamily="34" charset="-122"/>
                <a:ea typeface="微软雅黑" panose="020B0503020204020204" pitchFamily="34" charset="-122"/>
              </a:rPr>
              <a:t>SVN</a:t>
            </a:r>
            <a:r>
              <a:rPr lang="zh-CN" altLang="en-US" sz="900">
                <a:latin typeface="微软雅黑" panose="020B0503020204020204" pitchFamily="34" charset="-122"/>
                <a:ea typeface="微软雅黑" panose="020B0503020204020204" pitchFamily="34" charset="-122"/>
              </a:rPr>
              <a:t>后，发送消息给</a:t>
            </a:r>
            <a:r>
              <a:rPr lang="en-US" altLang="zh-CN" sz="900" smtClean="0">
                <a:latin typeface="微软雅黑" panose="020B0503020204020204" pitchFamily="34" charset="-122"/>
                <a:ea typeface="微软雅黑" panose="020B0503020204020204" pitchFamily="34" charset="-122"/>
              </a:rPr>
              <a:t>JIRA</a:t>
            </a:r>
            <a:r>
              <a:rPr lang="zh-CN" altLang="en-US" sz="900" smtClean="0">
                <a:latin typeface="微软雅黑" panose="020B0503020204020204" pitchFamily="34" charset="-122"/>
                <a:ea typeface="微软雅黑" panose="020B0503020204020204" pitchFamily="34" charset="-122"/>
              </a:rPr>
              <a:t>，</a:t>
            </a:r>
            <a:r>
              <a:rPr lang="en-US" altLang="zh-CN" sz="900" smtClean="0">
                <a:latin typeface="微软雅黑" panose="020B0503020204020204" pitchFamily="34" charset="-122"/>
                <a:ea typeface="微软雅黑" panose="020B0503020204020204" pitchFamily="34" charset="-122"/>
              </a:rPr>
              <a:t>JIRA</a:t>
            </a:r>
            <a:r>
              <a:rPr lang="zh-CN" altLang="en-US" sz="900">
                <a:latin typeface="微软雅黑" panose="020B0503020204020204" pitchFamily="34" charset="-122"/>
                <a:ea typeface="微软雅黑" panose="020B0503020204020204" pitchFamily="34" charset="-122"/>
              </a:rPr>
              <a:t>将代码变更记录到任务</a:t>
            </a:r>
            <a:r>
              <a:rPr lang="en-US" altLang="zh-CN" sz="900">
                <a:latin typeface="微软雅黑" panose="020B0503020204020204" pitchFamily="34" charset="-122"/>
                <a:ea typeface="微软雅黑" panose="020B0503020204020204" pitchFamily="34" charset="-122"/>
              </a:rPr>
              <a:t>ID</a:t>
            </a:r>
            <a:r>
              <a:rPr lang="zh-CN" altLang="en-US" sz="900">
                <a:latin typeface="微软雅黑" panose="020B0503020204020204" pitchFamily="34" charset="-122"/>
                <a:ea typeface="微软雅黑" panose="020B0503020204020204" pitchFamily="34" charset="-122"/>
              </a:rPr>
              <a:t>对应的任务备注</a:t>
            </a:r>
            <a:r>
              <a:rPr lang="zh-CN" altLang="en-US" sz="900" smtClean="0">
                <a:latin typeface="微软雅黑" panose="020B0503020204020204" pitchFamily="34" charset="-122"/>
                <a:ea typeface="微软雅黑" panose="020B0503020204020204" pitchFamily="34" charset="-122"/>
              </a:rPr>
              <a:t>中，在</a:t>
            </a:r>
            <a:r>
              <a:rPr lang="en-US" altLang="zh-CN" sz="900" smtClean="0">
                <a:latin typeface="微软雅黑" panose="020B0503020204020204" pitchFamily="34" charset="-122"/>
                <a:ea typeface="微软雅黑" panose="020B0503020204020204" pitchFamily="34" charset="-122"/>
              </a:rPr>
              <a:t>JIRA</a:t>
            </a:r>
            <a:r>
              <a:rPr lang="zh-CN" altLang="en-US" sz="900" smtClean="0">
                <a:latin typeface="微软雅黑" panose="020B0503020204020204" pitchFamily="34" charset="-122"/>
                <a:ea typeface="微软雅黑" panose="020B0503020204020204" pitchFamily="34" charset="-122"/>
              </a:rPr>
              <a:t>即</a:t>
            </a:r>
            <a:r>
              <a:rPr lang="zh-CN" altLang="en-US" sz="900">
                <a:latin typeface="微软雅黑" panose="020B0503020204020204" pitchFamily="34" charset="-122"/>
                <a:ea typeface="微软雅黑" panose="020B0503020204020204" pitchFamily="34" charset="-122"/>
              </a:rPr>
              <a:t>可查看</a:t>
            </a:r>
            <a:r>
              <a:rPr lang="zh-CN" altLang="en-US" sz="900" smtClean="0">
                <a:latin typeface="微软雅黑" panose="020B0503020204020204" pitchFamily="34" charset="-122"/>
                <a:ea typeface="微软雅黑" panose="020B0503020204020204" pitchFamily="34" charset="-122"/>
              </a:rPr>
              <a:t>到</a:t>
            </a:r>
            <a:endParaRPr lang="zh-CN" altLang="en-US" sz="900">
              <a:latin typeface="黑体" pitchFamily="2" charset="-122"/>
              <a:ea typeface="黑体" pitchFamily="2" charset="-122"/>
            </a:endParaRPr>
          </a:p>
        </p:txBody>
      </p:sp>
      <p:sp>
        <p:nvSpPr>
          <p:cNvPr id="12" name="Oval 14"/>
          <p:cNvSpPr>
            <a:spLocks noChangeArrowheads="1"/>
          </p:cNvSpPr>
          <p:nvPr/>
        </p:nvSpPr>
        <p:spPr bwMode="auto">
          <a:xfrm>
            <a:off x="6591507" y="2368241"/>
            <a:ext cx="284481" cy="305524"/>
          </a:xfrm>
          <a:prstGeom prst="ellipse">
            <a:avLst/>
          </a:prstGeom>
          <a:solidFill>
            <a:srgbClr val="FFFF99"/>
          </a:solidFill>
          <a:ln w="9525">
            <a:solidFill>
              <a:schemeClr val="tx1"/>
            </a:solidFill>
            <a:round/>
            <a:headEnd/>
            <a:tailEnd/>
          </a:ln>
        </p:spPr>
        <p:txBody>
          <a:bodyPr wrap="none" anchor="ct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Font typeface="Wingdings" pitchFamily="2" charset="2"/>
              <a:buNone/>
            </a:pPr>
            <a:r>
              <a:rPr lang="en-US" altLang="zh-CN" sz="1400" smtClean="0">
                <a:latin typeface="黑体" pitchFamily="2" charset="-122"/>
                <a:ea typeface="黑体" pitchFamily="2" charset="-122"/>
              </a:rPr>
              <a:t>2</a:t>
            </a:r>
            <a:endParaRPr lang="en-US" altLang="zh-CN" sz="1400">
              <a:latin typeface="黑体" pitchFamily="2" charset="-122"/>
              <a:ea typeface="黑体" pitchFamily="2" charset="-122"/>
            </a:endParaRPr>
          </a:p>
        </p:txBody>
      </p:sp>
      <p:sp>
        <p:nvSpPr>
          <p:cNvPr id="13" name="Oval 14"/>
          <p:cNvSpPr>
            <a:spLocks noChangeArrowheads="1"/>
          </p:cNvSpPr>
          <p:nvPr/>
        </p:nvSpPr>
        <p:spPr bwMode="auto">
          <a:xfrm>
            <a:off x="4257735" y="3628839"/>
            <a:ext cx="284481" cy="305524"/>
          </a:xfrm>
          <a:prstGeom prst="ellipse">
            <a:avLst/>
          </a:prstGeom>
          <a:solidFill>
            <a:srgbClr val="FFFF99"/>
          </a:solidFill>
          <a:ln w="9525">
            <a:solidFill>
              <a:schemeClr val="tx1"/>
            </a:solidFill>
            <a:round/>
            <a:headEnd/>
            <a:tailEnd/>
          </a:ln>
        </p:spPr>
        <p:txBody>
          <a:bodyPr wrap="none" anchor="ctr"/>
          <a:lstStyle>
            <a:lvl1pPr algn="l" eaLnBrk="0" hangingPunct="0">
              <a:buChar char="•"/>
              <a:defRPr sz="3200">
                <a:solidFill>
                  <a:schemeClr val="tx1"/>
                </a:solidFill>
                <a:latin typeface="Arial" charset="0"/>
                <a:ea typeface="宋体" charset="-122"/>
              </a:defRPr>
            </a:lvl1pPr>
            <a:lvl2pPr marL="742950" indent="-285750"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Font typeface="Wingdings" pitchFamily="2" charset="2"/>
              <a:buNone/>
            </a:pPr>
            <a:r>
              <a:rPr lang="en-US" altLang="zh-CN" sz="1400" smtClean="0">
                <a:latin typeface="黑体" pitchFamily="2" charset="-122"/>
                <a:ea typeface="黑体" pitchFamily="2" charset="-122"/>
              </a:rPr>
              <a:t>3</a:t>
            </a:r>
            <a:endParaRPr lang="en-US" altLang="zh-CN" sz="1400">
              <a:latin typeface="黑体" pitchFamily="2" charset="-122"/>
              <a:ea typeface="黑体" pitchFamily="2" charset="-122"/>
            </a:endParaRPr>
          </a:p>
        </p:txBody>
      </p:sp>
      <p:sp>
        <p:nvSpPr>
          <p:cNvPr id="14" name="矩形 13"/>
          <p:cNvSpPr/>
          <p:nvPr/>
        </p:nvSpPr>
        <p:spPr>
          <a:xfrm>
            <a:off x="420379" y="760232"/>
            <a:ext cx="7151996" cy="276999"/>
          </a:xfrm>
          <a:prstGeom prst="rect">
            <a:avLst/>
          </a:prstGeom>
        </p:spPr>
        <p:txBody>
          <a:bodyPr wrap="square">
            <a:spAutoFit/>
          </a:bodyPr>
          <a:lstStyle/>
          <a:p>
            <a:r>
              <a:rPr lang="zh-CN" altLang="zh-CN" sz="1200">
                <a:latin typeface="微软雅黑" panose="020B0503020204020204" pitchFamily="34" charset="-122"/>
                <a:ea typeface="微软雅黑" panose="020B0503020204020204" pitchFamily="34" charset="-122"/>
              </a:rPr>
              <a:t>开发完成后，</a:t>
            </a:r>
            <a:r>
              <a:rPr lang="zh-CN" altLang="zh-CN" sz="1200">
                <a:latin typeface="微软雅黑" panose="020B0503020204020204" pitchFamily="34" charset="-122"/>
                <a:ea typeface="微软雅黑" panose="020B0503020204020204" pitchFamily="34" charset="-122"/>
              </a:rPr>
              <a:t>开发</a:t>
            </a:r>
            <a:r>
              <a:rPr lang="zh-CN" altLang="zh-CN" sz="1200" smtClean="0">
                <a:latin typeface="微软雅黑" panose="020B0503020204020204" pitchFamily="34" charset="-122"/>
                <a:ea typeface="微软雅黑" panose="020B0503020204020204" pitchFamily="34" charset="-122"/>
              </a:rPr>
              <a:t>人员</a:t>
            </a:r>
            <a:r>
              <a:rPr lang="zh-CN" altLang="zh-CN" sz="1200">
                <a:latin typeface="微软雅黑" panose="020B0503020204020204" pitchFamily="34" charset="-122"/>
                <a:ea typeface="微软雅黑" panose="020B0503020204020204" pitchFamily="34" charset="-122"/>
              </a:rPr>
              <a:t>按</a:t>
            </a:r>
            <a:r>
              <a:rPr lang="en-US" altLang="zh-CN" sz="1200">
                <a:latin typeface="微软雅黑" panose="020B0503020204020204" pitchFamily="34" charset="-122"/>
                <a:ea typeface="微软雅黑" panose="020B0503020204020204" pitchFamily="34" charset="-122"/>
              </a:rPr>
              <a:t>subtask</a:t>
            </a:r>
            <a:r>
              <a:rPr lang="zh-CN" altLang="zh-CN" sz="1200">
                <a:latin typeface="微软雅黑" panose="020B0503020204020204" pitchFamily="34" charset="-122"/>
                <a:ea typeface="微软雅黑" panose="020B0503020204020204" pitchFamily="34" charset="-122"/>
              </a:rPr>
              <a:t>提交</a:t>
            </a:r>
            <a:r>
              <a:rPr lang="zh-CN" altLang="zh-CN" sz="1200" smtClean="0">
                <a:latin typeface="微软雅黑" panose="020B0503020204020204" pitchFamily="34" charset="-122"/>
                <a:ea typeface="微软雅黑" panose="020B0503020204020204" pitchFamily="34" charset="-122"/>
              </a:rPr>
              <a:t>代码</a:t>
            </a:r>
            <a:r>
              <a:rPr lang="zh-CN" altLang="en-US" sz="1200" smtClean="0">
                <a:latin typeface="微软雅黑" panose="020B0503020204020204" pitchFamily="34" charset="-122"/>
                <a:ea typeface="微软雅黑" panose="020B0503020204020204" pitchFamily="34" charset="-122"/>
              </a:rPr>
              <a:t>，并</a:t>
            </a:r>
            <a:r>
              <a:rPr lang="zh-CN" altLang="zh-CN" sz="1200" smtClean="0">
                <a:latin typeface="微软雅黑" panose="020B0503020204020204" pitchFamily="34" charset="-122"/>
                <a:ea typeface="微软雅黑" panose="020B0503020204020204" pitchFamily="34" charset="-122"/>
              </a:rPr>
              <a:t>点击</a:t>
            </a:r>
            <a:r>
              <a:rPr lang="zh-CN" altLang="zh-CN" sz="1200">
                <a:latin typeface="微软雅黑" panose="020B0503020204020204" pitchFamily="34" charset="-122"/>
                <a:ea typeface="微软雅黑" panose="020B0503020204020204" pitchFamily="34" charset="-122"/>
              </a:rPr>
              <a:t>按钮</a:t>
            </a:r>
            <a:r>
              <a:rPr lang="zh-CN" altLang="zh-CN" sz="1200">
                <a:latin typeface="微软雅黑" panose="020B0503020204020204" pitchFamily="34" charset="-122"/>
                <a:ea typeface="微软雅黑" panose="020B0503020204020204" pitchFamily="34" charset="-122"/>
              </a:rPr>
              <a:t>“检视中”</a:t>
            </a:r>
            <a:r>
              <a:rPr lang="zh-CN" altLang="zh-CN" sz="1200" smtClean="0">
                <a:latin typeface="微软雅黑" panose="020B0503020204020204" pitchFamily="34" charset="-122"/>
                <a:ea typeface="微软雅黑" panose="020B0503020204020204" pitchFamily="34" charset="-122"/>
              </a:rPr>
              <a:t>，</a:t>
            </a:r>
            <a:r>
              <a:rPr lang="zh-CN" altLang="en-US" sz="1200" smtClean="0">
                <a:latin typeface="微软雅黑" panose="020B0503020204020204" pitchFamily="34" charset="-122"/>
                <a:ea typeface="微软雅黑" panose="020B0503020204020204" pitchFamily="34" charset="-122"/>
              </a:rPr>
              <a:t>等待测试人员测试。</a:t>
            </a:r>
            <a:endParaRPr lang="en-US" altLang="zh-CN" sz="12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5544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89350"/>
            <a:ext cx="7272808" cy="504057"/>
          </a:xfrm>
        </p:spPr>
        <p:txBody>
          <a:bodyPr/>
          <a:lstStyle/>
          <a:p>
            <a:r>
              <a:rPr lang="zh-CN" altLang="en-US" smtClean="0">
                <a:ea typeface="黑体" pitchFamily="2" charset="-122"/>
              </a:rPr>
              <a:t>测试人员</a:t>
            </a:r>
            <a:r>
              <a:rPr lang="en-US" altLang="zh-CN" smtClean="0"/>
              <a:t>——</a:t>
            </a:r>
            <a:r>
              <a:rPr lang="zh-CN" altLang="en-US"/>
              <a:t>快速提交缺陷，</a:t>
            </a:r>
            <a:r>
              <a:rPr lang="zh-CN" altLang="en-US"/>
              <a:t>跟踪</a:t>
            </a:r>
            <a:r>
              <a:rPr lang="zh-CN" altLang="en-US" smtClean="0"/>
              <a:t>缺陷</a:t>
            </a:r>
            <a:endParaRPr lang="zh-CN" altLang="en-US"/>
          </a:p>
        </p:txBody>
      </p:sp>
      <p:sp>
        <p:nvSpPr>
          <p:cNvPr id="4" name="矩形 3"/>
          <p:cNvSpPr/>
          <p:nvPr/>
        </p:nvSpPr>
        <p:spPr>
          <a:xfrm>
            <a:off x="1070123" y="2222676"/>
            <a:ext cx="4869712" cy="1015663"/>
          </a:xfrm>
          <a:prstGeom prst="rect">
            <a:avLst/>
          </a:prstGeom>
        </p:spPr>
        <p:txBody>
          <a:bodyPr wrap="square">
            <a:spAutoFit/>
          </a:bodyPr>
          <a:lstStyle/>
          <a:p>
            <a:pPr marL="171450" indent="-171450">
              <a:lnSpc>
                <a:spcPct val="200000"/>
              </a:lnSpc>
              <a:buFont typeface="Wingdings" panose="05000000000000000000" pitchFamily="2" charset="2"/>
              <a:buChar char="Ø"/>
            </a:pPr>
            <a:r>
              <a:rPr lang="zh-CN" altLang="en-US" sz="1200" smtClean="0">
                <a:latin typeface="微软雅黑" panose="020B0503020204020204" pitchFamily="34" charset="-122"/>
                <a:ea typeface="微软雅黑" panose="020B0503020204020204" pitchFamily="34" charset="-122"/>
              </a:rPr>
              <a:t>创建缺陷单</a:t>
            </a:r>
            <a:endParaRPr lang="en-US" altLang="zh-CN" sz="1200" smtClean="0">
              <a:latin typeface="微软雅黑" panose="020B0503020204020204" pitchFamily="34" charset="-122"/>
              <a:ea typeface="微软雅黑" panose="020B0503020204020204" pitchFamily="34" charset="-122"/>
            </a:endParaRPr>
          </a:p>
          <a:p>
            <a:pPr marL="171450" indent="-171450">
              <a:lnSpc>
                <a:spcPct val="200000"/>
              </a:lnSpc>
              <a:buFont typeface="Wingdings" panose="05000000000000000000" pitchFamily="2" charset="2"/>
              <a:buChar char="Ø"/>
            </a:pPr>
            <a:r>
              <a:rPr kumimoji="1" lang="zh-CN" altLang="en-US" sz="1200">
                <a:latin typeface="微软雅黑" panose="020B0503020204020204" pitchFamily="34" charset="-122"/>
                <a:ea typeface="微软雅黑" panose="020B0503020204020204" pitchFamily="34" charset="-122"/>
              </a:rPr>
              <a:t>验证问题处理情况，根据不同工作流节点选择不同的操作</a:t>
            </a:r>
            <a:endParaRPr lang="en-US" altLang="zh-CN" sz="1200" smtClean="0">
              <a:latin typeface="微软雅黑" panose="020B0503020204020204" pitchFamily="34" charset="-122"/>
              <a:ea typeface="微软雅黑" panose="020B0503020204020204" pitchFamily="34" charset="-122"/>
            </a:endParaRPr>
          </a:p>
          <a:p>
            <a:endParaRPr lang="en-US" altLang="zh-CN" sz="1200" smtClean="0">
              <a:latin typeface="微软雅黑" panose="020B0503020204020204" pitchFamily="34" charset="-122"/>
              <a:ea typeface="微软雅黑" panose="020B0503020204020204" pitchFamily="34" charset="-122"/>
            </a:endParaRPr>
          </a:p>
        </p:txBody>
      </p:sp>
      <p:sp>
        <p:nvSpPr>
          <p:cNvPr id="6" name="矩形 5"/>
          <p:cNvSpPr/>
          <p:nvPr/>
        </p:nvSpPr>
        <p:spPr>
          <a:xfrm>
            <a:off x="392821" y="1185935"/>
            <a:ext cx="8055853" cy="738664"/>
          </a:xfrm>
          <a:prstGeom prst="rect">
            <a:avLst/>
          </a:prstGeom>
        </p:spPr>
        <p:txBody>
          <a:bodyPr wrap="square">
            <a:spAutoFit/>
          </a:bodyPr>
          <a:lstStyle/>
          <a:p>
            <a:pPr>
              <a:lnSpc>
                <a:spcPct val="150000"/>
              </a:lnSpc>
            </a:pPr>
            <a:r>
              <a:rPr lang="zh-CN" altLang="zh-CN">
                <a:latin typeface="微软雅黑" panose="020B0503020204020204" pitchFamily="34" charset="-122"/>
                <a:ea typeface="微软雅黑" panose="020B0503020204020204" pitchFamily="34" charset="-122"/>
              </a:rPr>
              <a:t>测试人员对分发给自己的开发任务</a:t>
            </a:r>
            <a:r>
              <a:rPr lang="zh-CN" altLang="zh-CN">
                <a:latin typeface="微软雅黑" panose="020B0503020204020204" pitchFamily="34" charset="-122"/>
                <a:ea typeface="微软雅黑" panose="020B0503020204020204" pitchFamily="34" charset="-122"/>
              </a:rPr>
              <a:t>进行</a:t>
            </a:r>
            <a:r>
              <a:rPr lang="zh-CN" altLang="zh-CN" smtClean="0">
                <a:latin typeface="微软雅黑" panose="020B0503020204020204" pitchFamily="34" charset="-122"/>
                <a:ea typeface="微软雅黑" panose="020B0503020204020204" pitchFamily="34" charset="-122"/>
              </a:rPr>
              <a:t>测试</a:t>
            </a:r>
            <a:r>
              <a:rPr lang="zh-CN" altLang="en-US" smtClean="0">
                <a:latin typeface="微软雅黑" panose="020B0503020204020204" pitchFamily="34" charset="-122"/>
                <a:ea typeface="微软雅黑" panose="020B0503020204020204" pitchFamily="34" charset="-122"/>
              </a:rPr>
              <a:t>，</a:t>
            </a:r>
            <a:r>
              <a:rPr lang="zh-CN" altLang="zh-CN">
                <a:latin typeface="微软雅黑" panose="020B0503020204020204" pitchFamily="34" charset="-122"/>
                <a:ea typeface="微软雅黑" panose="020B0503020204020204" pitchFamily="34" charset="-122"/>
              </a:rPr>
              <a:t>测试通过，则测试人员点击“完成”，即开发</a:t>
            </a:r>
            <a:r>
              <a:rPr lang="zh-CN" altLang="zh-CN">
                <a:latin typeface="微软雅黑" panose="020B0503020204020204" pitchFamily="34" charset="-122"/>
                <a:ea typeface="微软雅黑" panose="020B0503020204020204" pitchFamily="34" charset="-122"/>
              </a:rPr>
              <a:t>任务</a:t>
            </a:r>
            <a:r>
              <a:rPr lang="zh-CN" altLang="zh-CN" smtClean="0">
                <a:latin typeface="微软雅黑" panose="020B0503020204020204" pitchFamily="34" charset="-122"/>
                <a:ea typeface="微软雅黑" panose="020B0503020204020204" pitchFamily="34" charset="-122"/>
              </a:rPr>
              <a:t>完成</a:t>
            </a:r>
            <a:r>
              <a:rPr lang="zh-CN" altLang="en-US" smtClean="0">
                <a:latin typeface="微软雅黑" panose="020B0503020204020204" pitchFamily="34" charset="-122"/>
                <a:ea typeface="微软雅黑" panose="020B0503020204020204" pitchFamily="34" charset="-122"/>
              </a:rPr>
              <a:t>；测试不通过，</a:t>
            </a:r>
            <a:r>
              <a:rPr lang="zh-CN" altLang="zh-CN" smtClean="0">
                <a:latin typeface="微软雅黑" panose="020B0503020204020204" pitchFamily="34" charset="-122"/>
                <a:ea typeface="微软雅黑" panose="020B0503020204020204" pitchFamily="34" charset="-122"/>
              </a:rPr>
              <a:t>测试</a:t>
            </a:r>
            <a:r>
              <a:rPr lang="zh-CN" altLang="zh-CN">
                <a:latin typeface="微软雅黑" panose="020B0503020204020204" pitchFamily="34" charset="-122"/>
                <a:ea typeface="微软雅黑" panose="020B0503020204020204" pitchFamily="34" charset="-122"/>
              </a:rPr>
              <a:t>人员创建</a:t>
            </a:r>
            <a:r>
              <a:rPr lang="en-US" altLang="zh-CN">
                <a:latin typeface="微软雅黑" panose="020B0503020204020204" pitchFamily="34" charset="-122"/>
                <a:ea typeface="微软雅黑" panose="020B0503020204020204" pitchFamily="34" charset="-122"/>
              </a:rPr>
              <a:t>Bug</a:t>
            </a:r>
            <a:r>
              <a:rPr lang="zh-CN" altLang="zh-CN">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Bug</a:t>
            </a:r>
            <a:r>
              <a:rPr lang="zh-CN" altLang="zh-CN">
                <a:latin typeface="微软雅黑" panose="020B0503020204020204" pitchFamily="34" charset="-122"/>
                <a:ea typeface="微软雅黑" panose="020B0503020204020204" pitchFamily="34" charset="-122"/>
              </a:rPr>
              <a:t>需链接到</a:t>
            </a:r>
            <a:r>
              <a:rPr lang="en-US" altLang="zh-CN">
                <a:latin typeface="微软雅黑" panose="020B0503020204020204" pitchFamily="34" charset="-122"/>
                <a:ea typeface="微软雅黑" panose="020B0503020204020204" pitchFamily="34" charset="-122"/>
              </a:rPr>
              <a:t>Subtask</a:t>
            </a:r>
            <a:r>
              <a:rPr lang="zh-CN" altLang="zh-CN">
                <a:latin typeface="微软雅黑" panose="020B0503020204020204" pitchFamily="34" charset="-122"/>
                <a:ea typeface="微软雅黑" panose="020B0503020204020204" pitchFamily="34" charset="-122"/>
              </a:rPr>
              <a:t>（开发任务），经办人为相应的开发人员。</a:t>
            </a:r>
            <a:endParaRPr lang="zh-CN" altLang="en-US"/>
          </a:p>
        </p:txBody>
      </p:sp>
    </p:spTree>
    <p:extLst>
      <p:ext uri="{BB962C8B-B14F-4D97-AF65-F5344CB8AC3E}">
        <p14:creationId xmlns:p14="http://schemas.microsoft.com/office/powerpoint/2010/main" val="2005513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报告与分析</a:t>
            </a:r>
            <a:endParaRPr lang="zh-CN" altLang="en-US"/>
          </a:p>
        </p:txBody>
      </p:sp>
      <p:pic>
        <p:nvPicPr>
          <p:cNvPr id="2051" name="Picture 3" descr="D:\我的文档\Tencent Files\1076831044\Image\C2C\}_%NI5U[Z4K(L$W6F2YOW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5" y="1851990"/>
            <a:ext cx="2905125" cy="2983517"/>
          </a:xfrm>
          <a:prstGeom prst="rect">
            <a:avLst/>
          </a:prstGeom>
          <a:noFill/>
          <a:ln w="9525" algn="ctr">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248" y="962811"/>
            <a:ext cx="5186363" cy="474061"/>
          </a:xfrm>
          <a:prstGeom prst="rect">
            <a:avLst/>
          </a:prstGeom>
        </p:spPr>
        <p:txBody>
          <a:bodyPr wrap="square" lIns="68576" tIns="34288" rIns="68576" bIns="34288" rtlCol="0">
            <a:noAutofit/>
          </a:bodyPr>
          <a:lstStyle/>
          <a:p>
            <a:pPr>
              <a:spcBef>
                <a:spcPts val="900"/>
              </a:spcBef>
            </a:pPr>
            <a:r>
              <a:rPr kumimoji="1" lang="en-US" altLang="zh-CN" sz="900" smtClean="0">
                <a:latin typeface="微软雅黑"/>
                <a:ea typeface="微软雅黑"/>
                <a:cs typeface="微软雅黑"/>
              </a:rPr>
              <a:t>JIRA</a:t>
            </a:r>
            <a:r>
              <a:rPr kumimoji="1" lang="zh-CN" altLang="en-US" sz="900" smtClean="0">
                <a:latin typeface="微软雅黑"/>
                <a:ea typeface="微软雅黑"/>
                <a:cs typeface="微软雅黑"/>
              </a:rPr>
              <a:t>提供了多种报告类型，如饼图、版本工作量报告、人员工作量报告等。这里以</a:t>
            </a:r>
            <a:r>
              <a:rPr kumimoji="1" lang="zh-CN" altLang="en-US" sz="900">
                <a:latin typeface="微软雅黑"/>
                <a:ea typeface="微软雅黑"/>
                <a:cs typeface="微软雅黑"/>
              </a:rPr>
              <a:t>工作量饼图为</a:t>
            </a:r>
            <a:r>
              <a:rPr kumimoji="1" lang="zh-CN" altLang="en-US" sz="900" smtClean="0">
                <a:latin typeface="微软雅黑"/>
                <a:ea typeface="微软雅黑"/>
                <a:cs typeface="微软雅黑"/>
              </a:rPr>
              <a:t>例。</a:t>
            </a:r>
            <a:endParaRPr kumimoji="1" lang="en-US" altLang="zh-CN" sz="800">
              <a:latin typeface="微软雅黑"/>
              <a:ea typeface="微软雅黑"/>
              <a:cs typeface="微软雅黑"/>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404263"/>
            <a:ext cx="3019425" cy="2659664"/>
          </a:xfrm>
          <a:prstGeom prst="rect">
            <a:avLst/>
          </a:prstGeom>
          <a:noFill/>
          <a:ln w="9525" algn="ctr">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2" y="838200"/>
            <a:ext cx="2509837" cy="1292595"/>
          </a:xfrm>
          <a:prstGeom prst="rect">
            <a:avLst/>
          </a:prstGeom>
          <a:noFill/>
          <a:ln w="9525" algn="ctr">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a:xfrm>
            <a:off x="4095751" y="2865236"/>
            <a:ext cx="1952624" cy="1080296"/>
          </a:xfrm>
          <a:prstGeom prst="rect">
            <a:avLst/>
          </a:prstGeom>
          <a:ln w="19050">
            <a:solidFill>
              <a:schemeClr val="accent1">
                <a:lumMod val="40000"/>
                <a:lumOff val="60000"/>
              </a:schemeClr>
            </a:solidFill>
          </a:ln>
        </p:spPr>
        <p:txBody>
          <a:bodyPr wrap="square">
            <a:spAutoFit/>
          </a:bodyPr>
          <a:lstStyle/>
          <a:p>
            <a:pPr>
              <a:lnSpc>
                <a:spcPct val="120000"/>
              </a:lnSpc>
              <a:spcBef>
                <a:spcPts val="900"/>
              </a:spcBef>
            </a:pPr>
            <a:r>
              <a:rPr kumimoji="1" lang="zh-CN" altLang="en-US" sz="900" smtClean="0">
                <a:latin typeface="微软雅黑"/>
                <a:ea typeface="微软雅黑"/>
                <a:cs typeface="微软雅黑"/>
              </a:rPr>
              <a:t>以</a:t>
            </a:r>
            <a:r>
              <a:rPr kumimoji="1" lang="zh-CN" altLang="en-US" sz="900">
                <a:latin typeface="微软雅黑"/>
                <a:ea typeface="微软雅黑"/>
                <a:cs typeface="微软雅黑"/>
              </a:rPr>
              <a:t>饼图方式显示项目或筛选的报告</a:t>
            </a:r>
            <a:endParaRPr kumimoji="1" lang="en-US" altLang="zh-CN" sz="900">
              <a:latin typeface="微软雅黑"/>
              <a:ea typeface="微软雅黑"/>
              <a:cs typeface="微软雅黑"/>
            </a:endParaRPr>
          </a:p>
          <a:p>
            <a:pPr marL="171450" indent="-171450">
              <a:lnSpc>
                <a:spcPct val="120000"/>
              </a:lnSpc>
              <a:spcBef>
                <a:spcPts val="900"/>
              </a:spcBef>
              <a:buFont typeface="Arial" panose="020B0604020202020204" pitchFamily="34" charset="0"/>
              <a:buChar char="•"/>
            </a:pPr>
            <a:r>
              <a:rPr kumimoji="1" lang="zh-CN" altLang="en-US" sz="800">
                <a:solidFill>
                  <a:srgbClr val="C00000"/>
                </a:solidFill>
                <a:latin typeface="微软雅黑"/>
                <a:ea typeface="微软雅黑"/>
                <a:cs typeface="微软雅黑"/>
              </a:rPr>
              <a:t>以项目或过滤器作为显示统计图的基础数据</a:t>
            </a:r>
            <a:endParaRPr kumimoji="1" lang="en-US" altLang="zh-CN" sz="800">
              <a:solidFill>
                <a:srgbClr val="C00000"/>
              </a:solidFill>
              <a:latin typeface="微软雅黑"/>
              <a:ea typeface="微软雅黑"/>
              <a:cs typeface="微软雅黑"/>
            </a:endParaRPr>
          </a:p>
          <a:p>
            <a:pPr marL="171450" indent="-171450">
              <a:lnSpc>
                <a:spcPct val="120000"/>
              </a:lnSpc>
              <a:spcBef>
                <a:spcPts val="900"/>
              </a:spcBef>
              <a:buFont typeface="Arial" panose="020B0604020202020204" pitchFamily="34" charset="0"/>
              <a:buChar char="•"/>
            </a:pPr>
            <a:r>
              <a:rPr kumimoji="1" lang="zh-CN" altLang="en-US" sz="800">
                <a:solidFill>
                  <a:srgbClr val="C00000"/>
                </a:solidFill>
                <a:latin typeface="微软雅黑"/>
                <a:ea typeface="微软雅黑"/>
                <a:cs typeface="微软雅黑"/>
              </a:rPr>
              <a:t>可选择要显示的统计类型，如版本、问题类型、问题状态等</a:t>
            </a:r>
            <a:endParaRPr kumimoji="1" lang="en-US" altLang="zh-CN" sz="800">
              <a:solidFill>
                <a:srgbClr val="C00000"/>
              </a:solidFill>
              <a:latin typeface="微软雅黑"/>
              <a:ea typeface="微软雅黑"/>
              <a:cs typeface="微软雅黑"/>
            </a:endParaRPr>
          </a:p>
        </p:txBody>
      </p:sp>
      <p:sp>
        <p:nvSpPr>
          <p:cNvPr id="5" name="TextBox 4"/>
          <p:cNvSpPr txBox="1"/>
          <p:nvPr/>
        </p:nvSpPr>
        <p:spPr>
          <a:xfrm>
            <a:off x="4233862" y="2505074"/>
            <a:ext cx="695325" cy="362792"/>
          </a:xfrm>
          <a:prstGeom prst="rect">
            <a:avLst/>
          </a:prstGeom>
          <a:ln w="19050">
            <a:solidFill>
              <a:schemeClr val="accent1">
                <a:lumMod val="40000"/>
                <a:lumOff val="60000"/>
              </a:schemeClr>
            </a:solidFill>
          </a:ln>
        </p:spPr>
        <p:txBody>
          <a:bodyPr wrap="square">
            <a:spAutoFit/>
          </a:bodyPr>
          <a:lstStyle>
            <a:defPPr>
              <a:defRPr lang="zh-CN"/>
            </a:defPPr>
            <a:lvl1pPr>
              <a:lnSpc>
                <a:spcPct val="120000"/>
              </a:lnSpc>
              <a:spcBef>
                <a:spcPts val="900"/>
              </a:spcBef>
              <a:defRPr kumimoji="1" sz="1000">
                <a:latin typeface="微软雅黑"/>
                <a:ea typeface="微软雅黑"/>
                <a:cs typeface="微软雅黑"/>
              </a:defRPr>
            </a:lvl1pPr>
          </a:lstStyle>
          <a:p>
            <a:r>
              <a:rPr lang="zh-CN" altLang="en-US" sz="1600" b="1" i="1">
                <a:solidFill>
                  <a:schemeClr val="accent1">
                    <a:lumMod val="75000"/>
                  </a:schemeClr>
                </a:solidFill>
              </a:rPr>
              <a:t>饼图</a:t>
            </a:r>
            <a:endParaRPr lang="zh-CN" altLang="en-US" sz="1600" b="1" i="1" dirty="0">
              <a:solidFill>
                <a:schemeClr val="accent1">
                  <a:lumMod val="75000"/>
                </a:schemeClr>
              </a:solidFill>
            </a:endParaRPr>
          </a:p>
        </p:txBody>
      </p:sp>
    </p:spTree>
    <p:extLst>
      <p:ext uri="{BB962C8B-B14F-4D97-AF65-F5344CB8AC3E}">
        <p14:creationId xmlns:p14="http://schemas.microsoft.com/office/powerpoint/2010/main" val="3972469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2115122" y="3824673"/>
            <a:ext cx="6652350"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Rectangle 13"/>
          <p:cNvSpPr/>
          <p:nvPr/>
        </p:nvSpPr>
        <p:spPr>
          <a:xfrm>
            <a:off x="0" y="141685"/>
            <a:ext cx="2102972"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 name="Title 1"/>
          <p:cNvSpPr txBox="1">
            <a:spLocks/>
          </p:cNvSpPr>
          <p:nvPr/>
        </p:nvSpPr>
        <p:spPr>
          <a:xfrm>
            <a:off x="0" y="141685"/>
            <a:ext cx="2103836" cy="681038"/>
          </a:xfrm>
          <a:prstGeom prst="rect">
            <a:avLst/>
          </a:prstGeom>
        </p:spPr>
        <p:txBody>
          <a:bodyPr vert="horz" lIns="68580" tIns="34290" rIns="68580" bIns="34290" rtlCol="0" anchor="ctr">
            <a:normAutofit/>
          </a:bodyPr>
          <a:lstStyle>
            <a:lvl1pPr>
              <a:lnSpc>
                <a:spcPct val="90000"/>
              </a:lnSpc>
              <a:spcBef>
                <a:spcPct val="0"/>
              </a:spcBef>
              <a:buNone/>
              <a:defRPr sz="3200" baseline="0">
                <a:solidFill>
                  <a:schemeClr val="accent1"/>
                </a:solidFill>
                <a:latin typeface="Frutiger55Roman" panose="020B0500000000000000" pitchFamily="34" charset="0"/>
                <a:ea typeface="方正兰亭中黑_GBK" panose="02000000000000000000" pitchFamily="2" charset="-122"/>
                <a:cs typeface="+mj-cs"/>
              </a:defRPr>
            </a:lvl1pPr>
          </a:lstStyle>
          <a:p>
            <a:pPr algn="r"/>
            <a:r>
              <a:rPr lang="en-US" altLang="zh-CN" sz="2400" dirty="0">
                <a:solidFill>
                  <a:schemeClr val="bg1"/>
                </a:solidFill>
                <a:latin typeface="微软雅黑" panose="020B0503020204020204" pitchFamily="34" charset="-122"/>
                <a:ea typeface="微软雅黑" panose="020B0503020204020204" pitchFamily="34" charset="-122"/>
              </a:rPr>
              <a:t>CONTENT</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2103835" y="0"/>
            <a:ext cx="862" cy="45401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8135" y="1142678"/>
            <a:ext cx="6229512" cy="415498"/>
          </a:xfrm>
          <a:prstGeom prst="rect">
            <a:avLst/>
          </a:prstGeom>
          <a:noFill/>
        </p:spPr>
        <p:txBody>
          <a:bodyPr wrap="square" rtlCol="0">
            <a:spAutoFit/>
          </a:bodyPr>
          <a:lstStyle/>
          <a:p>
            <a:r>
              <a:rPr lang="en-US" altLang="zh-CN" sz="2100" smtClean="0">
                <a:solidFill>
                  <a:schemeClr val="bg1">
                    <a:lumMod val="50000"/>
                  </a:schemeClr>
                </a:solidFill>
                <a:latin typeface="微软雅黑" panose="020B0503020204020204" pitchFamily="34" charset="-122"/>
                <a:ea typeface="微软雅黑" panose="020B0503020204020204" pitchFamily="34" charset="-122"/>
              </a:rPr>
              <a:t>JIRA</a:t>
            </a:r>
            <a:r>
              <a:rPr lang="zh-CN" altLang="en-US" sz="210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sz="2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218135" y="190119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bg1">
                    <a:lumMod val="50000"/>
                  </a:schemeClr>
                </a:solidFill>
              </a:rPr>
              <a:t>用户管理</a:t>
            </a:r>
            <a:endParaRPr lang="zh-CN" altLang="en-US" sz="2100" dirty="0">
              <a:solidFill>
                <a:schemeClr val="bg1">
                  <a:lumMod val="50000"/>
                </a:schemeClr>
              </a:solidFill>
            </a:endParaRPr>
          </a:p>
        </p:txBody>
      </p:sp>
      <p:sp>
        <p:nvSpPr>
          <p:cNvPr id="12" name="TextBox 11"/>
          <p:cNvSpPr txBox="1"/>
          <p:nvPr/>
        </p:nvSpPr>
        <p:spPr>
          <a:xfrm>
            <a:off x="1543050" y="1147488"/>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01</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532565" y="1910817"/>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02</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2226601" y="265971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tx1">
                    <a:lumMod val="50000"/>
                    <a:lumOff val="50000"/>
                  </a:schemeClr>
                </a:solidFill>
              </a:rPr>
              <a:t>项目管理</a:t>
            </a:r>
            <a:endParaRPr lang="zh-CN" altLang="en-US" sz="2100" dirty="0">
              <a:solidFill>
                <a:schemeClr val="tx1">
                  <a:lumMod val="50000"/>
                  <a:lumOff val="50000"/>
                </a:schemeClr>
              </a:solidFill>
            </a:endParaRPr>
          </a:p>
        </p:txBody>
      </p:sp>
      <p:sp>
        <p:nvSpPr>
          <p:cNvPr id="19" name="TextBox 12"/>
          <p:cNvSpPr txBox="1"/>
          <p:nvPr/>
        </p:nvSpPr>
        <p:spPr>
          <a:xfrm>
            <a:off x="1550654" y="2674146"/>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03</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5" name="TextBox 9"/>
          <p:cNvSpPr txBox="1"/>
          <p:nvPr/>
        </p:nvSpPr>
        <p:spPr>
          <a:xfrm>
            <a:off x="2239907" y="332105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a:solidFill>
                  <a:schemeClr val="bg1">
                    <a:lumMod val="50000"/>
                  </a:schemeClr>
                </a:solidFill>
              </a:rPr>
              <a:t>产品研发</a:t>
            </a:r>
            <a:r>
              <a:rPr lang="zh-CN" altLang="en-US" sz="2100" smtClean="0">
                <a:solidFill>
                  <a:schemeClr val="bg1">
                    <a:lumMod val="50000"/>
                  </a:schemeClr>
                </a:solidFill>
              </a:rPr>
              <a:t>流程</a:t>
            </a:r>
            <a:endParaRPr lang="zh-CN" altLang="en-US" sz="2100" dirty="0">
              <a:solidFill>
                <a:schemeClr val="bg1">
                  <a:lumMod val="50000"/>
                </a:schemeClr>
              </a:solidFill>
            </a:endParaRPr>
          </a:p>
        </p:txBody>
      </p:sp>
      <p:sp>
        <p:nvSpPr>
          <p:cNvPr id="16" name="TextBox 12"/>
          <p:cNvSpPr txBox="1"/>
          <p:nvPr/>
        </p:nvSpPr>
        <p:spPr>
          <a:xfrm>
            <a:off x="1554337" y="3330677"/>
            <a:ext cx="560785" cy="415498"/>
          </a:xfrm>
          <a:prstGeom prst="rect">
            <a:avLst/>
          </a:prstGeom>
          <a:noFill/>
        </p:spPr>
        <p:txBody>
          <a:bodyPr wrap="square" rtlCol="0">
            <a:spAutoFit/>
          </a:bodyPr>
          <a:lstStyle/>
          <a:p>
            <a:pPr algn="r"/>
            <a:r>
              <a:rPr lang="en-US" altLang="zh-CN" sz="2100" dirty="0" smtClean="0">
                <a:solidFill>
                  <a:schemeClr val="accent2"/>
                </a:solidFill>
                <a:latin typeface="微软雅黑" panose="020B0503020204020204" pitchFamily="34" charset="-122"/>
                <a:ea typeface="微软雅黑" panose="020B0503020204020204" pitchFamily="34" charset="-122"/>
              </a:rPr>
              <a:t>04</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0" name="TextBox 12"/>
          <p:cNvSpPr txBox="1"/>
          <p:nvPr/>
        </p:nvSpPr>
        <p:spPr>
          <a:xfrm>
            <a:off x="1554337" y="3958835"/>
            <a:ext cx="560785" cy="415498"/>
          </a:xfrm>
          <a:prstGeom prst="rect">
            <a:avLst/>
          </a:prstGeom>
          <a:noFill/>
        </p:spPr>
        <p:txBody>
          <a:bodyPr wrap="square" rtlCol="0">
            <a:spAutoFit/>
          </a:bodyPr>
          <a:lstStyle/>
          <a:p>
            <a:pPr algn="r"/>
            <a:r>
              <a:rPr lang="en-US" altLang="zh-CN" sz="2100" smtClean="0">
                <a:solidFill>
                  <a:schemeClr val="accent2"/>
                </a:solidFill>
                <a:latin typeface="微软雅黑" panose="020B0503020204020204" pitchFamily="34" charset="-122"/>
                <a:ea typeface="微软雅黑" panose="020B0503020204020204" pitchFamily="34" charset="-122"/>
              </a:rPr>
              <a:t>05</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1" name="TextBox 9"/>
          <p:cNvSpPr txBox="1"/>
          <p:nvPr/>
        </p:nvSpPr>
        <p:spPr>
          <a:xfrm>
            <a:off x="2239907" y="395883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en-US" altLang="zh-CN" sz="2100" smtClean="0">
                <a:solidFill>
                  <a:schemeClr val="bg1"/>
                </a:solidFill>
              </a:rPr>
              <a:t>JIRA</a:t>
            </a:r>
            <a:r>
              <a:rPr lang="zh-CN" altLang="en-US" sz="2100" smtClean="0">
                <a:solidFill>
                  <a:schemeClr val="bg1"/>
                </a:solidFill>
              </a:rPr>
              <a:t>与</a:t>
            </a:r>
            <a:r>
              <a:rPr lang="en-US" altLang="zh-CN" sz="2100" smtClean="0">
                <a:solidFill>
                  <a:schemeClr val="bg1"/>
                </a:solidFill>
              </a:rPr>
              <a:t>Jenkins</a:t>
            </a:r>
            <a:r>
              <a:rPr lang="zh-CN" altLang="en-US" sz="2100" smtClean="0">
                <a:solidFill>
                  <a:schemeClr val="bg1"/>
                </a:solidFill>
              </a:rPr>
              <a:t>的集成</a:t>
            </a:r>
            <a:endParaRPr lang="zh-CN" altLang="en-US" sz="2100" dirty="0">
              <a:solidFill>
                <a:schemeClr val="bg1"/>
              </a:solidFill>
            </a:endParaRPr>
          </a:p>
        </p:txBody>
      </p:sp>
    </p:spTree>
    <p:extLst>
      <p:ext uri="{BB962C8B-B14F-4D97-AF65-F5344CB8AC3E}">
        <p14:creationId xmlns:p14="http://schemas.microsoft.com/office/powerpoint/2010/main" val="338593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latin typeface="微软雅黑"/>
                <a:ea typeface="微软雅黑"/>
                <a:cs typeface="微软雅黑"/>
              </a:rPr>
              <a:t>Jenkins</a:t>
            </a:r>
            <a:r>
              <a:rPr kumimoji="1" lang="zh-CN" altLang="en-US">
                <a:latin typeface="微软雅黑"/>
                <a:ea typeface="微软雅黑"/>
                <a:cs typeface="微软雅黑"/>
              </a:rPr>
              <a:t>配置</a:t>
            </a:r>
            <a:endParaRPr lang="zh-CN" altLang="en-US"/>
          </a:p>
        </p:txBody>
      </p:sp>
      <p:sp>
        <p:nvSpPr>
          <p:cNvPr id="3" name="矩形 2"/>
          <p:cNvSpPr/>
          <p:nvPr/>
        </p:nvSpPr>
        <p:spPr>
          <a:xfrm flipV="1">
            <a:off x="617497" y="3272302"/>
            <a:ext cx="7055062"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68563" rIns="137124" bIns="68563" anchor="ctr"/>
          <a:lstStyle/>
          <a:p>
            <a:pPr algn="ctr">
              <a:defRPr/>
            </a:pPr>
            <a:endParaRPr lang="zh-CN" altLang="en-US" sz="2135">
              <a:latin typeface="微软雅黑" pitchFamily="34" charset="-122"/>
              <a:ea typeface="微软雅黑" pitchFamily="34" charset="-122"/>
            </a:endParaRPr>
          </a:p>
        </p:txBody>
      </p:sp>
      <p:sp>
        <p:nvSpPr>
          <p:cNvPr id="18" name="矩形 33"/>
          <p:cNvSpPr>
            <a:spLocks noChangeArrowheads="1"/>
          </p:cNvSpPr>
          <p:nvPr/>
        </p:nvSpPr>
        <p:spPr bwMode="auto">
          <a:xfrm>
            <a:off x="5360736" y="3712039"/>
            <a:ext cx="2542418" cy="877163"/>
          </a:xfrm>
          <a:prstGeom prst="rect">
            <a:avLst/>
          </a:prstGeom>
          <a:noFill/>
          <a:ln w="254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spcBef>
                <a:spcPts val="900"/>
              </a:spcBef>
            </a:pPr>
            <a:r>
              <a:rPr kumimoji="1" lang="zh-CN" altLang="en-US" sz="1200">
                <a:latin typeface="微软雅黑"/>
                <a:ea typeface="微软雅黑"/>
                <a:cs typeface="微软雅黑"/>
              </a:rPr>
              <a:t>构建后操作：</a:t>
            </a:r>
            <a:endParaRPr kumimoji="1" lang="en-US" altLang="zh-CN" sz="1200">
              <a:latin typeface="微软雅黑"/>
              <a:ea typeface="微软雅黑"/>
              <a:cs typeface="微软雅黑"/>
            </a:endParaRPr>
          </a:p>
          <a:p>
            <a:pPr marL="171450" indent="-171450">
              <a:spcBef>
                <a:spcPts val="900"/>
              </a:spcBef>
              <a:buFont typeface="Arial" panose="020B0604020202020204" pitchFamily="34" charset="0"/>
              <a:buChar char="•"/>
            </a:pPr>
            <a:r>
              <a:rPr kumimoji="1" lang="zh-CN" altLang="en-US" sz="1200">
                <a:latin typeface="微软雅黑"/>
                <a:ea typeface="微软雅黑"/>
                <a:cs typeface="微软雅黑"/>
              </a:rPr>
              <a:t>更新对应任务的备注</a:t>
            </a:r>
            <a:endParaRPr kumimoji="1" lang="en-US" altLang="zh-CN" sz="1200">
              <a:latin typeface="微软雅黑"/>
              <a:ea typeface="微软雅黑"/>
              <a:cs typeface="微软雅黑"/>
            </a:endParaRPr>
          </a:p>
          <a:p>
            <a:pPr marL="171450" indent="-171450">
              <a:spcBef>
                <a:spcPts val="900"/>
              </a:spcBef>
              <a:buFont typeface="Arial" panose="020B0604020202020204" pitchFamily="34" charset="0"/>
              <a:buChar char="•"/>
            </a:pPr>
            <a:r>
              <a:rPr kumimoji="1" lang="zh-CN" altLang="en-US" sz="1200">
                <a:latin typeface="微软雅黑"/>
                <a:ea typeface="微软雅黑"/>
                <a:cs typeface="微软雅黑"/>
              </a:rPr>
              <a:t>发送邮件通知</a:t>
            </a:r>
            <a:endParaRPr kumimoji="1" lang="en-US" altLang="zh-CN" sz="1600">
              <a:latin typeface="微软雅黑"/>
              <a:ea typeface="微软雅黑"/>
              <a:cs typeface="微软雅黑"/>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74" y="1104099"/>
            <a:ext cx="3768572" cy="2087688"/>
          </a:xfrm>
          <a:prstGeom prst="rect">
            <a:avLst/>
          </a:prstGeom>
          <a:noFill/>
          <a:ln w="19050">
            <a:solidFill>
              <a:schemeClr val="accent6">
                <a:lumMod val="20000"/>
                <a:lumOff val="8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933" y="1158145"/>
            <a:ext cx="4138116" cy="1979595"/>
          </a:xfrm>
          <a:prstGeom prst="rect">
            <a:avLst/>
          </a:prstGeom>
          <a:noFill/>
          <a:ln w="19050">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grpSp>
        <p:nvGrpSpPr>
          <p:cNvPr id="21" name="组合 20"/>
          <p:cNvGrpSpPr/>
          <p:nvPr/>
        </p:nvGrpSpPr>
        <p:grpSpPr>
          <a:xfrm>
            <a:off x="2718348" y="786134"/>
            <a:ext cx="553456" cy="532780"/>
            <a:chOff x="7024534" y="3458995"/>
            <a:chExt cx="553456" cy="532780"/>
          </a:xfrm>
        </p:grpSpPr>
        <p:sp>
          <p:nvSpPr>
            <p:cNvPr id="4" name="椭圆 3"/>
            <p:cNvSpPr/>
            <p:nvPr/>
          </p:nvSpPr>
          <p:spPr>
            <a:xfrm>
              <a:off x="7024534" y="3458995"/>
              <a:ext cx="553456" cy="532780"/>
            </a:xfrm>
            <a:prstGeom prst="ellipse">
              <a:avLst/>
            </a:prstGeom>
            <a:solidFill>
              <a:schemeClr val="bg1"/>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a:latin typeface="微软雅黑" pitchFamily="34" charset="-122"/>
                <a:ea typeface="微软雅黑" pitchFamily="34" charset="-122"/>
              </a:endParaRPr>
            </a:p>
          </p:txBody>
        </p:sp>
        <p:sp>
          <p:nvSpPr>
            <p:cNvPr id="8" name="椭圆 7"/>
            <p:cNvSpPr/>
            <p:nvPr/>
          </p:nvSpPr>
          <p:spPr>
            <a:xfrm>
              <a:off x="7085464" y="3517650"/>
              <a:ext cx="431594" cy="415471"/>
            </a:xfrm>
            <a:prstGeom prst="ellipse">
              <a:avLst/>
            </a:pr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5" dirty="0">
                  <a:latin typeface="微软雅黑" pitchFamily="34" charset="-122"/>
                  <a:ea typeface="微软雅黑" pitchFamily="34" charset="-122"/>
                </a:rPr>
                <a:t>1</a:t>
              </a:r>
              <a:endParaRPr lang="zh-CN" altLang="en-US" sz="2135" dirty="0">
                <a:latin typeface="微软雅黑" pitchFamily="34" charset="-122"/>
                <a:ea typeface="微软雅黑" pitchFamily="34" charset="-122"/>
              </a:endParaRPr>
            </a:p>
          </p:txBody>
        </p:sp>
      </p:grpSp>
      <p:grpSp>
        <p:nvGrpSpPr>
          <p:cNvPr id="22" name="组合 21"/>
          <p:cNvGrpSpPr/>
          <p:nvPr/>
        </p:nvGrpSpPr>
        <p:grpSpPr>
          <a:xfrm>
            <a:off x="4302573" y="826723"/>
            <a:ext cx="553456" cy="532780"/>
            <a:chOff x="8812716" y="3458995"/>
            <a:chExt cx="553456" cy="532780"/>
          </a:xfrm>
        </p:grpSpPr>
        <p:sp>
          <p:nvSpPr>
            <p:cNvPr id="5" name="椭圆 4"/>
            <p:cNvSpPr/>
            <p:nvPr/>
          </p:nvSpPr>
          <p:spPr>
            <a:xfrm>
              <a:off x="8812716" y="3458995"/>
              <a:ext cx="553456" cy="532780"/>
            </a:xfrm>
            <a:prstGeom prst="ellipse">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a:latin typeface="微软雅黑" pitchFamily="34" charset="-122"/>
                <a:ea typeface="微软雅黑" pitchFamily="34" charset="-122"/>
              </a:endParaRPr>
            </a:p>
          </p:txBody>
        </p:sp>
        <p:sp>
          <p:nvSpPr>
            <p:cNvPr id="9" name="椭圆 8"/>
            <p:cNvSpPr/>
            <p:nvPr/>
          </p:nvSpPr>
          <p:spPr>
            <a:xfrm>
              <a:off x="8873647" y="3517650"/>
              <a:ext cx="431594" cy="415471"/>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5" dirty="0">
                  <a:latin typeface="微软雅黑" pitchFamily="34" charset="-122"/>
                  <a:ea typeface="微软雅黑" pitchFamily="34" charset="-122"/>
                </a:rPr>
                <a:t>2</a:t>
              </a:r>
              <a:endParaRPr lang="zh-CN" altLang="en-US" sz="2135" dirty="0">
                <a:latin typeface="微软雅黑" pitchFamily="34" charset="-122"/>
                <a:ea typeface="微软雅黑" pitchFamily="34" charset="-122"/>
              </a:endParaRPr>
            </a:p>
          </p:txBody>
        </p:sp>
      </p:gr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0" y="3693039"/>
            <a:ext cx="4933507" cy="1299633"/>
          </a:xfrm>
          <a:prstGeom prst="rect">
            <a:avLst/>
          </a:prstGeom>
          <a:noFill/>
          <a:ln w="19050">
            <a:solidFill>
              <a:schemeClr val="accent3">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grpSp>
        <p:nvGrpSpPr>
          <p:cNvPr id="24" name="组合 23"/>
          <p:cNvGrpSpPr/>
          <p:nvPr/>
        </p:nvGrpSpPr>
        <p:grpSpPr>
          <a:xfrm>
            <a:off x="7181302" y="3363146"/>
            <a:ext cx="554726" cy="532780"/>
            <a:chOff x="6418419" y="2270705"/>
            <a:chExt cx="554726" cy="532780"/>
          </a:xfrm>
        </p:grpSpPr>
        <p:sp>
          <p:nvSpPr>
            <p:cNvPr id="7" name="椭圆 6"/>
            <p:cNvSpPr/>
            <p:nvPr/>
          </p:nvSpPr>
          <p:spPr>
            <a:xfrm>
              <a:off x="6418419" y="2270705"/>
              <a:ext cx="554726" cy="532780"/>
            </a:xfrm>
            <a:prstGeom prst="ellipse">
              <a:avLst/>
            </a:prstGeom>
            <a:solidFill>
              <a:schemeClr val="bg1"/>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a:latin typeface="微软雅黑" pitchFamily="34" charset="-122"/>
                <a:ea typeface="微软雅黑" pitchFamily="34" charset="-122"/>
              </a:endParaRPr>
            </a:p>
          </p:txBody>
        </p:sp>
        <p:sp>
          <p:nvSpPr>
            <p:cNvPr id="11" name="椭圆 10"/>
            <p:cNvSpPr/>
            <p:nvPr/>
          </p:nvSpPr>
          <p:spPr>
            <a:xfrm>
              <a:off x="6478081" y="2329360"/>
              <a:ext cx="431594" cy="415471"/>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5" dirty="0">
                  <a:latin typeface="微软雅黑" pitchFamily="34" charset="-122"/>
                  <a:ea typeface="微软雅黑" pitchFamily="34" charset="-122"/>
                </a:rPr>
                <a:t>4</a:t>
              </a:r>
              <a:endParaRPr lang="zh-CN" altLang="en-US" sz="2135" dirty="0">
                <a:latin typeface="微软雅黑" pitchFamily="34" charset="-122"/>
                <a:ea typeface="微软雅黑" pitchFamily="34" charset="-122"/>
              </a:endParaRPr>
            </a:p>
          </p:txBody>
        </p:sp>
      </p:grpSp>
      <p:grpSp>
        <p:nvGrpSpPr>
          <p:cNvPr id="23" name="组合 22"/>
          <p:cNvGrpSpPr/>
          <p:nvPr/>
        </p:nvGrpSpPr>
        <p:grpSpPr>
          <a:xfrm>
            <a:off x="64040" y="3331731"/>
            <a:ext cx="553456" cy="532780"/>
            <a:chOff x="4784788" y="2270705"/>
            <a:chExt cx="553456" cy="532780"/>
          </a:xfrm>
        </p:grpSpPr>
        <p:sp>
          <p:nvSpPr>
            <p:cNvPr id="6" name="椭圆 5"/>
            <p:cNvSpPr/>
            <p:nvPr/>
          </p:nvSpPr>
          <p:spPr>
            <a:xfrm>
              <a:off x="4784788" y="2270705"/>
              <a:ext cx="553456" cy="532780"/>
            </a:xfrm>
            <a:prstGeom prst="ellipse">
              <a:avLst/>
            </a:prstGeom>
            <a:solidFill>
              <a:schemeClr val="bg1"/>
            </a:solidFill>
            <a:ln w="6350">
              <a:solidFill>
                <a:srgbClr val="99CC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a:latin typeface="微软雅黑" pitchFamily="34" charset="-122"/>
                <a:ea typeface="微软雅黑" pitchFamily="34" charset="-122"/>
              </a:endParaRPr>
            </a:p>
          </p:txBody>
        </p:sp>
        <p:sp>
          <p:nvSpPr>
            <p:cNvPr id="10" name="椭圆 9"/>
            <p:cNvSpPr/>
            <p:nvPr/>
          </p:nvSpPr>
          <p:spPr>
            <a:xfrm>
              <a:off x="4844449" y="2329360"/>
              <a:ext cx="431594" cy="415471"/>
            </a:xfrm>
            <a:prstGeom prst="ellipse">
              <a:avLst/>
            </a:prstGeom>
            <a:solidFill>
              <a:srgbClr val="99CC66"/>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5" dirty="0">
                  <a:latin typeface="微软雅黑" pitchFamily="34" charset="-122"/>
                  <a:ea typeface="微软雅黑" pitchFamily="34" charset="-122"/>
                </a:rPr>
                <a:t>3</a:t>
              </a:r>
              <a:endParaRPr lang="zh-CN" altLang="en-US" sz="2135" dirty="0">
                <a:latin typeface="微软雅黑" pitchFamily="34" charset="-122"/>
                <a:ea typeface="微软雅黑" pitchFamily="34" charset="-122"/>
              </a:endParaRPr>
            </a:p>
          </p:txBody>
        </p:sp>
      </p:grpSp>
      <p:sp>
        <p:nvSpPr>
          <p:cNvPr id="28" name="矩形 27"/>
          <p:cNvSpPr/>
          <p:nvPr/>
        </p:nvSpPr>
        <p:spPr>
          <a:xfrm rot="16200000" flipV="1">
            <a:off x="3102797" y="2142649"/>
            <a:ext cx="2261245" cy="4571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68563" rIns="137124" bIns="68563" anchor="ctr"/>
          <a:lstStyle/>
          <a:p>
            <a:pPr algn="ctr">
              <a:defRPr/>
            </a:pPr>
            <a:endParaRPr lang="zh-CN" altLang="en-US" sz="2135">
              <a:latin typeface="微软雅黑" pitchFamily="34" charset="-122"/>
              <a:ea typeface="微软雅黑" pitchFamily="34" charset="-122"/>
            </a:endParaRPr>
          </a:p>
        </p:txBody>
      </p:sp>
      <p:sp>
        <p:nvSpPr>
          <p:cNvPr id="20" name="矩形 19"/>
          <p:cNvSpPr/>
          <p:nvPr/>
        </p:nvSpPr>
        <p:spPr>
          <a:xfrm>
            <a:off x="828939" y="3450573"/>
            <a:ext cx="2520242" cy="276999"/>
          </a:xfrm>
          <a:prstGeom prst="rect">
            <a:avLst/>
          </a:prstGeom>
          <a:solidFill>
            <a:srgbClr val="99CC66"/>
          </a:solidFill>
        </p:spPr>
        <p:txBody>
          <a:bodyPr wrap="none">
            <a:spAutoFit/>
          </a:bodyPr>
          <a:lstStyle/>
          <a:p>
            <a:pPr>
              <a:spcBef>
                <a:spcPts val="900"/>
              </a:spcBef>
            </a:pPr>
            <a:r>
              <a:rPr kumimoji="1" lang="zh-CN" altLang="en-US" sz="1200">
                <a:latin typeface="微软雅黑"/>
                <a:ea typeface="微软雅黑"/>
                <a:cs typeface="微软雅黑"/>
              </a:rPr>
              <a:t>构建：执行</a:t>
            </a:r>
            <a:r>
              <a:rPr kumimoji="1" lang="en-US" altLang="zh-CN" sz="1200">
                <a:latin typeface="微软雅黑"/>
                <a:ea typeface="微软雅黑"/>
                <a:cs typeface="微软雅黑"/>
              </a:rPr>
              <a:t>shell</a:t>
            </a:r>
            <a:r>
              <a:rPr kumimoji="1" lang="zh-CN" altLang="en-US" sz="1200">
                <a:latin typeface="微软雅黑"/>
                <a:ea typeface="微软雅黑"/>
                <a:cs typeface="微软雅黑"/>
              </a:rPr>
              <a:t>脚本（自行开发）</a:t>
            </a:r>
            <a:endParaRPr kumimoji="1" lang="en-US" altLang="zh-CN" sz="1200">
              <a:latin typeface="微软雅黑"/>
              <a:ea typeface="微软雅黑"/>
              <a:cs typeface="微软雅黑"/>
            </a:endParaRPr>
          </a:p>
        </p:txBody>
      </p:sp>
      <p:sp>
        <p:nvSpPr>
          <p:cNvPr id="13" name="矩形 24"/>
          <p:cNvSpPr>
            <a:spLocks noChangeArrowheads="1"/>
          </p:cNvSpPr>
          <p:nvPr/>
        </p:nvSpPr>
        <p:spPr bwMode="auto">
          <a:xfrm>
            <a:off x="342997" y="837733"/>
            <a:ext cx="2023089" cy="276999"/>
          </a:xfrm>
          <a:prstGeom prst="rect">
            <a:avLst/>
          </a:prstGeom>
          <a:solidFill>
            <a:schemeClr val="accent6">
              <a:lumMod val="40000"/>
              <a:lumOff val="60000"/>
            </a:schemeClr>
          </a:solidFill>
          <a:ln>
            <a:noFill/>
          </a:ln>
          <a:extLst/>
        </p:spPr>
        <p:txBody>
          <a:bodyPr wrap="square">
            <a:spAutoFit/>
          </a:bodyPr>
          <a:lstStyle/>
          <a:p>
            <a:pPr>
              <a:spcBef>
                <a:spcPts val="900"/>
              </a:spcBef>
            </a:pPr>
            <a:r>
              <a:rPr kumimoji="1" lang="zh-CN" altLang="en-US" sz="1200">
                <a:latin typeface="微软雅黑"/>
                <a:ea typeface="微软雅黑"/>
                <a:cs typeface="微软雅黑"/>
              </a:rPr>
              <a:t>源码管理：配置</a:t>
            </a:r>
            <a:r>
              <a:rPr kumimoji="1" lang="en-US" altLang="zh-CN" sz="1200">
                <a:latin typeface="微软雅黑"/>
                <a:ea typeface="微软雅黑"/>
                <a:cs typeface="微软雅黑"/>
              </a:rPr>
              <a:t>SVN</a:t>
            </a:r>
            <a:r>
              <a:rPr kumimoji="1" lang="zh-CN" altLang="en-US" sz="1200">
                <a:latin typeface="微软雅黑"/>
                <a:ea typeface="微软雅黑"/>
                <a:cs typeface="微软雅黑"/>
              </a:rPr>
              <a:t>地址</a:t>
            </a:r>
            <a:endParaRPr kumimoji="1" lang="en-US" altLang="zh-CN" sz="1200">
              <a:latin typeface="微软雅黑"/>
              <a:ea typeface="微软雅黑"/>
              <a:cs typeface="微软雅黑"/>
            </a:endParaRPr>
          </a:p>
        </p:txBody>
      </p:sp>
      <p:sp>
        <p:nvSpPr>
          <p:cNvPr id="17" name="矩形 31"/>
          <p:cNvSpPr>
            <a:spLocks noChangeArrowheads="1"/>
          </p:cNvSpPr>
          <p:nvPr/>
        </p:nvSpPr>
        <p:spPr bwMode="auto">
          <a:xfrm>
            <a:off x="4874087" y="954614"/>
            <a:ext cx="3897555" cy="276999"/>
          </a:xfrm>
          <a:prstGeom prst="rect">
            <a:avLst/>
          </a:prstGeom>
          <a:solidFill>
            <a:schemeClr val="bg1">
              <a:lumMod val="85000"/>
            </a:schemeClr>
          </a:solidFill>
          <a:ln>
            <a:noFill/>
          </a:ln>
          <a:extLst/>
        </p:spPr>
        <p:txBody>
          <a:bodyPr wrap="square">
            <a:spAutoFit/>
          </a:bodyPr>
          <a:lstStyle/>
          <a:p>
            <a:pPr>
              <a:spcBef>
                <a:spcPts val="900"/>
              </a:spcBef>
            </a:pPr>
            <a:r>
              <a:rPr kumimoji="1" lang="zh-CN" altLang="en-US" sz="1200">
                <a:latin typeface="微软雅黑"/>
                <a:ea typeface="微软雅黑"/>
                <a:cs typeface="微软雅黑"/>
              </a:rPr>
              <a:t>构建触发器：配置触发策略，如每隔</a:t>
            </a:r>
            <a:r>
              <a:rPr kumimoji="1" lang="en-US" altLang="zh-CN" sz="1200">
                <a:latin typeface="微软雅黑"/>
                <a:ea typeface="微软雅黑"/>
                <a:cs typeface="微软雅黑"/>
              </a:rPr>
              <a:t>59</a:t>
            </a:r>
            <a:r>
              <a:rPr kumimoji="1" lang="zh-CN" altLang="en-US" sz="1200">
                <a:latin typeface="微软雅黑"/>
                <a:ea typeface="微软雅黑"/>
                <a:cs typeface="微软雅黑"/>
              </a:rPr>
              <a:t>分钟轮询代码库</a:t>
            </a:r>
            <a:endParaRPr kumimoji="1" lang="en-US" altLang="zh-CN" sz="1200">
              <a:latin typeface="微软雅黑"/>
              <a:ea typeface="微软雅黑"/>
              <a:cs typeface="微软雅黑"/>
            </a:endParaRPr>
          </a:p>
        </p:txBody>
      </p:sp>
      <p:sp>
        <p:nvSpPr>
          <p:cNvPr id="29" name="矩形 28"/>
          <p:cNvSpPr/>
          <p:nvPr/>
        </p:nvSpPr>
        <p:spPr>
          <a:xfrm rot="16200000" flipV="1">
            <a:off x="4392000" y="4048148"/>
            <a:ext cx="1597409"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68563" rIns="137124" bIns="68563" anchor="ctr"/>
          <a:lstStyle/>
          <a:p>
            <a:pPr algn="ctr">
              <a:defRPr/>
            </a:pPr>
            <a:endParaRPr lang="zh-CN" altLang="en-US" sz="2135">
              <a:latin typeface="微软雅黑" pitchFamily="34" charset="-122"/>
              <a:ea typeface="微软雅黑" pitchFamily="34" charset="-122"/>
            </a:endParaRPr>
          </a:p>
        </p:txBody>
      </p:sp>
    </p:spTree>
    <p:extLst>
      <p:ext uri="{BB962C8B-B14F-4D97-AF65-F5344CB8AC3E}">
        <p14:creationId xmlns:p14="http://schemas.microsoft.com/office/powerpoint/2010/main" val="1343742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33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JIRA</a:t>
            </a:r>
            <a:r>
              <a:rPr lang="zh-CN" altLang="en-US" smtClean="0"/>
              <a:t>特性</a:t>
            </a:r>
            <a:endParaRPr lang="zh-CN" altLang="en-US"/>
          </a:p>
        </p:txBody>
      </p:sp>
      <p:sp>
        <p:nvSpPr>
          <p:cNvPr id="3" name="Rectangle 4"/>
          <p:cNvSpPr>
            <a:spLocks noChangeArrowheads="1"/>
          </p:cNvSpPr>
          <p:nvPr/>
        </p:nvSpPr>
        <p:spPr bwMode="auto">
          <a:xfrm>
            <a:off x="552867" y="889295"/>
            <a:ext cx="7696716"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lgn="l" eaLnBrk="0" hangingPunct="0">
              <a:buChar char="•"/>
              <a:defRPr sz="3200">
                <a:solidFill>
                  <a:schemeClr val="tx1"/>
                </a:solidFill>
                <a:latin typeface="Arial" charset="0"/>
                <a:ea typeface="宋体" charset="-122"/>
              </a:defRPr>
            </a:lvl1pPr>
            <a:lvl2pPr algn="l" eaLnBrk="0" hangingPunct="0">
              <a:buChar char="–"/>
              <a:defRPr sz="2800">
                <a:solidFill>
                  <a:schemeClr val="tx1"/>
                </a:solidFill>
                <a:latin typeface="Arial" charset="0"/>
                <a:ea typeface="宋体" charset="-122"/>
              </a:defRPr>
            </a:lvl2pPr>
            <a:lvl3pPr marL="1143000" indent="-228600" algn="l" eaLnBrk="0" hangingPunct="0">
              <a:buChar char="•"/>
              <a:defRPr sz="2400">
                <a:solidFill>
                  <a:schemeClr val="tx1"/>
                </a:solidFill>
                <a:latin typeface="Arial" charset="0"/>
                <a:ea typeface="宋体" charset="-122"/>
              </a:defRPr>
            </a:lvl3pPr>
            <a:lvl4pPr marL="1600200" indent="-228600" algn="l" eaLnBrk="0" hangingPunct="0">
              <a:buChar char="–"/>
              <a:defRPr sz="2000">
                <a:solidFill>
                  <a:schemeClr val="tx1"/>
                </a:solidFill>
                <a:latin typeface="Arial" charset="0"/>
                <a:ea typeface="宋体" charset="-122"/>
              </a:defRPr>
            </a:lvl4pPr>
            <a:lvl5pPr marL="2057400" indent="-228600" algn="l" eaLnBrk="0" hangingPunct="0">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管理缺陷，新特性、任务、改进或者其他任何问题</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干净和强大的用户界面方便商业或技术用户理解</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工作流定制</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全文搜索和强大的过滤器（可定制的，可保存的，可共享的，可预定的过滤器）</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可定制的工作台和实时统计</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企业级的权限和安全控制</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方便的扩展及与其他系统集成（包括 </a:t>
            </a:r>
            <a:r>
              <a:rPr lang="en-US" altLang="zh-CN" sz="1400">
                <a:latin typeface="微软雅黑" panose="020B0503020204020204" pitchFamily="34" charset="-122"/>
                <a:ea typeface="微软雅黑" panose="020B0503020204020204" pitchFamily="34" charset="-122"/>
              </a:rPr>
              <a:t>email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SVN</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RSS </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Excel </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XML </a:t>
            </a:r>
            <a:r>
              <a:rPr lang="zh-CN" altLang="en-US" sz="1400">
                <a:latin typeface="微软雅黑" panose="020B0503020204020204" pitchFamily="34" charset="-122"/>
                <a:ea typeface="微软雅黑" panose="020B0503020204020204" pitchFamily="34" charset="-122"/>
              </a:rPr>
              <a:t>和源码控制工具）</a:t>
            </a:r>
            <a:r>
              <a:rPr lang="en-US" altLang="zh-CN" sz="1400">
                <a:latin typeface="微软雅黑" panose="020B0503020204020204" pitchFamily="34" charset="-122"/>
                <a:ea typeface="微软雅黑" panose="020B0503020204020204" pitchFamily="34" charset="-122"/>
              </a:rPr>
              <a:t>;</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非常高的通知选项配置</a:t>
            </a:r>
            <a:r>
              <a:rPr lang="en-US" altLang="zh-CN" sz="1400">
                <a:latin typeface="微软雅黑" panose="020B0503020204020204" pitchFamily="34" charset="-122"/>
                <a:ea typeface="微软雅黑" panose="020B0503020204020204" pitchFamily="34" charset="-122"/>
              </a:rPr>
              <a:t>; </a:t>
            </a:r>
          </a:p>
          <a:p>
            <a:pPr lvl="1" eaLnBrk="1" hangingPunct="1">
              <a:lnSpc>
                <a:spcPct val="150000"/>
              </a:lnSpc>
              <a:buFont typeface="Wingdings" pitchFamily="2" charset="2"/>
              <a:buBlip>
                <a:blip r:embed="rId2"/>
              </a:buBlip>
            </a:pPr>
            <a:r>
              <a:rPr lang="zh-CN" altLang="en-US" sz="1400">
                <a:latin typeface="微软雅黑" panose="020B0503020204020204" pitchFamily="34" charset="-122"/>
                <a:ea typeface="微软雅黑" panose="020B0503020204020204" pitchFamily="34" charset="-122"/>
              </a:rPr>
              <a:t>可以在几乎所有硬件、操作系统和数据库平台下运行</a:t>
            </a:r>
            <a:r>
              <a:rPr lang="en-US" altLang="zh-CN" sz="140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138113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622" y="251221"/>
            <a:ext cx="7272808" cy="450532"/>
          </a:xfrm>
        </p:spPr>
        <p:txBody>
          <a:bodyPr/>
          <a:lstStyle/>
          <a:p>
            <a:pPr>
              <a:defRPr/>
            </a:pPr>
            <a:r>
              <a:rPr lang="en-US" altLang="zh-CN" smtClean="0">
                <a:latin typeface="微软雅黑"/>
                <a:ea typeface="微软雅黑"/>
                <a:cs typeface="微软雅黑"/>
                <a:sym typeface="Helvetica Neue"/>
              </a:rPr>
              <a:t>JIRA</a:t>
            </a:r>
            <a:r>
              <a:rPr lang="zh-CN" altLang="en-US" smtClean="0">
                <a:latin typeface="微软雅黑"/>
                <a:ea typeface="微软雅黑"/>
                <a:cs typeface="微软雅黑"/>
                <a:sym typeface="Helvetica Neue"/>
              </a:rPr>
              <a:t>简介</a:t>
            </a:r>
            <a:endParaRPr kumimoji="1" lang="zh-CN" altLang="en-US" dirty="0" smtClean="0">
              <a:sym typeface="Century Gothic" pitchFamily="34" charset="0"/>
            </a:endParaRPr>
          </a:p>
        </p:txBody>
      </p:sp>
      <p:sp>
        <p:nvSpPr>
          <p:cNvPr id="44" name="矩形 43"/>
          <p:cNvSpPr/>
          <p:nvPr/>
        </p:nvSpPr>
        <p:spPr>
          <a:xfrm>
            <a:off x="555171" y="701291"/>
            <a:ext cx="7798254" cy="890693"/>
          </a:xfrm>
          <a:prstGeom prst="rect">
            <a:avLst/>
          </a:prstGeom>
        </p:spPr>
        <p:txBody>
          <a:bodyPr wrap="square">
            <a:spAutoFit/>
          </a:bodyPr>
          <a:lstStyle/>
          <a:p>
            <a:pPr>
              <a:lnSpc>
                <a:spcPct val="150000"/>
              </a:lnSpc>
            </a:pPr>
            <a:r>
              <a:rPr lang="en-US" altLang="zh-CN" sz="1200" smtClean="0">
                <a:latin typeface="微软雅黑" panose="020B0503020204020204" pitchFamily="34" charset="-122"/>
                <a:ea typeface="微软雅黑" panose="020B0503020204020204" pitchFamily="34" charset="-122"/>
              </a:rPr>
              <a:t>JIRA</a:t>
            </a:r>
            <a:r>
              <a:rPr lang="zh-CN" altLang="en-US" sz="1200" smtClean="0">
                <a:latin typeface="微软雅黑" panose="020B0503020204020204" pitchFamily="34" charset="-122"/>
                <a:ea typeface="微软雅黑" panose="020B0503020204020204" pitchFamily="34" charset="-122"/>
              </a:rPr>
              <a:t>为</a:t>
            </a:r>
            <a:r>
              <a:rPr lang="zh-CN" altLang="en-US" sz="1200">
                <a:latin typeface="微软雅黑" panose="020B0503020204020204" pitchFamily="34" charset="-122"/>
                <a:ea typeface="微软雅黑" panose="020B0503020204020204" pitchFamily="34" charset="-122"/>
              </a:rPr>
              <a:t>软件开发团队提供了问题跟踪和项目跟踪的功能，用来提高代码质量和开发</a:t>
            </a:r>
            <a:r>
              <a:rPr lang="zh-CN" altLang="en-US" sz="1200" smtClean="0">
                <a:latin typeface="微软雅黑" panose="020B0503020204020204" pitchFamily="34" charset="-122"/>
                <a:ea typeface="微软雅黑" panose="020B0503020204020204" pitchFamily="34" charset="-122"/>
              </a:rPr>
              <a:t>速度</a:t>
            </a:r>
            <a:r>
              <a:rPr lang="zh-CN" altLang="en-US" sz="1200">
                <a:latin typeface="微软雅黑" panose="020B0503020204020204" pitchFamily="34" charset="-122"/>
                <a:ea typeface="微软雅黑" panose="020B0503020204020204" pitchFamily="34" charset="-122"/>
              </a:rPr>
              <a:t>。它将一个用于捕捉和组织问题，简单快捷的界面和可定制的工作流程</a:t>
            </a:r>
            <a:r>
              <a:rPr lang="zh-CN" altLang="en-US" sz="1200" smtClean="0">
                <a:latin typeface="微软雅黑" panose="020B0503020204020204" pitchFamily="34" charset="-122"/>
                <a:ea typeface="微软雅黑" panose="020B0503020204020204" pitchFamily="34" charset="-122"/>
              </a:rPr>
              <a:t>，</a:t>
            </a:r>
            <a:r>
              <a:rPr lang="en-US" altLang="zh-CN" sz="1200" smtClean="0">
                <a:latin typeface="微软雅黑" panose="020B0503020204020204" pitchFamily="34" charset="-122"/>
                <a:ea typeface="微软雅黑" panose="020B0503020204020204" pitchFamily="34" charset="-122"/>
              </a:rPr>
              <a:t>OpenSocial</a:t>
            </a:r>
            <a:r>
              <a:rPr lang="zh-CN" altLang="en-US" sz="1200" smtClean="0">
                <a:latin typeface="微软雅黑" panose="020B0503020204020204" pitchFamily="34" charset="-122"/>
                <a:ea typeface="微软雅黑" panose="020B0503020204020204" pitchFamily="34" charset="-122"/>
              </a:rPr>
              <a:t>的仪表盘</a:t>
            </a:r>
            <a:r>
              <a:rPr lang="zh-CN" altLang="en-US" sz="1200">
                <a:latin typeface="微软雅黑" panose="020B0503020204020204" pitchFamily="34" charset="-122"/>
                <a:ea typeface="微软雅黑" panose="020B0503020204020204" pitchFamily="34" charset="-122"/>
              </a:rPr>
              <a:t>，一个可插拔的集成框架相结合，使其可以与你开发团队的核心完美</a:t>
            </a:r>
            <a:r>
              <a:rPr lang="zh-CN" altLang="en-US" sz="1200" smtClean="0">
                <a:latin typeface="微软雅黑" panose="020B0503020204020204" pitchFamily="34" charset="-122"/>
                <a:ea typeface="微软雅黑" panose="020B0503020204020204" pitchFamily="34" charset="-122"/>
              </a:rPr>
              <a:t>契合</a:t>
            </a:r>
            <a:r>
              <a:rPr lang="zh-CN" altLang="zh-CN" sz="1200" kern="0" smtClean="0">
                <a:latin typeface="微软雅黑" panose="020B0503020204020204" pitchFamily="34" charset="-122"/>
                <a:ea typeface="微软雅黑" panose="020B0503020204020204" pitchFamily="34" charset="-122"/>
                <a:cs typeface="Lucida Grande" charset="0"/>
              </a:rPr>
              <a:t>。</a:t>
            </a:r>
            <a:endParaRPr lang="zh-CN" altLang="en-US" sz="1200" dirty="0">
              <a:latin typeface="微软雅黑" panose="020B0503020204020204" pitchFamily="34" charset="-122"/>
              <a:ea typeface="微软雅黑" panose="020B0503020204020204" pitchFamily="34" charset="-122"/>
            </a:endParaRPr>
          </a:p>
        </p:txBody>
      </p:sp>
      <p:sp>
        <p:nvSpPr>
          <p:cNvPr id="3" name="TextBox 2"/>
          <p:cNvSpPr txBox="1"/>
          <p:nvPr/>
        </p:nvSpPr>
        <p:spPr>
          <a:xfrm>
            <a:off x="714667" y="1570718"/>
            <a:ext cx="8131622" cy="3065073"/>
          </a:xfrm>
          <a:prstGeom prst="rect">
            <a:avLst/>
          </a:prstGeom>
        </p:spPr>
        <p:txBody>
          <a:bodyPr wrap="square" lIns="68576" tIns="34288" rIns="68576" bIns="34288" rtlCol="0">
            <a:noAutofit/>
          </a:bodyPr>
          <a:lstStyle/>
          <a:p>
            <a:pPr>
              <a:lnSpc>
                <a:spcPct val="130000"/>
              </a:lnSpc>
              <a:spcBef>
                <a:spcPts val="900"/>
              </a:spcBef>
            </a:pPr>
            <a:r>
              <a:rPr kumimoji="1" lang="zh-CN" altLang="en-US" b="1" smtClean="0">
                <a:latin typeface="微软雅黑" panose="020B0503020204020204" pitchFamily="34" charset="-122"/>
                <a:ea typeface="微软雅黑" panose="020B0503020204020204" pitchFamily="34" charset="-122"/>
                <a:cs typeface="微软雅黑"/>
              </a:rPr>
              <a:t>问题：</a:t>
            </a:r>
            <a:r>
              <a:rPr kumimoji="1" lang="zh-CN" altLang="en-US" sz="1200" smtClean="0">
                <a:latin typeface="微软雅黑" panose="020B0503020204020204" pitchFamily="34" charset="-122"/>
                <a:ea typeface="微软雅黑" panose="020B0503020204020204" pitchFamily="34" charset="-122"/>
                <a:cs typeface="微软雅黑"/>
              </a:rPr>
              <a:t>不同的组织使用</a:t>
            </a:r>
            <a:r>
              <a:rPr kumimoji="1" lang="en-US" altLang="zh-CN" sz="1200" smtClean="0">
                <a:latin typeface="微软雅黑" panose="020B0503020204020204" pitchFamily="34" charset="-122"/>
                <a:ea typeface="微软雅黑" panose="020B0503020204020204" pitchFamily="34" charset="-122"/>
                <a:cs typeface="微软雅黑"/>
              </a:rPr>
              <a:t>JIRA</a:t>
            </a:r>
            <a:r>
              <a:rPr kumimoji="1" lang="zh-CN" altLang="en-US" sz="1200" smtClean="0">
                <a:latin typeface="微软雅黑" panose="020B0503020204020204" pitchFamily="34" charset="-122"/>
                <a:ea typeface="微软雅黑" panose="020B0503020204020204" pitchFamily="34" charset="-122"/>
                <a:cs typeface="微软雅黑"/>
              </a:rPr>
              <a:t>追踪不同类型的问题，问题可以是软件缺陷、某个项目的具体任务、某个需要解决的技术难题等一切需要进行管理的对象。</a:t>
            </a:r>
            <a:endParaRPr kumimoji="1" lang="en-US" altLang="zh-CN" sz="1200" smtClean="0">
              <a:latin typeface="微软雅黑" panose="020B0503020204020204" pitchFamily="34" charset="-122"/>
              <a:ea typeface="微软雅黑" panose="020B0503020204020204" pitchFamily="34" charset="-122"/>
              <a:cs typeface="微软雅黑"/>
            </a:endParaRPr>
          </a:p>
          <a:p>
            <a:pPr>
              <a:lnSpc>
                <a:spcPct val="130000"/>
              </a:lnSpc>
            </a:pPr>
            <a:r>
              <a:rPr lang="zh-CN" altLang="zh-CN" sz="1100" smtClean="0">
                <a:latin typeface="微软雅黑" panose="020B0503020204020204" pitchFamily="34" charset="-122"/>
                <a:ea typeface="微软雅黑" panose="020B0503020204020204" pitchFamily="34" charset="-122"/>
              </a:rPr>
              <a:t>目前</a:t>
            </a:r>
            <a:r>
              <a:rPr lang="zh-CN" altLang="zh-CN" sz="1100">
                <a:latin typeface="微软雅黑" panose="020B0503020204020204" pitchFamily="34" charset="-122"/>
                <a:ea typeface="微软雅黑" panose="020B0503020204020204" pitchFamily="34" charset="-122"/>
              </a:rPr>
              <a:t>涉及到的问题类型主要有：</a:t>
            </a:r>
          </a:p>
          <a:p>
            <a:pPr marL="171450" lvl="0" indent="-171450">
              <a:lnSpc>
                <a:spcPct val="130000"/>
              </a:lnSpc>
              <a:buFont typeface="Wingdings" panose="05000000000000000000" pitchFamily="2" charset="2"/>
              <a:buChar char="Ø"/>
            </a:pPr>
            <a:r>
              <a:rPr lang="en-US" altLang="zh-CN" sz="1100">
                <a:latin typeface="微软雅黑" panose="020B0503020204020204" pitchFamily="34" charset="-122"/>
                <a:ea typeface="微软雅黑" panose="020B0503020204020204" pitchFamily="34" charset="-122"/>
              </a:rPr>
              <a:t>Epic</a:t>
            </a:r>
            <a:r>
              <a:rPr lang="zh-CN" altLang="zh-CN" sz="1100">
                <a:latin typeface="微软雅黑" panose="020B0503020204020204" pitchFamily="34" charset="-122"/>
                <a:ea typeface="微软雅黑" panose="020B0503020204020204" pitchFamily="34" charset="-122"/>
              </a:rPr>
              <a:t>：里程碑</a:t>
            </a:r>
          </a:p>
          <a:p>
            <a:pPr marL="171450" lvl="0" indent="-171450">
              <a:lnSpc>
                <a:spcPct val="130000"/>
              </a:lnSpc>
              <a:buFont typeface="Wingdings" panose="05000000000000000000" pitchFamily="2" charset="2"/>
              <a:buChar char="Ø"/>
            </a:pPr>
            <a:r>
              <a:rPr lang="en-US" altLang="zh-CN" sz="1100">
                <a:latin typeface="微软雅黑" panose="020B0503020204020204" pitchFamily="34" charset="-122"/>
                <a:ea typeface="微软雅黑" panose="020B0503020204020204" pitchFamily="34" charset="-122"/>
              </a:rPr>
              <a:t>Story</a:t>
            </a:r>
            <a:r>
              <a:rPr lang="zh-CN" altLang="zh-CN" sz="1100">
                <a:latin typeface="微软雅黑" panose="020B0503020204020204" pitchFamily="34" charset="-122"/>
                <a:ea typeface="微软雅黑" panose="020B0503020204020204" pitchFamily="34" charset="-122"/>
              </a:rPr>
              <a:t>：需求</a:t>
            </a:r>
          </a:p>
          <a:p>
            <a:pPr marL="171450" lvl="0" indent="-171450">
              <a:lnSpc>
                <a:spcPct val="130000"/>
              </a:lnSpc>
              <a:buFont typeface="Wingdings" panose="05000000000000000000" pitchFamily="2" charset="2"/>
              <a:buChar char="Ø"/>
            </a:pPr>
            <a:r>
              <a:rPr lang="zh-CN" altLang="zh-CN" sz="1100">
                <a:latin typeface="微软雅黑" panose="020B0503020204020204" pitchFamily="34" charset="-122"/>
                <a:ea typeface="微软雅黑" panose="020B0503020204020204" pitchFamily="34" charset="-122"/>
              </a:rPr>
              <a:t>子任务：开发任务</a:t>
            </a:r>
          </a:p>
          <a:p>
            <a:pPr marL="171450" lvl="0" indent="-171450">
              <a:lnSpc>
                <a:spcPct val="130000"/>
              </a:lnSpc>
              <a:buFont typeface="Wingdings" panose="05000000000000000000" pitchFamily="2" charset="2"/>
              <a:buChar char="Ø"/>
            </a:pPr>
            <a:r>
              <a:rPr lang="zh-CN" altLang="zh-CN" sz="1100">
                <a:latin typeface="微软雅黑" panose="020B0503020204020204" pitchFamily="34" charset="-122"/>
                <a:ea typeface="微软雅黑" panose="020B0503020204020204" pitchFamily="34" charset="-122"/>
              </a:rPr>
              <a:t>缺陷：</a:t>
            </a:r>
            <a:r>
              <a:rPr lang="en-US" altLang="zh-CN" sz="1100" smtClean="0">
                <a:latin typeface="微软雅黑" panose="020B0503020204020204" pitchFamily="34" charset="-122"/>
                <a:ea typeface="微软雅黑" panose="020B0503020204020204" pitchFamily="34" charset="-122"/>
              </a:rPr>
              <a:t>Bug</a:t>
            </a:r>
            <a:endParaRPr lang="en-US" altLang="zh-CN" sz="1100">
              <a:latin typeface="微软雅黑" panose="020B0503020204020204" pitchFamily="34" charset="-122"/>
              <a:ea typeface="微软雅黑" panose="020B0503020204020204" pitchFamily="34" charset="-122"/>
            </a:endParaRPr>
          </a:p>
          <a:p>
            <a:pPr lvl="0">
              <a:lnSpc>
                <a:spcPct val="130000"/>
              </a:lnSpc>
            </a:pPr>
            <a:endParaRPr kumimoji="1" lang="en-US" altLang="zh-CN" sz="1100" smtClean="0">
              <a:latin typeface="微软雅黑" panose="020B0503020204020204" pitchFamily="34" charset="-122"/>
              <a:ea typeface="微软雅黑" panose="020B0503020204020204" pitchFamily="34" charset="-122"/>
              <a:cs typeface="微软雅黑"/>
            </a:endParaRPr>
          </a:p>
          <a:p>
            <a:pPr>
              <a:lnSpc>
                <a:spcPct val="130000"/>
              </a:lnSpc>
            </a:pPr>
            <a:r>
              <a:rPr lang="zh-CN" altLang="zh-CN" sz="1100">
                <a:latin typeface="微软雅黑" panose="020B0503020204020204" pitchFamily="34" charset="-122"/>
                <a:ea typeface="微软雅黑" panose="020B0503020204020204" pitchFamily="34" charset="-122"/>
              </a:rPr>
              <a:t>状态是问题在其生命周期（工作流）中所处的处理</a:t>
            </a:r>
            <a:r>
              <a:rPr lang="zh-CN" altLang="zh-CN" sz="1100" smtClean="0">
                <a:latin typeface="微软雅黑" panose="020B0503020204020204" pitchFamily="34" charset="-122"/>
                <a:ea typeface="微软雅黑" panose="020B0503020204020204" pitchFamily="34" charset="-122"/>
              </a:rPr>
              <a:t>状态</a:t>
            </a:r>
            <a:r>
              <a:rPr lang="zh-CN" altLang="en-US" sz="1100" smtClean="0">
                <a:latin typeface="微软雅黑" panose="020B0503020204020204" pitchFamily="34" charset="-122"/>
                <a:ea typeface="微软雅黑" panose="020B0503020204020204" pitchFamily="34" charset="-122"/>
              </a:rPr>
              <a:t>，</a:t>
            </a:r>
            <a:r>
              <a:rPr lang="zh-CN" altLang="zh-CN" sz="1100" smtClean="0">
                <a:latin typeface="微软雅黑" panose="020B0503020204020204" pitchFamily="34" charset="-122"/>
                <a:ea typeface="微软雅黑" panose="020B0503020204020204" pitchFamily="34" charset="-122"/>
              </a:rPr>
              <a:t>包括</a:t>
            </a:r>
            <a:r>
              <a:rPr lang="zh-CN" altLang="zh-CN" sz="1100">
                <a:latin typeface="微软雅黑" panose="020B0503020204020204" pitchFamily="34" charset="-122"/>
                <a:ea typeface="微软雅黑" panose="020B0503020204020204" pitchFamily="34" charset="-122"/>
              </a:rPr>
              <a:t>：</a:t>
            </a:r>
          </a:p>
          <a:p>
            <a:pPr marL="171450" lvl="0" indent="-171450">
              <a:lnSpc>
                <a:spcPct val="130000"/>
              </a:lnSpc>
              <a:buFont typeface="Wingdings" panose="05000000000000000000" pitchFamily="2" charset="2"/>
              <a:buChar char="Ø"/>
            </a:pPr>
            <a:r>
              <a:rPr lang="zh-CN" altLang="zh-CN" sz="1100">
                <a:latin typeface="微软雅黑" panose="020B0503020204020204" pitchFamily="34" charset="-122"/>
                <a:ea typeface="微软雅黑" panose="020B0503020204020204" pitchFamily="34" charset="-122"/>
              </a:rPr>
              <a:t>待办</a:t>
            </a:r>
          </a:p>
          <a:p>
            <a:pPr marL="171450" lvl="0" indent="-171450">
              <a:lnSpc>
                <a:spcPct val="130000"/>
              </a:lnSpc>
              <a:buFont typeface="Wingdings" panose="05000000000000000000" pitchFamily="2" charset="2"/>
              <a:buChar char="Ø"/>
            </a:pPr>
            <a:r>
              <a:rPr lang="zh-CN" altLang="zh-CN" sz="1100">
                <a:latin typeface="微软雅黑" panose="020B0503020204020204" pitchFamily="34" charset="-122"/>
                <a:ea typeface="微软雅黑" panose="020B0503020204020204" pitchFamily="34" charset="-122"/>
              </a:rPr>
              <a:t>处理中</a:t>
            </a:r>
          </a:p>
          <a:p>
            <a:pPr marL="171450" lvl="0" indent="-171450">
              <a:lnSpc>
                <a:spcPct val="130000"/>
              </a:lnSpc>
              <a:buFont typeface="Wingdings" panose="05000000000000000000" pitchFamily="2" charset="2"/>
              <a:buChar char="Ø"/>
            </a:pPr>
            <a:r>
              <a:rPr lang="zh-CN" altLang="zh-CN" sz="1100">
                <a:latin typeface="微软雅黑" panose="020B0503020204020204" pitchFamily="34" charset="-122"/>
                <a:ea typeface="微软雅黑" panose="020B0503020204020204" pitchFamily="34" charset="-122"/>
              </a:rPr>
              <a:t>检视中</a:t>
            </a:r>
          </a:p>
          <a:p>
            <a:pPr marL="171450" lvl="0" indent="-171450">
              <a:lnSpc>
                <a:spcPct val="130000"/>
              </a:lnSpc>
              <a:buFont typeface="Wingdings" panose="05000000000000000000" pitchFamily="2" charset="2"/>
              <a:buChar char="Ø"/>
            </a:pPr>
            <a:r>
              <a:rPr lang="zh-CN" altLang="zh-CN" sz="1100">
                <a:latin typeface="微软雅黑" panose="020B0503020204020204" pitchFamily="34" charset="-122"/>
                <a:ea typeface="微软雅黑" panose="020B0503020204020204" pitchFamily="34" charset="-122"/>
              </a:rPr>
              <a:t>完成</a:t>
            </a:r>
          </a:p>
        </p:txBody>
      </p:sp>
    </p:spTree>
    <p:extLst>
      <p:ext uri="{BB962C8B-B14F-4D97-AF65-F5344CB8AC3E}">
        <p14:creationId xmlns:p14="http://schemas.microsoft.com/office/powerpoint/2010/main" val="1380171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263782"/>
            <a:ext cx="7272808" cy="427338"/>
          </a:xfrm>
        </p:spPr>
        <p:txBody>
          <a:bodyPr/>
          <a:lstStyle/>
          <a:p>
            <a:r>
              <a:rPr lang="en-US" altLang="zh-CN" smtClean="0"/>
              <a:t>JIRA</a:t>
            </a:r>
            <a:r>
              <a:rPr lang="zh-CN" altLang="en-US" smtClean="0"/>
              <a:t>简介</a:t>
            </a:r>
            <a:endParaRPr lang="zh-CN" altLang="en-US"/>
          </a:p>
        </p:txBody>
      </p:sp>
      <p:sp>
        <p:nvSpPr>
          <p:cNvPr id="3" name="TextBox 2"/>
          <p:cNvSpPr txBox="1"/>
          <p:nvPr/>
        </p:nvSpPr>
        <p:spPr>
          <a:xfrm>
            <a:off x="691115" y="854813"/>
            <a:ext cx="8048847" cy="2456121"/>
          </a:xfrm>
          <a:prstGeom prst="rect">
            <a:avLst/>
          </a:prstGeom>
        </p:spPr>
        <p:txBody>
          <a:bodyPr wrap="square" lIns="68576" tIns="34288" rIns="68576" bIns="34288" rtlCol="0">
            <a:noAutofit/>
          </a:bodyPr>
          <a:lstStyle/>
          <a:p>
            <a:pPr>
              <a:lnSpc>
                <a:spcPct val="120000"/>
              </a:lnSpc>
              <a:spcBef>
                <a:spcPts val="900"/>
              </a:spcBef>
            </a:pPr>
            <a:r>
              <a:rPr kumimoji="1" lang="zh-CN" altLang="en-US" b="1" smtClean="0">
                <a:latin typeface="微软雅黑"/>
                <a:ea typeface="微软雅黑"/>
                <a:cs typeface="微软雅黑"/>
              </a:rPr>
              <a:t>工作流</a:t>
            </a:r>
            <a:endParaRPr kumimoji="1" lang="en-US" altLang="zh-CN" b="1" smtClean="0">
              <a:latin typeface="微软雅黑"/>
              <a:ea typeface="微软雅黑"/>
              <a:cs typeface="微软雅黑"/>
            </a:endParaRPr>
          </a:p>
          <a:p>
            <a:pPr>
              <a:lnSpc>
                <a:spcPct val="120000"/>
              </a:lnSpc>
              <a:spcBef>
                <a:spcPts val="900"/>
              </a:spcBef>
            </a:pPr>
            <a:r>
              <a:rPr kumimoji="1" lang="zh-CN" altLang="en-US" sz="1200" smtClean="0">
                <a:latin typeface="微软雅黑"/>
                <a:ea typeface="微软雅黑"/>
                <a:cs typeface="微软雅黑"/>
              </a:rPr>
              <a:t>工作流是按照一定规则和过程执行某个任务，在</a:t>
            </a:r>
            <a:r>
              <a:rPr kumimoji="1" lang="en-US" altLang="zh-CN" sz="1200" smtClean="0">
                <a:latin typeface="微软雅黑"/>
                <a:ea typeface="微软雅黑"/>
                <a:cs typeface="微软雅黑"/>
              </a:rPr>
              <a:t>JIRA</a:t>
            </a:r>
            <a:r>
              <a:rPr kumimoji="1" lang="zh-CN" altLang="en-US" sz="1200" smtClean="0">
                <a:latin typeface="微软雅黑"/>
                <a:ea typeface="微软雅黑"/>
                <a:cs typeface="微软雅黑"/>
              </a:rPr>
              <a:t>中体现为问题在生命周期内不同状态之间的变化。当前默认工作流如下图：</a:t>
            </a:r>
            <a:endParaRPr kumimoji="1" lang="zh-CN" altLang="en-US" sz="1200" dirty="0">
              <a:latin typeface="微软雅黑"/>
              <a:ea typeface="微软雅黑"/>
              <a:cs typeface="微软雅黑"/>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659" y="1718487"/>
            <a:ext cx="3245366" cy="300790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文本框 126"/>
          <p:cNvSpPr txBox="1"/>
          <p:nvPr/>
        </p:nvSpPr>
        <p:spPr bwMode="auto">
          <a:xfrm>
            <a:off x="6832073" y="2769993"/>
            <a:ext cx="1651518" cy="1130144"/>
          </a:xfrm>
          <a:prstGeom prst="rect">
            <a:avLst/>
          </a:prstGeom>
          <a:solidFill>
            <a:schemeClr val="accent3">
              <a:lumMod val="20000"/>
              <a:lumOff val="80000"/>
            </a:schemeClr>
          </a:solidFill>
          <a:ln w="19050">
            <a:noFill/>
            <a:headEnd/>
            <a:tailEnd/>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162556" tIns="81277" rIns="162556" bIns="81277" rtlCol="0">
            <a:noAutofit/>
          </a:bodyPr>
          <a:lstStyle/>
          <a:p>
            <a:pPr>
              <a:lnSpc>
                <a:spcPct val="120000"/>
              </a:lnSpc>
            </a:pPr>
            <a:r>
              <a:rPr lang="zh-CN" altLang="en-US" sz="900" b="1" smtClean="0">
                <a:solidFill>
                  <a:srgbClr val="FF0000"/>
                </a:solidFill>
                <a:latin typeface="微软雅黑" panose="020B0503020204020204" pitchFamily="34" charset="-122"/>
                <a:ea typeface="微软雅黑" panose="020B0503020204020204" pitchFamily="34" charset="-122"/>
                <a:cs typeface="微软雅黑"/>
              </a:rPr>
              <a:t>默认使用当前设置好的工作流。</a:t>
            </a:r>
            <a:endParaRPr lang="en-US" altLang="zh-CN" sz="900" b="1" smtClean="0">
              <a:solidFill>
                <a:srgbClr val="FF0000"/>
              </a:solidFill>
              <a:latin typeface="微软雅黑" panose="020B0503020204020204" pitchFamily="34" charset="-122"/>
              <a:ea typeface="微软雅黑" panose="020B0503020204020204" pitchFamily="34" charset="-122"/>
              <a:cs typeface="微软雅黑"/>
            </a:endParaRPr>
          </a:p>
          <a:p>
            <a:pPr>
              <a:lnSpc>
                <a:spcPct val="120000"/>
              </a:lnSpc>
            </a:pPr>
            <a:r>
              <a:rPr lang="zh-CN" altLang="en-US" sz="900" b="1" smtClean="0">
                <a:solidFill>
                  <a:srgbClr val="FF0000"/>
                </a:solidFill>
                <a:latin typeface="微软雅黑" panose="020B0503020204020204" pitchFamily="34" charset="-122"/>
                <a:ea typeface="微软雅黑" panose="020B0503020204020204" pitchFamily="34" charset="-122"/>
                <a:cs typeface="微软雅黑"/>
              </a:rPr>
              <a:t>如果有更复杂的需求，可联系管理员进行工作流定制。</a:t>
            </a:r>
            <a:endParaRPr lang="en-US" altLang="zh-CN" sz="900" b="1" dirty="0">
              <a:solidFill>
                <a:srgbClr val="FF0000"/>
              </a:solidFill>
              <a:latin typeface="微软雅黑" panose="020B0503020204020204" pitchFamily="34" charset="-122"/>
              <a:ea typeface="微软雅黑" panose="020B0503020204020204" pitchFamily="34" charset="-122"/>
              <a:cs typeface="微软雅黑"/>
            </a:endParaRPr>
          </a:p>
        </p:txBody>
      </p:sp>
      <p:sp>
        <p:nvSpPr>
          <p:cNvPr id="4" name="矩形 3"/>
          <p:cNvSpPr/>
          <p:nvPr/>
        </p:nvSpPr>
        <p:spPr>
          <a:xfrm>
            <a:off x="6832073" y="2462216"/>
            <a:ext cx="816249" cy="338554"/>
          </a:xfrm>
          <a:prstGeom prst="rect">
            <a:avLst/>
          </a:prstGeom>
        </p:spPr>
        <p:txBody>
          <a:bodyPr wrap="none">
            <a:spAutoFit/>
          </a:bodyPr>
          <a:lstStyle/>
          <a:p>
            <a:pPr lvl="0" eaLnBrk="0" fontAlgn="base" hangingPunct="0">
              <a:spcBef>
                <a:spcPct val="0"/>
              </a:spcBef>
              <a:spcAft>
                <a:spcPct val="0"/>
              </a:spcAft>
            </a:pPr>
            <a:r>
              <a:rPr lang="en-US" altLang="zh-CN" sz="1600" b="1" i="1">
                <a:solidFill>
                  <a:srgbClr val="FF9801"/>
                </a:solidFill>
                <a:latin typeface="微软雅黑" panose="020B0503020204020204" pitchFamily="34" charset="-122"/>
                <a:ea typeface="微软雅黑" panose="020B0503020204020204" pitchFamily="34" charset="-122"/>
                <a:cs typeface="Arial" panose="020B0604020202020204" pitchFamily="34" charset="0"/>
              </a:rPr>
              <a:t>Tips</a:t>
            </a:r>
            <a:r>
              <a:rPr lang="zh-CN" altLang="en-US" sz="1600" b="1" i="1">
                <a:solidFill>
                  <a:srgbClr val="FF980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b="1" i="1" dirty="0">
              <a:solidFill>
                <a:srgbClr val="FF980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5729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231882"/>
            <a:ext cx="7272808" cy="504057"/>
          </a:xfrm>
        </p:spPr>
        <p:txBody>
          <a:bodyPr/>
          <a:lstStyle/>
          <a:p>
            <a:r>
              <a:rPr lang="zh-CN" altLang="en-US" smtClean="0"/>
              <a:t>涉及角色</a:t>
            </a:r>
            <a:endParaRPr lang="zh-CN" altLang="en-US"/>
          </a:p>
        </p:txBody>
      </p:sp>
      <p:sp>
        <p:nvSpPr>
          <p:cNvPr id="3" name="矩形 2"/>
          <p:cNvSpPr/>
          <p:nvPr/>
        </p:nvSpPr>
        <p:spPr>
          <a:xfrm>
            <a:off x="1018952" y="968866"/>
            <a:ext cx="8038213" cy="3516732"/>
          </a:xfrm>
          <a:prstGeom prst="rect">
            <a:avLst/>
          </a:prstGeom>
        </p:spPr>
        <p:txBody>
          <a:bodyPr wrap="square">
            <a:spAutoFit/>
          </a:bodyPr>
          <a:lstStyle/>
          <a:p>
            <a:pPr marL="0" lvl="1">
              <a:lnSpc>
                <a:spcPct val="150000"/>
              </a:lnSpc>
            </a:pPr>
            <a:r>
              <a:rPr lang="zh-CN" altLang="zh-CN" sz="1600" b="1">
                <a:solidFill>
                  <a:srgbClr val="C00000"/>
                </a:solidFill>
                <a:latin typeface="微软雅黑" panose="020B0503020204020204" pitchFamily="34" charset="-122"/>
                <a:ea typeface="微软雅黑" panose="020B0503020204020204" pitchFamily="34" charset="-122"/>
              </a:rPr>
              <a:t>负责人</a:t>
            </a:r>
          </a:p>
          <a:p>
            <a:pPr>
              <a:lnSpc>
                <a:spcPct val="150000"/>
              </a:lnSpc>
            </a:pPr>
            <a:r>
              <a:rPr lang="zh-CN" altLang="zh-CN">
                <a:latin typeface="微软雅黑" panose="020B0503020204020204" pitchFamily="34" charset="-122"/>
                <a:ea typeface="微软雅黑" panose="020B0503020204020204" pitchFamily="34" charset="-122"/>
              </a:rPr>
              <a:t>创建</a:t>
            </a:r>
            <a:r>
              <a:rPr lang="en-US" altLang="zh-CN">
                <a:latin typeface="微软雅黑" panose="020B0503020204020204" pitchFamily="34" charset="-122"/>
                <a:ea typeface="微软雅黑" panose="020B0503020204020204" pitchFamily="34" charset="-122"/>
              </a:rPr>
              <a:t>Epic</a:t>
            </a:r>
            <a:r>
              <a:rPr lang="zh-CN" altLang="zh-CN">
                <a:latin typeface="微软雅黑" panose="020B0503020204020204" pitchFamily="34" charset="-122"/>
                <a:ea typeface="微软雅黑" panose="020B0503020204020204" pitchFamily="34" charset="-122"/>
              </a:rPr>
              <a:t>里程碑</a:t>
            </a:r>
            <a:r>
              <a:rPr lang="zh-CN" altLang="zh-CN"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a:lnSpc>
                <a:spcPct val="150000"/>
              </a:lnSpc>
            </a:pPr>
            <a:r>
              <a:rPr lang="zh-CN" altLang="zh-CN" sz="1600" b="1" smtClean="0">
                <a:solidFill>
                  <a:srgbClr val="C00000"/>
                </a:solidFill>
                <a:latin typeface="微软雅黑" panose="020B0503020204020204" pitchFamily="34" charset="-122"/>
                <a:ea typeface="微软雅黑" panose="020B0503020204020204" pitchFamily="34" charset="-122"/>
              </a:rPr>
              <a:t>需求</a:t>
            </a:r>
            <a:r>
              <a:rPr lang="zh-CN" altLang="zh-CN" sz="1600" b="1">
                <a:solidFill>
                  <a:srgbClr val="C00000"/>
                </a:solidFill>
                <a:latin typeface="微软雅黑" panose="020B0503020204020204" pitchFamily="34" charset="-122"/>
                <a:ea typeface="微软雅黑" panose="020B0503020204020204" pitchFamily="34" charset="-122"/>
              </a:rPr>
              <a:t>人员</a:t>
            </a:r>
          </a:p>
          <a:p>
            <a:pPr>
              <a:lnSpc>
                <a:spcPct val="150000"/>
              </a:lnSpc>
            </a:pPr>
            <a:r>
              <a:rPr lang="zh-CN" altLang="zh-CN">
                <a:latin typeface="微软雅黑" panose="020B0503020204020204" pitchFamily="34" charset="-122"/>
                <a:ea typeface="微软雅黑" panose="020B0503020204020204" pitchFamily="34" charset="-122"/>
              </a:rPr>
              <a:t>收集需求后在</a:t>
            </a:r>
            <a:r>
              <a:rPr lang="en-US" altLang="zh-CN">
                <a:latin typeface="微软雅黑" panose="020B0503020204020204" pitchFamily="34" charset="-122"/>
                <a:ea typeface="微软雅黑" panose="020B0503020204020204" pitchFamily="34" charset="-122"/>
              </a:rPr>
              <a:t>Jira</a:t>
            </a:r>
            <a:r>
              <a:rPr lang="zh-CN" altLang="zh-CN">
                <a:latin typeface="微软雅黑" panose="020B0503020204020204" pitchFamily="34" charset="-122"/>
                <a:ea typeface="微软雅黑" panose="020B0503020204020204" pitchFamily="34" charset="-122"/>
              </a:rPr>
              <a:t>系统中创建需求任务</a:t>
            </a:r>
            <a:r>
              <a:rPr lang="zh-CN" altLang="zh-CN"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a:lnSpc>
                <a:spcPct val="150000"/>
              </a:lnSpc>
            </a:pPr>
            <a:r>
              <a:rPr lang="zh-CN" altLang="zh-CN" sz="1600" b="1" smtClean="0">
                <a:solidFill>
                  <a:srgbClr val="C00000"/>
                </a:solidFill>
                <a:latin typeface="微软雅黑" panose="020B0503020204020204" pitchFamily="34" charset="-122"/>
                <a:ea typeface="微软雅黑" panose="020B0503020204020204" pitchFamily="34" charset="-122"/>
              </a:rPr>
              <a:t>设计</a:t>
            </a:r>
            <a:r>
              <a:rPr lang="zh-CN" altLang="zh-CN" sz="1600" b="1">
                <a:solidFill>
                  <a:srgbClr val="C00000"/>
                </a:solidFill>
                <a:latin typeface="微软雅黑" panose="020B0503020204020204" pitchFamily="34" charset="-122"/>
                <a:ea typeface="微软雅黑" panose="020B0503020204020204" pitchFamily="34" charset="-122"/>
              </a:rPr>
              <a:t>人员</a:t>
            </a:r>
          </a:p>
          <a:p>
            <a:pPr>
              <a:lnSpc>
                <a:spcPct val="150000"/>
              </a:lnSpc>
            </a:pPr>
            <a:r>
              <a:rPr lang="zh-CN" altLang="zh-CN">
                <a:latin typeface="微软雅黑" panose="020B0503020204020204" pitchFamily="34" charset="-122"/>
                <a:ea typeface="微软雅黑" panose="020B0503020204020204" pitchFamily="34" charset="-122"/>
              </a:rPr>
              <a:t>对各需求进行分析后创建开发任务，并分配给开发人员</a:t>
            </a:r>
            <a:r>
              <a:rPr lang="zh-CN" altLang="zh-CN"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a:lnSpc>
                <a:spcPct val="150000"/>
              </a:lnSpc>
            </a:pPr>
            <a:r>
              <a:rPr lang="zh-CN" altLang="zh-CN" sz="1600" b="1" smtClean="0">
                <a:solidFill>
                  <a:srgbClr val="C00000"/>
                </a:solidFill>
                <a:latin typeface="微软雅黑" panose="020B0503020204020204" pitchFamily="34" charset="-122"/>
                <a:ea typeface="微软雅黑" panose="020B0503020204020204" pitchFamily="34" charset="-122"/>
              </a:rPr>
              <a:t>开发</a:t>
            </a:r>
            <a:r>
              <a:rPr lang="zh-CN" altLang="zh-CN" sz="1600" b="1">
                <a:solidFill>
                  <a:srgbClr val="C00000"/>
                </a:solidFill>
                <a:latin typeface="微软雅黑" panose="020B0503020204020204" pitchFamily="34" charset="-122"/>
                <a:ea typeface="微软雅黑" panose="020B0503020204020204" pitchFamily="34" charset="-122"/>
              </a:rPr>
              <a:t>人员</a:t>
            </a:r>
          </a:p>
          <a:p>
            <a:pPr>
              <a:lnSpc>
                <a:spcPct val="150000"/>
              </a:lnSpc>
            </a:pPr>
            <a:r>
              <a:rPr lang="zh-CN" altLang="zh-CN">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Jira</a:t>
            </a:r>
            <a:r>
              <a:rPr lang="zh-CN" altLang="zh-CN">
                <a:latin typeface="微软雅黑" panose="020B0503020204020204" pitchFamily="34" charset="-122"/>
                <a:ea typeface="微软雅黑" panose="020B0503020204020204" pitchFamily="34" charset="-122"/>
              </a:rPr>
              <a:t>系统中查看分配给自己的任务，及时进行处理，填写处理情况并提交工作量记录</a:t>
            </a:r>
            <a:r>
              <a:rPr lang="zh-CN" altLang="zh-CN"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a:lnSpc>
                <a:spcPct val="150000"/>
              </a:lnSpc>
            </a:pPr>
            <a:r>
              <a:rPr lang="zh-CN" altLang="zh-CN" sz="1600" b="1" smtClean="0">
                <a:solidFill>
                  <a:srgbClr val="C00000"/>
                </a:solidFill>
                <a:latin typeface="微软雅黑" panose="020B0503020204020204" pitchFamily="34" charset="-122"/>
                <a:ea typeface="微软雅黑" panose="020B0503020204020204" pitchFamily="34" charset="-122"/>
              </a:rPr>
              <a:t>测试</a:t>
            </a:r>
            <a:r>
              <a:rPr lang="zh-CN" altLang="zh-CN" sz="1600" b="1">
                <a:solidFill>
                  <a:srgbClr val="C00000"/>
                </a:solidFill>
                <a:latin typeface="微软雅黑" panose="020B0503020204020204" pitchFamily="34" charset="-122"/>
                <a:ea typeface="微软雅黑" panose="020B0503020204020204" pitchFamily="34" charset="-122"/>
              </a:rPr>
              <a:t>人员</a:t>
            </a:r>
          </a:p>
          <a:p>
            <a:pPr>
              <a:lnSpc>
                <a:spcPct val="150000"/>
              </a:lnSpc>
            </a:pPr>
            <a:r>
              <a:rPr lang="zh-CN" altLang="zh-CN">
                <a:latin typeface="微软雅黑" panose="020B0503020204020204" pitchFamily="34" charset="-122"/>
                <a:ea typeface="微软雅黑" panose="020B0503020204020204" pitchFamily="34" charset="-122"/>
              </a:rPr>
              <a:t>根据测试情况，在</a:t>
            </a:r>
            <a:r>
              <a:rPr lang="en-US" altLang="zh-CN">
                <a:latin typeface="微软雅黑" panose="020B0503020204020204" pitchFamily="34" charset="-122"/>
                <a:ea typeface="微软雅黑" panose="020B0503020204020204" pitchFamily="34" charset="-122"/>
              </a:rPr>
              <a:t>Jira</a:t>
            </a:r>
            <a:r>
              <a:rPr lang="zh-CN" altLang="zh-CN">
                <a:latin typeface="微软雅黑" panose="020B0503020204020204" pitchFamily="34" charset="-122"/>
                <a:ea typeface="微软雅黑" panose="020B0503020204020204" pitchFamily="34" charset="-122"/>
              </a:rPr>
              <a:t>系统中及时快速地记录问题并对开发人员处理后的问题进行验证和跟踪。</a:t>
            </a:r>
          </a:p>
        </p:txBody>
      </p:sp>
    </p:spTree>
    <p:extLst>
      <p:ext uri="{BB962C8B-B14F-4D97-AF65-F5344CB8AC3E}">
        <p14:creationId xmlns:p14="http://schemas.microsoft.com/office/powerpoint/2010/main" val="2620965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p:nvPr/>
        </p:nvSpPr>
        <p:spPr>
          <a:xfrm>
            <a:off x="2115122" y="1783137"/>
            <a:ext cx="6652350"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Rectangle 13"/>
          <p:cNvSpPr/>
          <p:nvPr/>
        </p:nvSpPr>
        <p:spPr>
          <a:xfrm>
            <a:off x="0" y="141685"/>
            <a:ext cx="2102972" cy="681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 name="Title 1"/>
          <p:cNvSpPr txBox="1">
            <a:spLocks/>
          </p:cNvSpPr>
          <p:nvPr/>
        </p:nvSpPr>
        <p:spPr>
          <a:xfrm>
            <a:off x="0" y="141685"/>
            <a:ext cx="2103836" cy="681038"/>
          </a:xfrm>
          <a:prstGeom prst="rect">
            <a:avLst/>
          </a:prstGeom>
        </p:spPr>
        <p:txBody>
          <a:bodyPr vert="horz" lIns="68580" tIns="34290" rIns="68580" bIns="34290" rtlCol="0" anchor="ctr">
            <a:normAutofit/>
          </a:bodyPr>
          <a:lstStyle>
            <a:lvl1pPr>
              <a:lnSpc>
                <a:spcPct val="90000"/>
              </a:lnSpc>
              <a:spcBef>
                <a:spcPct val="0"/>
              </a:spcBef>
              <a:buNone/>
              <a:defRPr sz="3200" baseline="0">
                <a:solidFill>
                  <a:schemeClr val="accent1"/>
                </a:solidFill>
                <a:latin typeface="Frutiger55Roman" panose="020B0500000000000000" pitchFamily="34" charset="0"/>
                <a:ea typeface="方正兰亭中黑_GBK" panose="02000000000000000000" pitchFamily="2" charset="-122"/>
                <a:cs typeface="+mj-cs"/>
              </a:defRPr>
            </a:lvl1pPr>
          </a:lstStyle>
          <a:p>
            <a:pPr algn="r"/>
            <a:r>
              <a:rPr lang="en-US" altLang="zh-CN" sz="2400" dirty="0">
                <a:solidFill>
                  <a:schemeClr val="bg1"/>
                </a:solidFill>
                <a:latin typeface="微软雅黑" panose="020B0503020204020204" pitchFamily="34" charset="-122"/>
                <a:ea typeface="微软雅黑" panose="020B0503020204020204" pitchFamily="34" charset="-122"/>
              </a:rPr>
              <a:t>CONTENT</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2103835" y="0"/>
            <a:ext cx="862" cy="45401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8135" y="1142678"/>
            <a:ext cx="6229512" cy="415498"/>
          </a:xfrm>
          <a:prstGeom prst="rect">
            <a:avLst/>
          </a:prstGeom>
          <a:noFill/>
        </p:spPr>
        <p:txBody>
          <a:bodyPr wrap="square" rtlCol="0">
            <a:spAutoFit/>
          </a:bodyPr>
          <a:lstStyle/>
          <a:p>
            <a:r>
              <a:rPr lang="en-US" altLang="zh-CN" sz="2100" smtClean="0">
                <a:solidFill>
                  <a:schemeClr val="bg1">
                    <a:lumMod val="50000"/>
                  </a:schemeClr>
                </a:solidFill>
                <a:latin typeface="微软雅黑" panose="020B0503020204020204" pitchFamily="34" charset="-122"/>
                <a:ea typeface="微软雅黑" panose="020B0503020204020204" pitchFamily="34" charset="-122"/>
              </a:rPr>
              <a:t>JIRA</a:t>
            </a:r>
            <a:r>
              <a:rPr lang="zh-CN" altLang="en-US" sz="210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sz="2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218135" y="190119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bg1"/>
                </a:solidFill>
              </a:rPr>
              <a:t>用户管理</a:t>
            </a:r>
            <a:endParaRPr lang="zh-CN" altLang="en-US" sz="2100" dirty="0">
              <a:solidFill>
                <a:schemeClr val="bg1"/>
              </a:solidFill>
            </a:endParaRPr>
          </a:p>
        </p:txBody>
      </p:sp>
      <p:sp>
        <p:nvSpPr>
          <p:cNvPr id="12" name="TextBox 11"/>
          <p:cNvSpPr txBox="1"/>
          <p:nvPr/>
        </p:nvSpPr>
        <p:spPr>
          <a:xfrm>
            <a:off x="1543050" y="1147488"/>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01</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532565" y="1910817"/>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02</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2226601" y="265971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smtClean="0">
                <a:solidFill>
                  <a:schemeClr val="tx1">
                    <a:lumMod val="50000"/>
                    <a:lumOff val="50000"/>
                  </a:schemeClr>
                </a:solidFill>
              </a:rPr>
              <a:t>项目管理</a:t>
            </a:r>
            <a:endParaRPr lang="zh-CN" altLang="en-US" sz="2100" dirty="0">
              <a:solidFill>
                <a:schemeClr val="tx1">
                  <a:lumMod val="50000"/>
                  <a:lumOff val="50000"/>
                </a:schemeClr>
              </a:solidFill>
            </a:endParaRPr>
          </a:p>
        </p:txBody>
      </p:sp>
      <p:sp>
        <p:nvSpPr>
          <p:cNvPr id="19" name="TextBox 12"/>
          <p:cNvSpPr txBox="1"/>
          <p:nvPr/>
        </p:nvSpPr>
        <p:spPr>
          <a:xfrm>
            <a:off x="1550654" y="2674146"/>
            <a:ext cx="560785" cy="415498"/>
          </a:xfrm>
          <a:prstGeom prst="rect">
            <a:avLst/>
          </a:prstGeom>
          <a:noFill/>
        </p:spPr>
        <p:txBody>
          <a:bodyPr wrap="square" rtlCol="0">
            <a:spAutoFit/>
          </a:bodyPr>
          <a:lstStyle/>
          <a:p>
            <a:pPr algn="r"/>
            <a:r>
              <a:rPr lang="en-US" altLang="zh-CN" sz="2100" dirty="0">
                <a:solidFill>
                  <a:schemeClr val="accent2"/>
                </a:solidFill>
                <a:latin typeface="微软雅黑" panose="020B0503020204020204" pitchFamily="34" charset="-122"/>
                <a:ea typeface="微软雅黑" panose="020B0503020204020204" pitchFamily="34" charset="-122"/>
              </a:rPr>
              <a:t>03</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15" name="TextBox 9"/>
          <p:cNvSpPr txBox="1"/>
          <p:nvPr/>
        </p:nvSpPr>
        <p:spPr>
          <a:xfrm>
            <a:off x="2239907" y="3321056"/>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zh-CN" altLang="en-US" sz="2100">
                <a:solidFill>
                  <a:schemeClr val="tx1">
                    <a:lumMod val="50000"/>
                    <a:lumOff val="50000"/>
                  </a:schemeClr>
                </a:solidFill>
              </a:rPr>
              <a:t>产品研发流程</a:t>
            </a:r>
            <a:endParaRPr lang="zh-CN" altLang="en-US" sz="2100" dirty="0">
              <a:solidFill>
                <a:schemeClr val="tx1">
                  <a:lumMod val="50000"/>
                  <a:lumOff val="50000"/>
                </a:schemeClr>
              </a:solidFill>
            </a:endParaRPr>
          </a:p>
        </p:txBody>
      </p:sp>
      <p:sp>
        <p:nvSpPr>
          <p:cNvPr id="16" name="TextBox 12"/>
          <p:cNvSpPr txBox="1"/>
          <p:nvPr/>
        </p:nvSpPr>
        <p:spPr>
          <a:xfrm>
            <a:off x="1554337" y="3330677"/>
            <a:ext cx="560785" cy="415498"/>
          </a:xfrm>
          <a:prstGeom prst="rect">
            <a:avLst/>
          </a:prstGeom>
          <a:noFill/>
        </p:spPr>
        <p:txBody>
          <a:bodyPr wrap="square" rtlCol="0">
            <a:spAutoFit/>
          </a:bodyPr>
          <a:lstStyle/>
          <a:p>
            <a:pPr algn="r"/>
            <a:r>
              <a:rPr lang="en-US" altLang="zh-CN" sz="2100" dirty="0" smtClean="0">
                <a:solidFill>
                  <a:schemeClr val="accent2"/>
                </a:solidFill>
                <a:latin typeface="微软雅黑" panose="020B0503020204020204" pitchFamily="34" charset="-122"/>
                <a:ea typeface="微软雅黑" panose="020B0503020204020204" pitchFamily="34" charset="-122"/>
              </a:rPr>
              <a:t>04</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0" name="TextBox 12"/>
          <p:cNvSpPr txBox="1"/>
          <p:nvPr/>
        </p:nvSpPr>
        <p:spPr>
          <a:xfrm>
            <a:off x="1554337" y="3958835"/>
            <a:ext cx="560785" cy="415498"/>
          </a:xfrm>
          <a:prstGeom prst="rect">
            <a:avLst/>
          </a:prstGeom>
          <a:noFill/>
        </p:spPr>
        <p:txBody>
          <a:bodyPr wrap="square" rtlCol="0">
            <a:spAutoFit/>
          </a:bodyPr>
          <a:lstStyle/>
          <a:p>
            <a:pPr algn="r"/>
            <a:r>
              <a:rPr lang="en-US" altLang="zh-CN" sz="2100" smtClean="0">
                <a:solidFill>
                  <a:schemeClr val="accent2"/>
                </a:solidFill>
                <a:latin typeface="微软雅黑" panose="020B0503020204020204" pitchFamily="34" charset="-122"/>
                <a:ea typeface="微软雅黑" panose="020B0503020204020204" pitchFamily="34" charset="-122"/>
              </a:rPr>
              <a:t>05</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1" name="TextBox 9"/>
          <p:cNvSpPr txBox="1"/>
          <p:nvPr/>
        </p:nvSpPr>
        <p:spPr>
          <a:xfrm>
            <a:off x="2239907" y="3958835"/>
            <a:ext cx="6231731" cy="415498"/>
          </a:xfrm>
          <a:prstGeom prst="rect">
            <a:avLst/>
          </a:prstGeom>
          <a:noFill/>
        </p:spPr>
        <p:txBody>
          <a:bodyPr wrap="square" rtlCol="0">
            <a:spAutoFit/>
          </a:bodyPr>
          <a:lstStyle>
            <a:defPPr>
              <a:defRPr lang="zh-CN"/>
            </a:defPPr>
            <a:lvl1pPr>
              <a:defRPr sz="3200">
                <a:solidFill>
                  <a:schemeClr val="accent1"/>
                </a:solidFill>
                <a:latin typeface="微软雅黑" panose="020B0503020204020204" pitchFamily="34" charset="-122"/>
                <a:ea typeface="微软雅黑" panose="020B0503020204020204" pitchFamily="34" charset="-122"/>
              </a:defRPr>
            </a:lvl1pPr>
          </a:lstStyle>
          <a:p>
            <a:r>
              <a:rPr lang="en-US" altLang="zh-CN" sz="2100" smtClean="0">
                <a:solidFill>
                  <a:schemeClr val="tx1">
                    <a:lumMod val="50000"/>
                    <a:lumOff val="50000"/>
                  </a:schemeClr>
                </a:solidFill>
              </a:rPr>
              <a:t>JIRA</a:t>
            </a:r>
            <a:r>
              <a:rPr lang="zh-CN" altLang="en-US" sz="2100" smtClean="0">
                <a:solidFill>
                  <a:schemeClr val="tx1">
                    <a:lumMod val="50000"/>
                    <a:lumOff val="50000"/>
                  </a:schemeClr>
                </a:solidFill>
              </a:rPr>
              <a:t>与</a:t>
            </a:r>
            <a:r>
              <a:rPr lang="en-US" altLang="zh-CN" sz="2100" smtClean="0">
                <a:solidFill>
                  <a:schemeClr val="tx1">
                    <a:lumMod val="50000"/>
                    <a:lumOff val="50000"/>
                  </a:schemeClr>
                </a:solidFill>
              </a:rPr>
              <a:t>Jenkins</a:t>
            </a:r>
            <a:r>
              <a:rPr lang="zh-CN" altLang="en-US" sz="2100" smtClean="0">
                <a:solidFill>
                  <a:schemeClr val="tx1">
                    <a:lumMod val="50000"/>
                    <a:lumOff val="50000"/>
                  </a:schemeClr>
                </a:solidFill>
              </a:rPr>
              <a:t>的集成</a:t>
            </a:r>
            <a:endParaRPr lang="zh-CN" altLang="en-US" sz="2100" dirty="0">
              <a:solidFill>
                <a:schemeClr val="tx1">
                  <a:lumMod val="50000"/>
                  <a:lumOff val="50000"/>
                </a:schemeClr>
              </a:solidFill>
            </a:endParaRPr>
          </a:p>
        </p:txBody>
      </p:sp>
    </p:spTree>
    <p:extLst>
      <p:ext uri="{BB962C8B-B14F-4D97-AF65-F5344CB8AC3E}">
        <p14:creationId xmlns:p14="http://schemas.microsoft.com/office/powerpoint/2010/main" val="292673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99983"/>
            <a:ext cx="7272808" cy="504057"/>
          </a:xfrm>
        </p:spPr>
        <p:txBody>
          <a:bodyPr/>
          <a:lstStyle/>
          <a:p>
            <a:r>
              <a:rPr lang="zh-CN" altLang="en-US" smtClean="0"/>
              <a:t>创建用户及用户组</a:t>
            </a: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242" y="722076"/>
            <a:ext cx="3031607" cy="2726096"/>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p:cNvSpPr/>
          <p:nvPr/>
        </p:nvSpPr>
        <p:spPr>
          <a:xfrm>
            <a:off x="359847" y="722076"/>
            <a:ext cx="4019107" cy="2733056"/>
          </a:xfrm>
          <a:prstGeom prst="rect">
            <a:avLst/>
          </a:prstGeom>
        </p:spPr>
        <p:txBody>
          <a:bodyPr wrap="square">
            <a:spAutoFit/>
          </a:bodyPr>
          <a:lstStyle/>
          <a:p>
            <a:pPr marL="0" lvl="1">
              <a:lnSpc>
                <a:spcPct val="130000"/>
              </a:lnSpc>
            </a:pPr>
            <a:r>
              <a:rPr lang="zh-CN" altLang="en-US" sz="1100" smtClean="0">
                <a:latin typeface="微软雅黑" panose="020B0503020204020204" pitchFamily="34" charset="-122"/>
                <a:ea typeface="微软雅黑" panose="020B0503020204020204" pitchFamily="34" charset="-122"/>
              </a:rPr>
              <a:t>创建新用户后可为其设置用户</a:t>
            </a:r>
            <a:r>
              <a:rPr lang="zh-CN" altLang="en-US" sz="1100" smtClean="0">
                <a:latin typeface="微软雅黑" panose="020B0503020204020204" pitchFamily="34" charset="-122"/>
                <a:ea typeface="微软雅黑" panose="020B0503020204020204" pitchFamily="34" charset="-122"/>
              </a:rPr>
              <a:t>组。</a:t>
            </a:r>
            <a:endParaRPr lang="en-US" altLang="zh-CN" sz="1100" smtClean="0">
              <a:latin typeface="微软雅黑" panose="020B0503020204020204" pitchFamily="34" charset="-122"/>
              <a:ea typeface="微软雅黑" panose="020B0503020204020204" pitchFamily="34" charset="-122"/>
            </a:endParaRPr>
          </a:p>
          <a:p>
            <a:pPr marL="0" lvl="1">
              <a:lnSpc>
                <a:spcPct val="130000"/>
              </a:lnSpc>
            </a:pPr>
            <a:r>
              <a:rPr lang="zh-CN" altLang="en-US" sz="1100" smtClean="0">
                <a:latin typeface="微软雅黑" panose="020B0503020204020204" pitchFamily="34" charset="-122"/>
                <a:ea typeface="微软雅黑" panose="020B0503020204020204" pitchFamily="34" charset="-122"/>
              </a:rPr>
              <a:t>系统默认用户组：</a:t>
            </a:r>
            <a:endParaRPr lang="en-US" altLang="zh-CN" sz="1100" smtClean="0">
              <a:latin typeface="微软雅黑" panose="020B0503020204020204" pitchFamily="34" charset="-122"/>
              <a:ea typeface="微软雅黑" panose="020B0503020204020204" pitchFamily="34" charset="-122"/>
            </a:endParaRPr>
          </a:p>
          <a:p>
            <a:pPr marL="285750" lvl="1" indent="-285750">
              <a:lnSpc>
                <a:spcPct val="130000"/>
              </a:lnSpc>
              <a:buFont typeface="Arial" panose="020B0604020202020204" pitchFamily="34" charset="0"/>
              <a:buChar char="•"/>
            </a:pPr>
            <a:r>
              <a:rPr lang="en-US" altLang="zh-CN" sz="1100" smtClean="0">
                <a:latin typeface="微软雅黑" panose="020B0503020204020204" pitchFamily="34" charset="-122"/>
                <a:ea typeface="微软雅黑" panose="020B0503020204020204" pitchFamily="34" charset="-122"/>
              </a:rPr>
              <a:t>jira-users </a:t>
            </a:r>
            <a:r>
              <a:rPr lang="zh-CN" altLang="en-US" sz="1100">
                <a:latin typeface="微软雅黑" panose="020B0503020204020204" pitchFamily="34" charset="-122"/>
                <a:ea typeface="微软雅黑" panose="020B0503020204020204" pitchFamily="34" charset="-122"/>
              </a:rPr>
              <a:t>普通用户 </a:t>
            </a:r>
          </a:p>
          <a:p>
            <a:pPr marL="285750" lvl="1" indent="-285750">
              <a:lnSpc>
                <a:spcPct val="130000"/>
              </a:lnSpc>
              <a:buFont typeface="Arial" panose="020B0604020202020204" pitchFamily="34" charset="0"/>
              <a:buChar char="•"/>
            </a:pPr>
            <a:r>
              <a:rPr lang="en-US" altLang="zh-CN" sz="1100">
                <a:latin typeface="微软雅黑" panose="020B0503020204020204" pitchFamily="34" charset="-122"/>
                <a:ea typeface="微软雅黑" panose="020B0503020204020204" pitchFamily="34" charset="-122"/>
              </a:rPr>
              <a:t>jira-developers</a:t>
            </a:r>
            <a:r>
              <a:rPr lang="zh-CN" altLang="en-US" sz="1100">
                <a:latin typeface="微软雅黑" panose="020B0503020204020204" pitchFamily="34" charset="-122"/>
                <a:ea typeface="微软雅黑" panose="020B0503020204020204" pitchFamily="34" charset="-122"/>
              </a:rPr>
              <a:t>开发人员，可以被指派任务单，处理任务单，查看</a:t>
            </a:r>
            <a:r>
              <a:rPr lang="en-US" altLang="zh-CN" sz="1100">
                <a:latin typeface="微软雅黑" panose="020B0503020204020204" pitchFamily="34" charset="-122"/>
                <a:ea typeface="微软雅黑" panose="020B0503020204020204" pitchFamily="34" charset="-122"/>
              </a:rPr>
              <a:t>SVN</a:t>
            </a:r>
            <a:r>
              <a:rPr lang="zh-CN" altLang="en-US" sz="1100">
                <a:latin typeface="微软雅黑" panose="020B0503020204020204" pitchFamily="34" charset="-122"/>
                <a:ea typeface="微软雅黑" panose="020B0503020204020204" pitchFamily="34" charset="-122"/>
              </a:rPr>
              <a:t>等等权限。 </a:t>
            </a:r>
          </a:p>
          <a:p>
            <a:pPr marL="285750" lvl="1" indent="-285750">
              <a:lnSpc>
                <a:spcPct val="130000"/>
              </a:lnSpc>
              <a:buFont typeface="Arial" panose="020B0604020202020204" pitchFamily="34" charset="0"/>
              <a:buChar char="•"/>
            </a:pPr>
            <a:r>
              <a:rPr lang="en-US" altLang="zh-CN" sz="1100">
                <a:latin typeface="微软雅黑" panose="020B0503020204020204" pitchFamily="34" charset="-122"/>
                <a:ea typeface="微软雅黑" panose="020B0503020204020204" pitchFamily="34" charset="-122"/>
              </a:rPr>
              <a:t>jira-administrators</a:t>
            </a:r>
            <a:r>
              <a:rPr lang="zh-CN" altLang="en-US" sz="1100">
                <a:latin typeface="微软雅黑" panose="020B0503020204020204" pitchFamily="34" charset="-122"/>
                <a:ea typeface="微软雅黑" panose="020B0503020204020204" pitchFamily="34" charset="-122"/>
              </a:rPr>
              <a:t>管理员，可以增、删、改项目和系统配置等等。</a:t>
            </a:r>
            <a:endParaRPr lang="en-US" altLang="zh-CN" sz="1100">
              <a:latin typeface="微软雅黑" panose="020B0503020204020204" pitchFamily="34" charset="-122"/>
              <a:ea typeface="微软雅黑" panose="020B0503020204020204" pitchFamily="34" charset="-122"/>
            </a:endParaRPr>
          </a:p>
          <a:p>
            <a:pPr marL="0" lvl="1">
              <a:lnSpc>
                <a:spcPct val="130000"/>
              </a:lnSpc>
            </a:pPr>
            <a:r>
              <a:rPr lang="zh-CN" altLang="en-US" sz="1100">
                <a:latin typeface="微软雅黑" panose="020B0503020204020204" pitchFamily="34" charset="-122"/>
                <a:ea typeface="微软雅黑" panose="020B0503020204020204" pitchFamily="34" charset="-122"/>
              </a:rPr>
              <a:t>也</a:t>
            </a:r>
            <a:r>
              <a:rPr lang="zh-CN" altLang="en-US" sz="1100" smtClean="0">
                <a:latin typeface="微软雅黑" panose="020B0503020204020204" pitchFamily="34" charset="-122"/>
                <a:ea typeface="微软雅黑" panose="020B0503020204020204" pitchFamily="34" charset="-122"/>
              </a:rPr>
              <a:t>可自定义</a:t>
            </a:r>
            <a:r>
              <a:rPr lang="zh-CN" altLang="en-US" sz="1100">
                <a:latin typeface="微软雅黑" panose="020B0503020204020204" pitchFamily="34" charset="-122"/>
                <a:ea typeface="微软雅黑" panose="020B0503020204020204" pitchFamily="34" charset="-122"/>
              </a:rPr>
              <a:t>用户组 </a:t>
            </a:r>
            <a:r>
              <a:rPr lang="zh-CN" altLang="en-US" sz="1100" smtClean="0">
                <a:latin typeface="微软雅黑" panose="020B0503020204020204" pitchFamily="34" charset="-122"/>
                <a:ea typeface="微软雅黑" panose="020B0503020204020204" pitchFamily="34" charset="-122"/>
              </a:rPr>
              <a:t>，如：</a:t>
            </a:r>
            <a:endParaRPr lang="en-US" altLang="zh-CN" sz="1100" smtClean="0">
              <a:latin typeface="微软雅黑" panose="020B0503020204020204" pitchFamily="34" charset="-122"/>
              <a:ea typeface="微软雅黑" panose="020B0503020204020204" pitchFamily="34" charset="-122"/>
            </a:endParaRPr>
          </a:p>
          <a:p>
            <a:pPr marL="285750" lvl="1" indent="-285750">
              <a:lnSpc>
                <a:spcPct val="130000"/>
              </a:lnSpc>
              <a:buFont typeface="Arial" panose="020B0604020202020204" pitchFamily="34" charset="0"/>
              <a:buChar char="•"/>
            </a:pPr>
            <a:r>
              <a:rPr lang="en-US" altLang="zh-CN" sz="1100" smtClean="0">
                <a:latin typeface="微软雅黑" panose="020B0503020204020204" pitchFamily="34" charset="-122"/>
                <a:ea typeface="微软雅黑" panose="020B0503020204020204" pitchFamily="34" charset="-122"/>
              </a:rPr>
              <a:t>Design</a:t>
            </a:r>
            <a:r>
              <a:rPr lang="zh-CN" altLang="en-US" sz="1100" smtClean="0">
                <a:latin typeface="微软雅黑" panose="020B0503020204020204" pitchFamily="34" charset="-122"/>
                <a:ea typeface="微软雅黑" panose="020B0503020204020204" pitchFamily="34" charset="-122"/>
              </a:rPr>
              <a:t>设计人员</a:t>
            </a:r>
            <a:endParaRPr lang="en-US" altLang="zh-CN" sz="1100" smtClean="0">
              <a:latin typeface="微软雅黑" panose="020B0503020204020204" pitchFamily="34" charset="-122"/>
              <a:ea typeface="微软雅黑" panose="020B0503020204020204" pitchFamily="34" charset="-122"/>
            </a:endParaRPr>
          </a:p>
          <a:p>
            <a:pPr marL="285750" lvl="1" indent="-285750">
              <a:lnSpc>
                <a:spcPct val="130000"/>
              </a:lnSpc>
              <a:buFont typeface="Arial" panose="020B0604020202020204" pitchFamily="34" charset="0"/>
              <a:buChar char="•"/>
            </a:pPr>
            <a:r>
              <a:rPr lang="en-US" altLang="zh-CN" sz="1100" smtClean="0">
                <a:latin typeface="微软雅黑" panose="020B0503020204020204" pitchFamily="34" charset="-122"/>
                <a:ea typeface="微软雅黑" panose="020B0503020204020204" pitchFamily="34" charset="-122"/>
              </a:rPr>
              <a:t>Dev</a:t>
            </a:r>
            <a:r>
              <a:rPr lang="zh-CN" altLang="en-US" sz="1100" smtClean="0">
                <a:latin typeface="微软雅黑" panose="020B0503020204020204" pitchFamily="34" charset="-122"/>
                <a:ea typeface="微软雅黑" panose="020B0503020204020204" pitchFamily="34" charset="-122"/>
              </a:rPr>
              <a:t>开发人员</a:t>
            </a:r>
            <a:endParaRPr lang="en-US" altLang="zh-CN" sz="1100" smtClean="0">
              <a:latin typeface="微软雅黑" panose="020B0503020204020204" pitchFamily="34" charset="-122"/>
              <a:ea typeface="微软雅黑" panose="020B0503020204020204" pitchFamily="34" charset="-122"/>
            </a:endParaRPr>
          </a:p>
          <a:p>
            <a:pPr marL="285750" lvl="1" indent="-285750">
              <a:lnSpc>
                <a:spcPct val="130000"/>
              </a:lnSpc>
              <a:buFont typeface="Arial" panose="020B0604020202020204" pitchFamily="34" charset="0"/>
              <a:buChar char="•"/>
            </a:pPr>
            <a:r>
              <a:rPr lang="en-US" altLang="zh-CN" sz="1100" smtClean="0">
                <a:latin typeface="微软雅黑" panose="020B0503020204020204" pitchFamily="34" charset="-122"/>
                <a:ea typeface="微软雅黑" panose="020B0503020204020204" pitchFamily="34" charset="-122"/>
              </a:rPr>
              <a:t>QA</a:t>
            </a:r>
            <a:r>
              <a:rPr lang="zh-CN" altLang="en-US" sz="1100" smtClean="0">
                <a:latin typeface="微软雅黑" panose="020B0503020204020204" pitchFamily="34" charset="-122"/>
                <a:ea typeface="微软雅黑" panose="020B0503020204020204" pitchFamily="34" charset="-122"/>
              </a:rPr>
              <a:t>测试人员</a:t>
            </a:r>
            <a:endParaRPr lang="en-US" altLang="zh-CN" sz="1100" smtClean="0">
              <a:latin typeface="微软雅黑" panose="020B0503020204020204" pitchFamily="34" charset="-122"/>
              <a:ea typeface="微软雅黑" panose="020B0503020204020204" pitchFamily="34" charset="-122"/>
            </a:endParaRPr>
          </a:p>
          <a:p>
            <a:pPr marL="285750" lvl="1" indent="-285750">
              <a:lnSpc>
                <a:spcPct val="130000"/>
              </a:lnSpc>
              <a:buFont typeface="Arial" panose="020B0604020202020204" pitchFamily="34" charset="0"/>
              <a:buChar char="•"/>
            </a:pPr>
            <a:r>
              <a:rPr lang="en-US" altLang="zh-CN" sz="1100" smtClean="0">
                <a:latin typeface="微软雅黑" panose="020B0503020204020204" pitchFamily="34" charset="-122"/>
                <a:ea typeface="微软雅黑" panose="020B0503020204020204" pitchFamily="34" charset="-122"/>
              </a:rPr>
              <a:t>Req</a:t>
            </a:r>
            <a:r>
              <a:rPr lang="zh-CN" altLang="en-US" sz="1100" smtClean="0">
                <a:latin typeface="微软雅黑" panose="020B0503020204020204" pitchFamily="34" charset="-122"/>
                <a:ea typeface="微软雅黑" panose="020B0503020204020204" pitchFamily="34" charset="-122"/>
              </a:rPr>
              <a:t>需求人员</a:t>
            </a:r>
            <a:endParaRPr lang="zh-CN" altLang="en-US" sz="110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953" y="2952197"/>
            <a:ext cx="3434092" cy="210624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427" y="3106398"/>
            <a:ext cx="3138264" cy="98398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19670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024" y="199983"/>
            <a:ext cx="7272808" cy="504057"/>
          </a:xfrm>
        </p:spPr>
        <p:txBody>
          <a:bodyPr/>
          <a:lstStyle/>
          <a:p>
            <a:r>
              <a:rPr lang="zh-CN" altLang="en-US" smtClean="0"/>
              <a:t>用户组权限</a:t>
            </a:r>
            <a:r>
              <a:rPr lang="zh-CN" altLang="en-US"/>
              <a:t>设置</a:t>
            </a:r>
          </a:p>
        </p:txBody>
      </p:sp>
      <p:sp>
        <p:nvSpPr>
          <p:cNvPr id="3" name="矩形 2"/>
          <p:cNvSpPr/>
          <p:nvPr/>
        </p:nvSpPr>
        <p:spPr>
          <a:xfrm>
            <a:off x="533398" y="731837"/>
            <a:ext cx="4019107" cy="372410"/>
          </a:xfrm>
          <a:prstGeom prst="rect">
            <a:avLst/>
          </a:prstGeom>
        </p:spPr>
        <p:txBody>
          <a:bodyPr wrap="square">
            <a:spAutoFit/>
          </a:bodyPr>
          <a:lstStyle/>
          <a:p>
            <a:pPr marL="0" lvl="1">
              <a:lnSpc>
                <a:spcPct val="130000"/>
              </a:lnSpc>
            </a:pPr>
            <a:r>
              <a:rPr lang="zh-CN" altLang="en-US" b="1" smtClean="0">
                <a:latin typeface="微软雅黑" panose="020B0503020204020204" pitchFamily="34" charset="-122"/>
                <a:ea typeface="微软雅黑" panose="020B0503020204020204" pitchFamily="34" charset="-122"/>
              </a:rPr>
              <a:t>系统</a:t>
            </a:r>
            <a:r>
              <a:rPr lang="en-US" altLang="zh-CN" b="1"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b="1" smtClean="0">
                <a:latin typeface="微软雅黑" panose="020B0503020204020204" pitchFamily="34" charset="-122"/>
                <a:ea typeface="微软雅黑" panose="020B0503020204020204" pitchFamily="34" charset="-122"/>
              </a:rPr>
              <a:t>全局</a:t>
            </a:r>
            <a:r>
              <a:rPr lang="zh-CN" altLang="en-US" b="1" smtClean="0">
                <a:latin typeface="微软雅黑" panose="020B0503020204020204" pitchFamily="34" charset="-122"/>
                <a:ea typeface="微软雅黑" panose="020B0503020204020204" pitchFamily="34" charset="-122"/>
              </a:rPr>
              <a:t>权限</a:t>
            </a:r>
            <a:endParaRPr lang="zh-CN" altLang="en-US" b="1">
              <a:latin typeface="微软雅黑" panose="020B0503020204020204" pitchFamily="34" charset="-122"/>
              <a:ea typeface="微软雅黑" panose="020B0503020204020204" pitchFamily="34" charset="-122"/>
            </a:endParaRPr>
          </a:p>
        </p:txBody>
      </p:sp>
      <p:sp>
        <p:nvSpPr>
          <p:cNvPr id="6" name="矩形 5"/>
          <p:cNvSpPr/>
          <p:nvPr/>
        </p:nvSpPr>
        <p:spPr>
          <a:xfrm>
            <a:off x="533398" y="1298229"/>
            <a:ext cx="2311467" cy="584775"/>
          </a:xfrm>
          <a:prstGeom prst="rect">
            <a:avLst/>
          </a:prstGeom>
        </p:spPr>
        <p:txBody>
          <a:bodyPr wrap="square">
            <a:spAutoFit/>
          </a:bodyPr>
          <a:lstStyle/>
          <a:p>
            <a:r>
              <a:rPr lang="zh-CN" altLang="en-US" sz="800">
                <a:solidFill>
                  <a:srgbClr val="000000"/>
                </a:solidFill>
                <a:latin typeface="微软雅黑" panose="020B0503020204020204" pitchFamily="34" charset="-122"/>
                <a:ea typeface="微软雅黑" panose="020B0503020204020204" pitchFamily="34" charset="-122"/>
              </a:rPr>
              <a:t>可以登录</a:t>
            </a:r>
            <a:r>
              <a:rPr lang="en-US" altLang="zh-CN" sz="800">
                <a:solidFill>
                  <a:srgbClr val="000000"/>
                </a:solidFill>
                <a:latin typeface="微软雅黑" panose="020B0503020204020204" pitchFamily="34" charset="-122"/>
                <a:ea typeface="微软雅黑" panose="020B0503020204020204" pitchFamily="34" charset="-122"/>
              </a:rPr>
              <a:t>JIRA</a:t>
            </a:r>
            <a:r>
              <a:rPr lang="zh-CN" altLang="en-US" sz="800">
                <a:solidFill>
                  <a:srgbClr val="000000"/>
                </a:solidFill>
                <a:latin typeface="微软雅黑" panose="020B0503020204020204" pitchFamily="34" charset="-122"/>
                <a:ea typeface="微软雅黑" panose="020B0503020204020204" pitchFamily="34" charset="-122"/>
              </a:rPr>
              <a:t>。他们是一个 </a:t>
            </a:r>
            <a:r>
              <a:rPr lang="en-US" altLang="zh-CN" sz="800">
                <a:solidFill>
                  <a:srgbClr val="000000"/>
                </a:solidFill>
                <a:latin typeface="微软雅黑" panose="020B0503020204020204" pitchFamily="34" charset="-122"/>
                <a:ea typeface="微软雅黑" panose="020B0503020204020204" pitchFamily="34" charset="-122"/>
              </a:rPr>
              <a:t>'</a:t>
            </a:r>
            <a:r>
              <a:rPr lang="zh-CN" altLang="en-US" sz="800">
                <a:solidFill>
                  <a:srgbClr val="000000"/>
                </a:solidFill>
                <a:latin typeface="微软雅黑" panose="020B0503020204020204" pitchFamily="34" charset="-122"/>
                <a:ea typeface="微软雅黑" panose="020B0503020204020204" pitchFamily="34" charset="-122"/>
              </a:rPr>
              <a:t>用户</a:t>
            </a:r>
            <a:r>
              <a:rPr lang="en-US" altLang="zh-CN" sz="800">
                <a:solidFill>
                  <a:srgbClr val="000000"/>
                </a:solidFill>
                <a:latin typeface="微软雅黑" panose="020B0503020204020204" pitchFamily="34" charset="-122"/>
                <a:ea typeface="微软雅黑" panose="020B0503020204020204" pitchFamily="34" charset="-122"/>
              </a:rPr>
              <a:t>'</a:t>
            </a:r>
            <a:r>
              <a:rPr lang="zh-CN" altLang="en-US" sz="800">
                <a:solidFill>
                  <a:srgbClr val="000000"/>
                </a:solidFill>
                <a:latin typeface="微软雅黑" panose="020B0503020204020204" pitchFamily="34" charset="-122"/>
                <a:ea typeface="微软雅黑" panose="020B0503020204020204" pitchFamily="34" charset="-122"/>
              </a:rPr>
              <a:t>。 所有新建的用户都会自动关联到这个权限。</a:t>
            </a:r>
          </a:p>
          <a:p>
            <a:r>
              <a:rPr lang="zh-CN" altLang="en-US" sz="800" b="1" i="1">
                <a:solidFill>
                  <a:srgbClr val="000000"/>
                </a:solidFill>
                <a:latin typeface="微软雅黑" panose="020B0503020204020204" pitchFamily="34" charset="-122"/>
                <a:ea typeface="微软雅黑" panose="020B0503020204020204" pitchFamily="34" charset="-122"/>
              </a:rPr>
              <a:t>注意</a:t>
            </a:r>
            <a:r>
              <a:rPr lang="en-US" altLang="zh-CN" sz="800" b="1" i="1">
                <a:solidFill>
                  <a:srgbClr val="000000"/>
                </a:solidFill>
                <a:latin typeface="微软雅黑" panose="020B0503020204020204" pitchFamily="34" charset="-122"/>
                <a:ea typeface="微软雅黑" panose="020B0503020204020204" pitchFamily="34" charset="-122"/>
              </a:rPr>
              <a:t>:</a:t>
            </a:r>
            <a:r>
              <a:rPr lang="zh-CN" altLang="en-US" sz="800" b="1" i="1">
                <a:solidFill>
                  <a:srgbClr val="000000"/>
                </a:solidFill>
                <a:latin typeface="微软雅黑" panose="020B0503020204020204" pitchFamily="34" charset="-122"/>
                <a:ea typeface="微软雅黑" panose="020B0503020204020204" pitchFamily="34" charset="-122"/>
              </a:rPr>
              <a:t> </a:t>
            </a:r>
            <a:r>
              <a:rPr lang="zh-CN" altLang="en-US" sz="800" i="1">
                <a:solidFill>
                  <a:srgbClr val="000000"/>
                </a:solidFill>
                <a:latin typeface="微软雅黑" panose="020B0503020204020204" pitchFamily="34" charset="-122"/>
                <a:ea typeface="微软雅黑" panose="020B0503020204020204" pitchFamily="34" charset="-122"/>
              </a:rPr>
              <a:t>登录</a:t>
            </a:r>
            <a:r>
              <a:rPr lang="en-US" altLang="zh-CN" sz="800" i="1">
                <a:solidFill>
                  <a:srgbClr val="000000"/>
                </a:solidFill>
                <a:latin typeface="微软雅黑" panose="020B0503020204020204" pitchFamily="34" charset="-122"/>
                <a:ea typeface="微软雅黑" panose="020B0503020204020204" pitchFamily="34" charset="-122"/>
              </a:rPr>
              <a:t>JIRA</a:t>
            </a:r>
            <a:r>
              <a:rPr lang="zh-CN" altLang="en-US" sz="800" i="1">
                <a:solidFill>
                  <a:srgbClr val="000000"/>
                </a:solidFill>
                <a:latin typeface="微软雅黑" panose="020B0503020204020204" pitchFamily="34" charset="-122"/>
                <a:ea typeface="微软雅黑" panose="020B0503020204020204" pitchFamily="34" charset="-122"/>
              </a:rPr>
              <a:t>的用户必须拥有这个权限，而不管此用户是否拥有其他的权限。</a:t>
            </a:r>
          </a:p>
        </p:txBody>
      </p:sp>
      <p:sp>
        <p:nvSpPr>
          <p:cNvPr id="7" name="矩形 6"/>
          <p:cNvSpPr/>
          <p:nvPr/>
        </p:nvSpPr>
        <p:spPr>
          <a:xfrm>
            <a:off x="6245739" y="1287600"/>
            <a:ext cx="2441061" cy="584775"/>
          </a:xfrm>
          <a:prstGeom prst="rect">
            <a:avLst/>
          </a:prstGeom>
        </p:spPr>
        <p:txBody>
          <a:bodyPr wrap="square">
            <a:spAutoFit/>
          </a:bodyPr>
          <a:lstStyle/>
          <a:p>
            <a:pPr marL="177800" indent="-177800">
              <a:buFont typeface="Arial" panose="020B0604020202020204" pitchFamily="34" charset="0"/>
              <a:buChar char="•"/>
            </a:pPr>
            <a:r>
              <a:rPr lang="zh-CN" altLang="en-US" sz="800">
                <a:solidFill>
                  <a:srgbClr val="000000"/>
                </a:solidFill>
                <a:latin typeface="微软雅黑" panose="020B0503020204020204" pitchFamily="34" charset="-122"/>
                <a:ea typeface="微软雅黑" panose="020B0503020204020204" pitchFamily="34" charset="-122"/>
              </a:rPr>
              <a:t>允许通过选择器选择用户和用户组以及使用“共享”问题的功能。</a:t>
            </a:r>
            <a:endParaRPr lang="en-US" altLang="zh-CN" sz="800">
              <a:solidFill>
                <a:srgbClr val="000000"/>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800">
                <a:solidFill>
                  <a:srgbClr val="000000"/>
                </a:solidFill>
                <a:latin typeface="微软雅黑" panose="020B0503020204020204" pitchFamily="34" charset="-122"/>
                <a:ea typeface="微软雅黑" panose="020B0503020204020204" pitchFamily="34" charset="-122"/>
              </a:rPr>
              <a:t>具有这个权限的用户可以看到系统中所有的用户组和用户。</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214" y="2986590"/>
            <a:ext cx="3848100" cy="165735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9" name="图表 5"/>
          <p:cNvGraphicFramePr/>
          <p:nvPr>
            <p:extLst>
              <p:ext uri="{D42A27DB-BD31-4B8C-83A1-F6EECF244321}">
                <p14:modId xmlns:p14="http://schemas.microsoft.com/office/powerpoint/2010/main" val="740662756"/>
              </p:ext>
            </p:extLst>
          </p:nvPr>
        </p:nvGraphicFramePr>
        <p:xfrm>
          <a:off x="2852955" y="1240697"/>
          <a:ext cx="3376735" cy="1730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9657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entury Gothic"/>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40000"/>
            <a:lumOff val="60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eaLnBrk="0" hangingPunct="0">
          <a:defRPr sz="1400" dirty="0" smtClean="0">
            <a:latin typeface="+mn-ea"/>
          </a:defRPr>
        </a:defPPr>
      </a:lstStyle>
    </a:spDef>
    <a:txDef>
      <a:spPr>
        <a:noFill/>
      </a:spPr>
      <a:bodyPr wrap="square" rtlCol="0">
        <a:spAutoFit/>
      </a:bodyPr>
      <a:lstStyle>
        <a:defPPr>
          <a:lnSpc>
            <a:spcPct val="150000"/>
          </a:lnSpc>
          <a:defRPr sz="1400" dirty="0" smtClean="0"/>
        </a:defPPr>
      </a:lstStyle>
    </a:tx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68576" tIns="34288" rIns="68576" bIns="34288" rtlCol="0">
        <a:noAutofit/>
      </a:bodyPr>
      <a:lstStyle>
        <a:defPPr marL="130969" indent="-130969">
          <a:lnSpc>
            <a:spcPct val="120000"/>
          </a:lnSpc>
          <a:spcBef>
            <a:spcPts val="900"/>
          </a:spcBef>
          <a:defRPr kumimoji="1" sz="1100" dirty="0">
            <a:latin typeface="微软雅黑"/>
            <a:ea typeface="微软雅黑"/>
            <a:cs typeface="微软雅黑"/>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2014PPT模板-凤凰展翅篇(16比9)</Template>
  <TotalTime>40581</TotalTime>
  <Words>2066</Words>
  <Application>Microsoft Office PowerPoint</Application>
  <PresentationFormat>全屏显示(16:9)</PresentationFormat>
  <Paragraphs>250</Paragraphs>
  <Slides>29</Slides>
  <Notes>6</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32" baseType="lpstr">
      <vt:lpstr>3_自定义设计方案</vt:lpstr>
      <vt:lpstr>自定义设计方案</vt:lpstr>
      <vt:lpstr>Visio</vt:lpstr>
      <vt:lpstr>PowerPoint 演示文稿</vt:lpstr>
      <vt:lpstr>PowerPoint 演示文稿</vt:lpstr>
      <vt:lpstr>JIRA特性</vt:lpstr>
      <vt:lpstr>JIRA简介</vt:lpstr>
      <vt:lpstr>JIRA简介</vt:lpstr>
      <vt:lpstr>涉及角色</vt:lpstr>
      <vt:lpstr>PowerPoint 演示文稿</vt:lpstr>
      <vt:lpstr>创建用户及用户组</vt:lpstr>
      <vt:lpstr>用户组权限设置</vt:lpstr>
      <vt:lpstr>PowerPoint 演示文稿</vt:lpstr>
      <vt:lpstr>项目管理——项目创建</vt:lpstr>
      <vt:lpstr>项目管理——项目角色</vt:lpstr>
      <vt:lpstr>项目管理——建立权限方案</vt:lpstr>
      <vt:lpstr>项目管理——创建工作流</vt:lpstr>
      <vt:lpstr>项目管理——设置工作流方案</vt:lpstr>
      <vt:lpstr>项目管理——工作流方案关联项目</vt:lpstr>
      <vt:lpstr>PowerPoint 演示文稿</vt:lpstr>
      <vt:lpstr>演进版本工作流程图</vt:lpstr>
      <vt:lpstr>PowerPoint 演示文稿</vt:lpstr>
      <vt:lpstr>PowerPoint 演示文稿</vt:lpstr>
      <vt:lpstr>创建问题及分配</vt:lpstr>
      <vt:lpstr>开发人员接受开发任务</vt:lpstr>
      <vt:lpstr>开发人员——提交工作量记录</vt:lpstr>
      <vt:lpstr>开发人员——执行开发任务，SVN提交代码与jira关联</vt:lpstr>
      <vt:lpstr>测试人员——快速提交缺陷，跟踪缺陷</vt:lpstr>
      <vt:lpstr>报告与分析</vt:lpstr>
      <vt:lpstr>PowerPoint 演示文稿</vt:lpstr>
      <vt:lpstr>Jenkins配置</vt:lpstr>
      <vt:lpstr>PowerPoint 演示文稿</vt:lpstr>
    </vt:vector>
  </TitlesOfParts>
  <Company>asiainfo-linkage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移动互联网时代的流量经营能力研究</dc:title>
  <dc:creator>shaoym@asiainfo.com</dc:creator>
  <cp:lastModifiedBy>PC</cp:lastModifiedBy>
  <cp:revision>5097</cp:revision>
  <dcterms:created xsi:type="dcterms:W3CDTF">2014-07-23T02:42:25Z</dcterms:created>
  <dcterms:modified xsi:type="dcterms:W3CDTF">2016-07-18T09:31:30Z</dcterms:modified>
</cp:coreProperties>
</file>