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</p:sldMasterIdLst>
  <p:sldIdLst>
    <p:sldId id="256" r:id="rId5"/>
    <p:sldId id="324" r:id="rId6"/>
    <p:sldId id="322" r:id="rId7"/>
    <p:sldId id="320" r:id="rId8"/>
    <p:sldId id="328" r:id="rId9"/>
    <p:sldId id="330" r:id="rId10"/>
    <p:sldId id="331" r:id="rId11"/>
    <p:sldId id="327" r:id="rId12"/>
  </p:sldIdLst>
  <p:sldSz cx="16257588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5" userDrawn="1">
          <p15:clr>
            <a:srgbClr val="A4A3A4"/>
          </p15:clr>
        </p15:guide>
        <p15:guide id="2" pos="2073" userDrawn="1">
          <p15:clr>
            <a:srgbClr val="A4A3A4"/>
          </p15:clr>
        </p15:guide>
        <p15:guide id="3" orient="horz" pos="3288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liang Wang" initials="JW" lastIdx="5" clrIdx="0">
    <p:extLst>
      <p:ext uri="{19B8F6BF-5375-455C-9EA6-DF929625EA0E}">
        <p15:presenceInfo xmlns:p15="http://schemas.microsoft.com/office/powerpoint/2012/main" userId="S-1-5-21-484763869-2052111302-1801674531-6917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206" y="77"/>
      </p:cViewPr>
      <p:guideLst>
        <p:guide orient="horz" pos="4105"/>
        <p:guide pos="2073"/>
        <p:guide orient="horz" pos="3288"/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822624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911751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8531802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214" y="8181219"/>
            <a:ext cx="3793437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17" y="8525654"/>
            <a:ext cx="2795617" cy="425743"/>
          </a:xfrm>
          <a:prstGeom prst="rect">
            <a:avLst/>
          </a:prstGeom>
          <a:noFill/>
        </p:spPr>
        <p:txBody>
          <a:bodyPr wrap="square" lIns="162547" tIns="81273" rIns="162547" bIns="81273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5382" y="6235249"/>
            <a:ext cx="7430157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2602" y="7324376"/>
            <a:ext cx="3562935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2602" y="7944427"/>
            <a:ext cx="3562935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4205115"/>
            <a:ext cx="14631829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700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53" y="1629364"/>
            <a:ext cx="15624915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53" y="2458470"/>
            <a:ext cx="15624915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4139260"/>
            <a:ext cx="10898606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7285809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FFFFFF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7285375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7211" y="1629364"/>
            <a:ext cx="7808912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0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56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756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2190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933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7367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2569" y="2615260"/>
            <a:ext cx="3649980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3002" y="1629364"/>
            <a:ext cx="36497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7588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122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9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52" y="366892"/>
            <a:ext cx="15624484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30304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778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4949" y="2615260"/>
            <a:ext cx="501759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130" indent="-455130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551" indent="-50389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5425" y="1629364"/>
            <a:ext cx="501729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7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52" y="8475135"/>
            <a:ext cx="3793437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51" y="3913482"/>
            <a:ext cx="15666442" cy="11539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886" y="8467231"/>
            <a:ext cx="1008312" cy="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31" y="847513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2015" y="3913482"/>
            <a:ext cx="13073561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7045" y="8461655"/>
            <a:ext cx="3793437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7/1/2017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25" r:id="rId4"/>
    <p:sldLayoutId id="2147483735" r:id="rId5"/>
    <p:sldLayoutId id="2147483732" r:id="rId6"/>
    <p:sldLayoutId id="2147483733" r:id="rId7"/>
    <p:sldLayoutId id="2147483728" r:id="rId8"/>
    <p:sldLayoutId id="2147483729" r:id="rId9"/>
  </p:sldLayoutIdLst>
  <p:hf hdr="0" ftr="0" dt="0"/>
  <p:txStyles>
    <p:titleStyle>
      <a:lvl1pPr algn="l" defTabSz="812731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549" indent="-609549" algn="l" defTabSz="812731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690" indent="-507957" algn="l" defTabSz="812731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9" indent="-406366" algn="l" defTabSz="812731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560" indent="-406366" algn="l" defTabSz="81273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92" indent="-406366" algn="l" defTabSz="81273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23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54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86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217" indent="-406366" algn="l" defTabSz="81273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3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63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94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27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58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90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21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52" algn="l" defTabSz="81273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57048" y="6822624"/>
            <a:ext cx="9458492" cy="1070768"/>
          </a:xfrm>
        </p:spPr>
        <p:txBody>
          <a:bodyPr/>
          <a:lstStyle/>
          <a:p>
            <a:r>
              <a:rPr lang="en-US" dirty="0" smtClean="0"/>
              <a:t>Hardware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Flex AR&amp;VR Team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552" y="366892"/>
            <a:ext cx="13017483" cy="837259"/>
          </a:xfrm>
        </p:spPr>
        <p:txBody>
          <a:bodyPr/>
          <a:lstStyle/>
          <a:p>
            <a:r>
              <a:rPr lang="en-US" dirty="0" smtClean="0"/>
              <a:t>Hardware solution(HMD+EPU)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5978500" y="2545118"/>
            <a:ext cx="3924000" cy="3097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129"/>
          <p:cNvSpPr txBox="1"/>
          <p:nvPr/>
        </p:nvSpPr>
        <p:spPr>
          <a:xfrm>
            <a:off x="7016860" y="2100494"/>
            <a:ext cx="229582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USBC Cable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93753">
            <a:off x="10794866" y="1104132"/>
            <a:ext cx="1784365" cy="3384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14" y="2097119"/>
            <a:ext cx="3855806" cy="1801384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018438" y="4071571"/>
            <a:ext cx="480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Head Mounted Display</a:t>
            </a:r>
            <a:endParaRPr lang="zh-CN" altLang="en-US" sz="3200" dirty="0"/>
          </a:p>
        </p:txBody>
      </p:sp>
      <p:sp>
        <p:nvSpPr>
          <p:cNvPr id="15" name="TextBox 11"/>
          <p:cNvSpPr txBox="1"/>
          <p:nvPr/>
        </p:nvSpPr>
        <p:spPr>
          <a:xfrm>
            <a:off x="8111324" y="3576599"/>
            <a:ext cx="8018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                        Belt Pack                                            (External Processor Unit embedded)</a:t>
            </a:r>
            <a:endParaRPr lang="zh-CN" altLang="en-US" sz="3200" dirty="0"/>
          </a:p>
        </p:txBody>
      </p:sp>
      <p:sp>
        <p:nvSpPr>
          <p:cNvPr id="21" name="Bevel 20"/>
          <p:cNvSpPr/>
          <p:nvPr/>
        </p:nvSpPr>
        <p:spPr>
          <a:xfrm>
            <a:off x="1701003" y="5042994"/>
            <a:ext cx="12927533" cy="2766844"/>
          </a:xfrm>
          <a:prstGeom prst="bevel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8799" y="5508450"/>
            <a:ext cx="10783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Solution: One SD835 </a:t>
            </a:r>
            <a:r>
              <a:rPr lang="en-US" sz="2400" dirty="0" smtClean="0"/>
              <a:t>(Android) </a:t>
            </a:r>
            <a:r>
              <a:rPr lang="en-US" sz="2400" dirty="0"/>
              <a:t>in HMD(Head Mounted Device), another SD835 (Android) in Belt Pack. </a:t>
            </a:r>
            <a:r>
              <a:rPr lang="en-US" sz="2400" dirty="0" smtClean="0"/>
              <a:t>                                                                                            Belt </a:t>
            </a:r>
            <a:r>
              <a:rPr lang="en-US" sz="2400" dirty="0"/>
              <a:t>Pack SD835 serves as application processor, and HMD SD835 serves as co-processor for audio, image, video, CV, IMU </a:t>
            </a:r>
            <a:r>
              <a:rPr lang="en-US" sz="2400" dirty="0" smtClean="0"/>
              <a:t>sensors, </a:t>
            </a:r>
            <a:r>
              <a:rPr lang="en-US" sz="2400" dirty="0" err="1"/>
              <a:t>etc</a:t>
            </a:r>
            <a:r>
              <a:rPr lang="en-US" sz="2400" dirty="0"/>
              <a:t>, like HPU in HoloLens.</a:t>
            </a:r>
          </a:p>
        </p:txBody>
      </p:sp>
    </p:spTree>
    <p:extLst>
      <p:ext uri="{BB962C8B-B14F-4D97-AF65-F5344CB8AC3E}">
        <p14:creationId xmlns:p14="http://schemas.microsoft.com/office/powerpoint/2010/main" val="16607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316" y="367304"/>
            <a:ext cx="13016212" cy="837177"/>
          </a:xfrm>
        </p:spPr>
        <p:txBody>
          <a:bodyPr/>
          <a:lstStyle/>
          <a:p>
            <a:r>
              <a:rPr lang="en-US" altLang="zh-CN" dirty="0"/>
              <a:t>IronGate </a:t>
            </a:r>
            <a:r>
              <a:rPr lang="en-US" dirty="0"/>
              <a:t>Hardware </a:t>
            </a:r>
            <a:r>
              <a:rPr lang="en-US" altLang="zh-CN" dirty="0"/>
              <a:t>Description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94872"/>
              </p:ext>
            </p:extLst>
          </p:nvPr>
        </p:nvGraphicFramePr>
        <p:xfrm>
          <a:off x="1298870" y="1661483"/>
          <a:ext cx="10405450" cy="681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353">
                  <a:extLst>
                    <a:ext uri="{9D8B030D-6E8A-4147-A177-3AD203B41FA5}">
                      <a16:colId xmlns:a16="http://schemas.microsoft.com/office/drawing/2014/main" val="829185983"/>
                    </a:ext>
                  </a:extLst>
                </a:gridCol>
                <a:gridCol w="4358788">
                  <a:extLst>
                    <a:ext uri="{9D8B030D-6E8A-4147-A177-3AD203B41FA5}">
                      <a16:colId xmlns:a16="http://schemas.microsoft.com/office/drawing/2014/main" val="644882422"/>
                    </a:ext>
                  </a:extLst>
                </a:gridCol>
                <a:gridCol w="4173309">
                  <a:extLst>
                    <a:ext uri="{9D8B030D-6E8A-4147-A177-3AD203B41FA5}">
                      <a16:colId xmlns:a16="http://schemas.microsoft.com/office/drawing/2014/main" val="1045222953"/>
                    </a:ext>
                  </a:extLst>
                </a:gridCol>
              </a:tblGrid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HMD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EPU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6537874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APQ8098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APQ8098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936738"/>
                  </a:ext>
                </a:extLst>
              </a:tr>
              <a:tr h="52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DDR Memory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LPDDR4X 4GB(may use 2GB to make cost effective)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LPDDR4X 4GB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8388810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UFS/EMMC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UFS 32GB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UFS 64GB(Extensible to 128GB)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4581403"/>
                  </a:ext>
                </a:extLst>
              </a:tr>
              <a:tr h="52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RGB Camera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Still capture 12M, </a:t>
                      </a:r>
                      <a:r>
                        <a:rPr lang="en-US" sz="1400" u="none" strike="noStrike" dirty="0" smtClean="0">
                          <a:effectLst/>
                        </a:rPr>
                        <a:t>Auto Focus</a:t>
                      </a:r>
                      <a:r>
                        <a:rPr lang="en-US" sz="1400" u="none" strike="noStrike" dirty="0">
                          <a:effectLst/>
                        </a:rPr>
                        <a:t>; Video 1080p@30fps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625471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Depth Camera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4474974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6DOF Camera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Stereo,720p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0722453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IMU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9-Axis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9-Axis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6109657"/>
                  </a:ext>
                </a:extLst>
              </a:tr>
              <a:tr h="52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Ambient Light Sensor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373718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Proximity Sensor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3939586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Display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top-down projection, binoculars, 720p@60fps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0362795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Audio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4Mics+2Spks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711918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Voice wakeup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1361761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3.5mm Phone Jack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838632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3445108"/>
                  </a:ext>
                </a:extLst>
              </a:tr>
              <a:tr h="52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BT+WiFi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BT 4.0 above; WIFI (802.11 b/g/a/n/ac 2.4G/5G)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1235678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4G LTE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2211271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USBC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330021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HDMI2.0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766946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Battery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500mAh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10000mAh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4311843"/>
                  </a:ext>
                </a:extLst>
              </a:tr>
              <a:tr h="27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Charging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QC3.0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932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6" descr="HOLOLENS 的图像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16479" y="2138529"/>
            <a:ext cx="2578342" cy="655357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98335" y="4203417"/>
            <a:ext cx="128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APQ8098Lite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83939" y="3479602"/>
            <a:ext cx="1801368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RGB Camera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3939" y="4835640"/>
            <a:ext cx="1801368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Depth Camera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3939" y="7018986"/>
            <a:ext cx="1801368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UFS-32GB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48302" y="3550864"/>
            <a:ext cx="1274318" cy="403258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336929" y="4934526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11935" y="3255585"/>
            <a:ext cx="1316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MIPI-4Lane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36929" y="4682727"/>
            <a:ext cx="1256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MIPI-2Lane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11229" y="681960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UFS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46601" y="5090496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483" y="7333046"/>
            <a:ext cx="1817023" cy="58415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8519" y="7454645"/>
            <a:ext cx="259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Sub_Battery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24639" y="2508453"/>
            <a:ext cx="48768" cy="5684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24639" y="2047877"/>
            <a:ext cx="10879553" cy="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3407" y="8860289"/>
            <a:ext cx="1083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6174" y="1512367"/>
            <a:ext cx="16765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HMD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7172191" y="5685635"/>
            <a:ext cx="6349831" cy="336418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5"/>
          <p:cNvSpPr txBox="1">
            <a:spLocks/>
          </p:cNvSpPr>
          <p:nvPr/>
        </p:nvSpPr>
        <p:spPr>
          <a:xfrm>
            <a:off x="460375" y="321842"/>
            <a:ext cx="15624484" cy="837259"/>
          </a:xfrm>
          <a:prstGeom prst="rect">
            <a:avLst/>
          </a:prstGeom>
        </p:spPr>
        <p:txBody>
          <a:bodyPr vert="horz" lIns="162547" tIns="81273" rIns="162547" bIns="81273" rtlCol="0" anchor="ctr">
            <a:noAutofit/>
          </a:bodyPr>
          <a:lstStyle>
            <a:lvl1pPr algn="l" defTabSz="812731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BD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Architecture Solution </a:t>
            </a:r>
            <a:r>
              <a:rPr lang="en-US" dirty="0" smtClean="0"/>
              <a:t>- HMD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11726826" y="5042420"/>
            <a:ext cx="273253" cy="4453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14254" y="5437316"/>
            <a:ext cx="1939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USB3.1 Gen1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0511136" y="4585220"/>
            <a:ext cx="272595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DP Bridge</a:t>
            </a:r>
          </a:p>
        </p:txBody>
      </p:sp>
      <p:sp>
        <p:nvSpPr>
          <p:cNvPr id="41" name="Down Arrow 40"/>
          <p:cNvSpPr/>
          <p:nvPr/>
        </p:nvSpPr>
        <p:spPr>
          <a:xfrm rot="10800000">
            <a:off x="11263013" y="4069282"/>
            <a:ext cx="197136" cy="496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88067" y="2679513"/>
            <a:ext cx="1797240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9-Axis Sensor</a:t>
            </a:r>
          </a:p>
          <a:p>
            <a:pPr algn="ctr"/>
            <a:r>
              <a:rPr lang="en-US" sz="1600" dirty="0" smtClean="0"/>
              <a:t>ALS/PS</a:t>
            </a:r>
            <a:r>
              <a:rPr lang="en-US" sz="2000" dirty="0" smtClean="0"/>
              <a:t> Sensor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49296" y="2491229"/>
            <a:ext cx="103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SPI/I2C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324639" y="2050976"/>
            <a:ext cx="0" cy="457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80803" y="5227580"/>
            <a:ext cx="159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LPDDR4X-PoP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7882483" y="6361091"/>
            <a:ext cx="1833832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PMI8998/PM8998/PM8005</a:t>
            </a:r>
            <a:endParaRPr lang="en-US" sz="2000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7178602" y="6702016"/>
            <a:ext cx="637627" cy="2010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82894" y="6510875"/>
            <a:ext cx="618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5394" y="60398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357415" y="697852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PWR</a:t>
            </a:r>
            <a:endParaRPr lang="en-US" sz="1600" dirty="0"/>
          </a:p>
        </p:txBody>
      </p:sp>
      <p:sp>
        <p:nvSpPr>
          <p:cNvPr id="53" name="Right Arrow 52"/>
          <p:cNvSpPr/>
          <p:nvPr/>
        </p:nvSpPr>
        <p:spPr>
          <a:xfrm rot="10800000">
            <a:off x="9750628" y="6557260"/>
            <a:ext cx="3371503" cy="2690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3033018" y="6102443"/>
            <a:ext cx="292608" cy="5755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82483" y="3642155"/>
            <a:ext cx="1986236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WCD9341</a:t>
            </a:r>
          </a:p>
          <a:p>
            <a:pPr algn="ctr"/>
            <a:r>
              <a:rPr lang="en-US" sz="2000" dirty="0" smtClean="0"/>
              <a:t>Voice Activation</a:t>
            </a:r>
            <a:endParaRPr lang="en-US" sz="20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3546406" y="2047877"/>
            <a:ext cx="0" cy="6145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7214992" y="3852672"/>
            <a:ext cx="662101" cy="215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120634" y="3626863"/>
            <a:ext cx="125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SLIMBUS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7676225" y="2464020"/>
            <a:ext cx="1088136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Mic1/2/3/4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840346" y="2457664"/>
            <a:ext cx="1088701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2xWSA8815</a:t>
            </a:r>
            <a:endParaRPr lang="en-US" sz="2000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147969" y="3079178"/>
            <a:ext cx="0" cy="52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425366" y="3079178"/>
            <a:ext cx="0" cy="52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38721" y="3072386"/>
            <a:ext cx="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325916" y="3072386"/>
            <a:ext cx="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91458" y="3072386"/>
            <a:ext cx="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674712" y="3072386"/>
            <a:ext cx="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687853" y="6741999"/>
            <a:ext cx="120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USB_5V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83939" y="8125028"/>
            <a:ext cx="1801368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button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1483939" y="7591516"/>
            <a:ext cx="1801368" cy="4589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Status  LED</a:t>
            </a:r>
            <a:endParaRPr lang="en-US" sz="2000" dirty="0"/>
          </a:p>
        </p:txBody>
      </p:sp>
      <p:sp>
        <p:nvSpPr>
          <p:cNvPr id="66" name="Right Arrow 65"/>
          <p:cNvSpPr/>
          <p:nvPr/>
        </p:nvSpPr>
        <p:spPr>
          <a:xfrm rot="10800000">
            <a:off x="3386701" y="7623213"/>
            <a:ext cx="1095817" cy="306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3342127" y="7027172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546406" y="8147101"/>
            <a:ext cx="0" cy="713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373407" y="8147101"/>
            <a:ext cx="0" cy="713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12174" y="5501171"/>
            <a:ext cx="2724912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USBC Switch and CC logic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7882730" y="8112325"/>
            <a:ext cx="1816775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USB 3.0 To </a:t>
            </a:r>
            <a:r>
              <a:rPr lang="en-US" sz="1600" dirty="0" err="1"/>
              <a:t>PCIe</a:t>
            </a:r>
            <a:r>
              <a:rPr lang="en-US" sz="1600" dirty="0"/>
              <a:t> Bridge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25047" y="8070009"/>
            <a:ext cx="125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PCIe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205096" y="8382323"/>
            <a:ext cx="639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05096" y="8544154"/>
            <a:ext cx="6111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83939" y="5595573"/>
            <a:ext cx="1801368" cy="5778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6DOF Left Camera</a:t>
            </a:r>
            <a:endParaRPr lang="en-US" sz="2000" dirty="0"/>
          </a:p>
        </p:txBody>
      </p:sp>
      <p:sp>
        <p:nvSpPr>
          <p:cNvPr id="84" name="Right Arrow 83"/>
          <p:cNvSpPr/>
          <p:nvPr/>
        </p:nvSpPr>
        <p:spPr>
          <a:xfrm>
            <a:off x="3355206" y="5707886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294663" y="5494678"/>
            <a:ext cx="1256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MIPI-1Lane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9795716" y="8226137"/>
            <a:ext cx="690944" cy="2516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537703" y="8065626"/>
            <a:ext cx="2686210" cy="5387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USBC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8610805" y="2086765"/>
            <a:ext cx="1088701" cy="30943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2xSpk</a:t>
            </a:r>
            <a:endParaRPr lang="en-US" sz="2000" dirty="0"/>
          </a:p>
        </p:txBody>
      </p:sp>
      <p:sp>
        <p:nvSpPr>
          <p:cNvPr id="82" name="Rectangle 81"/>
          <p:cNvSpPr/>
          <p:nvPr/>
        </p:nvSpPr>
        <p:spPr>
          <a:xfrm>
            <a:off x="7882483" y="4652297"/>
            <a:ext cx="1833832" cy="5752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Headphone</a:t>
            </a:r>
            <a:endParaRPr lang="en-US" sz="2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923863" y="4304459"/>
            <a:ext cx="4303" cy="36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83939" y="4143145"/>
            <a:ext cx="1801368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LED</a:t>
            </a:r>
            <a:endParaRPr lang="en-US" sz="2000" dirty="0"/>
          </a:p>
        </p:txBody>
      </p:sp>
      <p:sp>
        <p:nvSpPr>
          <p:cNvPr id="88" name="Right Arrow 87"/>
          <p:cNvSpPr/>
          <p:nvPr/>
        </p:nvSpPr>
        <p:spPr>
          <a:xfrm rot="10800000">
            <a:off x="3394674" y="4215950"/>
            <a:ext cx="1101397" cy="2662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949683" y="3630556"/>
            <a:ext cx="742212" cy="4127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dlp3433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8464780" y="4297359"/>
            <a:ext cx="0" cy="33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1800076" y="3634904"/>
            <a:ext cx="742212" cy="4127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dlp3433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9951987" y="3636284"/>
            <a:ext cx="933625" cy="42226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DLPA2005</a:t>
            </a:r>
            <a:endParaRPr lang="en-US" sz="1200" dirty="0"/>
          </a:p>
        </p:txBody>
      </p:sp>
      <p:sp>
        <p:nvSpPr>
          <p:cNvPr id="94" name="Down Arrow 93"/>
          <p:cNvSpPr/>
          <p:nvPr/>
        </p:nvSpPr>
        <p:spPr>
          <a:xfrm rot="10800000">
            <a:off x="12138774" y="4048614"/>
            <a:ext cx="220153" cy="5366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207927" y="2423633"/>
            <a:ext cx="1498254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 Engine+ DMD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12597012" y="3637632"/>
            <a:ext cx="949394" cy="40726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DLPA2005</a:t>
            </a:r>
            <a:endParaRPr lang="en-US" sz="1200" dirty="0"/>
          </a:p>
        </p:txBody>
      </p:sp>
      <p:sp>
        <p:nvSpPr>
          <p:cNvPr id="98" name="Down Arrow 97"/>
          <p:cNvSpPr/>
          <p:nvPr/>
        </p:nvSpPr>
        <p:spPr>
          <a:xfrm rot="10800000">
            <a:off x="11231301" y="3009397"/>
            <a:ext cx="197136" cy="496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/>
          <p:cNvSpPr/>
          <p:nvPr/>
        </p:nvSpPr>
        <p:spPr>
          <a:xfrm rot="10800000">
            <a:off x="12273468" y="3009397"/>
            <a:ext cx="197136" cy="496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/>
          <p:cNvSpPr/>
          <p:nvPr/>
        </p:nvSpPr>
        <p:spPr>
          <a:xfrm rot="10800000">
            <a:off x="10559468" y="3009397"/>
            <a:ext cx="197136" cy="496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/>
          <p:cNvSpPr/>
          <p:nvPr/>
        </p:nvSpPr>
        <p:spPr>
          <a:xfrm rot="10800000">
            <a:off x="12924997" y="3009397"/>
            <a:ext cx="197136" cy="496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1910603" y="2408578"/>
            <a:ext cx="1499616" cy="57607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 Engine+ DMD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2204192" y="2047877"/>
            <a:ext cx="1366598" cy="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2204192" y="8860289"/>
            <a:ext cx="13422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0320915" y="4141812"/>
            <a:ext cx="0" cy="42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3307835" y="4141812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951987" y="3550864"/>
            <a:ext cx="17399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1824572" y="3552848"/>
            <a:ext cx="17399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782114" y="4147848"/>
            <a:ext cx="17399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951987" y="4115051"/>
            <a:ext cx="17399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3370685" y="2776509"/>
            <a:ext cx="1404149" cy="72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4546920" y="2464020"/>
            <a:ext cx="123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DLP Board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1483939" y="6310547"/>
            <a:ext cx="1801368" cy="5778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6DOF Right Camera</a:t>
            </a:r>
            <a:endParaRPr lang="en-US" sz="2000" dirty="0"/>
          </a:p>
        </p:txBody>
      </p:sp>
      <p:sp>
        <p:nvSpPr>
          <p:cNvPr id="103" name="Right Arrow 102"/>
          <p:cNvSpPr/>
          <p:nvPr/>
        </p:nvSpPr>
        <p:spPr>
          <a:xfrm>
            <a:off x="3361008" y="6397708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02968" y="6194509"/>
            <a:ext cx="1256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MIPI-1Lane</a:t>
            </a:r>
            <a:endParaRPr lang="en-US" sz="16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83939" y="6988161"/>
            <a:ext cx="180136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45399" y="5544752"/>
            <a:ext cx="173990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17339" y="5569644"/>
            <a:ext cx="21973" cy="144853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402695" y="5585057"/>
            <a:ext cx="0" cy="141770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13570789" y="5724322"/>
            <a:ext cx="870665" cy="25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536846" y="5405626"/>
            <a:ext cx="120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USBC</a:t>
            </a:r>
            <a:endParaRPr lang="en-US" sz="2000" dirty="0"/>
          </a:p>
        </p:txBody>
      </p:sp>
      <p:sp>
        <p:nvSpPr>
          <p:cNvPr id="32" name="Cube 31"/>
          <p:cNvSpPr/>
          <p:nvPr/>
        </p:nvSpPr>
        <p:spPr>
          <a:xfrm>
            <a:off x="14616575" y="4604558"/>
            <a:ext cx="1107062" cy="2465736"/>
          </a:xfrm>
          <a:prstGeom prst="cub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582261" y="5637372"/>
            <a:ext cx="12102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EPU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197382" y="6408861"/>
            <a:ext cx="618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>
            <a:off x="3344049" y="8134911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3344049" y="2799257"/>
            <a:ext cx="1274318" cy="37795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6" descr="HOLOLENS 的图像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16479" y="3255264"/>
            <a:ext cx="1831779" cy="513283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93852" y="7023013"/>
            <a:ext cx="1597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APQ8098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11101" y="3864384"/>
            <a:ext cx="2113588" cy="85750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UFS 64GB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4871" y="4852415"/>
            <a:ext cx="894927" cy="134223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WiFi</a:t>
            </a:r>
            <a:r>
              <a:rPr lang="en-US" sz="2000" dirty="0" smtClean="0"/>
              <a:t>/BT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36118" y="6423689"/>
            <a:ext cx="896112" cy="134416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GPS LNA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47841" y="386353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UFS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4661" y="4779433"/>
            <a:ext cx="123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I/Q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79064" y="6584484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Qlink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223426" y="5186304"/>
            <a:ext cx="309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DP-2lane+     USB3.1Gen1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24639" y="2508453"/>
            <a:ext cx="48768" cy="5684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24639" y="1942410"/>
            <a:ext cx="9729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974095" y="2341571"/>
            <a:ext cx="0" cy="5684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6174" y="1462820"/>
            <a:ext cx="167657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EPU</a:t>
            </a:r>
            <a:endParaRPr lang="en-US" dirty="0"/>
          </a:p>
        </p:txBody>
      </p:sp>
      <p:sp>
        <p:nvSpPr>
          <p:cNvPr id="35" name="Title 5"/>
          <p:cNvSpPr txBox="1">
            <a:spLocks/>
          </p:cNvSpPr>
          <p:nvPr/>
        </p:nvSpPr>
        <p:spPr>
          <a:xfrm>
            <a:off x="460375" y="321842"/>
            <a:ext cx="15624484" cy="837259"/>
          </a:xfrm>
          <a:prstGeom prst="rect">
            <a:avLst/>
          </a:prstGeom>
        </p:spPr>
        <p:txBody>
          <a:bodyPr vert="horz" lIns="162547" tIns="81273" rIns="162547" bIns="81273" rtlCol="0" anchor="ctr">
            <a:noAutofit/>
          </a:bodyPr>
          <a:lstStyle>
            <a:lvl1pPr algn="l" defTabSz="812731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BD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Architecture Solution </a:t>
            </a:r>
            <a:r>
              <a:rPr lang="en-US" dirty="0" smtClean="0"/>
              <a:t>– EPU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07068" y="7391620"/>
            <a:ext cx="159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LPDDR4X </a:t>
            </a:r>
            <a:r>
              <a:rPr lang="en-US" sz="2000" dirty="0" err="1" smtClean="0"/>
              <a:t>PoP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974095" y="1969397"/>
            <a:ext cx="0" cy="566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324639" y="1942410"/>
            <a:ext cx="0" cy="566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06718" y="2037308"/>
            <a:ext cx="1199105" cy="74280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T-Flash</a:t>
            </a:r>
            <a:endParaRPr lang="en-US" sz="2000" dirty="0"/>
          </a:p>
        </p:txBody>
      </p:sp>
      <p:sp>
        <p:nvSpPr>
          <p:cNvPr id="38" name="Right Arrow 37"/>
          <p:cNvSpPr/>
          <p:nvPr/>
        </p:nvSpPr>
        <p:spPr>
          <a:xfrm>
            <a:off x="3727280" y="4973423"/>
            <a:ext cx="878811" cy="3822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766426" y="4065187"/>
            <a:ext cx="836959" cy="329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72190" y="7660985"/>
            <a:ext cx="1636776" cy="6949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72190" y="6566178"/>
            <a:ext cx="1636776" cy="6949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PMIC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108251" y="7810912"/>
            <a:ext cx="259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Main_Battery</a:t>
            </a:r>
            <a:endParaRPr lang="en-US" sz="2000" dirty="0"/>
          </a:p>
        </p:txBody>
      </p:sp>
      <p:sp>
        <p:nvSpPr>
          <p:cNvPr id="51" name="Right Arrow 50"/>
          <p:cNvSpPr/>
          <p:nvPr/>
        </p:nvSpPr>
        <p:spPr>
          <a:xfrm rot="10800000">
            <a:off x="6449282" y="6997821"/>
            <a:ext cx="587076" cy="2871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14393" y="644899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I2C</a:t>
            </a:r>
            <a:endParaRPr lang="en-US" sz="1600" dirty="0"/>
          </a:p>
        </p:txBody>
      </p:sp>
      <p:sp>
        <p:nvSpPr>
          <p:cNvPr id="55" name="Right Arrow 54"/>
          <p:cNvSpPr/>
          <p:nvPr/>
        </p:nvSpPr>
        <p:spPr>
          <a:xfrm>
            <a:off x="10037988" y="6685518"/>
            <a:ext cx="2269049" cy="3050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11381189" y="6426363"/>
            <a:ext cx="309940" cy="3371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510260" y="6767376"/>
            <a:ext cx="516170" cy="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48786" y="735485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PWR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5617692" y="2037308"/>
            <a:ext cx="1199105" cy="74280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9-Axis IMU</a:t>
            </a:r>
            <a:endParaRPr lang="en-US" sz="2000" dirty="0"/>
          </a:p>
        </p:txBody>
      </p:sp>
      <p:sp>
        <p:nvSpPr>
          <p:cNvPr id="71" name="Down Arrow 70"/>
          <p:cNvSpPr/>
          <p:nvPr/>
        </p:nvSpPr>
        <p:spPr>
          <a:xfrm>
            <a:off x="4761047" y="2755360"/>
            <a:ext cx="259646" cy="4999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0800000">
            <a:off x="5917497" y="2725132"/>
            <a:ext cx="259646" cy="4999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788392" y="648977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2830984" y="6430236"/>
            <a:ext cx="896112" cy="134416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WTR 5975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8" name="Right Arrow 77"/>
          <p:cNvSpPr/>
          <p:nvPr/>
        </p:nvSpPr>
        <p:spPr>
          <a:xfrm>
            <a:off x="3731704" y="5478025"/>
            <a:ext cx="878811" cy="3822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661604" y="5334696"/>
            <a:ext cx="12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BT UART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611101" y="4852415"/>
            <a:ext cx="939052" cy="59497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Chain1</a:t>
            </a:r>
            <a:endParaRPr lang="en-US" sz="2000" dirty="0"/>
          </a:p>
        </p:txBody>
      </p:sp>
      <p:sp>
        <p:nvSpPr>
          <p:cNvPr id="81" name="Rectangle 80"/>
          <p:cNvSpPr/>
          <p:nvPr/>
        </p:nvSpPr>
        <p:spPr>
          <a:xfrm>
            <a:off x="1631964" y="5655196"/>
            <a:ext cx="927658" cy="55579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Chain0</a:t>
            </a:r>
            <a:endParaRPr lang="en-US" sz="2000" dirty="0"/>
          </a:p>
        </p:txBody>
      </p:sp>
      <p:sp>
        <p:nvSpPr>
          <p:cNvPr id="82" name="Right Arrow 81"/>
          <p:cNvSpPr/>
          <p:nvPr/>
        </p:nvSpPr>
        <p:spPr>
          <a:xfrm>
            <a:off x="2571690" y="5174116"/>
            <a:ext cx="243182" cy="186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2571690" y="5812520"/>
            <a:ext cx="243182" cy="191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365179" y="4678425"/>
            <a:ext cx="2532888" cy="6217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ANX7426                          USBC Switch and CC logic</a:t>
            </a:r>
            <a:endParaRPr lang="en-US" sz="1400" dirty="0"/>
          </a:p>
        </p:txBody>
      </p:sp>
      <p:sp>
        <p:nvSpPr>
          <p:cNvPr id="62" name="Right Arrow 61"/>
          <p:cNvSpPr/>
          <p:nvPr/>
        </p:nvSpPr>
        <p:spPr>
          <a:xfrm>
            <a:off x="6460326" y="3484582"/>
            <a:ext cx="6473047" cy="3775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6478053" y="6030153"/>
            <a:ext cx="3886446" cy="3324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365580" y="5842026"/>
            <a:ext cx="2536716" cy="6217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Micro USB2.0 OTG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608266" y="3497218"/>
            <a:ext cx="248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HDMI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472249" y="5835656"/>
            <a:ext cx="110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USB2.0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5793866" y="5118185"/>
            <a:ext cx="248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PCIe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1619567" y="2923229"/>
            <a:ext cx="2111481" cy="80713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4G LTE Module(option)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63358" y="2039446"/>
            <a:ext cx="1197864" cy="74066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Status LED</a:t>
            </a:r>
            <a:endParaRPr lang="en-US" sz="2000" dirty="0"/>
          </a:p>
        </p:txBody>
      </p:sp>
      <p:sp>
        <p:nvSpPr>
          <p:cNvPr id="92" name="Rectangle 91"/>
          <p:cNvSpPr/>
          <p:nvPr/>
        </p:nvSpPr>
        <p:spPr>
          <a:xfrm>
            <a:off x="8488074" y="2039446"/>
            <a:ext cx="1197864" cy="74066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Button</a:t>
            </a:r>
            <a:endParaRPr lang="en-US" sz="2000" dirty="0"/>
          </a:p>
        </p:txBody>
      </p:sp>
      <p:sp>
        <p:nvSpPr>
          <p:cNvPr id="108" name="Rectangle 107"/>
          <p:cNvSpPr/>
          <p:nvPr/>
        </p:nvSpPr>
        <p:spPr>
          <a:xfrm>
            <a:off x="7072190" y="4942075"/>
            <a:ext cx="1639429" cy="6957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USB 3.0 To </a:t>
            </a:r>
            <a:r>
              <a:rPr lang="en-US" sz="2000" dirty="0" err="1"/>
              <a:t>PCIe</a:t>
            </a:r>
            <a:r>
              <a:rPr lang="en-US" sz="2000" dirty="0"/>
              <a:t> Bridge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73407" y="8583168"/>
            <a:ext cx="9680448" cy="36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974095" y="7997952"/>
            <a:ext cx="0" cy="390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73407" y="8193024"/>
            <a:ext cx="0" cy="426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53855" y="1942410"/>
            <a:ext cx="192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019046" y="8583168"/>
            <a:ext cx="1955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2974095" y="8388096"/>
            <a:ext cx="0" cy="231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ight Arrow 94"/>
          <p:cNvSpPr/>
          <p:nvPr/>
        </p:nvSpPr>
        <p:spPr>
          <a:xfrm>
            <a:off x="6510261" y="5164567"/>
            <a:ext cx="591436" cy="337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8749441" y="5034862"/>
            <a:ext cx="1536989" cy="3568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6439880" y="4649334"/>
            <a:ext cx="3847911" cy="2765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269918" y="4579974"/>
            <a:ext cx="248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DP2Lane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9102002" y="4859197"/>
            <a:ext cx="145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Usb3.0+2.0</a:t>
            </a:r>
            <a:endParaRPr lang="en-US" sz="1600" dirty="0"/>
          </a:p>
        </p:txBody>
      </p:sp>
      <p:sp>
        <p:nvSpPr>
          <p:cNvPr id="41" name="Down Arrow 40"/>
          <p:cNvSpPr/>
          <p:nvPr/>
        </p:nvSpPr>
        <p:spPr>
          <a:xfrm>
            <a:off x="11717683" y="6448994"/>
            <a:ext cx="263040" cy="3385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10800000">
            <a:off x="8720285" y="6685519"/>
            <a:ext cx="2593381" cy="312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613829" y="3938551"/>
            <a:ext cx="1008289" cy="58679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5V Boost</a:t>
            </a:r>
            <a:endParaRPr lang="en-US" sz="2000" dirty="0"/>
          </a:p>
        </p:txBody>
      </p:sp>
      <p:sp>
        <p:nvSpPr>
          <p:cNvPr id="43" name="Right Arrow 42"/>
          <p:cNvSpPr/>
          <p:nvPr/>
        </p:nvSpPr>
        <p:spPr>
          <a:xfrm>
            <a:off x="9673149" y="4177509"/>
            <a:ext cx="614641" cy="2220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0364499" y="3907192"/>
            <a:ext cx="2532888" cy="62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Current limit Reverse block</a:t>
            </a:r>
            <a:endParaRPr lang="en-US" sz="2000" dirty="0"/>
          </a:p>
        </p:txBody>
      </p:sp>
      <p:sp>
        <p:nvSpPr>
          <p:cNvPr id="105" name="Right Arrow 104"/>
          <p:cNvSpPr/>
          <p:nvPr/>
        </p:nvSpPr>
        <p:spPr>
          <a:xfrm>
            <a:off x="12902296" y="4053223"/>
            <a:ext cx="313091" cy="2924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072190" y="3976106"/>
            <a:ext cx="1008289" cy="58679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VPH_PW</a:t>
            </a:r>
            <a:endParaRPr lang="en-US" sz="1400" dirty="0"/>
          </a:p>
        </p:txBody>
      </p:sp>
      <p:sp>
        <p:nvSpPr>
          <p:cNvPr id="45" name="Right Arrow 44"/>
          <p:cNvSpPr/>
          <p:nvPr/>
        </p:nvSpPr>
        <p:spPr>
          <a:xfrm>
            <a:off x="8093250" y="4152251"/>
            <a:ext cx="517715" cy="274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3007763" y="3421252"/>
            <a:ext cx="1123886" cy="5428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2965729" y="3189604"/>
            <a:ext cx="140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HDMI OUT</a:t>
            </a:r>
            <a:endParaRPr lang="en-US" sz="1600" dirty="0"/>
          </a:p>
        </p:txBody>
      </p:sp>
      <p:sp>
        <p:nvSpPr>
          <p:cNvPr id="6" name="Right Arrow 5"/>
          <p:cNvSpPr/>
          <p:nvPr/>
        </p:nvSpPr>
        <p:spPr>
          <a:xfrm>
            <a:off x="13026411" y="4527166"/>
            <a:ext cx="2039693" cy="987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USBC1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12969151" y="4440037"/>
            <a:ext cx="365483" cy="274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2974095" y="5695017"/>
            <a:ext cx="2058279" cy="9257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USBC2</a:t>
            </a:r>
            <a:endParaRPr lang="en-US" sz="2400" dirty="0"/>
          </a:p>
        </p:txBody>
      </p:sp>
      <p:sp>
        <p:nvSpPr>
          <p:cNvPr id="107" name="Right Arrow 106"/>
          <p:cNvSpPr/>
          <p:nvPr/>
        </p:nvSpPr>
        <p:spPr>
          <a:xfrm>
            <a:off x="3727280" y="5898926"/>
            <a:ext cx="878811" cy="3822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89319" y="5735910"/>
            <a:ext cx="123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Slimbus</a:t>
            </a:r>
            <a:endParaRPr lang="en-US" sz="1600" dirty="0"/>
          </a:p>
        </p:txBody>
      </p:sp>
      <p:sp>
        <p:nvSpPr>
          <p:cNvPr id="85" name="Right Arrow 84"/>
          <p:cNvSpPr/>
          <p:nvPr/>
        </p:nvSpPr>
        <p:spPr>
          <a:xfrm rot="10800000">
            <a:off x="3771770" y="3155190"/>
            <a:ext cx="523083" cy="3204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648162" y="2905775"/>
            <a:ext cx="135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USB2.0/3.0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49441" y="5518295"/>
            <a:ext cx="370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ight Arrow 108"/>
          <p:cNvSpPr/>
          <p:nvPr/>
        </p:nvSpPr>
        <p:spPr>
          <a:xfrm>
            <a:off x="8759984" y="5377940"/>
            <a:ext cx="633289" cy="2772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9288573" y="5341268"/>
            <a:ext cx="145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Usb2.0/3.0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9265893" y="3315394"/>
            <a:ext cx="11907" cy="21257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340111" y="3315394"/>
            <a:ext cx="49317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93299" y="5659520"/>
            <a:ext cx="506462" cy="1514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ight Arrow 141"/>
          <p:cNvSpPr/>
          <p:nvPr/>
        </p:nvSpPr>
        <p:spPr>
          <a:xfrm>
            <a:off x="1340483" y="5882764"/>
            <a:ext cx="313479" cy="156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592205" y="6082200"/>
            <a:ext cx="12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Diplexer</a:t>
            </a: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Right Arrow 148"/>
          <p:cNvSpPr/>
          <p:nvPr/>
        </p:nvSpPr>
        <p:spPr>
          <a:xfrm>
            <a:off x="1106540" y="5244237"/>
            <a:ext cx="520204" cy="1677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2933373" y="6480331"/>
            <a:ext cx="3362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QC3.0 charger          /USB2.0 expansion</a:t>
            </a:r>
            <a:endParaRPr lang="en-US" sz="20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0" y="4766277"/>
            <a:ext cx="304800" cy="561975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0" y="5826913"/>
            <a:ext cx="304800" cy="561975"/>
          </a:xfrm>
          <a:prstGeom prst="rect">
            <a:avLst/>
          </a:prstGeom>
        </p:spPr>
      </p:pic>
      <p:sp>
        <p:nvSpPr>
          <p:cNvPr id="158" name="Right Arrow 157"/>
          <p:cNvSpPr/>
          <p:nvPr/>
        </p:nvSpPr>
        <p:spPr>
          <a:xfrm>
            <a:off x="1373407" y="6808615"/>
            <a:ext cx="253337" cy="1638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>
            <a:stCxn id="155" idx="2"/>
          </p:cNvCxnSpPr>
          <p:nvPr/>
        </p:nvCxnSpPr>
        <p:spPr>
          <a:xfrm>
            <a:off x="535190" y="6388888"/>
            <a:ext cx="2579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4" idx="2"/>
            <a:endCxn id="149" idx="1"/>
          </p:cNvCxnSpPr>
          <p:nvPr/>
        </p:nvCxnSpPr>
        <p:spPr>
          <a:xfrm flipV="1">
            <a:off x="959130" y="5328132"/>
            <a:ext cx="147410" cy="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0553942" y="5518295"/>
            <a:ext cx="2363960" cy="692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553942" y="5341268"/>
            <a:ext cx="45719" cy="1736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329103" y="5518295"/>
            <a:ext cx="145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Usb2.0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19731625">
            <a:off x="12991591" y="5420928"/>
            <a:ext cx="351116" cy="692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163033" y="5792774"/>
            <a:ext cx="110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USB2.0</a:t>
            </a:r>
            <a:endParaRPr lang="en-US" sz="20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8" y="2417215"/>
            <a:ext cx="304800" cy="561975"/>
          </a:xfrm>
          <a:prstGeom prst="rect">
            <a:avLst/>
          </a:prstGeom>
        </p:spPr>
      </p:pic>
      <p:cxnSp>
        <p:nvCxnSpPr>
          <p:cNvPr id="115" name="Straight Connector 114"/>
          <p:cNvCxnSpPr>
            <a:endCxn id="114" idx="2"/>
          </p:cNvCxnSpPr>
          <p:nvPr/>
        </p:nvCxnSpPr>
        <p:spPr>
          <a:xfrm flipH="1">
            <a:off x="1121328" y="2974600"/>
            <a:ext cx="208593" cy="4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70" y="3005312"/>
            <a:ext cx="304800" cy="56197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16" idx="2"/>
          </p:cNvCxnSpPr>
          <p:nvPr/>
        </p:nvCxnSpPr>
        <p:spPr>
          <a:xfrm>
            <a:off x="1125670" y="3567287"/>
            <a:ext cx="4529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15045325" y="4233392"/>
            <a:ext cx="1105538" cy="1302377"/>
          </a:xfrm>
          <a:prstGeom prst="cube">
            <a:avLst/>
          </a:prstGeom>
          <a:solidFill>
            <a:schemeClr val="bg2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954126" y="4779433"/>
            <a:ext cx="113395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HMD</a:t>
            </a: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>
            <a:off x="2572952" y="6959810"/>
            <a:ext cx="243182" cy="191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3742226" y="6858759"/>
            <a:ext cx="878811" cy="3822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>
            <a:off x="7783305" y="7261122"/>
            <a:ext cx="228780" cy="3861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6510260" y="6895489"/>
            <a:ext cx="516170" cy="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177735" y="421529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5V</a:t>
            </a:r>
            <a:endParaRPr lang="en-US" sz="16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121328" y="2974600"/>
            <a:ext cx="4529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2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Wake up and Recognition</a:t>
            </a:r>
            <a:endParaRPr lang="en-US" dirty="0"/>
          </a:p>
        </p:txBody>
      </p:sp>
      <p:sp>
        <p:nvSpPr>
          <p:cNvPr id="15" name="AutoShape 16" descr="HOLOLENS 的图像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530371" y="2505210"/>
            <a:ext cx="2867128" cy="468628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93437" y="1988726"/>
            <a:ext cx="9436608" cy="36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93437" y="2025302"/>
            <a:ext cx="0" cy="5413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3437" y="7438550"/>
            <a:ext cx="9436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4031280"/>
            <a:ext cx="495300" cy="9239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47244" y="3440303"/>
            <a:ext cx="2796836" cy="28873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50840" y="3562511"/>
            <a:ext cx="171308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WCD9341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01136" y="4256341"/>
            <a:ext cx="911082" cy="32283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3638" y="5144721"/>
            <a:ext cx="2535936" cy="103758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Sound Classification, Keyword detection &amp; user </a:t>
            </a:r>
            <a:r>
              <a:rPr lang="en-US" sz="1800" dirty="0" smtClean="0"/>
              <a:t>validation</a:t>
            </a:r>
            <a:endParaRPr lang="en-US" sz="1800" dirty="0"/>
          </a:p>
        </p:txBody>
      </p:sp>
      <p:sp>
        <p:nvSpPr>
          <p:cNvPr id="29" name="Rounded Rectangle 28"/>
          <p:cNvSpPr/>
          <p:nvPr/>
        </p:nvSpPr>
        <p:spPr>
          <a:xfrm>
            <a:off x="2383638" y="4061366"/>
            <a:ext cx="2535936" cy="65049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Initial audio detection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45866" y="3364139"/>
            <a:ext cx="2905599" cy="15020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Audio subsystem LPASS (QDSP6)</a:t>
            </a:r>
          </a:p>
          <a:p>
            <a:pPr algn="ctr"/>
            <a:endParaRPr lang="en-US" sz="2000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5055968" y="4202968"/>
            <a:ext cx="1201786" cy="3316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76361" y="2681688"/>
            <a:ext cx="202398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Apps </a:t>
            </a:r>
            <a:r>
              <a:rPr lang="en-US" sz="2000" dirty="0" smtClean="0"/>
              <a:t>Processor</a:t>
            </a:r>
            <a:endParaRPr lang="en-US" sz="2000" dirty="0"/>
          </a:p>
          <a:p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9233579" y="4149711"/>
            <a:ext cx="1201786" cy="3316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720383" y="5089554"/>
            <a:ext cx="2535936" cy="10375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SVA Framework</a:t>
            </a:r>
            <a:endParaRPr lang="en-US" sz="1800" dirty="0"/>
          </a:p>
        </p:txBody>
      </p:sp>
      <p:sp>
        <p:nvSpPr>
          <p:cNvPr id="38" name="Rounded Rectangle 37"/>
          <p:cNvSpPr/>
          <p:nvPr/>
        </p:nvSpPr>
        <p:spPr>
          <a:xfrm>
            <a:off x="10720383" y="3185757"/>
            <a:ext cx="2535936" cy="10375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OEM Application</a:t>
            </a:r>
            <a:endParaRPr lang="en-US" sz="1800" dirty="0"/>
          </a:p>
        </p:txBody>
      </p:sp>
      <p:sp>
        <p:nvSpPr>
          <p:cNvPr id="19" name="Right Arrow 18"/>
          <p:cNvSpPr/>
          <p:nvPr/>
        </p:nvSpPr>
        <p:spPr>
          <a:xfrm>
            <a:off x="5079106" y="5540401"/>
            <a:ext cx="5391285" cy="329156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5130045" y="2007014"/>
            <a:ext cx="0" cy="543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44856" y="2008997"/>
            <a:ext cx="20384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APQ8098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1646351" y="7878856"/>
            <a:ext cx="1201786" cy="3316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646352" y="8437304"/>
            <a:ext cx="1201786" cy="329156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50840" y="7878857"/>
            <a:ext cx="115332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voice activation </a:t>
            </a:r>
            <a:r>
              <a:rPr lang="en-US" dirty="0" smtClean="0"/>
              <a:t>algorithm </a:t>
            </a:r>
            <a:r>
              <a:rPr lang="en-US" dirty="0"/>
              <a:t>runs on the codec to minimize power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50840" y="7329121"/>
            <a:ext cx="115332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voice activation </a:t>
            </a:r>
            <a:r>
              <a:rPr lang="en-US" dirty="0" smtClean="0"/>
              <a:t>algorithm </a:t>
            </a:r>
            <a:r>
              <a:rPr lang="en-US" dirty="0"/>
              <a:t>runs on </a:t>
            </a:r>
            <a:r>
              <a:rPr lang="en-US" dirty="0" smtClean="0"/>
              <a:t>AP 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903" y="7191495"/>
            <a:ext cx="3908021" cy="55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two methods: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" y="1593534"/>
            <a:ext cx="5016784" cy="1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552" y="366892"/>
            <a:ext cx="13017483" cy="837259"/>
          </a:xfrm>
        </p:spPr>
        <p:txBody>
          <a:bodyPr/>
          <a:lstStyle/>
          <a:p>
            <a:r>
              <a:rPr lang="en-US" dirty="0" smtClean="0"/>
              <a:t>Expansion in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3" y="3330335"/>
            <a:ext cx="50292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556" y="2791726"/>
            <a:ext cx="49133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2. Mobile +HMD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43" y="3423022"/>
            <a:ext cx="6762750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46" y="4315066"/>
            <a:ext cx="245745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73" y="3683102"/>
            <a:ext cx="1238250" cy="666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453" y="3648316"/>
            <a:ext cx="1238250" cy="6667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78653" y="3017763"/>
            <a:ext cx="49133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3. PC/</a:t>
            </a:r>
            <a:r>
              <a:rPr lang="en-US" dirty="0" err="1" smtClean="0"/>
              <a:t>Laptop+HMD</a:t>
            </a:r>
            <a:endParaRPr lang="en-US" dirty="0"/>
          </a:p>
        </p:txBody>
      </p:sp>
      <p:sp>
        <p:nvSpPr>
          <p:cNvPr id="12" name="Donut 11"/>
          <p:cNvSpPr/>
          <p:nvPr/>
        </p:nvSpPr>
        <p:spPr>
          <a:xfrm>
            <a:off x="139525" y="1671043"/>
            <a:ext cx="7114715" cy="6742457"/>
          </a:xfrm>
          <a:prstGeom prst="donut">
            <a:avLst>
              <a:gd name="adj" fmla="val 38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970143" y="1535911"/>
            <a:ext cx="7111361" cy="6939224"/>
          </a:xfrm>
          <a:prstGeom prst="donut">
            <a:avLst>
              <a:gd name="adj" fmla="val 38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6268928" y="1708351"/>
            <a:ext cx="733004" cy="98169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8043726" y="1747844"/>
            <a:ext cx="743712" cy="98169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9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4418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6F88A94-78ED-4165-9C34-C76206745A16}" vid="{B1E0733C-2A69-4463-B100-CD7D324329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509FA-993C-4490-BF5C-29B417E92CFC}">
  <ds:schemaRefs>
    <ds:schemaRef ds:uri="http://schemas.microsoft.com/office/infopath/2007/PartnerControls"/>
    <ds:schemaRef ds:uri="fed17a2b-7f31-4d4f-b0f0-d90820f2fa42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</Template>
  <TotalTime>13776</TotalTime>
  <Words>407</Words>
  <Application>Microsoft Office PowerPoint</Application>
  <PresentationFormat>Custom</PresentationFormat>
  <Paragraphs>189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黑体</vt:lpstr>
      <vt:lpstr>Arial</vt:lpstr>
      <vt:lpstr>Calibri</vt:lpstr>
      <vt:lpstr>Flex_template_3.0</vt:lpstr>
      <vt:lpstr>PowerPoint Presentation</vt:lpstr>
      <vt:lpstr>Hardware solution(HMD+EPU)</vt:lpstr>
      <vt:lpstr>IronGate Hardware Description</vt:lpstr>
      <vt:lpstr>PowerPoint Presentation</vt:lpstr>
      <vt:lpstr>PowerPoint Presentation</vt:lpstr>
      <vt:lpstr>Voice Wake up and Recognition</vt:lpstr>
      <vt:lpstr>Expansion in future</vt:lpstr>
      <vt:lpstr>The End</vt:lpstr>
    </vt:vector>
  </TitlesOfParts>
  <Company>1185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</dc:creator>
  <cp:lastModifiedBy>Benqiang Zhu</cp:lastModifiedBy>
  <cp:revision>1202</cp:revision>
  <dcterms:created xsi:type="dcterms:W3CDTF">2016-12-18T11:32:47Z</dcterms:created>
  <dcterms:modified xsi:type="dcterms:W3CDTF">2017-07-01T11:30:40Z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