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sldIdLst>
    <p:sldId id="256" r:id="rId3"/>
    <p:sldId id="330" r:id="rId4"/>
    <p:sldId id="339" r:id="rId5"/>
    <p:sldId id="340" r:id="rId6"/>
    <p:sldId id="341" r:id="rId7"/>
    <p:sldId id="342" r:id="rId8"/>
    <p:sldId id="335" r:id="rId9"/>
  </p:sldIdLst>
  <p:sldSz cx="16257270" cy="9144000"/>
  <p:notesSz cx="7010400" cy="9296400"/>
  <p:defaultTextStyle>
    <a:defPPr>
      <a:defRPr lang="en-US"/>
    </a:defPPr>
    <a:lvl1pPr marL="0" algn="l" defTabSz="14503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25170" algn="l" defTabSz="14503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50975" algn="l" defTabSz="14503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76145" algn="l" defTabSz="14503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01950" algn="l" defTabSz="14503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27120" algn="l" defTabSz="14503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52925" algn="l" defTabSz="14503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078095" algn="l" defTabSz="14503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03265" algn="l" defTabSz="14503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liang Wang" initials="JW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34" y="53"/>
      </p:cViewPr>
      <p:guideLst>
        <p:guide orient="horz" pos="4105"/>
        <p:guide pos="2073"/>
        <p:guide orient="horz" pos="3288"/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rotWithShape="1">
          <a:blip r:embed="rId2" cstate="screen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165214" y="8181219"/>
            <a:ext cx="3793437" cy="358740"/>
          </a:xfrm>
        </p:spPr>
        <p:txBody>
          <a:bodyPr/>
          <a:lstStyle>
            <a:lvl1pPr algn="l">
              <a:defRPr sz="2100"/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5217" y="8525654"/>
            <a:ext cx="2795617" cy="425743"/>
          </a:xfrm>
          <a:prstGeom prst="rect">
            <a:avLst/>
          </a:prstGeom>
          <a:noFill/>
        </p:spPr>
        <p:txBody>
          <a:bodyPr wrap="square" lIns="162547" tIns="81273" rIns="162547" bIns="81273" rtlCol="0">
            <a:spAutoFit/>
          </a:bodyPr>
          <a:lstStyle/>
          <a:p>
            <a:r>
              <a:rPr lang="en-US" sz="1700" b="1" spc="52" dirty="0">
                <a:solidFill>
                  <a:srgbClr val="FFFFFF"/>
                </a:solidFill>
                <a:latin typeface="+mj-lt"/>
              </a:rPr>
              <a:t>CONFIDENTIAL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985382" y="6822624"/>
            <a:ext cx="7430157" cy="1070768"/>
          </a:xfrm>
          <a:prstGeom prst="rect">
            <a:avLst/>
          </a:prstGeom>
        </p:spPr>
        <p:txBody>
          <a:bodyPr vert="horz" lIns="162547" tIns="81273" rIns="162547" bIns="81273" anchor="b"/>
          <a:lstStyle>
            <a:lvl1pPr marL="0" marR="0" indent="0" algn="r" defTabSz="8121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 sz="3200" b="1" spc="0" baseline="0">
                <a:solidFill>
                  <a:srgbClr val="FFFFFF"/>
                </a:solidFill>
              </a:defRPr>
            </a:lvl1pPr>
          </a:lstStyle>
          <a:p>
            <a:pPr marL="0" marR="0" lvl="0" indent="0" algn="r" defTabSz="8121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dirty="0"/>
              <a:t>This Is A Presentation Title That Can Go On Two Lines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852602" y="7911751"/>
            <a:ext cx="3562935" cy="620053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indent="0" algn="r">
              <a:lnSpc>
                <a:spcPct val="90000"/>
              </a:lnSpc>
              <a:buNone/>
              <a:defRPr sz="29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1852602" y="8531802"/>
            <a:ext cx="3562935" cy="416163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indent="0" algn="r">
              <a:lnSpc>
                <a:spcPct val="90000"/>
              </a:lnSpc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t 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1"/>
          </p:nvPr>
        </p:nvSpPr>
        <p:spPr>
          <a:xfrm>
            <a:off x="165214" y="8181219"/>
            <a:ext cx="3793437" cy="358740"/>
          </a:xfrm>
        </p:spPr>
        <p:txBody>
          <a:bodyPr/>
          <a:lstStyle>
            <a:lvl1pPr algn="l">
              <a:defRPr sz="2100"/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5217" y="8525654"/>
            <a:ext cx="2795617" cy="425743"/>
          </a:xfrm>
          <a:prstGeom prst="rect">
            <a:avLst/>
          </a:prstGeom>
          <a:noFill/>
        </p:spPr>
        <p:txBody>
          <a:bodyPr wrap="square" lIns="162547" tIns="81273" rIns="162547" bIns="81273" rtlCol="0">
            <a:spAutoFit/>
          </a:bodyPr>
          <a:lstStyle/>
          <a:p>
            <a:r>
              <a:rPr lang="en-US" sz="1700" b="1" spc="52" dirty="0">
                <a:solidFill>
                  <a:srgbClr val="FFFFFF"/>
                </a:solidFill>
                <a:latin typeface="+mj-lt"/>
              </a:rPr>
              <a:t>CONFIDENTIAL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985382" y="6235249"/>
            <a:ext cx="7430157" cy="1070768"/>
          </a:xfrm>
          <a:prstGeom prst="rect">
            <a:avLst/>
          </a:prstGeom>
        </p:spPr>
        <p:txBody>
          <a:bodyPr vert="horz" lIns="162547" tIns="81273" rIns="162547" bIns="81273" anchor="b"/>
          <a:lstStyle>
            <a:lvl1pPr marL="0" marR="0" indent="0" algn="r" defTabSz="8121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 sz="3200" b="1" spc="0" baseline="0">
                <a:solidFill>
                  <a:srgbClr val="FFFFFF"/>
                </a:solidFill>
              </a:defRPr>
            </a:lvl1pPr>
          </a:lstStyle>
          <a:p>
            <a:pPr marL="0" marR="0" lvl="0" indent="0" algn="r" defTabSz="8121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dirty="0"/>
              <a:t>This Is A Presentation Title That Can Go On Two Lines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852602" y="7324376"/>
            <a:ext cx="3562935" cy="620053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indent="0" algn="r">
              <a:lnSpc>
                <a:spcPct val="90000"/>
              </a:lnSpc>
              <a:buNone/>
              <a:defRPr sz="29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1852602" y="7944427"/>
            <a:ext cx="3562935" cy="416163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indent="0" algn="r">
              <a:lnSpc>
                <a:spcPct val="90000"/>
              </a:lnSpc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4205115"/>
            <a:ext cx="14631829" cy="815756"/>
          </a:xfrm>
          <a:prstGeom prst="rect">
            <a:avLst/>
          </a:prstGeom>
        </p:spPr>
        <p:txBody>
          <a:bodyPr vert="horz">
            <a:noAutofit/>
          </a:bodyPr>
          <a:lstStyle>
            <a:lvl1pPr algn="ctr">
              <a:defRPr sz="5700" b="1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6257588" cy="1462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52" y="8475135"/>
            <a:ext cx="3793437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4928886" y="8467231"/>
            <a:ext cx="1008312" cy="507105"/>
          </a:xfrm>
          <a:prstGeom prst="rect">
            <a:avLst/>
          </a:prstGeom>
        </p:spPr>
      </p:pic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316552" y="366892"/>
            <a:ext cx="15624484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16553" y="1629364"/>
            <a:ext cx="15624915" cy="829104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marR="0" indent="0" algn="l" defTabSz="8121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16553" y="2458470"/>
            <a:ext cx="15624915" cy="1421567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marR="0" indent="0" algn="l" defTabSz="8121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 sz="2500" b="1">
                <a:solidFill>
                  <a:srgbClr val="787878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Decima</a:t>
            </a:r>
            <a:r>
              <a:rPr lang="en-US" dirty="0"/>
              <a:t> </a:t>
            </a:r>
            <a:r>
              <a:rPr lang="en-US" dirty="0" err="1"/>
              <a:t>eodem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typi</a:t>
            </a:r>
            <a:r>
              <a:rPr lang="en-US" dirty="0"/>
              <a:t>,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122" y="4139260"/>
            <a:ext cx="10898606" cy="4155253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295" indent="-455295">
              <a:spcAft>
                <a:spcPts val="1065"/>
              </a:spcAft>
              <a:buSzPct val="90000"/>
              <a:buFontTx/>
              <a:buBlip>
                <a:blip r:embed="rId4"/>
              </a:buBlip>
              <a:defRPr sz="2500">
                <a:solidFill>
                  <a:srgbClr val="787878"/>
                </a:solidFill>
              </a:defRPr>
            </a:lvl1pPr>
            <a:lvl2pPr marL="1056640" indent="-504190">
              <a:spcAft>
                <a:spcPts val="1065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  <a:endParaRPr lang="en-US" dirty="0"/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and Content 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6257588" cy="1462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52" y="8475135"/>
            <a:ext cx="3793437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122" y="2615260"/>
            <a:ext cx="7285809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295" indent="-455295">
              <a:spcAft>
                <a:spcPts val="1065"/>
              </a:spcAft>
              <a:buSzPct val="90000"/>
              <a:buFontTx/>
              <a:buBlip>
                <a:blip r:embed="rId3"/>
              </a:buBlip>
              <a:defRPr sz="2500">
                <a:solidFill>
                  <a:srgbClr val="787878"/>
                </a:solidFill>
              </a:defRPr>
            </a:lvl1pPr>
            <a:lvl2pPr marL="1056640" indent="-504190">
              <a:spcAft>
                <a:spcPts val="1065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  <a:endParaRPr lang="en-US" dirty="0"/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56" y="1629364"/>
            <a:ext cx="7285375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1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316552" y="366892"/>
            <a:ext cx="15624484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14928886" y="8467231"/>
            <a:ext cx="1008312" cy="5071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8117211" y="1629364"/>
            <a:ext cx="7808912" cy="63976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52" y="8475135"/>
            <a:ext cx="3793437" cy="4882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8D9196-7146-4672-A4BA-DB29036C6B41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4928886" y="8467231"/>
            <a:ext cx="1008312" cy="50710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122" y="2615260"/>
            <a:ext cx="7285809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295" indent="-455295">
              <a:spcAft>
                <a:spcPts val="1065"/>
              </a:spcAft>
              <a:buSzPct val="90000"/>
              <a:buFontTx/>
              <a:buBlip>
                <a:blip r:embed="rId4"/>
              </a:buBlip>
              <a:defRPr sz="2500">
                <a:solidFill>
                  <a:srgbClr val="FFFFFF"/>
                </a:solidFill>
              </a:defRPr>
            </a:lvl1pPr>
            <a:lvl2pPr marL="1056640" indent="-504190">
              <a:spcAft>
                <a:spcPts val="1065"/>
              </a:spcAft>
              <a:defRPr sz="2100">
                <a:solidFill>
                  <a:srgbClr val="FFFFFF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  <a:endParaRPr lang="en-US" dirty="0"/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56" y="1629364"/>
            <a:ext cx="7285375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1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 sz="3200" b="1">
                <a:solidFill>
                  <a:schemeClr val="bg1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9" name="Title 10"/>
          <p:cNvSpPr>
            <a:spLocks noGrp="1"/>
          </p:cNvSpPr>
          <p:nvPr>
            <p:ph type="title" hasCustomPrompt="1"/>
          </p:nvPr>
        </p:nvSpPr>
        <p:spPr>
          <a:xfrm>
            <a:off x="316552" y="366892"/>
            <a:ext cx="15624484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8117211" y="1629364"/>
            <a:ext cx="7808912" cy="63976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lunm Bulle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6257588" cy="1462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52" y="8475135"/>
            <a:ext cx="3793437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120" y="2615260"/>
            <a:ext cx="3649980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295" indent="-455295">
              <a:spcAft>
                <a:spcPts val="1065"/>
              </a:spcAft>
              <a:buSzPct val="90000"/>
              <a:buFontTx/>
              <a:buBlip>
                <a:blip r:embed="rId3"/>
              </a:buBlip>
              <a:defRPr sz="2100">
                <a:solidFill>
                  <a:srgbClr val="787878"/>
                </a:solidFill>
              </a:defRPr>
            </a:lvl1pPr>
            <a:lvl2pPr marL="1056640" indent="-504190">
              <a:spcAft>
                <a:spcPts val="1065"/>
              </a:spcAft>
              <a:defRPr sz="17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  <a:endParaRPr lang="en-US" dirty="0"/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56" y="1629364"/>
            <a:ext cx="3649763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1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 sz="24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316552" y="366892"/>
            <a:ext cx="15624484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301756" y="2615260"/>
            <a:ext cx="3649980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295" indent="-455295">
              <a:spcAft>
                <a:spcPts val="1065"/>
              </a:spcAft>
              <a:buSzPct val="90000"/>
              <a:buFontTx/>
              <a:buBlip>
                <a:blip r:embed="rId3"/>
              </a:buBlip>
              <a:defRPr sz="2100">
                <a:solidFill>
                  <a:srgbClr val="787878"/>
                </a:solidFill>
              </a:defRPr>
            </a:lvl1pPr>
            <a:lvl2pPr marL="1056640" indent="-504190">
              <a:spcAft>
                <a:spcPts val="1065"/>
              </a:spcAft>
              <a:defRPr sz="17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  <a:endParaRPr lang="en-US" dirty="0"/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302190" y="1629364"/>
            <a:ext cx="3649763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1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 sz="24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06933" y="2615260"/>
            <a:ext cx="3649980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295" indent="-455295">
              <a:spcAft>
                <a:spcPts val="1065"/>
              </a:spcAft>
              <a:buSzPct val="90000"/>
              <a:buFontTx/>
              <a:buBlip>
                <a:blip r:embed="rId3"/>
              </a:buBlip>
              <a:defRPr sz="2100">
                <a:solidFill>
                  <a:srgbClr val="787878"/>
                </a:solidFill>
              </a:defRPr>
            </a:lvl1pPr>
            <a:lvl2pPr marL="1056640" indent="-504190">
              <a:spcAft>
                <a:spcPts val="1065"/>
              </a:spcAft>
              <a:defRPr sz="17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  <a:endParaRPr lang="en-US" dirty="0"/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307367" y="1629364"/>
            <a:ext cx="3649763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1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 sz="24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92569" y="2615260"/>
            <a:ext cx="3649980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295" indent="-455295">
              <a:spcAft>
                <a:spcPts val="1065"/>
              </a:spcAft>
              <a:buSzPct val="90000"/>
              <a:buFontTx/>
              <a:buBlip>
                <a:blip r:embed="rId3"/>
              </a:buBlip>
              <a:defRPr sz="2100">
                <a:solidFill>
                  <a:srgbClr val="787878"/>
                </a:solidFill>
              </a:defRPr>
            </a:lvl1pPr>
            <a:lvl2pPr marL="1056640" indent="-504190">
              <a:spcAft>
                <a:spcPts val="1065"/>
              </a:spcAft>
              <a:defRPr sz="17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  <a:endParaRPr lang="en-US" dirty="0"/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2293002" y="1629364"/>
            <a:ext cx="3649763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1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 sz="24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14928886" y="8467231"/>
            <a:ext cx="1008312" cy="50710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lunm Bulle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6257588" cy="1462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52" y="8475135"/>
            <a:ext cx="3793437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122" y="2615260"/>
            <a:ext cx="5017598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295" indent="-455295">
              <a:spcAft>
                <a:spcPts val="1065"/>
              </a:spcAft>
              <a:buSzPct val="90000"/>
              <a:buFontTx/>
              <a:buBlip>
                <a:blip r:embed="rId3"/>
              </a:buBlip>
              <a:defRPr sz="2400">
                <a:solidFill>
                  <a:srgbClr val="787878"/>
                </a:solidFill>
              </a:defRPr>
            </a:lvl1pPr>
            <a:lvl2pPr marL="1056640" indent="-504190">
              <a:spcAft>
                <a:spcPts val="1065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  <a:endParaRPr lang="en-US" dirty="0"/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98" y="1629364"/>
            <a:ext cx="501729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1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316552" y="366892"/>
            <a:ext cx="15624484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5630304" y="2615260"/>
            <a:ext cx="5017598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295" indent="-455295">
              <a:spcAft>
                <a:spcPts val="1065"/>
              </a:spcAft>
              <a:buSzPct val="90000"/>
              <a:buFontTx/>
              <a:buBlip>
                <a:blip r:embed="rId3"/>
              </a:buBlip>
              <a:defRPr sz="2400">
                <a:solidFill>
                  <a:srgbClr val="787878"/>
                </a:solidFill>
              </a:defRPr>
            </a:lvl1pPr>
            <a:lvl2pPr marL="1056640" indent="-504190">
              <a:spcAft>
                <a:spcPts val="1065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  <a:endParaRPr lang="en-US" dirty="0"/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5630778" y="1629364"/>
            <a:ext cx="501729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1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924949" y="2615260"/>
            <a:ext cx="5017598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295" indent="-455295">
              <a:spcAft>
                <a:spcPts val="1065"/>
              </a:spcAft>
              <a:buSzPct val="90000"/>
              <a:buFontTx/>
              <a:buBlip>
                <a:blip r:embed="rId3"/>
              </a:buBlip>
              <a:defRPr sz="2400">
                <a:solidFill>
                  <a:srgbClr val="787878"/>
                </a:solidFill>
              </a:defRPr>
            </a:lvl1pPr>
            <a:lvl2pPr marL="1056640" indent="-504190">
              <a:spcAft>
                <a:spcPts val="1065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  <a:endParaRPr lang="en-US" dirty="0"/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925425" y="1629364"/>
            <a:ext cx="501729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1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14928886" y="8467231"/>
            <a:ext cx="1008312" cy="50710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551" y="3913482"/>
            <a:ext cx="15666442" cy="11539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dirty="0"/>
              <a:t>Subject Divider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52" y="8475135"/>
            <a:ext cx="3793437" cy="4882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8D9196-7146-4672-A4BA-DB29036C6B41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4928886" y="8467231"/>
            <a:ext cx="1008312" cy="50710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gn Off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551" y="3913482"/>
            <a:ext cx="15666442" cy="11539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4600" baseline="0"/>
            </a:lvl1pPr>
          </a:lstStyle>
          <a:p>
            <a:r>
              <a:rPr lang="en-US" dirty="0"/>
              <a:t>Sign-Off Text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4928886" y="8467231"/>
            <a:ext cx="1008312" cy="50710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 cstate="screen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65431" y="8475135"/>
            <a:ext cx="3793437" cy="488244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lvl1pPr algn="l">
              <a:defRPr sz="1700">
                <a:solidFill>
                  <a:schemeClr val="bg1"/>
                </a:solidFill>
              </a:defRPr>
            </a:lvl1pPr>
          </a:lstStyle>
          <a:p>
            <a:fld id="{C48D9196-7146-4672-A4BA-DB29036C6B41}" type="slidenum">
              <a:rPr lang="en-US" smtClean="0"/>
            </a:fld>
            <a:endParaRPr lang="en-US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1592015" y="3913482"/>
            <a:ext cx="13073561" cy="1153977"/>
          </a:xfrm>
          <a:prstGeom prst="rect">
            <a:avLst/>
          </a:prstGeom>
        </p:spPr>
        <p:txBody>
          <a:bodyPr vert="horz" lIns="162547" tIns="81273" rIns="162547" bIns="81273" rtlCol="0" anchor="ctr">
            <a:normAutofit/>
          </a:bodyPr>
          <a:lstStyle/>
          <a:p>
            <a:r>
              <a:rPr lang="en-US" dirty="0"/>
              <a:t>Subject Divider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2"/>
          </p:nvPr>
        </p:nvSpPr>
        <p:spPr>
          <a:xfrm>
            <a:off x="11607045" y="8461655"/>
            <a:ext cx="3793437" cy="488244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lvl1pPr algn="r">
              <a:defRPr sz="2100">
                <a:solidFill>
                  <a:schemeClr val="bg1"/>
                </a:solidFill>
              </a:defRPr>
            </a:lvl1pPr>
          </a:lstStyle>
          <a:p>
            <a:fld id="{6F608DB8-9692-5242-ABBC-2F0A48AC2060}" type="datetime1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812165" rtl="0" eaLnBrk="1" latinLnBrk="0" hangingPunct="1">
        <a:spcBef>
          <a:spcPct val="0"/>
        </a:spcBef>
        <a:buNone/>
        <a:defRPr sz="4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09600" indent="-609600" algn="l" defTabSz="812165" rtl="0" eaLnBrk="1" latinLnBrk="0" hangingPunct="1">
        <a:spcBef>
          <a:spcPct val="20000"/>
        </a:spcBef>
        <a:buFont typeface="Arial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0800" indent="-508000" algn="l" defTabSz="812165" rtl="0" eaLnBrk="1" latinLnBrk="0" hangingPunct="1">
        <a:spcBef>
          <a:spcPct val="20000"/>
        </a:spcBef>
        <a:buFont typeface="Arial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032000" indent="-406400" algn="l" defTabSz="812165" rtl="0" eaLnBrk="1" latinLnBrk="0" hangingPunct="1">
        <a:spcBef>
          <a:spcPct val="20000"/>
        </a:spcBef>
        <a:buFont typeface="Arial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44800" indent="-406400" algn="l" defTabSz="812165" rtl="0" eaLnBrk="1" latinLnBrk="0" hangingPunct="1">
        <a:spcBef>
          <a:spcPct val="20000"/>
        </a:spcBef>
        <a:buFont typeface="Arial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indent="-406400" algn="l" defTabSz="812165" rtl="0" eaLnBrk="1" latinLnBrk="0" hangingPunct="1">
        <a:spcBef>
          <a:spcPct val="20000"/>
        </a:spcBef>
        <a:buFont typeface="Arial" charset="0"/>
        <a:buChar char="»"/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469765" indent="-406400" algn="l" defTabSz="812165" rtl="0" eaLnBrk="1" latinLnBrk="0" hangingPunct="1">
        <a:spcBef>
          <a:spcPct val="20000"/>
        </a:spcBef>
        <a:buFont typeface="Arial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565" indent="-406400" algn="l" defTabSz="812165" rtl="0" eaLnBrk="1" latinLnBrk="0" hangingPunct="1">
        <a:spcBef>
          <a:spcPct val="20000"/>
        </a:spcBef>
        <a:buFont typeface="Arial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365" indent="-406400" algn="l" defTabSz="812165" rtl="0" eaLnBrk="1" latinLnBrk="0" hangingPunct="1">
        <a:spcBef>
          <a:spcPct val="20000"/>
        </a:spcBef>
        <a:buFont typeface="Arial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165" indent="-406400" algn="l" defTabSz="812165" rtl="0" eaLnBrk="1" latinLnBrk="0" hangingPunct="1">
        <a:spcBef>
          <a:spcPct val="20000"/>
        </a:spcBef>
        <a:buFont typeface="Arial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16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algn="l" defTabSz="81216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algn="l" defTabSz="81216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00" algn="l" defTabSz="81216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00" algn="l" defTabSz="81216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365" algn="l" defTabSz="81216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165" algn="l" defTabSz="81216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8965" algn="l" defTabSz="81216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1765" algn="l" defTabSz="81216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22876" y="6822624"/>
            <a:ext cx="11792664" cy="1070768"/>
          </a:xfrm>
        </p:spPr>
        <p:txBody>
          <a:bodyPr/>
          <a:lstStyle/>
          <a:p>
            <a:r>
              <a:rPr lang="en-US" dirty="0" err="1"/>
              <a:t>IronGate</a:t>
            </a:r>
            <a:r>
              <a:rPr lang="en-US" dirty="0"/>
              <a:t> </a:t>
            </a:r>
            <a:r>
              <a:rPr lang="en-US" dirty="0" smtClean="0"/>
              <a:t>Power &amp; Display </a:t>
            </a:r>
            <a:r>
              <a:rPr lang="en-US" altLang="zh-CN" dirty="0" smtClean="0"/>
              <a:t>Proposal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AR&amp;VR Team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1060" y="2559816"/>
            <a:ext cx="1260652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charset="2"/>
              <a:buChar char="Ø"/>
            </a:pPr>
            <a:r>
              <a:rPr lang="en-US" altLang="zh-CN" dirty="0" smtClean="0"/>
              <a:t>Power State Machine Proposal – EPU</a:t>
            </a:r>
            <a:endParaRPr lang="en-US" altLang="zh-CN" dirty="0" smtClean="0"/>
          </a:p>
          <a:p>
            <a:pPr marL="457200" indent="-457200">
              <a:buFont typeface="Wingdings" panose="05000000000000000000" charset="2"/>
              <a:buChar char="Ø"/>
            </a:pPr>
            <a:endParaRPr lang="en-US" dirty="0" smtClean="0"/>
          </a:p>
          <a:p>
            <a:pPr marL="457200" indent="-457200">
              <a:buFont typeface="Wingdings" panose="05000000000000000000" charset="2"/>
              <a:buChar char="Ø"/>
            </a:pPr>
            <a:r>
              <a:rPr lang="en-US" altLang="zh-CN" dirty="0"/>
              <a:t>Power State Machine </a:t>
            </a:r>
            <a:r>
              <a:rPr lang="en-US" altLang="zh-CN" dirty="0" smtClean="0"/>
              <a:t>Proposal – HMD</a:t>
            </a:r>
            <a:endParaRPr lang="en-US" altLang="zh-CN" dirty="0"/>
          </a:p>
          <a:p>
            <a:pPr marL="457200" indent="-457200">
              <a:buFont typeface="Wingdings" panose="05000000000000000000" charset="2"/>
              <a:buChar char="Ø"/>
            </a:pPr>
            <a:endParaRPr lang="en-US" dirty="0" smtClean="0"/>
          </a:p>
          <a:p>
            <a:pPr marL="457200" indent="-457200">
              <a:buFont typeface="Wingdings" panose="05000000000000000000" charset="2"/>
              <a:buChar char="Ø"/>
            </a:pPr>
            <a:r>
              <a:rPr lang="en-US" dirty="0" smtClean="0"/>
              <a:t>HMD Power Supply &amp; Display solution</a:t>
            </a:r>
            <a:endParaRPr lang="en-US" dirty="0" smtClean="0"/>
          </a:p>
          <a:p>
            <a:pPr marL="1182370" lvl="1" indent="-457200">
              <a:buFont typeface="Courier New" pitchFamily="49" charset="0"/>
              <a:buChar char="o"/>
            </a:pPr>
            <a:r>
              <a:rPr lang="en-US" dirty="0" smtClean="0"/>
              <a:t>POC solution</a:t>
            </a:r>
            <a:endParaRPr lang="en-US" dirty="0"/>
          </a:p>
          <a:p>
            <a:pPr marL="1182370" lvl="1" indent="-457200">
              <a:buFont typeface="Courier New" pitchFamily="49" charset="0"/>
              <a:buChar char="o"/>
            </a:pPr>
            <a:r>
              <a:rPr lang="en-US" dirty="0" smtClean="0"/>
              <a:t>Proposal solution</a:t>
            </a:r>
            <a:endParaRPr lang="en-US" dirty="0"/>
          </a:p>
          <a:p>
            <a:pPr marL="457200" lvl="1" indent="-457200">
              <a:buFont typeface="Wingdings" panose="05000000000000000000" charset="2"/>
              <a:buChar char="Ø"/>
            </a:pPr>
            <a:endParaRPr lang="en-US" dirty="0"/>
          </a:p>
          <a:p>
            <a:pPr marL="457200" lvl="1" indent="-457200">
              <a:buFont typeface="Wingdings" panose="05000000000000000000" charset="2"/>
              <a:buChar char="Ø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State Machine </a:t>
            </a:r>
            <a:r>
              <a:rPr lang="en-US" altLang="zh-CN" dirty="0"/>
              <a:t>Proposal</a:t>
            </a:r>
            <a:r>
              <a:rPr lang="en-US" dirty="0" smtClean="0"/>
              <a:t> - EPU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27184" y="5035549"/>
            <a:ext cx="2639028" cy="107644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Off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61949" y="2957859"/>
            <a:ext cx="2602376" cy="99156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On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1266024" y="5071640"/>
            <a:ext cx="2602376" cy="99156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785360" y="7321130"/>
            <a:ext cx="2602376" cy="99156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Sleep</a:t>
            </a:r>
            <a:endParaRPr lang="en-US" dirty="0"/>
          </a:p>
        </p:txBody>
      </p:sp>
      <p:cxnSp>
        <p:nvCxnSpPr>
          <p:cNvPr id="13" name="Curved Connector 12"/>
          <p:cNvCxnSpPr>
            <a:stCxn id="7" idx="0"/>
            <a:endCxn id="8" idx="2"/>
          </p:cNvCxnSpPr>
          <p:nvPr/>
        </p:nvCxnSpPr>
        <p:spPr>
          <a:xfrm rot="5400000" flipH="1" flipV="1">
            <a:off x="3013369" y="2386970"/>
            <a:ext cx="1581908" cy="3715251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7" idx="7"/>
          </p:cNvCxnSpPr>
          <p:nvPr/>
        </p:nvCxnSpPr>
        <p:spPr>
          <a:xfrm rot="10800000" flipV="1">
            <a:off x="2879736" y="3763503"/>
            <a:ext cx="3021883" cy="1429688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8" idx="1"/>
            <a:endCxn id="8" idx="0"/>
          </p:cNvCxnSpPr>
          <p:nvPr/>
        </p:nvCxnSpPr>
        <p:spPr>
          <a:xfrm rot="5400000" flipH="1" flipV="1">
            <a:off x="6430492" y="2570426"/>
            <a:ext cx="145211" cy="920079"/>
          </a:xfrm>
          <a:prstGeom prst="curvedConnector3">
            <a:avLst>
              <a:gd name="adj1" fmla="val 778900"/>
            </a:avLst>
          </a:prstGeom>
          <a:ln>
            <a:solidFill>
              <a:srgbClr val="92D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20326393">
            <a:off x="1657438" y="3428827"/>
            <a:ext cx="32175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key long pressed &gt; </a:t>
            </a:r>
            <a:r>
              <a:rPr lang="en-US" sz="18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2s </a:t>
            </a:r>
            <a:endParaRPr lang="en-US" sz="18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 rot="21308639">
            <a:off x="2761464" y="4170620"/>
            <a:ext cx="344196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key pressed &amp; confirmed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93934" y="1591264"/>
            <a:ext cx="379285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key pressed  &gt; </a:t>
            </a:r>
            <a:r>
              <a:rPr lang="en-US" sz="18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10s </a:t>
            </a:r>
            <a:r>
              <a:rPr lang="en-US" sz="1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reboot</a:t>
            </a:r>
            <a:endParaRPr lang="en-US" sz="1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Curved Connector 45"/>
          <p:cNvCxnSpPr>
            <a:stCxn id="8" idx="6"/>
            <a:endCxn id="9" idx="0"/>
          </p:cNvCxnSpPr>
          <p:nvPr/>
        </p:nvCxnSpPr>
        <p:spPr>
          <a:xfrm>
            <a:off x="8264325" y="3453641"/>
            <a:ext cx="4302887" cy="161799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 rot="993059">
            <a:off x="9927240" y="3549489"/>
            <a:ext cx="2752811" cy="378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HMD USB-C detached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Curved Connector 51"/>
          <p:cNvCxnSpPr>
            <a:stCxn id="9" idx="1"/>
            <a:endCxn id="8" idx="5"/>
          </p:cNvCxnSpPr>
          <p:nvPr/>
        </p:nvCxnSpPr>
        <p:spPr>
          <a:xfrm rot="16200000" flipV="1">
            <a:off x="9058856" y="2628573"/>
            <a:ext cx="1412639" cy="3763917"/>
          </a:xfrm>
          <a:prstGeom prst="curvedConnector3">
            <a:avLst>
              <a:gd name="adj1" fmla="val 63148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 rot="993059">
            <a:off x="8676253" y="4540737"/>
            <a:ext cx="220755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u="sng" dirty="0" smtClean="0">
                <a:ln w="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 resume ASAP</a:t>
            </a:r>
            <a:endParaRPr lang="en-US" sz="1800" b="0" u="sng" cap="none" spc="0" dirty="0">
              <a:ln w="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Curved Connector 55"/>
          <p:cNvCxnSpPr>
            <a:stCxn id="9" idx="5"/>
          </p:cNvCxnSpPr>
          <p:nvPr/>
        </p:nvCxnSpPr>
        <p:spPr>
          <a:xfrm rot="5400000">
            <a:off x="9919325" y="4394157"/>
            <a:ext cx="2044130" cy="5091803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 rot="20716465">
            <a:off x="10625662" y="7493483"/>
            <a:ext cx="184382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u="sng" dirty="0" smtClean="0">
                <a:ln w="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Suspend ASAP</a:t>
            </a:r>
            <a:endParaRPr lang="en-US" sz="1800" b="0" u="sng" cap="none" spc="0" dirty="0">
              <a:ln w="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Curved Connector 60"/>
          <p:cNvCxnSpPr>
            <a:stCxn id="8" idx="7"/>
            <a:endCxn id="8" idx="0"/>
          </p:cNvCxnSpPr>
          <p:nvPr/>
        </p:nvCxnSpPr>
        <p:spPr>
          <a:xfrm rot="16200000" flipV="1">
            <a:off x="7350572" y="2570425"/>
            <a:ext cx="145211" cy="920079"/>
          </a:xfrm>
          <a:prstGeom prst="curvedConnector3">
            <a:avLst>
              <a:gd name="adj1" fmla="val 395174"/>
            </a:avLst>
          </a:prstGeom>
          <a:ln>
            <a:solidFill>
              <a:srgbClr val="92D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963137" y="2167400"/>
            <a:ext cx="249518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 exception reboot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Curved Connector 68"/>
          <p:cNvCxnSpPr>
            <a:stCxn id="10" idx="7"/>
            <a:endCxn id="9" idx="4"/>
          </p:cNvCxnSpPr>
          <p:nvPr/>
        </p:nvCxnSpPr>
        <p:spPr>
          <a:xfrm rot="5400000" flipH="1" flipV="1">
            <a:off x="9585351" y="4484481"/>
            <a:ext cx="1403137" cy="45605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 rot="21315079">
            <a:off x="8927662" y="6806327"/>
            <a:ext cx="283436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HMD USB-C attached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9" name="Curved Connector 78"/>
          <p:cNvCxnSpPr>
            <a:stCxn id="10" idx="0"/>
            <a:endCxn id="9" idx="3"/>
          </p:cNvCxnSpPr>
          <p:nvPr/>
        </p:nvCxnSpPr>
        <p:spPr>
          <a:xfrm rot="5400000" flipH="1" flipV="1">
            <a:off x="8665272" y="4339270"/>
            <a:ext cx="1403137" cy="4560585"/>
          </a:xfrm>
          <a:prstGeom prst="curvedConnector3">
            <a:avLst>
              <a:gd name="adj1" fmla="val 7036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 rot="20510622">
            <a:off x="6189486" y="6271099"/>
            <a:ext cx="316583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HMD USB-C detached &gt; </a:t>
            </a:r>
            <a:r>
              <a:rPr lang="en-US" sz="1800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30s</a:t>
            </a:r>
            <a:endParaRPr lang="en-US" sz="1800" b="0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5" name="Curved Connector 84"/>
          <p:cNvCxnSpPr/>
          <p:nvPr/>
        </p:nvCxnSpPr>
        <p:spPr>
          <a:xfrm rot="10800000">
            <a:off x="3266212" y="5567422"/>
            <a:ext cx="7999812" cy="1270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62920" y="5158634"/>
            <a:ext cx="437950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HMD USB –C detached after </a:t>
            </a:r>
            <a:r>
              <a:rPr lang="en-US" sz="1800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30s </a:t>
            </a:r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sleep</a:t>
            </a:r>
            <a:endParaRPr lang="en-US" sz="1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1" name="Curved Connector 90"/>
          <p:cNvCxnSpPr>
            <a:stCxn id="8" idx="4"/>
          </p:cNvCxnSpPr>
          <p:nvPr/>
        </p:nvCxnSpPr>
        <p:spPr>
          <a:xfrm rot="5400000">
            <a:off x="4358944" y="2756312"/>
            <a:ext cx="1411083" cy="3797304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 rot="21308639">
            <a:off x="3409029" y="4869855"/>
            <a:ext cx="201850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 low power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State Machine </a:t>
            </a:r>
            <a:r>
              <a:rPr lang="en-US" altLang="zh-CN" dirty="0"/>
              <a:t>Proposal</a:t>
            </a:r>
            <a:r>
              <a:rPr lang="en-US" dirty="0" smtClean="0"/>
              <a:t> – HMD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27184" y="5035549"/>
            <a:ext cx="2639028" cy="107644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Off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61949" y="2957859"/>
            <a:ext cx="2602376" cy="99156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On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1266024" y="5071640"/>
            <a:ext cx="2602376" cy="99156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785360" y="7315958"/>
            <a:ext cx="2602376" cy="99156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Sleep</a:t>
            </a:r>
            <a:endParaRPr lang="en-US" dirty="0"/>
          </a:p>
        </p:txBody>
      </p:sp>
      <p:cxnSp>
        <p:nvCxnSpPr>
          <p:cNvPr id="13" name="Curved Connector 12"/>
          <p:cNvCxnSpPr>
            <a:stCxn id="7" idx="0"/>
            <a:endCxn id="8" idx="2"/>
          </p:cNvCxnSpPr>
          <p:nvPr/>
        </p:nvCxnSpPr>
        <p:spPr>
          <a:xfrm rot="5400000" flipH="1" flipV="1">
            <a:off x="3013369" y="2386970"/>
            <a:ext cx="1581908" cy="3715251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7" idx="7"/>
          </p:cNvCxnSpPr>
          <p:nvPr/>
        </p:nvCxnSpPr>
        <p:spPr>
          <a:xfrm rot="10800000" flipV="1">
            <a:off x="2879736" y="3763503"/>
            <a:ext cx="3021883" cy="1429688"/>
          </a:xfrm>
          <a:prstGeom prst="curved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8" idx="1"/>
            <a:endCxn id="8" idx="0"/>
          </p:cNvCxnSpPr>
          <p:nvPr/>
        </p:nvCxnSpPr>
        <p:spPr>
          <a:xfrm rot="5400000" flipH="1" flipV="1">
            <a:off x="6430492" y="2570426"/>
            <a:ext cx="145211" cy="920079"/>
          </a:xfrm>
          <a:prstGeom prst="curvedConnector3">
            <a:avLst>
              <a:gd name="adj1" fmla="val 778900"/>
            </a:avLst>
          </a:prstGeom>
          <a:ln>
            <a:solidFill>
              <a:srgbClr val="92D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20326393">
            <a:off x="2045369" y="3428827"/>
            <a:ext cx="244169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HMD USB-C attached</a:t>
            </a:r>
            <a:endParaRPr lang="en-US" sz="18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 rot="21308639">
            <a:off x="2857017" y="4187932"/>
            <a:ext cx="344196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key pressed &amp; confirmed</a:t>
            </a:r>
            <a:endParaRPr lang="en-US" sz="1800" b="0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93934" y="1591264"/>
            <a:ext cx="379285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key pressed  &gt; </a:t>
            </a:r>
            <a:r>
              <a:rPr lang="en-US" sz="18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10s </a:t>
            </a:r>
            <a:r>
              <a:rPr lang="en-US" sz="1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reboot</a:t>
            </a:r>
            <a:endParaRPr lang="en-US" sz="1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Curved Connector 45"/>
          <p:cNvCxnSpPr>
            <a:stCxn id="8" idx="6"/>
            <a:endCxn id="9" idx="0"/>
          </p:cNvCxnSpPr>
          <p:nvPr/>
        </p:nvCxnSpPr>
        <p:spPr>
          <a:xfrm>
            <a:off x="8264325" y="3453641"/>
            <a:ext cx="4302887" cy="161799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 rot="993059">
            <a:off x="9927488" y="3547782"/>
            <a:ext cx="267898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HMD USB-C detached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Curved Connector 51"/>
          <p:cNvCxnSpPr>
            <a:stCxn id="9" idx="1"/>
            <a:endCxn id="8" idx="5"/>
          </p:cNvCxnSpPr>
          <p:nvPr/>
        </p:nvCxnSpPr>
        <p:spPr>
          <a:xfrm rot="16200000" flipV="1">
            <a:off x="9058856" y="2628573"/>
            <a:ext cx="1412639" cy="3763917"/>
          </a:xfrm>
          <a:prstGeom prst="curvedConnector3">
            <a:avLst>
              <a:gd name="adj1" fmla="val 63148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 rot="993059">
            <a:off x="8676253" y="4540737"/>
            <a:ext cx="220755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u="sng" dirty="0" smtClean="0">
                <a:ln w="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 resume ASAP</a:t>
            </a:r>
            <a:endParaRPr lang="en-US" sz="1800" b="0" u="sng" cap="none" spc="0" dirty="0">
              <a:ln w="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Curved Connector 55"/>
          <p:cNvCxnSpPr>
            <a:endCxn id="10" idx="7"/>
          </p:cNvCxnSpPr>
          <p:nvPr/>
        </p:nvCxnSpPr>
        <p:spPr>
          <a:xfrm rot="10800000" flipV="1">
            <a:off x="8006627" y="6018663"/>
            <a:ext cx="3962460" cy="1442506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 rot="20716465">
            <a:off x="8603446" y="6505048"/>
            <a:ext cx="184382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u="sng" dirty="0" smtClean="0">
                <a:ln w="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Suspend ASAP</a:t>
            </a:r>
            <a:endParaRPr lang="en-US" sz="1800" b="0" u="sng" cap="none" spc="0" dirty="0">
              <a:ln w="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Curved Connector 60"/>
          <p:cNvCxnSpPr>
            <a:stCxn id="8" idx="7"/>
            <a:endCxn id="8" idx="0"/>
          </p:cNvCxnSpPr>
          <p:nvPr/>
        </p:nvCxnSpPr>
        <p:spPr>
          <a:xfrm rot="16200000" flipV="1">
            <a:off x="7350572" y="2570425"/>
            <a:ext cx="145211" cy="920079"/>
          </a:xfrm>
          <a:prstGeom prst="curvedConnector3">
            <a:avLst>
              <a:gd name="adj1" fmla="val 395174"/>
            </a:avLst>
          </a:prstGeom>
          <a:ln>
            <a:solidFill>
              <a:srgbClr val="92D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963137" y="2167400"/>
            <a:ext cx="249518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 exception reboot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Curved Connector 68"/>
          <p:cNvCxnSpPr>
            <a:stCxn id="10" idx="6"/>
            <a:endCxn id="9" idx="4"/>
          </p:cNvCxnSpPr>
          <p:nvPr/>
        </p:nvCxnSpPr>
        <p:spPr>
          <a:xfrm flipV="1">
            <a:off x="8387736" y="6063204"/>
            <a:ext cx="4179476" cy="174853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 rot="20826765">
            <a:off x="8293944" y="7087749"/>
            <a:ext cx="367700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HMD USB-C attached within </a:t>
            </a:r>
            <a:r>
              <a:rPr lang="en-US" sz="1800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30s</a:t>
            </a:r>
            <a:endParaRPr lang="en-US" sz="1800" b="0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9" name="Curved Connector 78"/>
          <p:cNvCxnSpPr>
            <a:stCxn id="10" idx="0"/>
            <a:endCxn id="9" idx="3"/>
          </p:cNvCxnSpPr>
          <p:nvPr/>
        </p:nvCxnSpPr>
        <p:spPr>
          <a:xfrm rot="5400000" flipH="1" flipV="1">
            <a:off x="8665272" y="4339270"/>
            <a:ext cx="1403137" cy="4560585"/>
          </a:xfrm>
          <a:prstGeom prst="curvedConnector3">
            <a:avLst>
              <a:gd name="adj1" fmla="val 985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 rot="20115016">
            <a:off x="5673214" y="6247231"/>
            <a:ext cx="311923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HMD USB-C detached &gt; </a:t>
            </a:r>
            <a:r>
              <a:rPr lang="en-US" sz="1800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30s</a:t>
            </a:r>
            <a:endParaRPr lang="en-US" sz="1800" b="0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5" name="Curved Connector 84"/>
          <p:cNvCxnSpPr/>
          <p:nvPr/>
        </p:nvCxnSpPr>
        <p:spPr>
          <a:xfrm rot="10800000">
            <a:off x="3266212" y="5521702"/>
            <a:ext cx="7999812" cy="1270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62920" y="5158634"/>
            <a:ext cx="437950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HMD USB –C detached after </a:t>
            </a:r>
            <a:r>
              <a:rPr lang="en-US" sz="1800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30s </a:t>
            </a:r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sleep</a:t>
            </a:r>
            <a:endParaRPr lang="en-US" sz="1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1" name="Curved Connector 90"/>
          <p:cNvCxnSpPr>
            <a:stCxn id="8" idx="4"/>
          </p:cNvCxnSpPr>
          <p:nvPr/>
        </p:nvCxnSpPr>
        <p:spPr>
          <a:xfrm rot="5400000">
            <a:off x="4358944" y="2756312"/>
            <a:ext cx="1411083" cy="3797304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 rot="21308639">
            <a:off x="3409029" y="4869855"/>
            <a:ext cx="201850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 low power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930382" y="1692361"/>
            <a:ext cx="607532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key available on HMD ?</a:t>
            </a:r>
            <a:endParaRPr lang="en-US" sz="3200" b="0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Curved Connector 46"/>
          <p:cNvCxnSpPr/>
          <p:nvPr/>
        </p:nvCxnSpPr>
        <p:spPr>
          <a:xfrm flipV="1">
            <a:off x="7741201" y="5984314"/>
            <a:ext cx="5472545" cy="227143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21133954">
            <a:off x="7641726" y="7764053"/>
            <a:ext cx="367700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HMD put on interrupt</a:t>
            </a:r>
            <a:endParaRPr lang="en-US" sz="1800" b="0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8" name="Curved Connector 47"/>
          <p:cNvCxnSpPr>
            <a:stCxn id="10" idx="4"/>
            <a:endCxn id="9" idx="5"/>
          </p:cNvCxnSpPr>
          <p:nvPr/>
        </p:nvCxnSpPr>
        <p:spPr>
          <a:xfrm rot="5400000" flipH="1" flipV="1">
            <a:off x="9092154" y="3912386"/>
            <a:ext cx="2389529" cy="6400743"/>
          </a:xfrm>
          <a:prstGeom prst="curvedConnector3">
            <a:avLst>
              <a:gd name="adj1" fmla="val -135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 rot="21133954">
            <a:off x="8721962" y="8149973"/>
            <a:ext cx="367700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Voice wakeup interrupt</a:t>
            </a:r>
            <a:endParaRPr lang="en-US" sz="1800" b="0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HMD Power Supply </a:t>
            </a:r>
            <a:r>
              <a:rPr lang="en-US" altLang="zh-CN" dirty="0" smtClean="0"/>
              <a:t>&amp; </a:t>
            </a:r>
            <a:r>
              <a:rPr lang="en-US" dirty="0" smtClean="0"/>
              <a:t>Display – POC Solution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86986" y="1657615"/>
            <a:ext cx="2879677" cy="7779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86986" y="2850391"/>
            <a:ext cx="3007779" cy="6960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086986" y="4046407"/>
            <a:ext cx="3007779" cy="6960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Kernel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086986" y="5286185"/>
            <a:ext cx="3007779" cy="6960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538431" y="2580538"/>
            <a:ext cx="3007779" cy="6960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PM driver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538431" y="3556163"/>
            <a:ext cx="3007779" cy="6960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ANX7325 driver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538431" y="4563398"/>
            <a:ext cx="3007779" cy="6960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ANX7530 driver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538431" y="5502721"/>
            <a:ext cx="3007779" cy="65434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25170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450975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76145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901950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627120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352925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078095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803265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LE module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382812" y="3556162"/>
            <a:ext cx="5240740" cy="6960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power_supply_set_property</a:t>
            </a:r>
          </a:p>
        </p:txBody>
      </p:sp>
      <p:cxnSp>
        <p:nvCxnSpPr>
          <p:cNvPr id="19" name="Elbow Connector 18"/>
          <p:cNvCxnSpPr>
            <a:stCxn id="17" idx="0"/>
            <a:endCxn id="51" idx="3"/>
          </p:cNvCxnSpPr>
          <p:nvPr/>
        </p:nvCxnSpPr>
        <p:spPr>
          <a:xfrm rot="16200000" flipV="1">
            <a:off x="9960893" y="1513873"/>
            <a:ext cx="627606" cy="3456972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4" idx="3"/>
            <a:endCxn id="17" idx="1"/>
          </p:cNvCxnSpPr>
          <p:nvPr/>
        </p:nvCxnSpPr>
        <p:spPr>
          <a:xfrm flipV="1">
            <a:off x="8546210" y="3904180"/>
            <a:ext cx="83660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Down Arrow 23"/>
          <p:cNvSpPr/>
          <p:nvPr/>
        </p:nvSpPr>
        <p:spPr>
          <a:xfrm>
            <a:off x="6871624" y="3276574"/>
            <a:ext cx="136475" cy="2822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/>
          <p:cNvSpPr/>
          <p:nvPr/>
        </p:nvSpPr>
        <p:spPr>
          <a:xfrm>
            <a:off x="6871624" y="4249917"/>
            <a:ext cx="136475" cy="29867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6871622" y="5278513"/>
            <a:ext cx="136477" cy="2242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25170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450975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76145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901950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627120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352925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078095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803265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4094765" y="4252198"/>
            <a:ext cx="989002" cy="2164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01949" y="1840435"/>
            <a:ext cx="3880744" cy="443777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Drivers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2381725" y="2439338"/>
            <a:ext cx="209150" cy="41105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>
            <a:off x="2381725" y="3556163"/>
            <a:ext cx="209150" cy="46349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2381725" y="4754580"/>
            <a:ext cx="209150" cy="50485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25170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450975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76145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901950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627120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352925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078095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803265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4094765" y="3044613"/>
            <a:ext cx="989002" cy="216409"/>
          </a:xfrm>
          <a:prstGeom prst="rightArrow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29282" y="6571507"/>
            <a:ext cx="14575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2"/>
              <a:buChar char="Ø"/>
            </a:pPr>
            <a:r>
              <a:rPr lang="en-US" sz="2400" dirty="0" smtClean="0"/>
              <a:t>PM / ANX7325 / ANX7530 / LE module driver in Boot need to </a:t>
            </a:r>
            <a:r>
              <a:rPr lang="en-US" sz="2400" dirty="0"/>
              <a:t>be </a:t>
            </a:r>
            <a:r>
              <a:rPr lang="en-US" sz="2400" dirty="0" smtClean="0"/>
              <a:t>implemented.</a:t>
            </a:r>
            <a:endParaRPr lang="en-US" sz="2400" dirty="0" smtClean="0"/>
          </a:p>
          <a:p>
            <a:pPr marL="342900" indent="-342900">
              <a:buFont typeface="Wingdings" panose="05000000000000000000" charset="2"/>
              <a:buChar char="Ø"/>
            </a:pPr>
            <a:r>
              <a:rPr lang="en-US" sz="2400" dirty="0" smtClean="0"/>
              <a:t>These is a gap </a:t>
            </a:r>
            <a:r>
              <a:rPr lang="en-US" altLang="zh-CN" sz="2400" dirty="0" smtClean="0"/>
              <a:t>between</a:t>
            </a:r>
            <a:r>
              <a:rPr lang="en-US" sz="2400" dirty="0" smtClean="0"/>
              <a:t> Boot p</a:t>
            </a:r>
            <a:r>
              <a:rPr lang="en-US" altLang="zh-CN" sz="2400" dirty="0" smtClean="0"/>
              <a:t>ha</a:t>
            </a:r>
            <a:r>
              <a:rPr lang="en-US" sz="2400" dirty="0" smtClean="0"/>
              <a:t>se and Linux kernel driver loading phase. </a:t>
            </a:r>
            <a:r>
              <a:rPr lang="en-US" sz="2400" dirty="0" err="1" smtClean="0"/>
              <a:t>S&amp;w</a:t>
            </a:r>
            <a:r>
              <a:rPr lang="en-US" sz="2400" dirty="0" smtClean="0"/>
              <a:t> can’t response to the hardware change, e.g., </a:t>
            </a:r>
            <a:r>
              <a:rPr lang="en-US" sz="2400" dirty="0"/>
              <a:t>USB C cable </a:t>
            </a:r>
            <a:r>
              <a:rPr lang="en-US" sz="2400" dirty="0" smtClean="0"/>
              <a:t>detach/attach, the risk:</a:t>
            </a:r>
            <a:endParaRPr lang="en-US" sz="2400" dirty="0" smtClean="0"/>
          </a:p>
          <a:p>
            <a:pPr marL="1068070" lvl="1" indent="-342900">
              <a:buFont typeface="Courier New" pitchFamily="49" charset="0"/>
              <a:buChar char="o"/>
            </a:pPr>
            <a:r>
              <a:rPr lang="en-US" sz="2400" dirty="0"/>
              <a:t>P</a:t>
            </a:r>
            <a:r>
              <a:rPr lang="en-US" sz="2400" dirty="0" smtClean="0"/>
              <a:t>ower neg</a:t>
            </a:r>
            <a:r>
              <a:rPr lang="en-US" altLang="zh-CN" sz="2400" dirty="0" smtClean="0"/>
              <a:t>otiation, in the gap-time, re-plug the USB-C to a weak USB port may broke the devices. </a:t>
            </a:r>
            <a:endParaRPr lang="en-US" sz="2400" dirty="0" smtClean="0"/>
          </a:p>
          <a:p>
            <a:pPr marL="1068070" lvl="1" indent="-342900">
              <a:buFont typeface="Courier New" pitchFamily="49" charset="0"/>
              <a:buChar char="o"/>
            </a:pPr>
            <a:r>
              <a:rPr lang="en-US" sz="2400" dirty="0" smtClean="0"/>
              <a:t>DP display, in the gap-time, the display will abnormal after re-plugging the USB-C cable.</a:t>
            </a:r>
            <a:endParaRPr lang="en-US" sz="2400" dirty="0"/>
          </a:p>
        </p:txBody>
      </p:sp>
      <p:sp>
        <p:nvSpPr>
          <p:cNvPr id="31" name="Oval Callout 30"/>
          <p:cNvSpPr/>
          <p:nvPr/>
        </p:nvSpPr>
        <p:spPr>
          <a:xfrm>
            <a:off x="10315883" y="4581440"/>
            <a:ext cx="5068072" cy="724474"/>
          </a:xfrm>
          <a:prstGeom prst="wedgeEllipseCallout">
            <a:avLst>
              <a:gd name="adj1" fmla="val -45278"/>
              <a:gd name="adj2" fmla="val -95263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Set to 3A according negotiation result</a:t>
            </a:r>
            <a:endParaRPr lang="en-US" sz="2000" dirty="0"/>
          </a:p>
        </p:txBody>
      </p:sp>
      <p:sp>
        <p:nvSpPr>
          <p:cNvPr id="32" name="Up-Down Arrow 31"/>
          <p:cNvSpPr/>
          <p:nvPr/>
        </p:nvSpPr>
        <p:spPr>
          <a:xfrm>
            <a:off x="4444012" y="3243076"/>
            <a:ext cx="279872" cy="973343"/>
          </a:xfrm>
          <a:prstGeom prst="upDownArrow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80354" y="3604585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Gap-time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59763" y="1586949"/>
            <a:ext cx="14515632" cy="48428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                                                     SD835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HMD Power Supply </a:t>
            </a:r>
            <a:r>
              <a:rPr lang="en-US" altLang="zh-CN" dirty="0" smtClean="0"/>
              <a:t>&amp; </a:t>
            </a:r>
            <a:r>
              <a:rPr lang="en-US" dirty="0" smtClean="0"/>
              <a:t>Display – Proposal Solution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243517" y="3664693"/>
            <a:ext cx="2879677" cy="7779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43517" y="4857469"/>
            <a:ext cx="3007779" cy="6960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8243517" y="6053485"/>
            <a:ext cx="3007779" cy="6960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Kernel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243517" y="7293263"/>
            <a:ext cx="3007779" cy="6960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65391" y="5357757"/>
            <a:ext cx="3007779" cy="6960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ANX7325 driver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865391" y="6364992"/>
            <a:ext cx="3007779" cy="6960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ANX7530 driver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865391" y="7304315"/>
            <a:ext cx="3007779" cy="65434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25170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450975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76145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901950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627120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352925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078095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803265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LE module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2198584" y="5078168"/>
            <a:ext cx="136475" cy="2822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/>
          <p:cNvSpPr/>
          <p:nvPr/>
        </p:nvSpPr>
        <p:spPr>
          <a:xfrm>
            <a:off x="2198584" y="6051511"/>
            <a:ext cx="136475" cy="29867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2198582" y="7080107"/>
            <a:ext cx="136477" cy="2242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25170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450975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76145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901950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627120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352925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078095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803265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11251296" y="6223510"/>
            <a:ext cx="989002" cy="2164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95042" y="3466965"/>
            <a:ext cx="7160654" cy="461283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MCU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9538256" y="4446416"/>
            <a:ext cx="209150" cy="41105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>
            <a:off x="9538256" y="5563241"/>
            <a:ext cx="209150" cy="46349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9538256" y="6761658"/>
            <a:ext cx="209150" cy="50485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25170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450975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76145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901950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627120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352925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078095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803265" algn="l" defTabSz="1450340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240298" y="5883578"/>
            <a:ext cx="3007779" cy="10569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PM Driver</a:t>
            </a:r>
            <a:endParaRPr lang="en-US" dirty="0" smtClean="0"/>
          </a:p>
          <a:p>
            <a:pPr algn="ctr"/>
            <a:r>
              <a:rPr lang="en-US" dirty="0" smtClean="0"/>
              <a:t>Default ICL = 3A</a:t>
            </a:r>
            <a:endParaRPr lang="en-US" dirty="0"/>
          </a:p>
        </p:txBody>
      </p:sp>
      <p:sp>
        <p:nvSpPr>
          <p:cNvPr id="6" name="Bent Arrow 5"/>
          <p:cNvSpPr/>
          <p:nvPr/>
        </p:nvSpPr>
        <p:spPr>
          <a:xfrm rot="5400000">
            <a:off x="12247844" y="4122040"/>
            <a:ext cx="764991" cy="2758088"/>
          </a:xfrm>
          <a:prstGeom prst="bentArrow">
            <a:avLst>
              <a:gd name="adj1" fmla="val 18116"/>
              <a:gd name="adj2" fmla="val 25000"/>
              <a:gd name="adj3" fmla="val 25000"/>
              <a:gd name="adj4" fmla="val 4180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27874" y="5405061"/>
            <a:ext cx="3221142" cy="66658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Configure ICL chip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865391" y="4279409"/>
            <a:ext cx="2879677" cy="7779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On</a:t>
            </a:r>
            <a:endParaRPr lang="en-US" dirty="0"/>
          </a:p>
        </p:txBody>
      </p:sp>
      <p:sp>
        <p:nvSpPr>
          <p:cNvPr id="32" name="Oval Callout 31"/>
          <p:cNvSpPr/>
          <p:nvPr/>
        </p:nvSpPr>
        <p:spPr>
          <a:xfrm>
            <a:off x="4242524" y="6845045"/>
            <a:ext cx="3506492" cy="724474"/>
          </a:xfrm>
          <a:prstGeom prst="wedgeEllipseCallout">
            <a:avLst>
              <a:gd name="adj1" fmla="val -30935"/>
              <a:gd name="adj2" fmla="val -1562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Set to 3A according negotiation result</a:t>
            </a:r>
            <a:endParaRPr lang="en-US" sz="2000" dirty="0"/>
          </a:p>
        </p:txBody>
      </p:sp>
      <p:sp>
        <p:nvSpPr>
          <p:cNvPr id="33" name="Right Arrow 32"/>
          <p:cNvSpPr/>
          <p:nvPr/>
        </p:nvSpPr>
        <p:spPr>
          <a:xfrm>
            <a:off x="3917906" y="5640189"/>
            <a:ext cx="582942" cy="17329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048330" y="3466965"/>
            <a:ext cx="7394220" cy="461283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                                                                              		SD835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4109" y="2047757"/>
            <a:ext cx="14575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2"/>
              <a:buChar char="Ø"/>
            </a:pPr>
            <a:r>
              <a:rPr lang="en-US" sz="2400" dirty="0" smtClean="0"/>
              <a:t>Using MCU to control the ANX7325 / ANX7530 / LE module.</a:t>
            </a:r>
            <a:endParaRPr lang="en-US" sz="2400" dirty="0" smtClean="0"/>
          </a:p>
          <a:p>
            <a:pPr marL="342900" indent="-342900">
              <a:buFont typeface="Wingdings" panose="05000000000000000000" charset="2"/>
              <a:buChar char="Ø"/>
            </a:pPr>
            <a:r>
              <a:rPr lang="en-US" sz="2400" dirty="0" smtClean="0"/>
              <a:t>We need to find a ICL chip, after anx7325 negotiating the power supply, apply the ICL to the chip. 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16552" y="8475135"/>
            <a:ext cx="866789" cy="488244"/>
          </a:xfrm>
        </p:spPr>
        <p:txBody>
          <a:bodyPr/>
          <a:lstStyle/>
          <a:p>
            <a:fld id="{C48D9196-7146-4672-A4BA-DB29036C6B41}" type="slidenum">
              <a:rPr lang="en-US" smtClean="0"/>
            </a:fld>
            <a:endParaRPr lang="en-US" dirty="0"/>
          </a:p>
        </p:txBody>
      </p:sp>
      <p:sp>
        <p:nvSpPr>
          <p:cNvPr id="3" name="Title 9"/>
          <p:cNvSpPr>
            <a:spLocks noGrp="1"/>
          </p:cNvSpPr>
          <p:nvPr>
            <p:ph type="title"/>
          </p:nvPr>
        </p:nvSpPr>
        <p:spPr>
          <a:xfrm>
            <a:off x="156858" y="3364524"/>
            <a:ext cx="15784178" cy="2821413"/>
          </a:xfrm>
        </p:spPr>
        <p:txBody>
          <a:bodyPr>
            <a:noAutofit/>
          </a:bodyPr>
          <a:lstStyle/>
          <a:p>
            <a:pPr algn="ctr"/>
            <a:r>
              <a:rPr lang="en-US" altLang="zh-CN" sz="5400" dirty="0" smtClean="0"/>
              <a:t>Thank you!</a:t>
            </a:r>
            <a:br>
              <a:rPr lang="en-US" altLang="zh-CN" sz="5400" dirty="0" smtClean="0"/>
            </a:br>
            <a:br>
              <a:rPr lang="en-US" altLang="zh-CN" sz="5400" dirty="0"/>
            </a:br>
            <a:r>
              <a:rPr lang="en-US" altLang="zh-CN" sz="5400" dirty="0" smtClean="0"/>
              <a:t>Q &amp; A</a:t>
            </a:r>
            <a:endParaRPr lang="en-US" sz="5400" dirty="0"/>
          </a:p>
        </p:txBody>
      </p:sp>
      <p:sp>
        <p:nvSpPr>
          <p:cNvPr id="5" name="Title 2"/>
          <p:cNvSpPr txBox="1"/>
          <p:nvPr/>
        </p:nvSpPr>
        <p:spPr>
          <a:xfrm>
            <a:off x="316552" y="366892"/>
            <a:ext cx="15624484" cy="837259"/>
          </a:xfrm>
          <a:prstGeom prst="rect">
            <a:avLst/>
          </a:prstGeom>
        </p:spPr>
        <p:txBody>
          <a:bodyPr vert="horz" lIns="162547" tIns="81273" rIns="162547" bIns="81273" rtlCol="0" anchor="ctr">
            <a:noAutofit/>
          </a:bodyPr>
          <a:lstStyle>
            <a:lvl1pPr algn="l" defTabSz="812165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009BD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 &amp; 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ex_template_3.0">
  <a:themeElements>
    <a:clrScheme name="Custom 2">
      <a:dk1>
        <a:srgbClr val="777779"/>
      </a:dk1>
      <a:lt1>
        <a:srgbClr val="009ADD"/>
      </a:lt1>
      <a:dk2>
        <a:srgbClr val="000000"/>
      </a:dk2>
      <a:lt2>
        <a:srgbClr val="FFFFFF"/>
      </a:lt2>
      <a:accent1>
        <a:srgbClr val="005486"/>
      </a:accent1>
      <a:accent2>
        <a:srgbClr val="9E1B64"/>
      </a:accent2>
      <a:accent3>
        <a:srgbClr val="D03238"/>
      </a:accent3>
      <a:accent4>
        <a:srgbClr val="F58021"/>
      </a:accent4>
      <a:accent5>
        <a:srgbClr val="F9C20A"/>
      </a:accent5>
      <a:accent6>
        <a:srgbClr val="82BC00"/>
      </a:accent6>
      <a:hlink>
        <a:srgbClr val="777779"/>
      </a:hlink>
      <a:folHlink>
        <a:srgbClr val="6A47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Flex</Template>
  <TotalTime>0</TotalTime>
  <Words>2104</Words>
  <Application>Kingsoft Office WPP</Application>
  <PresentationFormat>Custom</PresentationFormat>
  <Paragraphs>202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Flex_template_3.0</vt:lpstr>
      <vt:lpstr>PowerPoint 演示文稿</vt:lpstr>
      <vt:lpstr>Agenda</vt:lpstr>
      <vt:lpstr>Power State Machine Proposal - EPU</vt:lpstr>
      <vt:lpstr>Power State Machine Proposal – HMD</vt:lpstr>
      <vt:lpstr>HMD Power Supply &amp; Display – POC Solution</vt:lpstr>
      <vt:lpstr>HMD Power Supply &amp; Display – Proposal Solution</vt:lpstr>
      <vt:lpstr>Thank you!  Q &amp; A</vt:lpstr>
    </vt:vector>
  </TitlesOfParts>
  <Company>1185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Hou</dc:creator>
  <cp:lastModifiedBy>wenyu</cp:lastModifiedBy>
  <cp:revision>1893</cp:revision>
  <dcterms:created xsi:type="dcterms:W3CDTF">2018-04-19T08:54:17Z</dcterms:created>
  <dcterms:modified xsi:type="dcterms:W3CDTF">2018-04-19T08:54:17Z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0x010100BE9FF8055B81AB4CA5165912659AB6F1</vt:lpwstr>
  </property>
  <property fmtid="{D5CDD505-2E9C-101B-9397-08002B2CF9AE}" pid="3" name="KSOProductBuildVer">
    <vt:lpwstr>2052-10.1.0.5672</vt:lpwstr>
  </property>
</Properties>
</file>