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  <p:sldId id="266" r:id="rId3"/>
    <p:sldId id="267" r:id="rId4"/>
    <p:sldId id="265" r:id="rId5"/>
    <p:sldId id="270" r:id="rId6"/>
    <p:sldId id="268" r:id="rId7"/>
    <p:sldId id="271" r:id="rId8"/>
    <p:sldId id="272" r:id="rId9"/>
    <p:sldId id="273" r:id="rId10"/>
    <p:sldId id="281" r:id="rId11"/>
    <p:sldId id="293" r:id="rId12"/>
    <p:sldId id="294" r:id="rId13"/>
    <p:sldId id="292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Masque" panose="020B0600000101010101" charset="0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A35"/>
    <a:srgbClr val="495563"/>
    <a:srgbClr val="66FF99"/>
    <a:srgbClr val="F2A16A"/>
    <a:srgbClr val="CC99FF"/>
    <a:srgbClr val="90423C"/>
    <a:srgbClr val="7DDDFF"/>
    <a:srgbClr val="FFECC5"/>
    <a:srgbClr val="000000"/>
    <a:srgbClr val="3B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9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26" y="7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B845-C611-42D8-89D6-BEED4DF35E5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0A48-EF44-4C72-9F8B-4800A7ADB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95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B845-C611-42D8-89D6-BEED4DF35E5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0A48-EF44-4C72-9F8B-4800A7ADB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86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B845-C611-42D8-89D6-BEED4DF35E5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0A48-EF44-4C72-9F8B-4800A7ADB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8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B845-C611-42D8-89D6-BEED4DF35E5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0A48-EF44-4C72-9F8B-4800A7ADB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9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B845-C611-42D8-89D6-BEED4DF35E5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0A48-EF44-4C72-9F8B-4800A7ADB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7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B845-C611-42D8-89D6-BEED4DF35E5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0A48-EF44-4C72-9F8B-4800A7ADB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46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B845-C611-42D8-89D6-BEED4DF35E5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0A48-EF44-4C72-9F8B-4800A7ADB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38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B845-C611-42D8-89D6-BEED4DF35E5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0A48-EF44-4C72-9F8B-4800A7ADB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20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B845-C611-42D8-89D6-BEED4DF35E5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0A48-EF44-4C72-9F8B-4800A7ADB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7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B845-C611-42D8-89D6-BEED4DF35E5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0A48-EF44-4C72-9F8B-4800A7ADB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24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B845-C611-42D8-89D6-BEED4DF35E5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0A48-EF44-4C72-9F8B-4800A7ADB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7B845-C611-42D8-89D6-BEED4DF35E5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C0A48-EF44-4C72-9F8B-4800A7ADB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96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image" Target="../media/image12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17.png"/><Relationship Id="rId10" Type="http://schemas.openxmlformats.org/officeDocument/2006/relationships/image" Target="../media/image29.png"/><Relationship Id="rId4" Type="http://schemas.openxmlformats.org/officeDocument/2006/relationships/image" Target="../media/image13.png"/><Relationship Id="rId9" Type="http://schemas.openxmlformats.org/officeDocument/2006/relationships/image" Target="../media/image3.pn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5.png"/><Relationship Id="rId5" Type="http://schemas.openxmlformats.org/officeDocument/2006/relationships/image" Target="../media/image17.png"/><Relationship Id="rId10" Type="http://schemas.openxmlformats.org/officeDocument/2006/relationships/image" Target="../media/image34.png"/><Relationship Id="rId4" Type="http://schemas.openxmlformats.org/officeDocument/2006/relationships/image" Target="../media/image13.png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slide" Target="slide8.xml"/><Relationship Id="rId12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slide" Target="slide7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slide" Target="slide9.xml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11" Type="http://schemas.openxmlformats.org/officeDocument/2006/relationships/image" Target="../media/image3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2.png"/><Relationship Id="rId7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42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096000" y="0"/>
            <a:ext cx="0" cy="6890408"/>
          </a:xfrm>
          <a:prstGeom prst="line">
            <a:avLst/>
          </a:prstGeom>
          <a:ln w="127000">
            <a:solidFill>
              <a:srgbClr val="3B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384156" y="4021306"/>
            <a:ext cx="3493019" cy="4000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127000">
            <a:solidFill>
              <a:srgbClr val="3B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533775" y="3124200"/>
            <a:ext cx="4919090" cy="4000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원형 3"/>
          <p:cNvSpPr/>
          <p:nvPr/>
        </p:nvSpPr>
        <p:spPr>
          <a:xfrm rot="10800000" flipH="1">
            <a:off x="9810873" y="-64816"/>
            <a:ext cx="5813754" cy="6922816"/>
          </a:xfrm>
          <a:prstGeom prst="pie">
            <a:avLst>
              <a:gd name="adj1" fmla="val 5362828"/>
              <a:gd name="adj2" fmla="val 16223811"/>
            </a:avLst>
          </a:prstGeom>
          <a:noFill/>
          <a:ln w="190500">
            <a:solidFill>
              <a:srgbClr val="3B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원형 4"/>
          <p:cNvSpPr/>
          <p:nvPr/>
        </p:nvSpPr>
        <p:spPr>
          <a:xfrm rot="10800000">
            <a:off x="-3404385" y="-32408"/>
            <a:ext cx="5813754" cy="6922816"/>
          </a:xfrm>
          <a:prstGeom prst="pie">
            <a:avLst>
              <a:gd name="adj1" fmla="val 5362828"/>
              <a:gd name="adj2" fmla="val 16223811"/>
            </a:avLst>
          </a:prstGeom>
          <a:noFill/>
          <a:ln w="190500">
            <a:solidFill>
              <a:srgbClr val="3B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3086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</a:t>
            </a:r>
            <a:r>
              <a:rPr lang="ko-KR" altLang="en-US" sz="2400" dirty="0" smtClean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조</a:t>
            </a:r>
            <a:r>
              <a:rPr lang="ko-KR" altLang="en-US" sz="240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임</a:t>
            </a:r>
            <a:r>
              <a:rPr lang="en-US" altLang="ko-KR" sz="240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OO</a:t>
            </a:r>
            <a:r>
              <a:rPr lang="ko-KR" altLang="en-US" sz="240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김</a:t>
            </a:r>
            <a:r>
              <a:rPr lang="en-US" altLang="ko-KR" sz="240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OO</a:t>
            </a:r>
            <a:r>
              <a:rPr lang="ko-KR" altLang="en-US" sz="240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한</a:t>
            </a:r>
            <a:r>
              <a:rPr lang="en-US" altLang="ko-KR" sz="240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OO</a:t>
            </a:r>
            <a:endParaRPr lang="ko-KR" altLang="en-US" sz="24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86937" y="4490442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- </a:t>
            </a:r>
            <a:r>
              <a:rPr lang="ko-KR" altLang="en-US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농구 경기장 </a:t>
            </a:r>
            <a:r>
              <a:rPr lang="en-US" altLang="ko-KR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-</a:t>
            </a:r>
            <a:endParaRPr lang="ko-KR" altLang="en-US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6383" y="2665244"/>
            <a:ext cx="53992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sque" panose="020B07030603020A0203" pitchFamily="34" charset="0"/>
              </a:rPr>
              <a:t>Embedded </a:t>
            </a:r>
          </a:p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sque" panose="020B07030603020A0203" pitchFamily="34" charset="0"/>
              </a:rPr>
              <a:t>System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sque" panose="020B0703060302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9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42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 1"/>
          <p:cNvSpPr/>
          <p:nvPr/>
        </p:nvSpPr>
        <p:spPr>
          <a:xfrm rot="10800000">
            <a:off x="-3404385" y="-32408"/>
            <a:ext cx="5813754" cy="6922816"/>
          </a:xfrm>
          <a:prstGeom prst="pie">
            <a:avLst>
              <a:gd name="adj1" fmla="val 5362828"/>
              <a:gd name="adj2" fmla="val 16223811"/>
            </a:avLst>
          </a:prstGeom>
          <a:noFill/>
          <a:ln w="190500">
            <a:solidFill>
              <a:srgbClr val="3B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096000" y="0"/>
            <a:ext cx="0" cy="6890408"/>
          </a:xfrm>
          <a:prstGeom prst="line">
            <a:avLst/>
          </a:prstGeom>
          <a:ln w="127000">
            <a:solidFill>
              <a:srgbClr val="3B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127000">
            <a:solidFill>
              <a:srgbClr val="3B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원형 4"/>
          <p:cNvSpPr/>
          <p:nvPr/>
        </p:nvSpPr>
        <p:spPr>
          <a:xfrm rot="10800000" flipH="1">
            <a:off x="9810873" y="-64816"/>
            <a:ext cx="5813754" cy="6922816"/>
          </a:xfrm>
          <a:prstGeom prst="pie">
            <a:avLst>
              <a:gd name="adj1" fmla="val 5362828"/>
              <a:gd name="adj2" fmla="val 16223811"/>
            </a:avLst>
          </a:prstGeom>
          <a:noFill/>
          <a:ln w="190500">
            <a:solidFill>
              <a:srgbClr val="3B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31374" y="500743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35254" y="500743"/>
            <a:ext cx="218825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4801" y="1001486"/>
            <a:ext cx="11560628" cy="5573485"/>
          </a:xfrm>
          <a:prstGeom prst="roundRect">
            <a:avLst>
              <a:gd name="adj" fmla="val 6511"/>
            </a:avLst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54594" y="500743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316273" y="500741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31902" y="500742"/>
            <a:ext cx="1850569" cy="500743"/>
          </a:xfrm>
          <a:prstGeom prst="roundRect">
            <a:avLst/>
          </a:prstGeom>
          <a:solidFill>
            <a:srgbClr val="CC99FF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2721" y="539819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4472C4">
                    <a:lumMod val="50000"/>
                  </a:srgb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04 </a:t>
            </a:r>
            <a:r>
              <a:rPr lang="ko-KR" altLang="en-US" sz="2300" dirty="0" smtClean="0">
                <a:solidFill>
                  <a:prstClr val="white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구현</a:t>
            </a:r>
            <a:endParaRPr lang="ko-KR" altLang="en-US" sz="2300" dirty="0">
              <a:solidFill>
                <a:prstClr val="white"/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145" y="1072970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&lt;</a:t>
            </a:r>
            <a:r>
              <a:rPr lang="ko-KR" altLang="en-US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흡연실</a:t>
            </a:r>
            <a:r>
              <a:rPr lang="en-US" altLang="ko-KR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&gt;</a:t>
            </a:r>
            <a:endParaRPr lang="ko-KR" altLang="en-US" sz="2400" dirty="0">
              <a:solidFill>
                <a:srgbClr val="44546A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46940" y="2002970"/>
            <a:ext cx="4884963" cy="812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9" y="1661025"/>
            <a:ext cx="384531" cy="38453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8" y="2760947"/>
            <a:ext cx="417682" cy="41768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46600" y="2803673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주요 코드</a:t>
            </a:r>
            <a:endParaRPr lang="ko-KR" altLang="en-US" sz="2400" dirty="0">
              <a:solidFill>
                <a:srgbClr val="44546A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46600" y="3307057"/>
            <a:ext cx="4884963" cy="2998739"/>
          </a:xfrm>
          <a:prstGeom prst="roundRect">
            <a:avLst>
              <a:gd name="adj" fmla="val 67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2" y="1628593"/>
            <a:ext cx="402230" cy="37437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803032" y="15783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영상</a:t>
            </a:r>
            <a:endParaRPr lang="ko-KR" altLang="en-US" sz="2400" dirty="0">
              <a:solidFill>
                <a:srgbClr val="44546A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33" y="3466089"/>
            <a:ext cx="445800" cy="4458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839320" y="355739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핵심기능</a:t>
            </a:r>
            <a:endParaRPr lang="ko-KR" altLang="en-US" sz="2400" dirty="0">
              <a:solidFill>
                <a:srgbClr val="44546A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346721" y="4097425"/>
            <a:ext cx="4884963" cy="2208371"/>
          </a:xfrm>
          <a:prstGeom prst="roundRect">
            <a:avLst>
              <a:gd name="adj" fmla="val 67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3" name="그림 12">
            <a:hlinkClick r:id="" action="ppaction://noaction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1255" y="2106500"/>
            <a:ext cx="1612395" cy="92201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597847" y="305910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화재발생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4" name="그림 13">
            <a:hlinkClick r:id="" action="ppaction://noaction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2407" y="2089990"/>
            <a:ext cx="1650224" cy="93636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403521" y="305084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안전확인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9240" y="2089991"/>
            <a:ext cx="1685388" cy="96085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0116781" y="3050848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연기만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감지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33608" y="158037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활용</a:t>
            </a:r>
            <a:endParaRPr lang="ko-KR" altLang="en-US" sz="2400" dirty="0">
              <a:solidFill>
                <a:srgbClr val="44546A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70732" y="2135249"/>
            <a:ext cx="4820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온도 센서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LM35/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디지털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온습도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센서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DHT11/ </a:t>
            </a:r>
          </a:p>
          <a:p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모터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디지털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버저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푸시버튼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주변광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센서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812" y="42090"/>
            <a:ext cx="568959" cy="568959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11602694" y="31929"/>
            <a:ext cx="589306" cy="602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</a:t>
            </a:r>
            <a:endParaRPr lang="ko-KR" altLang="en-US" sz="20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71913" y="4622555"/>
            <a:ext cx="42226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온습도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두 </a:t>
            </a:r>
            <a:r>
              <a:rPr lang="ko-KR" altLang="en-US" dirty="0" err="1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주변광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센서의 차이를 이용해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화재의심경우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SPI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통신으로 체크 요청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I2C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통신으로 답 수신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결과에 따라 모터 방향 설정할 수 있다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ko-KR" altLang="en-US" dirty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541" y="3393729"/>
            <a:ext cx="2157732" cy="147198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976" y="3403424"/>
            <a:ext cx="2089279" cy="155681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63"/>
          <a:stretch/>
        </p:blipFill>
        <p:spPr>
          <a:xfrm>
            <a:off x="1345095" y="4622555"/>
            <a:ext cx="1908506" cy="162584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214" y="4774985"/>
            <a:ext cx="2466763" cy="95087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21" y="5759198"/>
            <a:ext cx="2811178" cy="48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42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 1"/>
          <p:cNvSpPr/>
          <p:nvPr/>
        </p:nvSpPr>
        <p:spPr>
          <a:xfrm rot="10800000">
            <a:off x="-3404385" y="-32408"/>
            <a:ext cx="5813754" cy="6922816"/>
          </a:xfrm>
          <a:prstGeom prst="pie">
            <a:avLst>
              <a:gd name="adj1" fmla="val 5362828"/>
              <a:gd name="adj2" fmla="val 16223811"/>
            </a:avLst>
          </a:prstGeom>
          <a:noFill/>
          <a:ln w="190500">
            <a:solidFill>
              <a:srgbClr val="3B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096000" y="0"/>
            <a:ext cx="0" cy="6890408"/>
          </a:xfrm>
          <a:prstGeom prst="line">
            <a:avLst/>
          </a:prstGeom>
          <a:ln w="127000">
            <a:solidFill>
              <a:srgbClr val="3B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127000">
            <a:solidFill>
              <a:srgbClr val="3B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원형 4"/>
          <p:cNvSpPr/>
          <p:nvPr/>
        </p:nvSpPr>
        <p:spPr>
          <a:xfrm rot="10800000" flipH="1">
            <a:off x="9810873" y="-64816"/>
            <a:ext cx="5813754" cy="6922816"/>
          </a:xfrm>
          <a:prstGeom prst="pie">
            <a:avLst>
              <a:gd name="adj1" fmla="val 5362828"/>
              <a:gd name="adj2" fmla="val 16223811"/>
            </a:avLst>
          </a:prstGeom>
          <a:noFill/>
          <a:ln w="190500">
            <a:solidFill>
              <a:srgbClr val="3B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31374" y="500743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35254" y="500743"/>
            <a:ext cx="218825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4801" y="1001486"/>
            <a:ext cx="11560628" cy="5573485"/>
          </a:xfrm>
          <a:prstGeom prst="roundRect">
            <a:avLst>
              <a:gd name="adj" fmla="val 6511"/>
            </a:avLst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54594" y="500743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316273" y="500741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31902" y="500742"/>
            <a:ext cx="1850569" cy="500743"/>
          </a:xfrm>
          <a:prstGeom prst="roundRect">
            <a:avLst/>
          </a:prstGeom>
          <a:solidFill>
            <a:srgbClr val="CC99FF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2721" y="539819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4472C4">
                    <a:lumMod val="50000"/>
                  </a:srgb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04 </a:t>
            </a:r>
            <a:r>
              <a:rPr lang="ko-KR" altLang="en-US" sz="2300" dirty="0" smtClean="0">
                <a:solidFill>
                  <a:prstClr val="white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구현</a:t>
            </a:r>
            <a:endParaRPr lang="ko-KR" altLang="en-US" sz="2300" dirty="0">
              <a:solidFill>
                <a:prstClr val="white"/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145" y="1072970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&lt;</a:t>
            </a:r>
            <a:r>
              <a:rPr lang="ko-KR" altLang="en-US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관리실</a:t>
            </a:r>
            <a:r>
              <a:rPr lang="en-US" altLang="ko-KR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&gt;</a:t>
            </a:r>
            <a:endParaRPr lang="ko-KR" altLang="en-US" sz="2400" dirty="0">
              <a:solidFill>
                <a:srgbClr val="44546A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46940" y="2002970"/>
            <a:ext cx="4884963" cy="812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9" y="1661025"/>
            <a:ext cx="384531" cy="38453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8" y="2760947"/>
            <a:ext cx="417682" cy="41768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46600" y="2803673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주요 코드</a:t>
            </a:r>
            <a:endParaRPr lang="ko-KR" altLang="en-US" sz="2400" dirty="0">
              <a:solidFill>
                <a:srgbClr val="44546A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46600" y="3307057"/>
            <a:ext cx="4884963" cy="2998739"/>
          </a:xfrm>
          <a:prstGeom prst="roundRect">
            <a:avLst>
              <a:gd name="adj" fmla="val 67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2" y="1628593"/>
            <a:ext cx="402230" cy="37437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803032" y="15783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영상</a:t>
            </a:r>
            <a:endParaRPr lang="ko-KR" altLang="en-US" sz="2400" dirty="0">
              <a:solidFill>
                <a:srgbClr val="44546A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33" y="3466089"/>
            <a:ext cx="445800" cy="4458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839320" y="355739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핵심기능</a:t>
            </a:r>
            <a:endParaRPr lang="ko-KR" altLang="en-US" sz="2400" dirty="0">
              <a:solidFill>
                <a:srgbClr val="44546A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346721" y="4097425"/>
            <a:ext cx="4884963" cy="2208371"/>
          </a:xfrm>
          <a:prstGeom prst="roundRect">
            <a:avLst>
              <a:gd name="adj" fmla="val 67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3" name="그림 12">
            <a:hlinkClick r:id="" action="ppaction://noaction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1255" y="2106500"/>
            <a:ext cx="1612395" cy="92201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597847" y="305910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화재발생</a:t>
            </a:r>
            <a:endParaRPr lang="ko-KR" altLang="en-US" sz="2000" dirty="0">
              <a:solidFill>
                <a:srgbClr val="44546A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4" name="그림 13">
            <a:hlinkClick r:id="" action="ppaction://noaction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2407" y="2089990"/>
            <a:ext cx="1650224" cy="93636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403521" y="305084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안전확인</a:t>
            </a:r>
            <a:endParaRPr lang="ko-KR" altLang="en-US" sz="2000" dirty="0">
              <a:solidFill>
                <a:srgbClr val="44546A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5" name="그림 14">
            <a:hlinkClick r:id="" action="ppaction://noaction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9240" y="2089991"/>
            <a:ext cx="1685388" cy="96085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0116781" y="3050848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연기만</a:t>
            </a:r>
            <a:endParaRPr lang="en-US" altLang="ko-KR" sz="2000" dirty="0" smtClean="0">
              <a:solidFill>
                <a:srgbClr val="44546A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감지</a:t>
            </a:r>
            <a:endParaRPr lang="ko-KR" altLang="en-US" sz="2000" dirty="0">
              <a:solidFill>
                <a:srgbClr val="44546A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33608" y="158037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활용</a:t>
            </a:r>
            <a:endParaRPr lang="ko-KR" altLang="en-US" sz="2400" dirty="0">
              <a:solidFill>
                <a:srgbClr val="44546A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13714" y="2123188"/>
            <a:ext cx="4454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디지털 </a:t>
            </a:r>
            <a:r>
              <a:rPr lang="ko-KR" altLang="en-US" sz="1600" dirty="0" err="1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버저</a:t>
            </a: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 LCD/ </a:t>
            </a:r>
          </a:p>
          <a:p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RGB_LED/ UART 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통신</a:t>
            </a: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 SPI 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통신</a:t>
            </a: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 I2C 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통신</a:t>
            </a:r>
            <a:endParaRPr lang="ko-KR" altLang="en-US" sz="1600" dirty="0">
              <a:solidFill>
                <a:srgbClr val="44546A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812" y="42090"/>
            <a:ext cx="568959" cy="568959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11602694" y="31929"/>
            <a:ext cx="589306" cy="602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prstClr val="whit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</a:t>
            </a:r>
            <a:endParaRPr lang="ko-KR" altLang="en-US" sz="2000" dirty="0">
              <a:solidFill>
                <a:prstClr val="white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40255" y="4458467"/>
            <a:ext cx="47387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UART, SPI</a:t>
            </a:r>
            <a:r>
              <a:rPr lang="ko-KR" altLang="en-US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를 통해 상태를 받아오고</a:t>
            </a:r>
            <a:r>
              <a:rPr lang="en-US" altLang="ko-KR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</a:p>
          <a:p>
            <a:r>
              <a:rPr lang="en-US" altLang="ko-KR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I2C </a:t>
            </a:r>
            <a:r>
              <a:rPr lang="ko-KR" altLang="en-US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통신으로 상황을 통제한다</a:t>
            </a:r>
            <a:r>
              <a:rPr lang="en-US" altLang="ko-KR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RGB_LED  </a:t>
            </a:r>
            <a:r>
              <a:rPr lang="ko-KR" altLang="en-US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모듈로 하여금 현재 상황을 파악</a:t>
            </a:r>
            <a:endParaRPr lang="en-US" altLang="ko-KR" dirty="0" smtClean="0">
              <a:solidFill>
                <a:srgbClr val="44546A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할 수 있다</a:t>
            </a:r>
            <a:r>
              <a:rPr lang="en-US" altLang="ko-KR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Serial </a:t>
            </a:r>
            <a:r>
              <a:rPr lang="ko-KR" altLang="en-US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통신</a:t>
            </a:r>
            <a:r>
              <a:rPr lang="en-US" altLang="ko-KR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dirty="0" err="1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푸시버튼으로</a:t>
            </a:r>
            <a:r>
              <a:rPr lang="ko-KR" altLang="en-US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상황 알림 가능</a:t>
            </a:r>
            <a:endParaRPr lang="ko-KR" altLang="en-US" dirty="0">
              <a:solidFill>
                <a:srgbClr val="44546A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10" y="3352931"/>
            <a:ext cx="4611354" cy="144766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611" y="3802658"/>
            <a:ext cx="2227191" cy="249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0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42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 1"/>
          <p:cNvSpPr/>
          <p:nvPr/>
        </p:nvSpPr>
        <p:spPr>
          <a:xfrm rot="10800000">
            <a:off x="-3404385" y="-32408"/>
            <a:ext cx="5813754" cy="6922816"/>
          </a:xfrm>
          <a:prstGeom prst="pie">
            <a:avLst>
              <a:gd name="adj1" fmla="val 5362828"/>
              <a:gd name="adj2" fmla="val 16223811"/>
            </a:avLst>
          </a:prstGeom>
          <a:noFill/>
          <a:ln w="190500">
            <a:solidFill>
              <a:srgbClr val="3B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096000" y="0"/>
            <a:ext cx="0" cy="6890408"/>
          </a:xfrm>
          <a:prstGeom prst="line">
            <a:avLst/>
          </a:prstGeom>
          <a:ln w="127000">
            <a:solidFill>
              <a:srgbClr val="3B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127000">
            <a:solidFill>
              <a:srgbClr val="3B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원형 4"/>
          <p:cNvSpPr/>
          <p:nvPr/>
        </p:nvSpPr>
        <p:spPr>
          <a:xfrm rot="10800000" flipH="1">
            <a:off x="9810873" y="-64816"/>
            <a:ext cx="5813754" cy="6922816"/>
          </a:xfrm>
          <a:prstGeom prst="pie">
            <a:avLst>
              <a:gd name="adj1" fmla="val 5362828"/>
              <a:gd name="adj2" fmla="val 16223811"/>
            </a:avLst>
          </a:prstGeom>
          <a:noFill/>
          <a:ln w="190500">
            <a:solidFill>
              <a:srgbClr val="3B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31374" y="500743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35254" y="500743"/>
            <a:ext cx="218825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54594" y="500743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812" y="42090"/>
            <a:ext cx="568959" cy="568959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11602694" y="31929"/>
            <a:ext cx="589306" cy="602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prstClr val="whit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</a:t>
            </a:r>
            <a:endParaRPr lang="ko-KR" altLang="en-US" sz="2000" dirty="0">
              <a:solidFill>
                <a:prstClr val="white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04801" y="1001486"/>
            <a:ext cx="11560628" cy="5573485"/>
          </a:xfrm>
          <a:prstGeom prst="roundRect">
            <a:avLst>
              <a:gd name="adj" fmla="val 6511"/>
            </a:avLst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1373" y="1125245"/>
            <a:ext cx="520675" cy="52067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156548" y="1271396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활용 정리</a:t>
            </a:r>
            <a:endParaRPr lang="ko-KR" altLang="en-US" sz="2400" dirty="0">
              <a:solidFill>
                <a:srgbClr val="44546A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9540" y="1792071"/>
            <a:ext cx="10440643" cy="4569540"/>
          </a:xfrm>
          <a:prstGeom prst="roundRect">
            <a:avLst>
              <a:gd name="adj" fmla="val 67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74057" y="2523646"/>
            <a:ext cx="10443885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Serial.print</a:t>
            </a:r>
            <a:r>
              <a:rPr lang="en-US" altLang="ko-KR" dirty="0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() / delay() / LED/ </a:t>
            </a:r>
            <a:r>
              <a:rPr lang="en-US" altLang="ko-KR" dirty="0" err="1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millis</a:t>
            </a:r>
            <a:r>
              <a:rPr lang="en-US" altLang="ko-KR" dirty="0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()(</a:t>
            </a:r>
            <a:r>
              <a:rPr lang="ko-KR" altLang="en-US" dirty="0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다중기능</a:t>
            </a:r>
            <a:r>
              <a:rPr lang="en-US" altLang="ko-KR" dirty="0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)/ </a:t>
            </a:r>
            <a:r>
              <a:rPr lang="ko-KR" altLang="en-US" dirty="0" err="1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푸쉬</a:t>
            </a:r>
            <a:r>
              <a:rPr lang="ko-KR" altLang="en-US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버튼</a:t>
            </a:r>
            <a:r>
              <a:rPr lang="en-US" altLang="ko-KR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</a:t>
            </a:r>
            <a:r>
              <a:rPr lang="ko-KR" altLang="en-US" dirty="0" err="1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토글</a:t>
            </a:r>
            <a:r>
              <a:rPr lang="ko-KR" altLang="en-US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스위치</a:t>
            </a:r>
            <a:r>
              <a:rPr lang="en-US" altLang="ko-KR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 / </a:t>
            </a:r>
            <a:r>
              <a:rPr lang="ko-KR" altLang="en-US" dirty="0" err="1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디바운싱</a:t>
            </a:r>
            <a:r>
              <a:rPr lang="ko-KR" altLang="en-US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함수 </a:t>
            </a:r>
            <a:r>
              <a:rPr lang="en-US" altLang="ko-KR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 </a:t>
            </a:r>
            <a:endParaRPr lang="en-US" altLang="ko-KR" dirty="0" smtClean="0">
              <a:solidFill>
                <a:srgbClr val="FFC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RGB LED/ </a:t>
            </a:r>
            <a:r>
              <a:rPr lang="ko-KR" altLang="en-US" dirty="0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가변 저항 </a:t>
            </a:r>
            <a:r>
              <a:rPr lang="en-US" altLang="ko-KR" dirty="0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 </a:t>
            </a:r>
            <a:r>
              <a:rPr lang="ko-KR" altLang="en-US" dirty="0" err="1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저항형</a:t>
            </a:r>
            <a:r>
              <a:rPr lang="ko-KR" altLang="en-US" dirty="0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센서</a:t>
            </a:r>
            <a:r>
              <a:rPr lang="en-US" altLang="ko-KR" dirty="0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</a:t>
            </a:r>
            <a:r>
              <a:rPr lang="ko-KR" altLang="en-US" dirty="0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온도 센서</a:t>
            </a:r>
            <a:r>
              <a:rPr lang="en-US" altLang="ko-KR" dirty="0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-LM35, </a:t>
            </a:r>
            <a:r>
              <a:rPr lang="ko-KR" altLang="en-US" dirty="0" err="1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주변광</a:t>
            </a:r>
            <a:r>
              <a:rPr lang="ko-KR" altLang="en-US" dirty="0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센서</a:t>
            </a:r>
            <a:r>
              <a:rPr lang="en-US" altLang="ko-KR" dirty="0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-PT550/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기울기 센서</a:t>
            </a:r>
            <a:r>
              <a:rPr lang="en-US" altLang="ko-KR" dirty="0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-SW200)/ </a:t>
            </a:r>
            <a:r>
              <a:rPr lang="ko-KR" altLang="en-US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아날로그 </a:t>
            </a:r>
            <a:r>
              <a:rPr lang="ko-KR" altLang="en-US" dirty="0" err="1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주변광</a:t>
            </a:r>
            <a:r>
              <a:rPr lang="ko-KR" altLang="en-US" dirty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센서</a:t>
            </a: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-DFR0026 / </a:t>
            </a:r>
            <a:r>
              <a:rPr lang="ko-KR" altLang="en-US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디지털 진동 센서</a:t>
            </a:r>
            <a:r>
              <a:rPr lang="en-US" altLang="ko-KR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-DFR0027 / </a:t>
            </a:r>
            <a:endParaRPr lang="en-US" altLang="ko-KR" dirty="0" smtClean="0">
              <a:solidFill>
                <a:srgbClr val="FFC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디지털 </a:t>
            </a:r>
            <a:r>
              <a:rPr lang="ko-KR" altLang="en-US" dirty="0" err="1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온습도</a:t>
            </a:r>
            <a:r>
              <a:rPr lang="ko-KR" altLang="en-US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센서</a:t>
            </a:r>
            <a:r>
              <a:rPr lang="en-US" altLang="ko-KR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-DHT11 / </a:t>
            </a:r>
            <a:r>
              <a:rPr lang="en-US" altLang="ko-KR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PIR </a:t>
            </a:r>
            <a:r>
              <a:rPr lang="ko-KR" altLang="en-US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센서</a:t>
            </a:r>
            <a:r>
              <a:rPr lang="en-US" altLang="ko-KR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-HC-SR501 / </a:t>
            </a:r>
            <a:r>
              <a:rPr lang="ko-KR" altLang="en-US" dirty="0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초음파 센서</a:t>
            </a:r>
            <a:r>
              <a:rPr lang="en-US" altLang="ko-KR" dirty="0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-HC-SR04P/ </a:t>
            </a:r>
            <a:r>
              <a:rPr lang="ko-KR" altLang="en-US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디지털 </a:t>
            </a:r>
            <a:r>
              <a:rPr lang="ko-KR" altLang="en-US" dirty="0" err="1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버저</a:t>
            </a:r>
            <a:r>
              <a:rPr lang="ko-KR" altLang="en-US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 </a:t>
            </a:r>
            <a:endParaRPr lang="en-US" altLang="ko-KR" dirty="0" smtClean="0">
              <a:solidFill>
                <a:srgbClr val="FFC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LCD </a:t>
            </a:r>
            <a:r>
              <a:rPr lang="en-US" altLang="ko-KR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 </a:t>
            </a: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DC </a:t>
            </a:r>
            <a:r>
              <a:rPr lang="ko-KR" altLang="en-US" dirty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모터</a:t>
            </a: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(-</a:t>
            </a:r>
            <a:r>
              <a:rPr lang="ko-KR" altLang="en-US" dirty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릴레이 </a:t>
            </a: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 </a:t>
            </a:r>
            <a:r>
              <a:rPr lang="en-US" altLang="ko-KR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DC </a:t>
            </a:r>
            <a:r>
              <a:rPr lang="ko-KR" altLang="en-US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모터</a:t>
            </a:r>
            <a:r>
              <a:rPr lang="en-US" altLang="ko-KR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</a:t>
            </a:r>
            <a:r>
              <a:rPr lang="ko-KR" altLang="en-US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트랜지스터와 다이오드 </a:t>
            </a:r>
            <a:r>
              <a:rPr lang="en-US" altLang="ko-KR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 DC </a:t>
            </a:r>
            <a:r>
              <a:rPr lang="ko-KR" altLang="en-US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모터</a:t>
            </a:r>
            <a:r>
              <a:rPr lang="en-US" altLang="ko-KR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-H-</a:t>
            </a:r>
            <a:r>
              <a:rPr lang="ko-KR" altLang="en-US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브리지 </a:t>
            </a:r>
            <a:r>
              <a:rPr lang="en-US" altLang="ko-KR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 </a:t>
            </a:r>
            <a:r>
              <a:rPr lang="ko-KR" altLang="en-US" dirty="0" err="1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정전압기</a:t>
            </a:r>
            <a:r>
              <a:rPr lang="en-US" altLang="ko-KR" dirty="0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/ 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서보</a:t>
            </a:r>
            <a:r>
              <a:rPr lang="ko-KR" altLang="en-US" dirty="0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모터</a:t>
            </a:r>
            <a:r>
              <a:rPr lang="en-US" altLang="ko-KR" dirty="0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 </a:t>
            </a:r>
            <a:r>
              <a:rPr lang="ko-KR" altLang="en-US" dirty="0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시리얼 통신</a:t>
            </a:r>
            <a:r>
              <a:rPr lang="en-US" altLang="ko-KR" dirty="0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</a:t>
            </a:r>
            <a:r>
              <a:rPr lang="en-US" altLang="ko-KR" dirty="0" err="1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realterm</a:t>
            </a:r>
            <a:r>
              <a:rPr lang="en-US" altLang="ko-KR" dirty="0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 / UART / </a:t>
            </a:r>
            <a:r>
              <a:rPr lang="ko-KR" altLang="en-US" dirty="0" err="1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아두이노</a:t>
            </a:r>
            <a:r>
              <a:rPr lang="en-US" altLang="ko-KR" dirty="0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</a:t>
            </a:r>
            <a:r>
              <a:rPr lang="ko-KR" altLang="en-US" dirty="0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컴퓨터 통신</a:t>
            </a:r>
            <a:r>
              <a:rPr lang="en-US" altLang="ko-KR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 SPI </a:t>
            </a:r>
            <a:r>
              <a:rPr lang="ko-KR" altLang="en-US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통신 </a:t>
            </a:r>
            <a:r>
              <a:rPr lang="en-US" altLang="ko-KR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 I2C </a:t>
            </a:r>
            <a:r>
              <a:rPr lang="ko-KR" altLang="en-US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통신 </a:t>
            </a:r>
            <a:r>
              <a:rPr lang="en-US" altLang="ko-KR" dirty="0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I2C_</a:t>
            </a:r>
            <a:r>
              <a:rPr lang="ko-KR" altLang="en-US" dirty="0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통신 </a:t>
            </a:r>
            <a:r>
              <a:rPr lang="en-US" altLang="ko-KR" dirty="0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LCD/ 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인터럽트</a:t>
            </a:r>
            <a:endParaRPr lang="en-US" altLang="ko-KR" dirty="0" smtClean="0">
              <a:solidFill>
                <a:schemeClr val="tx2">
                  <a:lumMod val="5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731902" y="500742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316273" y="500741"/>
            <a:ext cx="1850569" cy="500743"/>
          </a:xfrm>
          <a:prstGeom prst="roundRect">
            <a:avLst/>
          </a:prstGeom>
          <a:solidFill>
            <a:srgbClr val="CC99FF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07212" y="561834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4472C4">
                    <a:lumMod val="50000"/>
                  </a:srgb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05 </a:t>
            </a:r>
            <a:r>
              <a:rPr lang="ko-KR" altLang="en-US" sz="2300" dirty="0" smtClean="0">
                <a:solidFill>
                  <a:schemeClr val="bg1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활용 정리</a:t>
            </a:r>
            <a:endParaRPr lang="ko-KR" altLang="en-US" sz="2300" dirty="0">
              <a:solidFill>
                <a:schemeClr val="bg1"/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05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42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096000" y="0"/>
            <a:ext cx="0" cy="6890408"/>
          </a:xfrm>
          <a:prstGeom prst="line">
            <a:avLst/>
          </a:prstGeom>
          <a:ln w="127000">
            <a:solidFill>
              <a:srgbClr val="3B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384156" y="4021306"/>
            <a:ext cx="3493019" cy="4000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127000">
            <a:solidFill>
              <a:srgbClr val="3B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533775" y="3124200"/>
            <a:ext cx="4919090" cy="4000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원형 3"/>
          <p:cNvSpPr/>
          <p:nvPr/>
        </p:nvSpPr>
        <p:spPr>
          <a:xfrm rot="10800000" flipH="1">
            <a:off x="9810873" y="-64816"/>
            <a:ext cx="5813754" cy="6922816"/>
          </a:xfrm>
          <a:prstGeom prst="pie">
            <a:avLst>
              <a:gd name="adj1" fmla="val 5362828"/>
              <a:gd name="adj2" fmla="val 16223811"/>
            </a:avLst>
          </a:prstGeom>
          <a:noFill/>
          <a:ln w="190500">
            <a:solidFill>
              <a:srgbClr val="3B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원형 4"/>
          <p:cNvSpPr/>
          <p:nvPr/>
        </p:nvSpPr>
        <p:spPr>
          <a:xfrm rot="10800000">
            <a:off x="-3404385" y="-32408"/>
            <a:ext cx="5813754" cy="6922816"/>
          </a:xfrm>
          <a:prstGeom prst="pie">
            <a:avLst>
              <a:gd name="adj1" fmla="val 5362828"/>
              <a:gd name="adj2" fmla="val 16223811"/>
            </a:avLst>
          </a:prstGeom>
          <a:noFill/>
          <a:ln w="190500">
            <a:solidFill>
              <a:srgbClr val="3B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86937" y="4490442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- Questions?-</a:t>
            </a:r>
            <a:endParaRPr lang="ko-KR" altLang="en-US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6187" y="2665244"/>
            <a:ext cx="51796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sque" panose="020B07030603020A0203" pitchFamily="34" charset="0"/>
              </a:rPr>
              <a:t>THe</a:t>
            </a:r>
            <a:r>
              <a:rPr lang="en-US" altLang="ko-KR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sque" panose="020B07030603020A0203" pitchFamily="34" charset="0"/>
              </a:rPr>
              <a:t> END </a:t>
            </a: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sque" panose="020B07030603020A0203" pitchFamily="34" charset="0"/>
              </a:rPr>
              <a:t>THANK YOU</a:t>
            </a:r>
            <a:endParaRPr lang="ko-KR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sque" panose="020B0703060302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3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42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모서리가 둥근 직사각형 108"/>
          <p:cNvSpPr/>
          <p:nvPr/>
        </p:nvSpPr>
        <p:spPr>
          <a:xfrm>
            <a:off x="3316273" y="500741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2731902" y="500742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형 13"/>
          <p:cNvSpPr/>
          <p:nvPr/>
        </p:nvSpPr>
        <p:spPr>
          <a:xfrm rot="10800000">
            <a:off x="-3404385" y="-32408"/>
            <a:ext cx="5813754" cy="6922816"/>
          </a:xfrm>
          <a:prstGeom prst="pie">
            <a:avLst>
              <a:gd name="adj1" fmla="val 5362828"/>
              <a:gd name="adj2" fmla="val 16223811"/>
            </a:avLst>
          </a:prstGeom>
          <a:noFill/>
          <a:ln w="190500">
            <a:solidFill>
              <a:srgbClr val="3B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096000" y="0"/>
            <a:ext cx="0" cy="6890408"/>
          </a:xfrm>
          <a:prstGeom prst="line">
            <a:avLst/>
          </a:prstGeom>
          <a:ln w="127000">
            <a:solidFill>
              <a:srgbClr val="3B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127000">
            <a:solidFill>
              <a:srgbClr val="3B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원형 12"/>
          <p:cNvSpPr/>
          <p:nvPr/>
        </p:nvSpPr>
        <p:spPr>
          <a:xfrm rot="10800000" flipH="1">
            <a:off x="9810873" y="-64816"/>
            <a:ext cx="5813754" cy="6922816"/>
          </a:xfrm>
          <a:prstGeom prst="pie">
            <a:avLst>
              <a:gd name="adj1" fmla="val 5362828"/>
              <a:gd name="adj2" fmla="val 16223811"/>
            </a:avLst>
          </a:prstGeom>
          <a:noFill/>
          <a:ln w="190500">
            <a:solidFill>
              <a:srgbClr val="3B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4801" y="1001486"/>
            <a:ext cx="11560628" cy="5573485"/>
          </a:xfrm>
          <a:prstGeom prst="roundRect">
            <a:avLst>
              <a:gd name="adj" fmla="val 6511"/>
            </a:avLst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6" name="직선 연결선 35"/>
          <p:cNvCxnSpPr>
            <a:endCxn id="39" idx="0"/>
          </p:cNvCxnSpPr>
          <p:nvPr/>
        </p:nvCxnSpPr>
        <p:spPr>
          <a:xfrm flipV="1">
            <a:off x="1771650" y="2715986"/>
            <a:ext cx="5660913" cy="8164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46" idx="0"/>
            <a:endCxn id="39" idx="2"/>
          </p:cNvCxnSpPr>
          <p:nvPr/>
        </p:nvCxnSpPr>
        <p:spPr>
          <a:xfrm flipV="1">
            <a:off x="2280016" y="4097375"/>
            <a:ext cx="5155514" cy="17425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원호 38"/>
          <p:cNvSpPr/>
          <p:nvPr/>
        </p:nvSpPr>
        <p:spPr>
          <a:xfrm>
            <a:off x="6759784" y="2715986"/>
            <a:ext cx="1345559" cy="1381396"/>
          </a:xfrm>
          <a:prstGeom prst="arc">
            <a:avLst>
              <a:gd name="adj1" fmla="val 16200000"/>
              <a:gd name="adj2" fmla="val 5385234"/>
            </a:avLst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45" name="직선 연결선 44"/>
          <p:cNvCxnSpPr>
            <a:endCxn id="46" idx="2"/>
          </p:cNvCxnSpPr>
          <p:nvPr/>
        </p:nvCxnSpPr>
        <p:spPr>
          <a:xfrm flipH="1" flipV="1">
            <a:off x="2277049" y="5496193"/>
            <a:ext cx="8600998" cy="4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원호 45"/>
          <p:cNvSpPr/>
          <p:nvPr/>
        </p:nvSpPr>
        <p:spPr>
          <a:xfrm flipH="1">
            <a:off x="1313955" y="4114800"/>
            <a:ext cx="1932122" cy="1381396"/>
          </a:xfrm>
          <a:prstGeom prst="arc">
            <a:avLst>
              <a:gd name="adj1" fmla="val 16200000"/>
              <a:gd name="adj2" fmla="val 5385234"/>
            </a:avLst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657350" y="2609850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748507" y="5381893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10218" y="2164572"/>
            <a:ext cx="132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7030A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START</a:t>
            </a:r>
            <a:endParaRPr lang="ko-KR" altLang="en-US" sz="2400" dirty="0">
              <a:solidFill>
                <a:srgbClr val="7030A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232666" y="4928872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7030A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FINISH</a:t>
            </a:r>
            <a:endParaRPr lang="ko-KR" altLang="en-US" sz="2400" dirty="0">
              <a:solidFill>
                <a:srgbClr val="7030A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131777" y="2608757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438201" y="1876393"/>
            <a:ext cx="1615752" cy="675214"/>
            <a:chOff x="3470478" y="7677685"/>
            <a:chExt cx="1615752" cy="675214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3470478" y="7677685"/>
              <a:ext cx="1615752" cy="4574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rgbClr val="7030A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개발 일정</a:t>
              </a:r>
              <a:endParaRPr lang="ko-KR" altLang="en-US" sz="2000" dirty="0">
                <a:solidFill>
                  <a:srgbClr val="7030A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flipV="1">
              <a:off x="4164054" y="8048099"/>
              <a:ext cx="228600" cy="3048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3" name="타원 72"/>
          <p:cNvSpPr/>
          <p:nvPr/>
        </p:nvSpPr>
        <p:spPr>
          <a:xfrm>
            <a:off x="5645183" y="2615295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4951607" y="1876393"/>
            <a:ext cx="1615752" cy="675214"/>
            <a:chOff x="3470478" y="7677685"/>
            <a:chExt cx="1615752" cy="675214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470478" y="7677685"/>
              <a:ext cx="1615752" cy="4574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rgbClr val="7030A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시나리오</a:t>
              </a:r>
              <a:endParaRPr lang="ko-KR" altLang="en-US" sz="2000" dirty="0">
                <a:solidFill>
                  <a:srgbClr val="7030A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flipV="1">
              <a:off x="4164054" y="8048099"/>
              <a:ext cx="228600" cy="3048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타원 79"/>
          <p:cNvSpPr/>
          <p:nvPr/>
        </p:nvSpPr>
        <p:spPr>
          <a:xfrm>
            <a:off x="6081880" y="5389727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3552745" y="5371444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5378304" y="4666885"/>
            <a:ext cx="1615752" cy="675214"/>
            <a:chOff x="3470478" y="7677685"/>
            <a:chExt cx="1615752" cy="675214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470478" y="7677685"/>
              <a:ext cx="1615752" cy="4574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rgbClr val="7030A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관리실</a:t>
              </a:r>
              <a:endParaRPr lang="ko-KR" altLang="en-US" sz="2000" dirty="0">
                <a:solidFill>
                  <a:srgbClr val="7030A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85" name="이등변 삼각형 84"/>
            <p:cNvSpPr/>
            <p:nvPr/>
          </p:nvSpPr>
          <p:spPr>
            <a:xfrm flipV="1">
              <a:off x="4164054" y="8048099"/>
              <a:ext cx="228600" cy="3048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2845485" y="4686956"/>
            <a:ext cx="1615752" cy="675214"/>
            <a:chOff x="3470478" y="7677685"/>
            <a:chExt cx="1615752" cy="675214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3470478" y="7677685"/>
              <a:ext cx="1615752" cy="4574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rgbClr val="7030A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흡연실</a:t>
              </a:r>
              <a:endParaRPr lang="ko-KR" altLang="en-US" sz="2000" dirty="0">
                <a:solidFill>
                  <a:srgbClr val="7030A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88" name="이등변 삼각형 87"/>
            <p:cNvSpPr/>
            <p:nvPr/>
          </p:nvSpPr>
          <p:spPr>
            <a:xfrm flipV="1">
              <a:off x="4164054" y="8048099"/>
              <a:ext cx="228600" cy="3048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9" name="타원 88"/>
          <p:cNvSpPr/>
          <p:nvPr/>
        </p:nvSpPr>
        <p:spPr>
          <a:xfrm>
            <a:off x="8814575" y="5397679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8120999" y="4666885"/>
            <a:ext cx="1615752" cy="675214"/>
            <a:chOff x="3470478" y="7677685"/>
            <a:chExt cx="1615752" cy="675214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3470478" y="7677685"/>
              <a:ext cx="1615752" cy="4574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rgbClr val="7030A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활용 정리</a:t>
              </a:r>
              <a:endParaRPr lang="ko-KR" altLang="en-US" sz="2000" dirty="0">
                <a:solidFill>
                  <a:srgbClr val="7030A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92" name="이등변 삼각형 91"/>
            <p:cNvSpPr/>
            <p:nvPr/>
          </p:nvSpPr>
          <p:spPr>
            <a:xfrm flipV="1">
              <a:off x="4164054" y="8048099"/>
              <a:ext cx="228600" cy="3048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3" name="타원 92"/>
          <p:cNvSpPr/>
          <p:nvPr/>
        </p:nvSpPr>
        <p:spPr>
          <a:xfrm>
            <a:off x="1176278" y="4699519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469018" y="4027731"/>
            <a:ext cx="1615752" cy="675214"/>
            <a:chOff x="3470478" y="7677685"/>
            <a:chExt cx="1615752" cy="675214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3470478" y="7677685"/>
              <a:ext cx="1615752" cy="4574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rgbClr val="7030A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쓰레기통</a:t>
              </a:r>
              <a:endParaRPr lang="ko-KR" altLang="en-US" sz="2000" dirty="0">
                <a:solidFill>
                  <a:srgbClr val="7030A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96" name="이등변 삼각형 95"/>
            <p:cNvSpPr/>
            <p:nvPr/>
          </p:nvSpPr>
          <p:spPr>
            <a:xfrm flipV="1">
              <a:off x="4164054" y="8048099"/>
              <a:ext cx="228600" cy="3048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타원 96"/>
          <p:cNvSpPr/>
          <p:nvPr/>
        </p:nvSpPr>
        <p:spPr>
          <a:xfrm>
            <a:off x="3682376" y="4005136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975116" y="3320648"/>
            <a:ext cx="1615752" cy="675214"/>
            <a:chOff x="3470478" y="7677685"/>
            <a:chExt cx="1615752" cy="675214"/>
          </a:xfrm>
        </p:grpSpPr>
        <p:sp>
          <p:nvSpPr>
            <p:cNvPr id="99" name="모서리가 둥근 직사각형 98"/>
            <p:cNvSpPr/>
            <p:nvPr/>
          </p:nvSpPr>
          <p:spPr>
            <a:xfrm>
              <a:off x="3470478" y="7677685"/>
              <a:ext cx="1615752" cy="4574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rgbClr val="7030A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휴게실</a:t>
              </a:r>
              <a:endParaRPr lang="ko-KR" altLang="en-US" sz="2000" dirty="0">
                <a:solidFill>
                  <a:srgbClr val="7030A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100" name="이등변 삼각형 99"/>
            <p:cNvSpPr/>
            <p:nvPr/>
          </p:nvSpPr>
          <p:spPr>
            <a:xfrm flipV="1">
              <a:off x="4164054" y="8048099"/>
              <a:ext cx="228600" cy="3048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1" name="타원 100"/>
          <p:cNvSpPr/>
          <p:nvPr/>
        </p:nvSpPr>
        <p:spPr>
          <a:xfrm>
            <a:off x="6173008" y="3985073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5479432" y="3268926"/>
            <a:ext cx="1615752" cy="675214"/>
            <a:chOff x="3470478" y="7677685"/>
            <a:chExt cx="1615752" cy="675214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3470478" y="7677685"/>
              <a:ext cx="1615752" cy="4574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rgbClr val="7030A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관중석</a:t>
              </a:r>
              <a:endParaRPr lang="ko-KR" altLang="en-US" sz="2000" dirty="0">
                <a:solidFill>
                  <a:srgbClr val="7030A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104" name="이등변 삼각형 103"/>
            <p:cNvSpPr/>
            <p:nvPr/>
          </p:nvSpPr>
          <p:spPr>
            <a:xfrm flipV="1">
              <a:off x="4164054" y="8048099"/>
              <a:ext cx="228600" cy="3048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5" name="타원 104"/>
          <p:cNvSpPr/>
          <p:nvPr/>
        </p:nvSpPr>
        <p:spPr>
          <a:xfrm>
            <a:off x="7989456" y="3300504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7282196" y="2562498"/>
            <a:ext cx="1615752" cy="675214"/>
            <a:chOff x="3470478" y="7677685"/>
            <a:chExt cx="1615752" cy="675214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3470478" y="7677685"/>
              <a:ext cx="1615752" cy="4574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rgbClr val="7030A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경기장</a:t>
              </a:r>
              <a:endParaRPr lang="ko-KR" altLang="en-US" sz="2000" dirty="0">
                <a:solidFill>
                  <a:srgbClr val="7030A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108" name="이등변 삼각형 107"/>
            <p:cNvSpPr/>
            <p:nvPr/>
          </p:nvSpPr>
          <p:spPr>
            <a:xfrm flipV="1">
              <a:off x="4164054" y="8048099"/>
              <a:ext cx="228600" cy="3048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1" name="모서리가 둥근 직사각형 110"/>
          <p:cNvSpPr/>
          <p:nvPr/>
        </p:nvSpPr>
        <p:spPr>
          <a:xfrm>
            <a:off x="2053768" y="500743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342571" y="500743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652207" y="500742"/>
            <a:ext cx="1850569" cy="500743"/>
          </a:xfrm>
          <a:prstGeom prst="roundRect">
            <a:avLst/>
          </a:prstGeom>
          <a:solidFill>
            <a:srgbClr val="CC99FF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689721" y="557239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01</a:t>
            </a:r>
            <a:r>
              <a:rPr lang="en-US" altLang="ko-KR" sz="2400" dirty="0" smtClean="0">
                <a:solidFill>
                  <a:schemeClr val="bg1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 INDEX</a:t>
            </a:r>
            <a:endParaRPr lang="ko-KR" altLang="en-US" sz="2400" dirty="0">
              <a:solidFill>
                <a:schemeClr val="bg1"/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03" y="1550521"/>
            <a:ext cx="1888557" cy="18885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656" y="2826872"/>
            <a:ext cx="860611" cy="86061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812" y="42090"/>
            <a:ext cx="568959" cy="568959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1602694" y="31929"/>
            <a:ext cx="589306" cy="602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endParaRPr lang="ko-KR" altLang="en-US" sz="20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3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42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316273" y="500741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31902" y="500742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형 13"/>
          <p:cNvSpPr/>
          <p:nvPr/>
        </p:nvSpPr>
        <p:spPr>
          <a:xfrm rot="10800000">
            <a:off x="-3404385" y="-32408"/>
            <a:ext cx="5813754" cy="6922816"/>
          </a:xfrm>
          <a:prstGeom prst="pie">
            <a:avLst>
              <a:gd name="adj1" fmla="val 5362828"/>
              <a:gd name="adj2" fmla="val 16223811"/>
            </a:avLst>
          </a:prstGeom>
          <a:noFill/>
          <a:ln w="190500">
            <a:solidFill>
              <a:srgbClr val="3B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1374" y="500743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054594" y="500743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57120" y="500743"/>
            <a:ext cx="2188259" cy="500743"/>
          </a:xfrm>
          <a:prstGeom prst="roundRect">
            <a:avLst/>
          </a:prstGeom>
          <a:solidFill>
            <a:srgbClr val="CC99FF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096000" y="0"/>
            <a:ext cx="0" cy="6890408"/>
          </a:xfrm>
          <a:prstGeom prst="line">
            <a:avLst/>
          </a:prstGeom>
          <a:ln w="127000">
            <a:solidFill>
              <a:srgbClr val="3B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127000">
            <a:solidFill>
              <a:srgbClr val="3B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원형 12"/>
          <p:cNvSpPr/>
          <p:nvPr/>
        </p:nvSpPr>
        <p:spPr>
          <a:xfrm rot="10800000" flipH="1">
            <a:off x="9810873" y="-64816"/>
            <a:ext cx="5813754" cy="6922816"/>
          </a:xfrm>
          <a:prstGeom prst="pie">
            <a:avLst>
              <a:gd name="adj1" fmla="val 5362828"/>
              <a:gd name="adj2" fmla="val 16223811"/>
            </a:avLst>
          </a:prstGeom>
          <a:noFill/>
          <a:ln w="190500">
            <a:solidFill>
              <a:srgbClr val="3B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4801" y="1001486"/>
            <a:ext cx="11560628" cy="5573485"/>
          </a:xfrm>
          <a:prstGeom prst="roundRect">
            <a:avLst>
              <a:gd name="adj" fmla="val 6511"/>
            </a:avLst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11270" y="546349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4472C4">
                    <a:lumMod val="50000"/>
                  </a:srgb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02 </a:t>
            </a:r>
            <a:r>
              <a:rPr lang="ko-KR" altLang="en-US" sz="2200" dirty="0" smtClean="0">
                <a:solidFill>
                  <a:prstClr val="white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개발일정</a:t>
            </a:r>
            <a:endParaRPr lang="ko-KR" altLang="en-US" sz="2200" dirty="0">
              <a:solidFill>
                <a:prstClr val="white"/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251249" y="1934311"/>
            <a:ext cx="37681" cy="3999244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2595" y="2104540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5</a:t>
            </a:r>
            <a:r>
              <a:rPr lang="ko-KR" altLang="en-US" sz="32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주차</a:t>
            </a:r>
            <a:endParaRPr lang="ko-KR" altLang="en-US" sz="3200" dirty="0">
              <a:solidFill>
                <a:schemeClr val="tx2">
                  <a:lumMod val="50000"/>
                </a:schemeClr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72595" y="2731456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6</a:t>
            </a:r>
            <a:r>
              <a:rPr lang="ko-KR" altLang="en-US" sz="32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주차</a:t>
            </a:r>
            <a:endParaRPr lang="ko-KR" altLang="en-US" sz="3200" dirty="0">
              <a:solidFill>
                <a:schemeClr val="tx2">
                  <a:lumMod val="50000"/>
                </a:schemeClr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72595" y="3366323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7</a:t>
            </a:r>
            <a:r>
              <a:rPr lang="ko-KR" altLang="en-US" sz="32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주차</a:t>
            </a:r>
            <a:endParaRPr lang="ko-KR" altLang="en-US" sz="3200" dirty="0">
              <a:solidFill>
                <a:schemeClr val="tx2">
                  <a:lumMod val="50000"/>
                </a:schemeClr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79057" y="3994766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8</a:t>
            </a:r>
            <a:r>
              <a:rPr lang="ko-KR" altLang="en-US" sz="32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주차</a:t>
            </a:r>
            <a:endParaRPr lang="ko-KR" altLang="en-US" sz="3200" dirty="0">
              <a:solidFill>
                <a:schemeClr val="tx2">
                  <a:lumMod val="50000"/>
                </a:schemeClr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79057" y="4629633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9</a:t>
            </a:r>
            <a:r>
              <a:rPr lang="ko-KR" altLang="en-US" sz="32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주차</a:t>
            </a:r>
            <a:endParaRPr lang="ko-KR" altLang="en-US" sz="3200" dirty="0">
              <a:solidFill>
                <a:schemeClr val="tx2">
                  <a:lumMod val="50000"/>
                </a:schemeClr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79296" y="5259895"/>
            <a:ext cx="1604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10</a:t>
            </a:r>
            <a:r>
              <a:rPr lang="ko-KR" altLang="en-US" sz="32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주차</a:t>
            </a:r>
            <a:endParaRPr lang="ko-KR" altLang="en-US" sz="3200" dirty="0">
              <a:solidFill>
                <a:schemeClr val="tx2">
                  <a:lumMod val="50000"/>
                </a:schemeClr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7996920" y="1932336"/>
            <a:ext cx="33564" cy="256749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47851" y="2092665"/>
            <a:ext cx="1604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11</a:t>
            </a:r>
            <a:r>
              <a:rPr lang="ko-KR" altLang="en-US" sz="32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주차</a:t>
            </a:r>
            <a:endParaRPr lang="ko-KR" altLang="en-US" sz="3200" dirty="0">
              <a:solidFill>
                <a:schemeClr val="tx2">
                  <a:lumMod val="50000"/>
                </a:schemeClr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47851" y="2719581"/>
            <a:ext cx="1604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12</a:t>
            </a:r>
            <a:r>
              <a:rPr lang="ko-KR" altLang="en-US" sz="32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주차</a:t>
            </a:r>
            <a:endParaRPr lang="ko-KR" altLang="en-US" sz="3200" dirty="0">
              <a:solidFill>
                <a:schemeClr val="tx2">
                  <a:lumMod val="50000"/>
                </a:schemeClr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47851" y="3354448"/>
            <a:ext cx="1604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13</a:t>
            </a:r>
            <a:r>
              <a:rPr lang="ko-KR" altLang="en-US" sz="32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주차</a:t>
            </a:r>
            <a:endParaRPr lang="ko-KR" altLang="en-US" sz="3200" dirty="0">
              <a:solidFill>
                <a:schemeClr val="tx2">
                  <a:lumMod val="50000"/>
                </a:schemeClr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3662" y="4709876"/>
            <a:ext cx="4657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역할분담</a:t>
            </a:r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시나리오 작성</a:t>
            </a:r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준비물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09370" y="5356050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시스템 </a:t>
            </a:r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1 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구현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95391" y="2104540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시스템 </a:t>
            </a:r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2 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구현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95391" y="2754902"/>
            <a:ext cx="1816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자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체 피드백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92600" y="3438426"/>
            <a:ext cx="340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UCC 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촬영</a:t>
            </a:r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자체 피드백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47850" y="3915051"/>
            <a:ext cx="1604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14</a:t>
            </a:r>
            <a:r>
              <a:rPr lang="ko-KR" altLang="en-US" sz="32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주차</a:t>
            </a:r>
            <a:endParaRPr lang="ko-KR" altLang="en-US" sz="3200" dirty="0">
              <a:solidFill>
                <a:schemeClr val="tx2">
                  <a:lumMod val="50000"/>
                </a:schemeClr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92600" y="3994766"/>
            <a:ext cx="2621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최종 시스템 점검</a:t>
            </a:r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,</a:t>
            </a:r>
          </a:p>
          <a:p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발표자료 제작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81943" y="2092664"/>
            <a:ext cx="3650570" cy="2407161"/>
          </a:xfrm>
          <a:prstGeom prst="rect">
            <a:avLst/>
          </a:prstGeom>
          <a:noFill/>
          <a:ln w="7620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rgbClr val="222A35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아이디어 회의</a:t>
            </a:r>
            <a:endParaRPr lang="en-US" altLang="ko-KR" sz="2400" dirty="0">
              <a:solidFill>
                <a:srgbClr val="222A35"/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rgbClr val="222A35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및</a:t>
            </a:r>
            <a:endParaRPr lang="en-US" altLang="ko-KR" sz="2400" dirty="0">
              <a:solidFill>
                <a:srgbClr val="222A35"/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rgbClr val="222A35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Develop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812" y="42090"/>
            <a:ext cx="568959" cy="568959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1602694" y="31929"/>
            <a:ext cx="589306" cy="602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</a:t>
            </a:r>
            <a:endParaRPr lang="ko-KR" altLang="en-US" sz="20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7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42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316273" y="500741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731902" y="500742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원형 1"/>
          <p:cNvSpPr/>
          <p:nvPr/>
        </p:nvSpPr>
        <p:spPr>
          <a:xfrm rot="10800000">
            <a:off x="-3404385" y="-32408"/>
            <a:ext cx="5813754" cy="6922816"/>
          </a:xfrm>
          <a:prstGeom prst="pie">
            <a:avLst>
              <a:gd name="adj1" fmla="val 5362828"/>
              <a:gd name="adj2" fmla="val 16223811"/>
            </a:avLst>
          </a:prstGeom>
          <a:noFill/>
          <a:ln w="190500">
            <a:solidFill>
              <a:srgbClr val="3B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096000" y="0"/>
            <a:ext cx="0" cy="6890408"/>
          </a:xfrm>
          <a:prstGeom prst="line">
            <a:avLst/>
          </a:prstGeom>
          <a:ln w="127000">
            <a:solidFill>
              <a:srgbClr val="3B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127000">
            <a:solidFill>
              <a:srgbClr val="3B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원형 4"/>
          <p:cNvSpPr/>
          <p:nvPr/>
        </p:nvSpPr>
        <p:spPr>
          <a:xfrm rot="10800000" flipH="1">
            <a:off x="9810873" y="-64816"/>
            <a:ext cx="5813754" cy="6922816"/>
          </a:xfrm>
          <a:prstGeom prst="pie">
            <a:avLst>
              <a:gd name="adj1" fmla="val 5362828"/>
              <a:gd name="adj2" fmla="val 16223811"/>
            </a:avLst>
          </a:prstGeom>
          <a:noFill/>
          <a:ln w="190500">
            <a:solidFill>
              <a:srgbClr val="3B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31374" y="500743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35254" y="500743"/>
            <a:ext cx="218825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4801" y="1001486"/>
            <a:ext cx="11560628" cy="5573485"/>
          </a:xfrm>
          <a:prstGeom prst="roundRect">
            <a:avLst>
              <a:gd name="adj" fmla="val 6511"/>
            </a:avLst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54594" y="500743"/>
            <a:ext cx="1850569" cy="500743"/>
          </a:xfrm>
          <a:prstGeom prst="roundRect">
            <a:avLst/>
          </a:prstGeom>
          <a:solidFill>
            <a:srgbClr val="CC99FF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6962" y="539821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4472C4">
                    <a:lumMod val="50000"/>
                  </a:srgb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03 </a:t>
            </a:r>
            <a:r>
              <a:rPr lang="ko-KR" altLang="en-US" sz="2200" dirty="0" smtClean="0">
                <a:solidFill>
                  <a:prstClr val="white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시나리오</a:t>
            </a:r>
            <a:endParaRPr lang="ko-KR" altLang="en-US" sz="2200" dirty="0">
              <a:solidFill>
                <a:prstClr val="white"/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842" y="3408406"/>
            <a:ext cx="1051643" cy="105164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247" y="3500934"/>
            <a:ext cx="961752" cy="96175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764" y="3265148"/>
            <a:ext cx="1243177" cy="124317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23" y="3281476"/>
            <a:ext cx="1146623" cy="114662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837" y="3191742"/>
            <a:ext cx="1316583" cy="131658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070642" y="4428099"/>
            <a:ext cx="1468060" cy="796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입장</a:t>
            </a:r>
            <a:endParaRPr lang="ko-KR" altLang="en-US" sz="25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35093" y="4428099"/>
            <a:ext cx="1468060" cy="796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관람</a:t>
            </a:r>
            <a:endParaRPr lang="ko-KR" altLang="en-US" sz="25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27604" y="4428099"/>
            <a:ext cx="1468060" cy="796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휴식</a:t>
            </a:r>
            <a:endParaRPr lang="ko-KR" altLang="en-US" sz="25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01322" y="4428099"/>
            <a:ext cx="1468060" cy="796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흡연</a:t>
            </a:r>
            <a:endParaRPr lang="ko-KR" altLang="en-US" sz="25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596098" y="4428099"/>
            <a:ext cx="1468060" cy="796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화재</a:t>
            </a:r>
            <a:endParaRPr lang="ko-KR" altLang="en-US" sz="25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2651144" y="3929744"/>
            <a:ext cx="413886" cy="321678"/>
          </a:xfrm>
          <a:prstGeom prst="rightArrow">
            <a:avLst/>
          </a:prstGeom>
          <a:solidFill>
            <a:srgbClr val="F2A1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4632688" y="3929744"/>
            <a:ext cx="413886" cy="321678"/>
          </a:xfrm>
          <a:prstGeom prst="rightArrow">
            <a:avLst/>
          </a:prstGeom>
          <a:solidFill>
            <a:srgbClr val="F2A1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오른쪽 화살표 29"/>
          <p:cNvSpPr/>
          <p:nvPr/>
        </p:nvSpPr>
        <p:spPr>
          <a:xfrm>
            <a:off x="6658224" y="3929744"/>
            <a:ext cx="413886" cy="321678"/>
          </a:xfrm>
          <a:prstGeom prst="rightArrow">
            <a:avLst/>
          </a:prstGeom>
          <a:solidFill>
            <a:srgbClr val="F2A1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9021873" y="3929744"/>
            <a:ext cx="413886" cy="321678"/>
          </a:xfrm>
          <a:prstGeom prst="rightArrow">
            <a:avLst/>
          </a:prstGeom>
          <a:solidFill>
            <a:srgbClr val="F2A1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812" y="42090"/>
            <a:ext cx="568959" cy="568959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1602694" y="31929"/>
            <a:ext cx="589306" cy="602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05</a:t>
            </a:r>
            <a:endParaRPr lang="ko-KR" altLang="en-US" sz="20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886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42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 1"/>
          <p:cNvSpPr/>
          <p:nvPr/>
        </p:nvSpPr>
        <p:spPr>
          <a:xfrm rot="10800000">
            <a:off x="-3404385" y="-32408"/>
            <a:ext cx="5813754" cy="6922816"/>
          </a:xfrm>
          <a:prstGeom prst="pie">
            <a:avLst>
              <a:gd name="adj1" fmla="val 5362828"/>
              <a:gd name="adj2" fmla="val 16223811"/>
            </a:avLst>
          </a:prstGeom>
          <a:noFill/>
          <a:ln w="190500">
            <a:solidFill>
              <a:srgbClr val="3B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096000" y="0"/>
            <a:ext cx="0" cy="6890408"/>
          </a:xfrm>
          <a:prstGeom prst="line">
            <a:avLst/>
          </a:prstGeom>
          <a:ln w="127000">
            <a:solidFill>
              <a:srgbClr val="3B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127000">
            <a:solidFill>
              <a:srgbClr val="3B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원형 4"/>
          <p:cNvSpPr/>
          <p:nvPr/>
        </p:nvSpPr>
        <p:spPr>
          <a:xfrm rot="10800000" flipH="1">
            <a:off x="9810873" y="-64816"/>
            <a:ext cx="5813754" cy="6922816"/>
          </a:xfrm>
          <a:prstGeom prst="pie">
            <a:avLst>
              <a:gd name="adj1" fmla="val 5362828"/>
              <a:gd name="adj2" fmla="val 16223811"/>
            </a:avLst>
          </a:prstGeom>
          <a:noFill/>
          <a:ln w="190500">
            <a:solidFill>
              <a:srgbClr val="3B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31374" y="500743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35254" y="500743"/>
            <a:ext cx="218825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4801" y="1001486"/>
            <a:ext cx="11560628" cy="5573485"/>
          </a:xfrm>
          <a:prstGeom prst="roundRect">
            <a:avLst>
              <a:gd name="adj" fmla="val 6511"/>
            </a:avLst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54594" y="500743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316273" y="500741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31902" y="500742"/>
            <a:ext cx="1850569" cy="500743"/>
          </a:xfrm>
          <a:prstGeom prst="roundRect">
            <a:avLst/>
          </a:prstGeom>
          <a:solidFill>
            <a:srgbClr val="CC99FF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2721" y="539819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4472C4">
                    <a:lumMod val="50000"/>
                  </a:srgb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04 </a:t>
            </a:r>
            <a:r>
              <a:rPr lang="ko-KR" altLang="en-US" sz="2300" dirty="0" smtClean="0">
                <a:solidFill>
                  <a:prstClr val="white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구현</a:t>
            </a:r>
            <a:endParaRPr lang="ko-KR" altLang="en-US" sz="2300" dirty="0">
              <a:solidFill>
                <a:prstClr val="white"/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145" y="1072970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&lt;</a:t>
            </a:r>
            <a:r>
              <a:rPr lang="ko-KR" altLang="en-US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전체 조망</a:t>
            </a:r>
            <a:r>
              <a:rPr lang="en-US" altLang="ko-KR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&gt;</a:t>
            </a:r>
            <a:endParaRPr lang="ko-KR" altLang="en-US" sz="2400" dirty="0">
              <a:solidFill>
                <a:srgbClr val="44546A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36" y="2189162"/>
            <a:ext cx="4051300" cy="30384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174" y="2189162"/>
            <a:ext cx="4051300" cy="30384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07555" y="5363111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00206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측면 촬영</a:t>
            </a:r>
            <a:endParaRPr lang="ko-KR" altLang="en-US" sz="2400" dirty="0">
              <a:solidFill>
                <a:srgbClr val="00206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96417" y="5363152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00206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부감 촬영</a:t>
            </a:r>
            <a:endParaRPr lang="ko-KR" altLang="en-US" sz="2400" dirty="0">
              <a:solidFill>
                <a:srgbClr val="00206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686661" y="3114398"/>
            <a:ext cx="1498600" cy="14986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3081770" y="4225869"/>
            <a:ext cx="759996" cy="12406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816384" y="5456624"/>
            <a:ext cx="572883" cy="991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05620" y="52818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경기장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630801" y="3016176"/>
            <a:ext cx="825647" cy="82564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4049761" y="2505237"/>
            <a:ext cx="312311" cy="50983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4337485" y="2504137"/>
            <a:ext cx="1065465" cy="952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88346" y="23418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관중석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426449" y="3738411"/>
            <a:ext cx="825647" cy="82564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5189380" y="4367636"/>
            <a:ext cx="312311" cy="50983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477527" y="4861483"/>
            <a:ext cx="432509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10036" y="46768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휴게실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312456" y="2492626"/>
            <a:ext cx="520891" cy="52089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3595879" y="1896125"/>
            <a:ext cx="599519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91903" y="1732157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제어실</a:t>
            </a:r>
            <a:r>
              <a:rPr lang="en-US" altLang="ko-KR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</a:t>
            </a:r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흡연실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363863" y="2364544"/>
            <a:ext cx="675605" cy="67560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endCxn id="35" idx="0"/>
          </p:cNvCxnSpPr>
          <p:nvPr/>
        </p:nvCxnSpPr>
        <p:spPr>
          <a:xfrm>
            <a:off x="3623120" y="1873725"/>
            <a:ext cx="78546" cy="49081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309315" y="2134923"/>
            <a:ext cx="136342" cy="39280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32021" y="2148946"/>
            <a:ext cx="599519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2473" y="19825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쓰레기통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812" y="42090"/>
            <a:ext cx="568959" cy="568959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11602694" y="31929"/>
            <a:ext cx="589306" cy="602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06</a:t>
            </a:r>
            <a:endParaRPr lang="ko-KR" altLang="en-US" sz="20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051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0" grpId="0"/>
      <p:bldP spid="31" grpId="0" animBg="1"/>
      <p:bldP spid="36" grpId="0"/>
      <p:bldP spid="37" grpId="0" animBg="1"/>
      <p:bldP spid="41" grpId="0"/>
      <p:bldP spid="45" grpId="0" animBg="1"/>
      <p:bldP spid="50" grpId="0"/>
      <p:bldP spid="35" grpId="0" animBg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42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 1"/>
          <p:cNvSpPr/>
          <p:nvPr/>
        </p:nvSpPr>
        <p:spPr>
          <a:xfrm rot="10800000">
            <a:off x="-3404385" y="-32408"/>
            <a:ext cx="5813754" cy="6922816"/>
          </a:xfrm>
          <a:prstGeom prst="pie">
            <a:avLst>
              <a:gd name="adj1" fmla="val 5362828"/>
              <a:gd name="adj2" fmla="val 16223811"/>
            </a:avLst>
          </a:prstGeom>
          <a:noFill/>
          <a:ln w="190500">
            <a:solidFill>
              <a:srgbClr val="3B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096000" y="0"/>
            <a:ext cx="0" cy="6890408"/>
          </a:xfrm>
          <a:prstGeom prst="line">
            <a:avLst/>
          </a:prstGeom>
          <a:ln w="127000">
            <a:solidFill>
              <a:srgbClr val="3B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127000">
            <a:solidFill>
              <a:srgbClr val="3B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원형 4"/>
          <p:cNvSpPr/>
          <p:nvPr/>
        </p:nvSpPr>
        <p:spPr>
          <a:xfrm rot="10800000" flipH="1">
            <a:off x="9810873" y="-64816"/>
            <a:ext cx="5813754" cy="6922816"/>
          </a:xfrm>
          <a:prstGeom prst="pie">
            <a:avLst>
              <a:gd name="adj1" fmla="val 5362828"/>
              <a:gd name="adj2" fmla="val 16223811"/>
            </a:avLst>
          </a:prstGeom>
          <a:noFill/>
          <a:ln w="190500">
            <a:solidFill>
              <a:srgbClr val="3B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31374" y="500743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35254" y="500743"/>
            <a:ext cx="218825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4801" y="1001486"/>
            <a:ext cx="11560628" cy="5573485"/>
          </a:xfrm>
          <a:prstGeom prst="roundRect">
            <a:avLst>
              <a:gd name="adj" fmla="val 6511"/>
            </a:avLst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54594" y="500743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316273" y="500741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731902" y="500742"/>
            <a:ext cx="1850569" cy="500743"/>
          </a:xfrm>
          <a:prstGeom prst="roundRect">
            <a:avLst/>
          </a:prstGeom>
          <a:solidFill>
            <a:srgbClr val="CC99FF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82721" y="539819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4472C4">
                    <a:lumMod val="50000"/>
                  </a:srgb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04 </a:t>
            </a:r>
            <a:r>
              <a:rPr lang="ko-KR" altLang="en-US" sz="2300" dirty="0" smtClean="0">
                <a:solidFill>
                  <a:schemeClr val="bg1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구현</a:t>
            </a:r>
            <a:endParaRPr lang="ko-KR" altLang="en-US" sz="2300" dirty="0">
              <a:solidFill>
                <a:schemeClr val="bg1"/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145" y="1072970"/>
            <a:ext cx="3990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&lt;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경기장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&gt;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농구 골대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전광판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13045" y="2028294"/>
            <a:ext cx="5121558" cy="6459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9" y="1661025"/>
            <a:ext cx="384531" cy="38453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8" y="2760947"/>
            <a:ext cx="417682" cy="41768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46600" y="2803673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주요 코드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46600" y="3307057"/>
            <a:ext cx="4884963" cy="2998739"/>
          </a:xfrm>
          <a:prstGeom prst="roundRect">
            <a:avLst>
              <a:gd name="adj" fmla="val 67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2" y="1628593"/>
            <a:ext cx="402230" cy="37437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803032" y="15783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영상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30" name="그림 29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2" y="2147487"/>
            <a:ext cx="1463238" cy="823450"/>
          </a:xfrm>
          <a:prstGeom prst="rect">
            <a:avLst/>
          </a:prstGeom>
        </p:spPr>
      </p:pic>
      <p:pic>
        <p:nvPicPr>
          <p:cNvPr id="33" name="그림 3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5253" y="2143685"/>
            <a:ext cx="1433190" cy="811541"/>
          </a:xfrm>
          <a:prstGeom prst="rect">
            <a:avLst/>
          </a:prstGeom>
        </p:spPr>
      </p:pic>
      <p:pic>
        <p:nvPicPr>
          <p:cNvPr id="34" name="그림 33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23604" y="2137235"/>
            <a:ext cx="1437011" cy="81799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227430" y="2994304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승리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80096" y="2983539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B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승리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33" y="3466089"/>
            <a:ext cx="445800" cy="4458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612015" y="2955226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draw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39320" y="355739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핵심기능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346721" y="4097425"/>
            <a:ext cx="4884963" cy="2208371"/>
          </a:xfrm>
          <a:prstGeom prst="roundRect">
            <a:avLst>
              <a:gd name="adj" fmla="val 67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hlinkClick r:id="rId5" action="ppaction://hlinksldjump"/>
          </p:cNvPr>
          <p:cNvSpPr/>
          <p:nvPr/>
        </p:nvSpPr>
        <p:spPr>
          <a:xfrm rot="5400000">
            <a:off x="11697350" y="6315465"/>
            <a:ext cx="399526" cy="32310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640076" y="4597910"/>
            <a:ext cx="43396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 시작과 동시에 시간 카운트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농구 골대에 공을 초음파로 </a:t>
            </a:r>
            <a:r>
              <a:rPr lang="ko-KR" altLang="en-US" sz="2000" dirty="0" err="1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센싱하여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점수를 카운트하고 </a:t>
            </a:r>
            <a:r>
              <a:rPr lang="ko-KR" altLang="en-US" sz="2000" dirty="0" err="1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부저를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울린다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종료 시 우승자 발표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</a:p>
          <a:p>
            <a:endParaRPr lang="ko-KR" altLang="en-US" sz="1600" dirty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1820" y="3282426"/>
            <a:ext cx="3286125" cy="3048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95814" y="4292929"/>
            <a:ext cx="2857500" cy="86677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033608" y="158037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활용</a:t>
            </a:r>
            <a:endParaRPr lang="ko-KR" altLang="en-US" sz="2400" dirty="0">
              <a:solidFill>
                <a:srgbClr val="44546A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13044" y="2038215"/>
            <a:ext cx="5272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I2C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통신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_LCD/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초음파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센서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HC-SR04P/</a:t>
            </a:r>
          </a:p>
          <a:p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디지털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버저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DFR0032/ </a:t>
            </a:r>
            <a:r>
              <a:rPr lang="en-US" altLang="ko-KR" sz="1600" dirty="0" err="1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millis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()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다중기능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 I2C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통신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812" y="42090"/>
            <a:ext cx="568959" cy="568959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11602694" y="31929"/>
            <a:ext cx="589306" cy="602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07</a:t>
            </a:r>
            <a:endParaRPr lang="ko-KR" altLang="en-US" sz="20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98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42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 1"/>
          <p:cNvSpPr/>
          <p:nvPr/>
        </p:nvSpPr>
        <p:spPr>
          <a:xfrm rot="10800000">
            <a:off x="-3404385" y="-32408"/>
            <a:ext cx="5813754" cy="6922816"/>
          </a:xfrm>
          <a:prstGeom prst="pie">
            <a:avLst>
              <a:gd name="adj1" fmla="val 5362828"/>
              <a:gd name="adj2" fmla="val 16223811"/>
            </a:avLst>
          </a:prstGeom>
          <a:noFill/>
          <a:ln w="190500">
            <a:solidFill>
              <a:srgbClr val="3B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096000" y="0"/>
            <a:ext cx="0" cy="6890408"/>
          </a:xfrm>
          <a:prstGeom prst="line">
            <a:avLst/>
          </a:prstGeom>
          <a:ln w="127000">
            <a:solidFill>
              <a:srgbClr val="3B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127000">
            <a:solidFill>
              <a:srgbClr val="3B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원형 4"/>
          <p:cNvSpPr/>
          <p:nvPr/>
        </p:nvSpPr>
        <p:spPr>
          <a:xfrm rot="10800000" flipH="1">
            <a:off x="9810873" y="-64816"/>
            <a:ext cx="5813754" cy="6922816"/>
          </a:xfrm>
          <a:prstGeom prst="pie">
            <a:avLst>
              <a:gd name="adj1" fmla="val 5362828"/>
              <a:gd name="adj2" fmla="val 16223811"/>
            </a:avLst>
          </a:prstGeom>
          <a:noFill/>
          <a:ln w="190500">
            <a:solidFill>
              <a:srgbClr val="3B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31374" y="500743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35254" y="500743"/>
            <a:ext cx="218825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4801" y="1001486"/>
            <a:ext cx="11560628" cy="5573485"/>
          </a:xfrm>
          <a:prstGeom prst="roundRect">
            <a:avLst>
              <a:gd name="adj" fmla="val 6511"/>
            </a:avLst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54594" y="500743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316273" y="500741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31902" y="500742"/>
            <a:ext cx="1850569" cy="500743"/>
          </a:xfrm>
          <a:prstGeom prst="roundRect">
            <a:avLst/>
          </a:prstGeom>
          <a:solidFill>
            <a:srgbClr val="CC99FF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2721" y="539819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4472C4">
                    <a:lumMod val="50000"/>
                  </a:srgb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04 </a:t>
            </a:r>
            <a:r>
              <a:rPr lang="ko-KR" altLang="en-US" sz="2300" dirty="0" smtClean="0">
                <a:solidFill>
                  <a:prstClr val="white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구현</a:t>
            </a:r>
            <a:endParaRPr lang="ko-KR" altLang="en-US" sz="2300" dirty="0">
              <a:solidFill>
                <a:prstClr val="white"/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145" y="1072970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&lt;</a:t>
            </a:r>
            <a:r>
              <a:rPr lang="ko-KR" altLang="en-US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경기장</a:t>
            </a:r>
            <a:r>
              <a:rPr lang="en-US" altLang="ko-KR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&gt; </a:t>
            </a:r>
            <a:r>
              <a:rPr lang="ko-KR" altLang="en-US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관중석</a:t>
            </a:r>
            <a:endParaRPr lang="ko-KR" altLang="en-US" sz="2400" dirty="0">
              <a:solidFill>
                <a:srgbClr val="44546A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46940" y="2002970"/>
            <a:ext cx="4884963" cy="6712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9" y="1661025"/>
            <a:ext cx="384531" cy="38453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33608" y="158037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활용</a:t>
            </a:r>
            <a:endParaRPr lang="ko-KR" altLang="en-US" sz="2400" dirty="0">
              <a:solidFill>
                <a:srgbClr val="44546A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8" y="2760947"/>
            <a:ext cx="417682" cy="41768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46600" y="2803673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주요 코드</a:t>
            </a:r>
            <a:endParaRPr lang="ko-KR" altLang="en-US" sz="2400" dirty="0">
              <a:solidFill>
                <a:srgbClr val="44546A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46600" y="3307057"/>
            <a:ext cx="4884963" cy="2998739"/>
          </a:xfrm>
          <a:prstGeom prst="roundRect">
            <a:avLst>
              <a:gd name="adj" fmla="val 67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2" y="1628593"/>
            <a:ext cx="402230" cy="37437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803032" y="15783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영상</a:t>
            </a:r>
            <a:endParaRPr lang="ko-KR" altLang="en-US" sz="2400" dirty="0">
              <a:solidFill>
                <a:srgbClr val="44546A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33" y="3466089"/>
            <a:ext cx="445800" cy="4458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839320" y="355739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핵심기능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346721" y="4097425"/>
            <a:ext cx="4884963" cy="2208371"/>
          </a:xfrm>
          <a:prstGeom prst="roundRect">
            <a:avLst>
              <a:gd name="adj" fmla="val 67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03556" y="2065749"/>
            <a:ext cx="478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초음파 센서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HC-SR04P/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기울기 센서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SW200</a:t>
            </a:r>
          </a:p>
          <a:p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서보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모터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부저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 I2C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통신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52665" y="4371510"/>
            <a:ext cx="467307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의자에 앉아있을 때 의자의 기울기를 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2000" dirty="0" err="1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센싱하여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서보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모터로 의자가 올라가지 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않도록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잡아준다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 때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초음파 센서를 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이용하여 사람이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자리에서 떠나면 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다시 </a:t>
            </a:r>
            <a:r>
              <a:rPr lang="ko-KR" altLang="en-US" sz="2000" dirty="0" err="1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서보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모터가 의자를 놓아준다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</a:p>
          <a:p>
            <a:endParaRPr lang="ko-KR" altLang="en-US" sz="1600" dirty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5" name="그림 14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6257" y="2088573"/>
            <a:ext cx="1616710" cy="91588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601917" y="3033727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일반 동작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33" name="그림 32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0037" y="2088572"/>
            <a:ext cx="1616710" cy="91588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522866" y="3026226"/>
            <a:ext cx="1031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초음파 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감지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X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35" name="그림 34">
            <a:hlinkClick r:id="" action="ppaction://noaction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3021" y="2090839"/>
            <a:ext cx="1616710" cy="91588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0375850" y="3026226"/>
            <a:ext cx="1031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기울기 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감지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X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7" name="이등변 삼각형 36">
            <a:hlinkClick r:id="rId9" action="ppaction://hlinksldjump"/>
          </p:cNvPr>
          <p:cNvSpPr/>
          <p:nvPr/>
        </p:nvSpPr>
        <p:spPr>
          <a:xfrm rot="5400000">
            <a:off x="11697350" y="6315465"/>
            <a:ext cx="399526" cy="32310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10"/>
          <a:srcRect b="62649"/>
          <a:stretch/>
        </p:blipFill>
        <p:spPr>
          <a:xfrm>
            <a:off x="1046600" y="3542781"/>
            <a:ext cx="2416997" cy="104590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10"/>
          <a:srcRect t="38503"/>
          <a:stretch/>
        </p:blipFill>
        <p:spPr>
          <a:xfrm>
            <a:off x="2587005" y="4057650"/>
            <a:ext cx="3124200" cy="222587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812" y="42090"/>
            <a:ext cx="568959" cy="568959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11602694" y="31929"/>
            <a:ext cx="589306" cy="602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11</a:t>
            </a:r>
            <a:endParaRPr lang="ko-KR" altLang="en-US" sz="20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31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42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 1"/>
          <p:cNvSpPr/>
          <p:nvPr/>
        </p:nvSpPr>
        <p:spPr>
          <a:xfrm rot="10800000">
            <a:off x="-3404385" y="-32408"/>
            <a:ext cx="5813754" cy="6922816"/>
          </a:xfrm>
          <a:prstGeom prst="pie">
            <a:avLst>
              <a:gd name="adj1" fmla="val 5362828"/>
              <a:gd name="adj2" fmla="val 16223811"/>
            </a:avLst>
          </a:prstGeom>
          <a:noFill/>
          <a:ln w="190500">
            <a:solidFill>
              <a:srgbClr val="3B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096000" y="0"/>
            <a:ext cx="0" cy="6890408"/>
          </a:xfrm>
          <a:prstGeom prst="line">
            <a:avLst/>
          </a:prstGeom>
          <a:ln w="127000">
            <a:solidFill>
              <a:srgbClr val="3B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127000">
            <a:solidFill>
              <a:srgbClr val="3B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원형 4"/>
          <p:cNvSpPr/>
          <p:nvPr/>
        </p:nvSpPr>
        <p:spPr>
          <a:xfrm rot="10800000" flipH="1">
            <a:off x="9810873" y="-64816"/>
            <a:ext cx="5813754" cy="6922816"/>
          </a:xfrm>
          <a:prstGeom prst="pie">
            <a:avLst>
              <a:gd name="adj1" fmla="val 5362828"/>
              <a:gd name="adj2" fmla="val 16223811"/>
            </a:avLst>
          </a:prstGeom>
          <a:noFill/>
          <a:ln w="190500">
            <a:solidFill>
              <a:srgbClr val="3B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31374" y="500743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35254" y="500743"/>
            <a:ext cx="218825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4801" y="1001486"/>
            <a:ext cx="11560628" cy="5573485"/>
          </a:xfrm>
          <a:prstGeom prst="roundRect">
            <a:avLst>
              <a:gd name="adj" fmla="val 6511"/>
            </a:avLst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54594" y="500743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316273" y="500741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31902" y="500742"/>
            <a:ext cx="1850569" cy="500743"/>
          </a:xfrm>
          <a:prstGeom prst="roundRect">
            <a:avLst/>
          </a:prstGeom>
          <a:solidFill>
            <a:srgbClr val="CC99FF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2721" y="539819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4472C4">
                    <a:lumMod val="50000"/>
                  </a:srgb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04 </a:t>
            </a:r>
            <a:r>
              <a:rPr lang="ko-KR" altLang="en-US" sz="2300" dirty="0" smtClean="0">
                <a:solidFill>
                  <a:prstClr val="white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구현</a:t>
            </a:r>
            <a:endParaRPr lang="ko-KR" altLang="en-US" sz="2300" dirty="0">
              <a:solidFill>
                <a:prstClr val="white"/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145" y="1072970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&lt;</a:t>
            </a:r>
            <a:r>
              <a:rPr lang="ko-KR" altLang="en-US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휴게실</a:t>
            </a:r>
            <a:r>
              <a:rPr lang="en-US" altLang="ko-KR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&gt; </a:t>
            </a:r>
            <a:r>
              <a:rPr lang="ko-KR" altLang="en-US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쓰레기통</a:t>
            </a:r>
            <a:endParaRPr lang="ko-KR" altLang="en-US" sz="2400" dirty="0">
              <a:solidFill>
                <a:srgbClr val="44546A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46940" y="2002970"/>
            <a:ext cx="4884963" cy="5869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9" y="1661025"/>
            <a:ext cx="384531" cy="38453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8" y="2760947"/>
            <a:ext cx="417682" cy="41768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46600" y="2803673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주요 코드</a:t>
            </a:r>
            <a:endParaRPr lang="ko-KR" altLang="en-US" sz="2400" dirty="0">
              <a:solidFill>
                <a:srgbClr val="44546A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46600" y="3307057"/>
            <a:ext cx="4884963" cy="2998739"/>
          </a:xfrm>
          <a:prstGeom prst="roundRect">
            <a:avLst>
              <a:gd name="adj" fmla="val 67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2" y="1628593"/>
            <a:ext cx="402230" cy="37437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803032" y="15783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영상</a:t>
            </a:r>
            <a:endParaRPr lang="ko-KR" altLang="en-US" sz="2400" dirty="0">
              <a:solidFill>
                <a:srgbClr val="44546A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33" y="3466089"/>
            <a:ext cx="445800" cy="4458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839320" y="355739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핵심기능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346721" y="4097425"/>
            <a:ext cx="4884963" cy="2208371"/>
          </a:xfrm>
          <a:prstGeom prst="roundRect">
            <a:avLst>
              <a:gd name="adj" fmla="val 67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hlinkClick r:id="rId6" action="ppaction://hlinksldjump"/>
          </p:cNvPr>
          <p:cNvSpPr/>
          <p:nvPr/>
        </p:nvSpPr>
        <p:spPr>
          <a:xfrm rot="5400000">
            <a:off x="11697350" y="6315465"/>
            <a:ext cx="399526" cy="32310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613654" y="4539890"/>
            <a:ext cx="44502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쓰레기가 일정 높이 이상 찼을 때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</a:p>
          <a:p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쓰레기통의 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LED 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불을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초록불에서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2000" dirty="0" err="1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빨간불로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전환하고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초마다 관리실에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2000" dirty="0" err="1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센싱한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쓰레기통의 상태를 알려준다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113" y="2068504"/>
            <a:ext cx="1873227" cy="1071403"/>
          </a:xfrm>
          <a:prstGeom prst="rect">
            <a:avLst/>
          </a:prstGeom>
        </p:spPr>
      </p:pic>
      <p:sp>
        <p:nvSpPr>
          <p:cNvPr id="38" name="TextBox 37">
            <a:hlinkClick r:id="" action="ppaction://noaction"/>
          </p:cNvPr>
          <p:cNvSpPr txBox="1"/>
          <p:nvPr/>
        </p:nvSpPr>
        <p:spPr>
          <a:xfrm>
            <a:off x="6729361" y="3162388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일반 동작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33608" y="158037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활용</a:t>
            </a:r>
            <a:endParaRPr lang="ko-KR" altLang="en-US" sz="2400" dirty="0">
              <a:solidFill>
                <a:srgbClr val="44546A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8"/>
          <a:srcRect b="46305"/>
          <a:stretch/>
        </p:blipFill>
        <p:spPr>
          <a:xfrm>
            <a:off x="1184089" y="3398249"/>
            <a:ext cx="3095625" cy="192305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8"/>
          <a:srcRect t="54400" r="15466"/>
          <a:stretch/>
        </p:blipFill>
        <p:spPr>
          <a:xfrm>
            <a:off x="3151169" y="4546466"/>
            <a:ext cx="2616842" cy="163310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351052" y="2030173"/>
            <a:ext cx="41752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초음파 센서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HC-SR04P/ LED/ </a:t>
            </a:r>
          </a:p>
          <a:p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디지털 진동 센서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DFR0027/ UART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통신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812" y="42090"/>
            <a:ext cx="568959" cy="568959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11602694" y="31929"/>
            <a:ext cx="589306" cy="602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15</a:t>
            </a:r>
            <a:endParaRPr lang="ko-KR" altLang="en-US" sz="20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25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42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 1"/>
          <p:cNvSpPr/>
          <p:nvPr/>
        </p:nvSpPr>
        <p:spPr>
          <a:xfrm rot="10800000">
            <a:off x="-3404385" y="-32408"/>
            <a:ext cx="5813754" cy="6922816"/>
          </a:xfrm>
          <a:prstGeom prst="pie">
            <a:avLst>
              <a:gd name="adj1" fmla="val 5362828"/>
              <a:gd name="adj2" fmla="val 16223811"/>
            </a:avLst>
          </a:prstGeom>
          <a:noFill/>
          <a:ln w="190500">
            <a:solidFill>
              <a:srgbClr val="3B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096000" y="0"/>
            <a:ext cx="0" cy="6890408"/>
          </a:xfrm>
          <a:prstGeom prst="line">
            <a:avLst/>
          </a:prstGeom>
          <a:ln w="127000">
            <a:solidFill>
              <a:srgbClr val="3B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127000">
            <a:solidFill>
              <a:srgbClr val="3B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원형 4"/>
          <p:cNvSpPr/>
          <p:nvPr/>
        </p:nvSpPr>
        <p:spPr>
          <a:xfrm rot="10800000" flipH="1">
            <a:off x="9810873" y="-64816"/>
            <a:ext cx="5813754" cy="6922816"/>
          </a:xfrm>
          <a:prstGeom prst="pie">
            <a:avLst>
              <a:gd name="adj1" fmla="val 5362828"/>
              <a:gd name="adj2" fmla="val 16223811"/>
            </a:avLst>
          </a:prstGeom>
          <a:noFill/>
          <a:ln w="190500">
            <a:solidFill>
              <a:srgbClr val="3B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31374" y="500743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35254" y="500743"/>
            <a:ext cx="218825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4801" y="1001486"/>
            <a:ext cx="11560628" cy="5573485"/>
          </a:xfrm>
          <a:prstGeom prst="roundRect">
            <a:avLst>
              <a:gd name="adj" fmla="val 6511"/>
            </a:avLst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54594" y="500743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316273" y="500741"/>
            <a:ext cx="1850569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31902" y="500742"/>
            <a:ext cx="1850569" cy="500743"/>
          </a:xfrm>
          <a:prstGeom prst="roundRect">
            <a:avLst/>
          </a:prstGeom>
          <a:solidFill>
            <a:srgbClr val="CC99FF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2721" y="539819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4472C4">
                    <a:lumMod val="50000"/>
                  </a:srgbClr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04 </a:t>
            </a:r>
            <a:r>
              <a:rPr lang="ko-KR" altLang="en-US" sz="2300" dirty="0" smtClean="0">
                <a:solidFill>
                  <a:prstClr val="white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구현</a:t>
            </a:r>
            <a:endParaRPr lang="ko-KR" altLang="en-US" sz="2300" dirty="0">
              <a:solidFill>
                <a:prstClr val="white"/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145" y="1072970"/>
            <a:ext cx="3990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&lt;</a:t>
            </a:r>
            <a:r>
              <a:rPr lang="ko-KR" altLang="en-US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휴게실</a:t>
            </a:r>
            <a:r>
              <a:rPr lang="en-US" altLang="ko-KR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&gt; </a:t>
            </a:r>
            <a:r>
              <a:rPr lang="ko-KR" altLang="en-US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의자</a:t>
            </a:r>
            <a:r>
              <a:rPr lang="en-US" altLang="ko-KR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좌석 표시기</a:t>
            </a:r>
            <a:endParaRPr lang="ko-KR" altLang="en-US" sz="2400" dirty="0">
              <a:solidFill>
                <a:srgbClr val="44546A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46940" y="2002970"/>
            <a:ext cx="4884963" cy="7544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9" y="1661025"/>
            <a:ext cx="384531" cy="38453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8" y="2760947"/>
            <a:ext cx="417682" cy="41768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46600" y="2803673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주요 코드</a:t>
            </a:r>
            <a:endParaRPr lang="ko-KR" altLang="en-US" sz="2400" dirty="0">
              <a:solidFill>
                <a:srgbClr val="44546A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46600" y="3307057"/>
            <a:ext cx="4884963" cy="2998739"/>
          </a:xfrm>
          <a:prstGeom prst="roundRect">
            <a:avLst>
              <a:gd name="adj" fmla="val 67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2" y="1628593"/>
            <a:ext cx="402230" cy="37437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803032" y="15783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영상</a:t>
            </a:r>
            <a:endParaRPr lang="ko-KR" altLang="en-US" sz="2400" dirty="0">
              <a:solidFill>
                <a:srgbClr val="44546A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33" y="3466089"/>
            <a:ext cx="445800" cy="4458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839320" y="355739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핵심기능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346721" y="4097425"/>
            <a:ext cx="4884963" cy="2208371"/>
          </a:xfrm>
          <a:prstGeom prst="roundRect">
            <a:avLst>
              <a:gd name="adj" fmla="val 67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841261" y="2077071"/>
            <a:ext cx="3382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LCD/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가변저항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디지털 </a:t>
            </a:r>
            <a:r>
              <a:rPr lang="ko-KR" altLang="en-US" dirty="0" err="1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버저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 </a:t>
            </a:r>
          </a:p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I2C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통신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/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millis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()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다중기능</a:t>
            </a:r>
          </a:p>
        </p:txBody>
      </p:sp>
      <p:sp>
        <p:nvSpPr>
          <p:cNvPr id="32" name="이등변 삼각형 31">
            <a:hlinkClick r:id="rId6" action="ppaction://hlinksldjump"/>
          </p:cNvPr>
          <p:cNvSpPr/>
          <p:nvPr/>
        </p:nvSpPr>
        <p:spPr>
          <a:xfrm rot="5400000">
            <a:off x="11697350" y="6315465"/>
            <a:ext cx="399526" cy="32310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hlinkClick r:id="" action="ppaction://noaction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6007" y="2077071"/>
            <a:ext cx="1736733" cy="98692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640262" y="3069900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바운스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X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35" name="그림 34">
            <a:hlinkClick r:id="" action="ppaction://noaction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6995" y="2077071"/>
            <a:ext cx="1736733" cy="98692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633655" y="3065979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바운스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O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61125" y="4245495"/>
            <a:ext cx="40671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이전상태 앉음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현재상태 일어섬일 때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</a:p>
          <a:p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현재 상태와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5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초 후의 상태가 같다면 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자리를 떠난 것으로 간주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</a:p>
          <a:p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잔여좌석을 업데이트하고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</a:p>
          <a:p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다르다면 다시 자리에 착석했으므로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좌석을 업데이트하지 않는다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</a:t>
            </a:r>
            <a:r>
              <a:rPr lang="ko-KR" altLang="en-US" dirty="0" err="1" smtClean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디바운스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아이디어 활용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309" y="3538345"/>
            <a:ext cx="4564867" cy="254478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033608" y="158037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rgbClr val="44546A">
                    <a:lumMod val="75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활용</a:t>
            </a:r>
            <a:endParaRPr lang="ko-KR" altLang="en-US" sz="2400" dirty="0">
              <a:solidFill>
                <a:srgbClr val="44546A">
                  <a:lumMod val="75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812" y="42090"/>
            <a:ext cx="568959" cy="568959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11602694" y="31929"/>
            <a:ext cx="589306" cy="602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17</a:t>
            </a:r>
            <a:endParaRPr lang="ko-KR" altLang="en-US" sz="20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41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610</Words>
  <Application>Microsoft Office PowerPoint</Application>
  <PresentationFormat>와이드스크린</PresentationFormat>
  <Paragraphs>171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타이포_쌍문동 B</vt:lpstr>
      <vt:lpstr>맑은 고딕</vt:lpstr>
      <vt:lpstr>타이포_쌍문동 스텐실</vt:lpstr>
      <vt:lpstr>Arial</vt:lpstr>
      <vt:lpstr>Masque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지영;한예솔</dc:creator>
  <cp:lastModifiedBy>user</cp:lastModifiedBy>
  <cp:revision>81</cp:revision>
  <dcterms:created xsi:type="dcterms:W3CDTF">2018-12-02T15:59:23Z</dcterms:created>
  <dcterms:modified xsi:type="dcterms:W3CDTF">2021-09-02T06:31:16Z</dcterms:modified>
  <cp:contentStatus/>
</cp:coreProperties>
</file>