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embeddedFontLst>
    <p:embeddedFont>
      <p:font typeface="Share Tech Mono"/>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ShareTechMon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impresoras3d.com/blogs/noticias/102853383-projet-5500x-nueva-impresora-3d-de-3d-systems" TargetMode="External"/><Relationship Id="rId3" Type="http://schemas.openxmlformats.org/officeDocument/2006/relationships/hyperlink" Target="http://www.impresoras3d.com/sls-y-sla-que-son-y-en-que-se-distinguen/" TargetMode="External"/><Relationship Id="rId4" Type="http://schemas.openxmlformats.org/officeDocument/2006/relationships/hyperlink" Target="http://www.impresoras3d.com/sls-y-sla-que-son-y-en-que-se-distinguen/" TargetMode="External"/><Relationship Id="rId5" Type="http://schemas.openxmlformats.org/officeDocument/2006/relationships/hyperlink" Target="https://impresoras3d.com/blogs/noticias/102829319-3d-system-hace-una-apuesta-por-los-colores-en-los-resultados-y-lanza-projet-x60"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t> Las impresoras 3D utilizan múltiples tecnologías de fabricación e intentaremos explicar de forma sencilla cómo funcionan. Lo que hacen es crear un objeto con sus 3 dimensiones y esto lo consigue construyendo capas sucesivamente hasta conseguir el objeto deseado.</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s"/>
              <a:t> En la imagen anterior vemos 3 figuras. La primera es la que dibujamos nosotros mismos en un papel, por ejemplo, del objeto que queremos imprimir en sus 3 dimensiones, después, con un programa de CAD diseñamos ese objeto en nuestro ordenador que sería la segunda figura, y por último separamos ese objeto en capas para ir imprimiendo capa por capa en la impresora de 3 dimensiones, que es lo que vemos en la tercera figura. Es decir, de un boceto en papel podemos conseguir un objeto en la realidad con el material adecuado.</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s"/>
              <a:t> El proceso que utilizan estas impresoras para crear el objeto por capas se llama "proceso aditivo". Hoy en día ya existen incluso escáner 3D que nos pueden escanear un objeto y directamente verlo en nuestro ordenador para luego imprimirlo, sin necesidad de tener que dibujarlo con el ordenador. Esto lo hace todavía más sencillo, de hecho con estos escáneres crear un objeto en 3D es casi como hacer una simple foto.</a:t>
            </a:r>
            <a:endParaRPr/>
          </a:p>
          <a:p>
            <a:pPr indent="0" lvl="0" marL="0">
              <a:spcBef>
                <a:spcPts val="0"/>
              </a:spcBef>
              <a:spcAft>
                <a:spcPts val="0"/>
              </a:spcAft>
              <a:buClr>
                <a:schemeClr val="dk1"/>
              </a:buClr>
              <a:buSzPts val="1100"/>
              <a:buFont typeface="Arial"/>
              <a:buNone/>
            </a:pPr>
            <a:r>
              <a:t/>
            </a:r>
            <a:endParaRPr/>
          </a:p>
          <a:p>
            <a:pPr indent="0" lvl="0" marL="0">
              <a:spcBef>
                <a:spcPts val="0"/>
              </a:spcBef>
              <a:spcAft>
                <a:spcPts val="0"/>
              </a:spcAft>
              <a:buClr>
                <a:schemeClr val="dk1"/>
              </a:buClr>
              <a:buSzPts val="1100"/>
              <a:buFont typeface="Arial"/>
              <a:buNone/>
            </a:pPr>
            <a:r>
              <a:rPr lang="es"/>
              <a:t> Las impresoras 3d utilizan principalmente varios tipos de formas de imprimir, lo que da lugar a diferentes tipos de impresoras 3d. Aunque todos los tipos utilizan el proceso aditivo, hay algunas diferencias en la forma de construir el objeto.</a:t>
            </a:r>
            <a:endParaRPr/>
          </a:p>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b="1" lang="es"/>
              <a:t>Impresoras 3D por Estereolitografía (SLA)</a:t>
            </a:r>
            <a:endParaRPr b="1"/>
          </a:p>
          <a:p>
            <a:pPr indent="0" lvl="0" marL="0">
              <a:spcBef>
                <a:spcPts val="0"/>
              </a:spcBef>
              <a:spcAft>
                <a:spcPts val="0"/>
              </a:spcAft>
              <a:buClr>
                <a:srgbClr val="000000"/>
              </a:buClr>
              <a:buSzPts val="1100"/>
              <a:buFont typeface="Arial"/>
              <a:buNone/>
            </a:pPr>
            <a:r>
              <a:rPr lang="es"/>
              <a:t>Esta técnica fue la primera en utilizarse. Consiste en la aplicación de un haz de luz ultravioleta a una resina líquida (contenida en un cubo) sensible a la luz. La luz UV va solidificando la resina capa por capa. La base que soporta la estructura se desplaza hacia abajo para que la luz vuelva a ejercer su acción sobre el nuevo baño, así  hasta que el objeto alcance la forma deseada.</a:t>
            </a:r>
            <a:endParaRPr/>
          </a:p>
          <a:p>
            <a:pPr indent="0" lvl="0" marL="0">
              <a:spcBef>
                <a:spcPts val="0"/>
              </a:spcBef>
              <a:spcAft>
                <a:spcPts val="0"/>
              </a:spcAft>
              <a:buClr>
                <a:srgbClr val="000000"/>
              </a:buClr>
              <a:buSzPts val="1100"/>
              <a:buFont typeface="Arial"/>
              <a:buNone/>
            </a:pPr>
            <a:r>
              <a:rPr lang="es"/>
              <a:t>Con este método se consiguen piezas de altísima calidad, aunque, por sacar un inconveniente, se desperdicia cierta cantidad de material en función del soporte que sea necesario fabricar.</a:t>
            </a:r>
            <a:endParaRPr/>
          </a:p>
          <a:p>
            <a:pPr indent="0" lvl="0" marL="0">
              <a:spcBef>
                <a:spcPts val="0"/>
              </a:spcBef>
              <a:spcAft>
                <a:spcPts val="0"/>
              </a:spcAft>
              <a:buClr>
                <a:srgbClr val="000000"/>
              </a:buClr>
              <a:buSzPts val="1100"/>
              <a:buFont typeface="Arial"/>
              <a:buNone/>
            </a:pPr>
            <a:r>
              <a:rPr lang="es"/>
              <a:t>Algunos ejemplos de impresoras 3D que funcionan por estereolitografía son: </a:t>
            </a:r>
            <a:r>
              <a:rPr lang="es" u="sng">
                <a:solidFill>
                  <a:schemeClr val="hlink"/>
                </a:solidFill>
                <a:hlinkClick r:id="rId2"/>
              </a:rPr>
              <a:t>Projet 1500</a:t>
            </a:r>
            <a:r>
              <a:rPr lang="es"/>
              <a:t>, 1200 ó 3510 de 3D Systems.</a:t>
            </a:r>
            <a:endParaRPr/>
          </a:p>
          <a:p>
            <a:pPr indent="0" lvl="0" marL="0" rtl="0">
              <a:lnSpc>
                <a:spcPct val="115000"/>
              </a:lnSpc>
              <a:spcBef>
                <a:spcPts val="0"/>
              </a:spcBef>
              <a:spcAft>
                <a:spcPts val="0"/>
              </a:spcAft>
              <a:buClr>
                <a:srgbClr val="000000"/>
              </a:buClr>
              <a:buSzPts val="1100"/>
              <a:buFont typeface="Arial"/>
              <a:buNone/>
            </a:pPr>
            <a:r>
              <a:t/>
            </a:r>
            <a:endParaRPr/>
          </a:p>
          <a:p>
            <a:pPr indent="0" lvl="0" marL="0" rtl="0">
              <a:lnSpc>
                <a:spcPct val="115000"/>
              </a:lnSpc>
              <a:spcBef>
                <a:spcPts val="0"/>
              </a:spcBef>
              <a:spcAft>
                <a:spcPts val="0"/>
              </a:spcAft>
              <a:buClr>
                <a:srgbClr val="000000"/>
              </a:buClr>
              <a:buSzPts val="1100"/>
              <a:buFont typeface="Arial"/>
              <a:buNone/>
            </a:pPr>
            <a:r>
              <a:rPr lang="es"/>
              <a:t> </a:t>
            </a:r>
            <a:endParaRPr/>
          </a:p>
          <a:p>
            <a:pPr indent="0" lvl="0" marL="0">
              <a:spcBef>
                <a:spcPts val="0"/>
              </a:spcBef>
              <a:spcAft>
                <a:spcPts val="0"/>
              </a:spcAft>
              <a:buClr>
                <a:srgbClr val="000000"/>
              </a:buClr>
              <a:buSzPts val="1100"/>
              <a:buFont typeface="Arial"/>
              <a:buNone/>
            </a:pPr>
            <a:r>
              <a:rPr b="1" lang="es"/>
              <a:t>Impresoras 3D de </a:t>
            </a:r>
            <a:r>
              <a:rPr b="1" lang="es" u="sng">
                <a:solidFill>
                  <a:schemeClr val="hlink"/>
                </a:solidFill>
                <a:hlinkClick r:id="rId3"/>
              </a:rPr>
              <a:t>Sinterización Selectiva por Láser (SLS)</a:t>
            </a:r>
            <a:endParaRPr b="1" u="sng">
              <a:solidFill>
                <a:schemeClr val="hlink"/>
              </a:solidFill>
              <a:hlinkClick r:id="rId4"/>
            </a:endParaRPr>
          </a:p>
          <a:p>
            <a:pPr indent="0" lvl="0" marL="0">
              <a:spcBef>
                <a:spcPts val="0"/>
              </a:spcBef>
              <a:spcAft>
                <a:spcPts val="0"/>
              </a:spcAft>
              <a:buClr>
                <a:srgbClr val="000000"/>
              </a:buClr>
              <a:buSzPts val="1100"/>
              <a:buFont typeface="Arial"/>
              <a:buNone/>
            </a:pPr>
            <a:r>
              <a:rPr lang="es"/>
              <a:t>También conocido en inglés como Selective Laser Sintering (SLS), esta tecnología se nutre del láser para imprimir los objetos en 3D.</a:t>
            </a:r>
            <a:endParaRPr/>
          </a:p>
          <a:p>
            <a:pPr indent="0" lvl="0" marL="0">
              <a:spcBef>
                <a:spcPts val="0"/>
              </a:spcBef>
              <a:spcAft>
                <a:spcPts val="0"/>
              </a:spcAft>
              <a:buClr>
                <a:srgbClr val="000000"/>
              </a:buClr>
              <a:buSzPts val="1100"/>
              <a:buFont typeface="Arial"/>
              <a:buNone/>
            </a:pPr>
            <a:r>
              <a:rPr lang="es"/>
              <a:t>Nació en los años 80, y pese a tener ciertas similitudes con la tecnología SLA, ésta permite utilizar un gran número de materiales en polvo (cerámica, cristal, nylon, poliestireno, etc.). El láser impacta en el polvo, funde el material y se solidifica. Todo el material que no se utiliza se almacena en el mismo lugar donde inició la impresión por lo que, no se desperdicia nada.</a:t>
            </a:r>
            <a:endParaRPr/>
          </a:p>
          <a:p>
            <a:pPr indent="0" lvl="0" marL="0">
              <a:spcBef>
                <a:spcPts val="0"/>
              </a:spcBef>
              <a:spcAft>
                <a:spcPts val="0"/>
              </a:spcAft>
              <a:buClr>
                <a:srgbClr val="000000"/>
              </a:buClr>
              <a:buSzPts val="1100"/>
              <a:buFont typeface="Arial"/>
              <a:buNone/>
            </a:pPr>
            <a:r>
              <a:rPr lang="es"/>
              <a:t>Una de las impresoras 3D más famosas que utilizan esta tecnología de impresión 3D es la EOS.</a:t>
            </a:r>
            <a:endParaRPr/>
          </a:p>
          <a:p>
            <a:pPr indent="0" lvl="0" marL="0">
              <a:spcBef>
                <a:spcPts val="0"/>
              </a:spcBef>
              <a:spcAft>
                <a:spcPts val="0"/>
              </a:spcAft>
              <a:buClr>
                <a:srgbClr val="000000"/>
              </a:buClr>
              <a:buSzPts val="1100"/>
              <a:buFont typeface="Arial"/>
              <a:buNone/>
            </a:pPr>
            <a:r>
              <a:rPr lang="es"/>
              <a:t>Con las dos últimas tecnologías se consigue una mayor precisión de las piezas impresas y mayor velocidad de impresión.</a:t>
            </a:r>
            <a:endParaRPr/>
          </a:p>
          <a:p>
            <a:pPr indent="0" lvl="0" marL="0" rtl="0">
              <a:lnSpc>
                <a:spcPct val="115000"/>
              </a:lnSpc>
              <a:spcBef>
                <a:spcPts val="0"/>
              </a:spcBef>
              <a:spcAft>
                <a:spcPts val="0"/>
              </a:spcAft>
              <a:buClr>
                <a:srgbClr val="000000"/>
              </a:buClr>
              <a:buSzPts val="1100"/>
              <a:buFont typeface="Arial"/>
              <a:buNone/>
            </a:pPr>
            <a:r>
              <a:t/>
            </a:r>
            <a:endParaRPr/>
          </a:p>
          <a:p>
            <a:pPr indent="0" lvl="0" marL="0" rtl="0">
              <a:lnSpc>
                <a:spcPct val="115000"/>
              </a:lnSpc>
              <a:spcBef>
                <a:spcPts val="0"/>
              </a:spcBef>
              <a:spcAft>
                <a:spcPts val="0"/>
              </a:spcAft>
              <a:buClr>
                <a:srgbClr val="000000"/>
              </a:buClr>
              <a:buSzPts val="1100"/>
              <a:buFont typeface="Arial"/>
              <a:buNone/>
            </a:pPr>
            <a:r>
              <a:rPr lang="es"/>
              <a:t> </a:t>
            </a:r>
            <a:endParaRPr/>
          </a:p>
          <a:p>
            <a:pPr indent="0" lvl="0" marL="0">
              <a:spcBef>
                <a:spcPts val="0"/>
              </a:spcBef>
              <a:spcAft>
                <a:spcPts val="0"/>
              </a:spcAft>
              <a:buClr>
                <a:srgbClr val="000000"/>
              </a:buClr>
              <a:buSzPts val="1100"/>
              <a:buFont typeface="Arial"/>
              <a:buNone/>
            </a:pPr>
            <a:r>
              <a:rPr b="1" lang="es"/>
              <a:t>Impresoras 3D por Inyección</a:t>
            </a:r>
            <a:endParaRPr b="1"/>
          </a:p>
          <a:p>
            <a:pPr indent="0" lvl="0" marL="0">
              <a:spcBef>
                <a:spcPts val="0"/>
              </a:spcBef>
              <a:spcAft>
                <a:spcPts val="0"/>
              </a:spcAft>
              <a:buClr>
                <a:srgbClr val="000000"/>
              </a:buClr>
              <a:buSzPts val="1100"/>
              <a:buFont typeface="Arial"/>
              <a:buNone/>
            </a:pPr>
            <a:r>
              <a:rPr lang="es"/>
              <a:t>Este es el sistema de impresión 3D más parecido a una impresora habitual (de tinta en folio), pero en lugar de inyectar gotas de tinta en el papel, inyectan capas de fotopolímero líquido que se pueden curar en la bandeja de construcción.</a:t>
            </a:r>
            <a:endParaRPr/>
          </a:p>
          <a:p>
            <a:pPr indent="0" lvl="0" marL="0">
              <a:spcBef>
                <a:spcPts val="0"/>
              </a:spcBef>
              <a:spcAft>
                <a:spcPts val="0"/>
              </a:spcAft>
              <a:buClr>
                <a:srgbClr val="000000"/>
              </a:buClr>
              <a:buSzPts val="1100"/>
              <a:buFont typeface="Arial"/>
              <a:buNone/>
            </a:pPr>
            <a:r>
              <a:rPr lang="es"/>
              <a:t>Como ejemplo de impresoras 3D por inyección destacamos</a:t>
            </a:r>
            <a:r>
              <a:rPr lang="es" u="sng">
                <a:solidFill>
                  <a:schemeClr val="hlink"/>
                </a:solidFill>
                <a:hlinkClick r:id="rId5"/>
              </a:rPr>
              <a:t> X60 de 3D Systems</a:t>
            </a:r>
            <a:r>
              <a:rPr lang="es"/>
              <a:t> o la Zprint 450.</a:t>
            </a:r>
            <a:endParaRPr/>
          </a:p>
          <a:p>
            <a:pPr indent="0" lvl="0" marL="0" rtl="0">
              <a:spcBef>
                <a:spcPts val="0"/>
              </a:spcBef>
              <a:spcAft>
                <a:spcPts val="0"/>
              </a:spcAft>
              <a:buClr>
                <a:srgbClr val="000000"/>
              </a:buClr>
              <a:buSzPts val="1100"/>
              <a:buFont typeface="Arial"/>
              <a:buNone/>
            </a:pPr>
            <a:r>
              <a:rPr lang="es"/>
              <a:t>  </a:t>
            </a:r>
            <a:endParaRPr/>
          </a:p>
          <a:p>
            <a:pPr indent="0" lvl="0" marL="0">
              <a:spcBef>
                <a:spcPts val="0"/>
              </a:spcBef>
              <a:spcAft>
                <a:spcPts val="0"/>
              </a:spcAft>
              <a:buClr>
                <a:srgbClr val="000000"/>
              </a:buClr>
              <a:buSzPts val="1100"/>
              <a:buFont typeface="Arial"/>
              <a:buNone/>
            </a:pPr>
            <a:r>
              <a:rPr b="1" lang="es"/>
              <a:t>Impresión por deposición de material fundido (FDM)</a:t>
            </a:r>
            <a:endParaRPr b="1"/>
          </a:p>
          <a:p>
            <a:pPr indent="0" lvl="0" marL="0">
              <a:spcBef>
                <a:spcPts val="0"/>
              </a:spcBef>
              <a:spcAft>
                <a:spcPts val="0"/>
              </a:spcAft>
              <a:buClr>
                <a:srgbClr val="000000"/>
              </a:buClr>
              <a:buSzPts val="1100"/>
              <a:buFont typeface="Arial"/>
              <a:buNone/>
            </a:pPr>
            <a:r>
              <a:rPr lang="es"/>
              <a:t>También conocida por FFF (Fused Filament Fabrication, término registrado por Stratasys)</a:t>
            </a:r>
            <a:endParaRPr/>
          </a:p>
          <a:p>
            <a:pPr indent="0" lvl="0" marL="0">
              <a:spcBef>
                <a:spcPts val="0"/>
              </a:spcBef>
              <a:spcAft>
                <a:spcPts val="0"/>
              </a:spcAft>
              <a:buClr>
                <a:srgbClr val="000000"/>
              </a:buClr>
              <a:buSzPts val="1100"/>
              <a:buFont typeface="Arial"/>
              <a:buNone/>
            </a:pPr>
            <a:r>
              <a:rPr lang="es"/>
              <a:t>La técnica aditiva del modelado por deposición fundida es una tecnología que consiste en depositar polímero fundido sobre una base plana, capa a capa. El material, que inicialmente se encuentra en estado sólido almacenado en rollos, se funde y es expulsado por la boquilla en minúsculos hilos que se van solidificando conforme van tomando la forma de cada capa.</a:t>
            </a:r>
            <a:endParaRPr/>
          </a:p>
          <a:p>
            <a:pPr indent="0" lvl="0" marL="0">
              <a:spcBef>
                <a:spcPts val="0"/>
              </a:spcBef>
              <a:spcAft>
                <a:spcPts val="0"/>
              </a:spcAft>
              <a:buClr>
                <a:srgbClr val="000000"/>
              </a:buClr>
              <a:buSzPts val="1100"/>
              <a:buFont typeface="Arial"/>
              <a:buNone/>
            </a:pPr>
            <a:r>
              <a:rPr lang="es"/>
              <a:t>Se trata de la técnica más común en cuanto a impresoras 3D de escritorio y usuarios domésticos se refiere. Aunque los resultados pueden ser muy buenos, no suelen ser comparables con los que ofrecen las impresoras 3D por SLA, por ejemplo. La ventaja principal es que esta tecnología ha permitido poner la impresión 3D al alcance de cualquier persona con impresoras como la CubeX, Prusa o cualquier impresora de RepRap.</a:t>
            </a:r>
            <a:endParaRPr/>
          </a:p>
          <a:p>
            <a:pPr indent="0" lvl="0" marL="0">
              <a:spcBef>
                <a:spcPts val="0"/>
              </a:spcBef>
              <a:spcAft>
                <a:spcPts val="0"/>
              </a:spcAft>
              <a:buClr>
                <a:srgbClr val="000000"/>
              </a:buClr>
              <a:buSzPts val="1100"/>
              <a:buFont typeface="Arial"/>
              <a:buNone/>
            </a:pPr>
            <a:r>
              <a:rPr lang="es"/>
              <a:t>Actualmente se utilizan una gran variedad de materiales, entre los que predominan ABS y PLA.</a:t>
            </a:r>
            <a:endParaRPr/>
          </a:p>
          <a:p>
            <a:pPr indent="0" lvl="0" marL="0">
              <a:spcBef>
                <a:spcPts val="0"/>
              </a:spcBef>
              <a:spcAft>
                <a:spcPts val="0"/>
              </a:spcAft>
              <a:buClr>
                <a:srgbClr val="000000"/>
              </a:buClr>
              <a:buSzPts val="1100"/>
              <a:buFont typeface="Arial"/>
              <a:buNone/>
            </a:pPr>
            <a:r>
              <a:rPr lang="es"/>
              <a:t> </a:t>
            </a:r>
            <a:endParaRPr/>
          </a:p>
          <a:p>
            <a:pPr indent="0" lvl="0" marL="0" rtl="0">
              <a:spcBef>
                <a:spcPts val="0"/>
              </a:spcBef>
              <a:spcAft>
                <a:spcPts val="0"/>
              </a:spcAft>
              <a:buNone/>
            </a:pPr>
            <a:r>
              <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s"/>
              <a:t>Resumen de cada tema a tratar durante el curso, explicando lo que se hará y cómo.</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9.png"/><Relationship Id="rId7"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23.png"/><Relationship Id="rId6"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4.png"/><Relationship Id="rId6" Type="http://schemas.openxmlformats.org/officeDocument/2006/relationships/image" Target="../media/image22.png"/><Relationship Id="rId7"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9.png"/><Relationship Id="rId5"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hyperlink" Target="https://docs.google.com/presentation/d/1HNPf3ModxZioZlqfjcw9gzsnMVD54LUSFZuOw8gRyr4/edit#slide=id.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744575"/>
            <a:ext cx="8520600" cy="11424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s">
                <a:latin typeface="Share Tech Mono"/>
                <a:ea typeface="Share Tech Mono"/>
                <a:cs typeface="Share Tech Mono"/>
                <a:sym typeface="Share Tech Mono"/>
              </a:rPr>
              <a:t>Taller de Impresoras 3D</a:t>
            </a:r>
            <a:endParaRPr>
              <a:latin typeface="Share Tech Mono"/>
              <a:ea typeface="Share Tech Mono"/>
              <a:cs typeface="Share Tech Mono"/>
              <a:sym typeface="Share Tech Mono"/>
            </a:endParaRPr>
          </a:p>
        </p:txBody>
      </p:sp>
      <p:sp>
        <p:nvSpPr>
          <p:cNvPr id="55" name="Shape 55"/>
          <p:cNvSpPr txBox="1"/>
          <p:nvPr>
            <p:ph idx="1" type="subTitle"/>
          </p:nvPr>
        </p:nvSpPr>
        <p:spPr>
          <a:xfrm>
            <a:off x="6958575" y="3432175"/>
            <a:ext cx="2102100" cy="523800"/>
          </a:xfrm>
          <a:prstGeom prst="rect">
            <a:avLst/>
          </a:prstGeom>
        </p:spPr>
        <p:txBody>
          <a:bodyPr anchorCtr="0" anchor="t" bIns="91425" lIns="91425" spcFirstLastPara="1" rIns="91425" wrap="square" tIns="91425">
            <a:noAutofit/>
          </a:bodyPr>
          <a:lstStyle/>
          <a:p>
            <a:pPr indent="0" lvl="0" marL="0" algn="r">
              <a:spcBef>
                <a:spcPts val="0"/>
              </a:spcBef>
              <a:spcAft>
                <a:spcPts val="0"/>
              </a:spcAft>
              <a:buNone/>
            </a:pPr>
            <a:r>
              <a:rPr lang="es" sz="1400">
                <a:latin typeface="Share Tech Mono"/>
                <a:ea typeface="Share Tech Mono"/>
                <a:cs typeface="Share Tech Mono"/>
                <a:sym typeface="Share Tech Mono"/>
              </a:rPr>
              <a:t>Gustavo Zafra</a:t>
            </a:r>
            <a:endParaRPr sz="1400">
              <a:latin typeface="Share Tech Mono"/>
              <a:ea typeface="Share Tech Mono"/>
              <a:cs typeface="Share Tech Mono"/>
              <a:sym typeface="Share Tech Mono"/>
            </a:endParaRPr>
          </a:p>
          <a:p>
            <a:pPr indent="0" lvl="0" marL="0" algn="r">
              <a:spcBef>
                <a:spcPts val="0"/>
              </a:spcBef>
              <a:spcAft>
                <a:spcPts val="0"/>
              </a:spcAft>
              <a:buNone/>
            </a:pPr>
            <a:r>
              <a:rPr lang="es" sz="1400">
                <a:latin typeface="Share Tech Mono"/>
                <a:ea typeface="Share Tech Mono"/>
                <a:cs typeface="Share Tech Mono"/>
                <a:sym typeface="Share Tech Mono"/>
              </a:rPr>
              <a:t>@YespiRos</a:t>
            </a:r>
            <a:endParaRPr sz="1400">
              <a:latin typeface="Share Tech Mono"/>
              <a:ea typeface="Share Tech Mono"/>
              <a:cs typeface="Share Tech Mono"/>
              <a:sym typeface="Share Tech Mono"/>
            </a:endParaRPr>
          </a:p>
        </p:txBody>
      </p:sp>
      <p:sp>
        <p:nvSpPr>
          <p:cNvPr id="56" name="Shape 56"/>
          <p:cNvSpPr txBox="1"/>
          <p:nvPr>
            <p:ph type="ctrTitle"/>
          </p:nvPr>
        </p:nvSpPr>
        <p:spPr>
          <a:xfrm>
            <a:off x="311700" y="1838850"/>
            <a:ext cx="8520600" cy="581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s" sz="3000">
                <a:latin typeface="Share Tech Mono"/>
                <a:ea typeface="Share Tech Mono"/>
                <a:cs typeface="Share Tech Mono"/>
                <a:sym typeface="Share Tech Mono"/>
              </a:rPr>
              <a:t>by @Ripolab HackLab</a:t>
            </a:r>
            <a:endParaRPr sz="3000">
              <a:latin typeface="Share Tech Mono"/>
              <a:ea typeface="Share Tech Mono"/>
              <a:cs typeface="Share Tech Mono"/>
              <a:sym typeface="Share Tech Mono"/>
            </a:endParaRPr>
          </a:p>
        </p:txBody>
      </p:sp>
      <p:pic>
        <p:nvPicPr>
          <p:cNvPr descr="ripolab_180x180.png" id="57" name="Shape 57"/>
          <p:cNvPicPr preferRelativeResize="0"/>
          <p:nvPr/>
        </p:nvPicPr>
        <p:blipFill>
          <a:blip r:embed="rId3">
            <a:alphaModFix/>
          </a:blip>
          <a:stretch>
            <a:fillRect/>
          </a:stretch>
        </p:blipFill>
        <p:spPr>
          <a:xfrm>
            <a:off x="143475" y="4503725"/>
            <a:ext cx="581400" cy="58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descr="ripolab_180x180.png" id="119" name="Shape 119"/>
          <p:cNvPicPr preferRelativeResize="0"/>
          <p:nvPr/>
        </p:nvPicPr>
        <p:blipFill>
          <a:blip r:embed="rId3">
            <a:alphaModFix/>
          </a:blip>
          <a:stretch>
            <a:fillRect/>
          </a:stretch>
        </p:blipFill>
        <p:spPr>
          <a:xfrm>
            <a:off x="152400" y="4485900"/>
            <a:ext cx="581400" cy="581400"/>
          </a:xfrm>
          <a:prstGeom prst="rect">
            <a:avLst/>
          </a:prstGeom>
          <a:noFill/>
          <a:ln>
            <a:noFill/>
          </a:ln>
        </p:spPr>
      </p:pic>
      <p:pic>
        <p:nvPicPr>
          <p:cNvPr id="120" name="Shape 120"/>
          <p:cNvPicPr preferRelativeResize="0"/>
          <p:nvPr/>
        </p:nvPicPr>
        <p:blipFill>
          <a:blip r:embed="rId4">
            <a:alphaModFix/>
          </a:blip>
          <a:stretch>
            <a:fillRect/>
          </a:stretch>
        </p:blipFill>
        <p:spPr>
          <a:xfrm>
            <a:off x="733800" y="456800"/>
            <a:ext cx="4262550" cy="3872600"/>
          </a:xfrm>
          <a:prstGeom prst="rect">
            <a:avLst/>
          </a:prstGeom>
          <a:noFill/>
          <a:ln>
            <a:noFill/>
          </a:ln>
        </p:spPr>
      </p:pic>
      <p:sp>
        <p:nvSpPr>
          <p:cNvPr id="121" name="Shape 121"/>
          <p:cNvSpPr txBox="1"/>
          <p:nvPr/>
        </p:nvSpPr>
        <p:spPr>
          <a:xfrm>
            <a:off x="2045275" y="4219575"/>
            <a:ext cx="5380800" cy="440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s" sz="1500"/>
              <a:t>Impresión 3D con sistema FDM cartesiano</a:t>
            </a:r>
            <a:endParaRPr sz="1500"/>
          </a:p>
          <a:p>
            <a:pPr indent="0" lvl="0" marL="0">
              <a:spcBef>
                <a:spcPts val="0"/>
              </a:spcBef>
              <a:spcAft>
                <a:spcPts val="0"/>
              </a:spcAft>
              <a:buNone/>
            </a:pPr>
            <a:r>
              <a:t/>
            </a:r>
            <a:endParaRPr sz="1500"/>
          </a:p>
        </p:txBody>
      </p:sp>
      <p:pic>
        <p:nvPicPr>
          <p:cNvPr id="122" name="Shape 122"/>
          <p:cNvPicPr preferRelativeResize="0"/>
          <p:nvPr/>
        </p:nvPicPr>
        <p:blipFill>
          <a:blip r:embed="rId5">
            <a:alphaModFix/>
          </a:blip>
          <a:stretch>
            <a:fillRect/>
          </a:stretch>
        </p:blipFill>
        <p:spPr>
          <a:xfrm>
            <a:off x="5103125" y="456800"/>
            <a:ext cx="3705225" cy="366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pic>
        <p:nvPicPr>
          <p:cNvPr descr="ripolab_180x180.png" id="127" name="Shape 127"/>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128" name="Shape 128"/>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Tipos de impresoras 3D</a:t>
            </a:r>
            <a:endParaRPr sz="1500"/>
          </a:p>
        </p:txBody>
      </p:sp>
      <p:sp>
        <p:nvSpPr>
          <p:cNvPr id="129" name="Shape 129"/>
          <p:cNvSpPr txBox="1"/>
          <p:nvPr/>
        </p:nvSpPr>
        <p:spPr>
          <a:xfrm>
            <a:off x="872550" y="1274400"/>
            <a:ext cx="3607200" cy="2704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100"/>
          </a:p>
          <a:p>
            <a:pPr indent="-355600" lvl="0" marL="457200">
              <a:spcBef>
                <a:spcPts val="0"/>
              </a:spcBef>
              <a:spcAft>
                <a:spcPts val="0"/>
              </a:spcAft>
              <a:buSzPts val="2000"/>
              <a:buChar char="●"/>
            </a:pPr>
            <a:r>
              <a:rPr lang="es" sz="2000"/>
              <a:t>Sinterización Selectiva por Láser (SLS)</a:t>
            </a:r>
            <a:endParaRPr sz="2000"/>
          </a:p>
          <a:p>
            <a:pPr indent="-355600" lvl="0" marL="457200">
              <a:spcBef>
                <a:spcPts val="0"/>
              </a:spcBef>
              <a:spcAft>
                <a:spcPts val="0"/>
              </a:spcAft>
              <a:buSzPts val="2000"/>
              <a:buChar char="●"/>
            </a:pPr>
            <a:r>
              <a:rPr lang="es" sz="2000"/>
              <a:t>Estereolitografía (SLA)</a:t>
            </a:r>
            <a:endParaRPr sz="2000"/>
          </a:p>
          <a:p>
            <a:pPr indent="-355600" lvl="0" marL="457200">
              <a:spcBef>
                <a:spcPts val="0"/>
              </a:spcBef>
              <a:spcAft>
                <a:spcPts val="0"/>
              </a:spcAft>
              <a:buSzPts val="2000"/>
              <a:buChar char="●"/>
            </a:pPr>
            <a:r>
              <a:rPr lang="es" sz="2000"/>
              <a:t>Inyección</a:t>
            </a:r>
            <a:endParaRPr sz="2000"/>
          </a:p>
          <a:p>
            <a:pPr indent="-355600" lvl="0" marL="457200" rtl="0">
              <a:spcBef>
                <a:spcPts val="0"/>
              </a:spcBef>
              <a:spcAft>
                <a:spcPts val="0"/>
              </a:spcAft>
              <a:buSzPts val="2000"/>
              <a:buChar char="●"/>
            </a:pPr>
            <a:r>
              <a:rPr lang="es" sz="2000"/>
              <a:t>Deposición de material fundido (FDM)</a:t>
            </a:r>
            <a:endParaRPr sz="2000"/>
          </a:p>
          <a:p>
            <a:pPr indent="0" lvl="0" marL="0">
              <a:spcBef>
                <a:spcPts val="0"/>
              </a:spcBef>
              <a:spcAft>
                <a:spcPts val="0"/>
              </a:spcAft>
              <a:buNone/>
            </a:pPr>
            <a:r>
              <a:t/>
            </a:r>
            <a:endParaRPr/>
          </a:p>
        </p:txBody>
      </p:sp>
      <p:pic>
        <p:nvPicPr>
          <p:cNvPr id="130" name="Shape 130"/>
          <p:cNvPicPr preferRelativeResize="0"/>
          <p:nvPr/>
        </p:nvPicPr>
        <p:blipFill>
          <a:blip r:embed="rId4">
            <a:alphaModFix/>
          </a:blip>
          <a:stretch>
            <a:fillRect/>
          </a:stretch>
        </p:blipFill>
        <p:spPr>
          <a:xfrm>
            <a:off x="4207675" y="2486925"/>
            <a:ext cx="2609850" cy="1895475"/>
          </a:xfrm>
          <a:prstGeom prst="rect">
            <a:avLst/>
          </a:prstGeom>
          <a:noFill/>
          <a:ln>
            <a:noFill/>
          </a:ln>
        </p:spPr>
      </p:pic>
      <p:pic>
        <p:nvPicPr>
          <p:cNvPr id="131" name="Shape 131"/>
          <p:cNvPicPr preferRelativeResize="0"/>
          <p:nvPr/>
        </p:nvPicPr>
        <p:blipFill>
          <a:blip r:embed="rId5">
            <a:alphaModFix/>
          </a:blip>
          <a:stretch>
            <a:fillRect/>
          </a:stretch>
        </p:blipFill>
        <p:spPr>
          <a:xfrm>
            <a:off x="6450125" y="1600813"/>
            <a:ext cx="2647950" cy="1781175"/>
          </a:xfrm>
          <a:prstGeom prst="rect">
            <a:avLst/>
          </a:prstGeom>
          <a:noFill/>
          <a:ln>
            <a:noFill/>
          </a:ln>
        </p:spPr>
      </p:pic>
      <p:pic>
        <p:nvPicPr>
          <p:cNvPr id="132" name="Shape 132"/>
          <p:cNvPicPr preferRelativeResize="0"/>
          <p:nvPr/>
        </p:nvPicPr>
        <p:blipFill>
          <a:blip r:embed="rId6">
            <a:alphaModFix/>
          </a:blip>
          <a:stretch>
            <a:fillRect/>
          </a:stretch>
        </p:blipFill>
        <p:spPr>
          <a:xfrm>
            <a:off x="4479750" y="252363"/>
            <a:ext cx="2914650" cy="1666875"/>
          </a:xfrm>
          <a:prstGeom prst="rect">
            <a:avLst/>
          </a:prstGeom>
          <a:noFill/>
          <a:ln>
            <a:noFill/>
          </a:ln>
        </p:spPr>
      </p:pic>
      <p:pic>
        <p:nvPicPr>
          <p:cNvPr id="133" name="Shape 133"/>
          <p:cNvPicPr preferRelativeResize="0"/>
          <p:nvPr/>
        </p:nvPicPr>
        <p:blipFill>
          <a:blip r:embed="rId7">
            <a:alphaModFix/>
          </a:blip>
          <a:stretch>
            <a:fillRect/>
          </a:stretch>
        </p:blipFill>
        <p:spPr>
          <a:xfrm>
            <a:off x="6113200" y="3479825"/>
            <a:ext cx="2819400" cy="141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descr="ripolab_180x180.png" id="138" name="Shape 138"/>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139" name="Shape 139"/>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Tipos de materiales imprimibles en FMB</a:t>
            </a:r>
            <a:endParaRPr sz="1500"/>
          </a:p>
        </p:txBody>
      </p:sp>
      <p:sp>
        <p:nvSpPr>
          <p:cNvPr id="140" name="Shape 140"/>
          <p:cNvSpPr txBox="1"/>
          <p:nvPr/>
        </p:nvSpPr>
        <p:spPr>
          <a:xfrm>
            <a:off x="2524550" y="1131575"/>
            <a:ext cx="2735100" cy="1895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sz="2000"/>
              <a:t>Los más comunes:</a:t>
            </a:r>
            <a:endParaRPr sz="2000"/>
          </a:p>
          <a:p>
            <a:pPr indent="-342900" lvl="0" marL="457200" rtl="0">
              <a:spcBef>
                <a:spcPts val="0"/>
              </a:spcBef>
              <a:spcAft>
                <a:spcPts val="0"/>
              </a:spcAft>
              <a:buSzPts val="1800"/>
              <a:buChar char="●"/>
            </a:pPr>
            <a:r>
              <a:rPr lang="es" sz="1800"/>
              <a:t>PLA</a:t>
            </a:r>
            <a:endParaRPr sz="1800"/>
          </a:p>
          <a:p>
            <a:pPr indent="-342900" lvl="0" marL="457200" rtl="0">
              <a:spcBef>
                <a:spcPts val="0"/>
              </a:spcBef>
              <a:spcAft>
                <a:spcPts val="0"/>
              </a:spcAft>
              <a:buSzPts val="1800"/>
              <a:buChar char="●"/>
            </a:pPr>
            <a:r>
              <a:rPr lang="es" sz="1800">
                <a:solidFill>
                  <a:schemeClr val="dk1"/>
                </a:solidFill>
              </a:rPr>
              <a:t>ABS</a:t>
            </a:r>
            <a:endParaRPr sz="1800">
              <a:solidFill>
                <a:schemeClr val="dk1"/>
              </a:solidFill>
            </a:endParaRPr>
          </a:p>
          <a:p>
            <a:pPr indent="-342900" lvl="0" marL="457200" rtl="0">
              <a:spcBef>
                <a:spcPts val="0"/>
              </a:spcBef>
              <a:spcAft>
                <a:spcPts val="0"/>
              </a:spcAft>
              <a:buSzPts val="1800"/>
              <a:buChar char="●"/>
            </a:pPr>
            <a:r>
              <a:rPr lang="es" sz="1800"/>
              <a:t>Filaflex</a:t>
            </a:r>
            <a:endParaRPr sz="1800"/>
          </a:p>
          <a:p>
            <a:pPr indent="-342900" lvl="0" marL="457200" rtl="0">
              <a:spcBef>
                <a:spcPts val="0"/>
              </a:spcBef>
              <a:spcAft>
                <a:spcPts val="0"/>
              </a:spcAft>
              <a:buSzPts val="1800"/>
              <a:buChar char="●"/>
            </a:pPr>
            <a:r>
              <a:rPr lang="es" sz="1800"/>
              <a:t>HPET</a:t>
            </a:r>
            <a:endParaRPr sz="1800"/>
          </a:p>
        </p:txBody>
      </p:sp>
      <p:pic>
        <p:nvPicPr>
          <p:cNvPr id="141" name="Shape 141"/>
          <p:cNvPicPr preferRelativeResize="0"/>
          <p:nvPr/>
        </p:nvPicPr>
        <p:blipFill>
          <a:blip r:embed="rId4">
            <a:alphaModFix/>
          </a:blip>
          <a:stretch>
            <a:fillRect/>
          </a:stretch>
        </p:blipFill>
        <p:spPr>
          <a:xfrm>
            <a:off x="491850" y="1080275"/>
            <a:ext cx="1656450" cy="1830800"/>
          </a:xfrm>
          <a:prstGeom prst="rect">
            <a:avLst/>
          </a:prstGeom>
          <a:noFill/>
          <a:ln>
            <a:noFill/>
          </a:ln>
        </p:spPr>
      </p:pic>
      <p:pic>
        <p:nvPicPr>
          <p:cNvPr id="142" name="Shape 142"/>
          <p:cNvPicPr preferRelativeResize="0"/>
          <p:nvPr/>
        </p:nvPicPr>
        <p:blipFill>
          <a:blip r:embed="rId5">
            <a:alphaModFix/>
          </a:blip>
          <a:stretch>
            <a:fillRect/>
          </a:stretch>
        </p:blipFill>
        <p:spPr>
          <a:xfrm>
            <a:off x="6602050" y="738800"/>
            <a:ext cx="2124075" cy="1895475"/>
          </a:xfrm>
          <a:prstGeom prst="rect">
            <a:avLst/>
          </a:prstGeom>
          <a:noFill/>
          <a:ln>
            <a:noFill/>
          </a:ln>
        </p:spPr>
      </p:pic>
      <p:pic>
        <p:nvPicPr>
          <p:cNvPr id="143" name="Shape 143"/>
          <p:cNvPicPr preferRelativeResize="0"/>
          <p:nvPr/>
        </p:nvPicPr>
        <p:blipFill>
          <a:blip r:embed="rId6">
            <a:alphaModFix/>
          </a:blip>
          <a:stretch>
            <a:fillRect/>
          </a:stretch>
        </p:blipFill>
        <p:spPr>
          <a:xfrm>
            <a:off x="5516400" y="3053950"/>
            <a:ext cx="2271300" cy="1716375"/>
          </a:xfrm>
          <a:prstGeom prst="rect">
            <a:avLst/>
          </a:prstGeom>
          <a:noFill/>
          <a:ln>
            <a:noFill/>
          </a:ln>
        </p:spPr>
      </p:pic>
      <p:sp>
        <p:nvSpPr>
          <p:cNvPr id="144" name="Shape 144"/>
          <p:cNvSpPr txBox="1"/>
          <p:nvPr/>
        </p:nvSpPr>
        <p:spPr>
          <a:xfrm>
            <a:off x="419700" y="3250425"/>
            <a:ext cx="4625700" cy="82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500"/>
              <a:t>Cambiando el extrusor, también podremos imprimir barro o cerámica, pasta o chocolate, cemento, etc.</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pic>
        <p:nvPicPr>
          <p:cNvPr descr="ripolab_180x180.png" id="149" name="Shape 149"/>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150" name="Shape 150"/>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Tipos de extrusores</a:t>
            </a:r>
            <a:endParaRPr sz="1500"/>
          </a:p>
        </p:txBody>
      </p:sp>
      <p:pic>
        <p:nvPicPr>
          <p:cNvPr id="151" name="Shape 151"/>
          <p:cNvPicPr preferRelativeResize="0"/>
          <p:nvPr/>
        </p:nvPicPr>
        <p:blipFill>
          <a:blip r:embed="rId4">
            <a:alphaModFix/>
          </a:blip>
          <a:stretch>
            <a:fillRect/>
          </a:stretch>
        </p:blipFill>
        <p:spPr>
          <a:xfrm>
            <a:off x="1063300" y="1766888"/>
            <a:ext cx="1381125" cy="1609725"/>
          </a:xfrm>
          <a:prstGeom prst="rect">
            <a:avLst/>
          </a:prstGeom>
          <a:noFill/>
          <a:ln>
            <a:noFill/>
          </a:ln>
        </p:spPr>
      </p:pic>
      <p:pic>
        <p:nvPicPr>
          <p:cNvPr id="152" name="Shape 152"/>
          <p:cNvPicPr preferRelativeResize="0"/>
          <p:nvPr/>
        </p:nvPicPr>
        <p:blipFill>
          <a:blip r:embed="rId5">
            <a:alphaModFix/>
          </a:blip>
          <a:stretch>
            <a:fillRect/>
          </a:stretch>
        </p:blipFill>
        <p:spPr>
          <a:xfrm>
            <a:off x="2712900" y="1415625"/>
            <a:ext cx="1762125" cy="1781175"/>
          </a:xfrm>
          <a:prstGeom prst="rect">
            <a:avLst/>
          </a:prstGeom>
          <a:noFill/>
          <a:ln>
            <a:noFill/>
          </a:ln>
        </p:spPr>
      </p:pic>
      <p:sp>
        <p:nvSpPr>
          <p:cNvPr id="153" name="Shape 153"/>
          <p:cNvSpPr txBox="1"/>
          <p:nvPr/>
        </p:nvSpPr>
        <p:spPr>
          <a:xfrm>
            <a:off x="892975" y="1241225"/>
            <a:ext cx="2044800" cy="40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Extrusor MK8</a:t>
            </a:r>
            <a:endParaRPr/>
          </a:p>
        </p:txBody>
      </p:sp>
      <p:sp>
        <p:nvSpPr>
          <p:cNvPr id="154" name="Shape 154"/>
          <p:cNvSpPr txBox="1"/>
          <p:nvPr/>
        </p:nvSpPr>
        <p:spPr>
          <a:xfrm>
            <a:off x="2839625" y="3196800"/>
            <a:ext cx="1902000" cy="40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Extrusor Bowden</a:t>
            </a:r>
            <a:endParaRPr/>
          </a:p>
        </p:txBody>
      </p:sp>
      <p:pic>
        <p:nvPicPr>
          <p:cNvPr id="155" name="Shape 155"/>
          <p:cNvPicPr preferRelativeResize="0"/>
          <p:nvPr/>
        </p:nvPicPr>
        <p:blipFill>
          <a:blip r:embed="rId6">
            <a:alphaModFix/>
          </a:blip>
          <a:stretch>
            <a:fillRect/>
          </a:stretch>
        </p:blipFill>
        <p:spPr>
          <a:xfrm>
            <a:off x="4654200" y="2179000"/>
            <a:ext cx="4097575" cy="2681659"/>
          </a:xfrm>
          <a:prstGeom prst="rect">
            <a:avLst/>
          </a:prstGeom>
          <a:noFill/>
          <a:ln>
            <a:noFill/>
          </a:ln>
        </p:spPr>
      </p:pic>
      <p:sp>
        <p:nvSpPr>
          <p:cNvPr id="156" name="Shape 156"/>
          <p:cNvSpPr txBox="1"/>
          <p:nvPr/>
        </p:nvSpPr>
        <p:spPr>
          <a:xfrm>
            <a:off x="5331025" y="1696650"/>
            <a:ext cx="1902000" cy="30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Extrusor de Pasta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descr="ripolab_180x180.png" id="161" name="Shape 161"/>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162" name="Shape 162"/>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La cama de impresión </a:t>
            </a:r>
            <a:endParaRPr sz="1500"/>
          </a:p>
        </p:txBody>
      </p:sp>
      <p:pic>
        <p:nvPicPr>
          <p:cNvPr id="163" name="Shape 163"/>
          <p:cNvPicPr preferRelativeResize="0"/>
          <p:nvPr/>
        </p:nvPicPr>
        <p:blipFill>
          <a:blip r:embed="rId4">
            <a:alphaModFix/>
          </a:blip>
          <a:stretch>
            <a:fillRect/>
          </a:stretch>
        </p:blipFill>
        <p:spPr>
          <a:xfrm>
            <a:off x="5575125" y="3089475"/>
            <a:ext cx="2695575" cy="1819275"/>
          </a:xfrm>
          <a:prstGeom prst="rect">
            <a:avLst/>
          </a:prstGeom>
          <a:noFill/>
          <a:ln>
            <a:noFill/>
          </a:ln>
        </p:spPr>
      </p:pic>
      <p:sp>
        <p:nvSpPr>
          <p:cNvPr id="164" name="Shape 164"/>
          <p:cNvSpPr txBox="1"/>
          <p:nvPr/>
        </p:nvSpPr>
        <p:spPr>
          <a:xfrm>
            <a:off x="3670100" y="1178675"/>
            <a:ext cx="5143500" cy="6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Es la base sobre la que imprimimos, así que debe estar siempre lisa, nivelada y tener agarre para que la pieza esté estable durante la impresión..</a:t>
            </a:r>
            <a:endParaRPr/>
          </a:p>
          <a:p>
            <a:pPr indent="0" lvl="0" marL="0">
              <a:spcBef>
                <a:spcPts val="0"/>
              </a:spcBef>
              <a:spcAft>
                <a:spcPts val="0"/>
              </a:spcAft>
              <a:buNone/>
            </a:pPr>
            <a:r>
              <a:t/>
            </a:r>
            <a:endParaRPr/>
          </a:p>
          <a:p>
            <a:pPr indent="0" lvl="0" marL="0">
              <a:spcBef>
                <a:spcPts val="0"/>
              </a:spcBef>
              <a:spcAft>
                <a:spcPts val="0"/>
              </a:spcAft>
              <a:buNone/>
            </a:pPr>
            <a:r>
              <a:rPr lang="es"/>
              <a:t>Para imprimir ciertos materiales como el ABS, conviene que la cama sea caliente (HotBed) para mejorar la adherencia, también se recomienda el uso de un cristal de al menos 3mm. de Borosilicato y Laca de peluquería (la marca Nelly funciona muy bien).</a:t>
            </a:r>
            <a:endParaRPr/>
          </a:p>
          <a:p>
            <a:pPr indent="0" lvl="0" marL="0">
              <a:spcBef>
                <a:spcPts val="0"/>
              </a:spcBef>
              <a:spcAft>
                <a:spcPts val="0"/>
              </a:spcAft>
              <a:buNone/>
            </a:pPr>
            <a:r>
              <a:t/>
            </a:r>
            <a:endParaRPr/>
          </a:p>
          <a:p>
            <a:pPr indent="0" lvl="0" marL="0">
              <a:spcBef>
                <a:spcPts val="0"/>
              </a:spcBef>
              <a:spcAft>
                <a:spcPts val="0"/>
              </a:spcAft>
              <a:buNone/>
            </a:pPr>
            <a:r>
              <a:t/>
            </a:r>
            <a:endParaRPr/>
          </a:p>
        </p:txBody>
      </p:sp>
      <p:pic>
        <p:nvPicPr>
          <p:cNvPr id="165" name="Shape 165"/>
          <p:cNvPicPr preferRelativeResize="0"/>
          <p:nvPr/>
        </p:nvPicPr>
        <p:blipFill>
          <a:blip r:embed="rId5">
            <a:alphaModFix/>
          </a:blip>
          <a:stretch>
            <a:fillRect/>
          </a:stretch>
        </p:blipFill>
        <p:spPr>
          <a:xfrm>
            <a:off x="614350" y="1288175"/>
            <a:ext cx="2895600" cy="1628775"/>
          </a:xfrm>
          <a:prstGeom prst="rect">
            <a:avLst/>
          </a:prstGeom>
          <a:noFill/>
          <a:ln>
            <a:noFill/>
          </a:ln>
        </p:spPr>
      </p:pic>
      <p:sp>
        <p:nvSpPr>
          <p:cNvPr id="166" name="Shape 166"/>
          <p:cNvSpPr txBox="1"/>
          <p:nvPr/>
        </p:nvSpPr>
        <p:spPr>
          <a:xfrm>
            <a:off x="660800" y="3196825"/>
            <a:ext cx="4563000" cy="115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solidFill>
                  <a:schemeClr val="dk1"/>
                </a:solidFill>
              </a:rPr>
              <a:t>También se puede utilizar una base adhesiva flexible o simplemente utilizar cinta de carrocero.</a:t>
            </a:r>
            <a:endParaRPr>
              <a:solidFill>
                <a:schemeClr val="dk1"/>
              </a:solidFill>
            </a:endParaRPr>
          </a:p>
          <a:p>
            <a:pPr indent="0" lvl="0" marL="0">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pic>
        <p:nvPicPr>
          <p:cNvPr descr="ripolab_180x180.png" id="171" name="Shape 171"/>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172" name="Shape 172"/>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Electrónica de la impresora</a:t>
            </a:r>
            <a:endParaRPr sz="1500"/>
          </a:p>
        </p:txBody>
      </p:sp>
      <p:sp>
        <p:nvSpPr>
          <p:cNvPr id="173" name="Shape 173"/>
          <p:cNvSpPr txBox="1"/>
          <p:nvPr/>
        </p:nvSpPr>
        <p:spPr>
          <a:xfrm>
            <a:off x="934350" y="1194675"/>
            <a:ext cx="7296900" cy="6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t>Para controlar los motores, interpretar los modelos a crear, mantener la precisión, el calor del extrusor y el resto de parámetros necesarios para imprimir un modelo en 3D, la impresora tiene una placa electrónica con múltiples conectores y controladores de motores o de corriente.</a:t>
            </a:r>
            <a:endParaRPr/>
          </a:p>
          <a:p>
            <a:pPr indent="0" lvl="0" marL="0" rtl="0">
              <a:spcBef>
                <a:spcPts val="0"/>
              </a:spcBef>
              <a:spcAft>
                <a:spcPts val="0"/>
              </a:spcAft>
              <a:buNone/>
            </a:pPr>
            <a:r>
              <a:t/>
            </a:r>
            <a:endParaRPr/>
          </a:p>
        </p:txBody>
      </p:sp>
      <p:sp>
        <p:nvSpPr>
          <p:cNvPr id="174" name="Shape 174"/>
          <p:cNvSpPr txBox="1"/>
          <p:nvPr/>
        </p:nvSpPr>
        <p:spPr>
          <a:xfrm>
            <a:off x="934350" y="2196925"/>
            <a:ext cx="2818800" cy="115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solidFill>
                  <a:schemeClr val="dk1"/>
                </a:solidFill>
              </a:rPr>
              <a:t>Para prevenir incendios, en muchos casos se recomienda ampliar la placa con un Mosfet.</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s">
                <a:solidFill>
                  <a:schemeClr val="dk1"/>
                </a:solidFill>
              </a:rPr>
              <a:t>También se pueden añadir sensores AutoLevel o modificar el extrusor para que imprima en varios colores o materiales.</a:t>
            </a:r>
            <a:endParaRPr>
              <a:solidFill>
                <a:schemeClr val="dk1"/>
              </a:solidFill>
            </a:endParaRPr>
          </a:p>
          <a:p>
            <a:pPr indent="0" lvl="0" marL="0" rtl="0">
              <a:spcBef>
                <a:spcPts val="0"/>
              </a:spcBef>
              <a:spcAft>
                <a:spcPts val="0"/>
              </a:spcAft>
              <a:buNone/>
            </a:pPr>
            <a:r>
              <a:t/>
            </a:r>
            <a:endParaRPr/>
          </a:p>
        </p:txBody>
      </p:sp>
      <p:pic>
        <p:nvPicPr>
          <p:cNvPr id="175" name="Shape 175"/>
          <p:cNvPicPr preferRelativeResize="0"/>
          <p:nvPr/>
        </p:nvPicPr>
        <p:blipFill>
          <a:blip r:embed="rId4">
            <a:alphaModFix/>
          </a:blip>
          <a:stretch>
            <a:fillRect/>
          </a:stretch>
        </p:blipFill>
        <p:spPr>
          <a:xfrm>
            <a:off x="3663900" y="1946675"/>
            <a:ext cx="4936150" cy="2614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pic>
        <p:nvPicPr>
          <p:cNvPr descr="ripolab_180x180.png" id="180" name="Shape 180"/>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181" name="Shape 181"/>
          <p:cNvSpPr txBox="1"/>
          <p:nvPr/>
        </p:nvSpPr>
        <p:spPr>
          <a:xfrm>
            <a:off x="2346975" y="1121725"/>
            <a:ext cx="4585200" cy="3158700"/>
          </a:xfrm>
          <a:prstGeom prst="rect">
            <a:avLst/>
          </a:prstGeom>
          <a:noFill/>
          <a:ln>
            <a:noFill/>
          </a:ln>
        </p:spPr>
        <p:txBody>
          <a:bodyPr anchorCtr="0" anchor="t" bIns="91425" lIns="91425" spcFirstLastPara="1" rIns="91425" wrap="square" tIns="91425">
            <a:noAutofit/>
          </a:bodyPr>
          <a:lstStyle/>
          <a:p>
            <a:pPr indent="-228600" lvl="0" marL="1143000" rtl="0">
              <a:lnSpc>
                <a:spcPct val="115000"/>
              </a:lnSpc>
              <a:spcBef>
                <a:spcPts val="0"/>
              </a:spcBef>
              <a:spcAft>
                <a:spcPts val="0"/>
              </a:spcAft>
              <a:buNone/>
            </a:pPr>
            <a:r>
              <a:t/>
            </a:r>
            <a:endParaRPr sz="1100">
              <a:solidFill>
                <a:schemeClr val="dk1"/>
              </a:solidFill>
            </a:endParaRPr>
          </a:p>
          <a:p>
            <a:pPr indent="-342900" lvl="0" marL="457200" rtl="0">
              <a:lnSpc>
                <a:spcPct val="115000"/>
              </a:lnSpc>
              <a:spcBef>
                <a:spcPts val="0"/>
              </a:spcBef>
              <a:spcAft>
                <a:spcPts val="0"/>
              </a:spcAft>
              <a:buClr>
                <a:schemeClr val="dk1"/>
              </a:buClr>
              <a:buSzPts val="1800"/>
              <a:buChar char="●"/>
            </a:pPr>
            <a:r>
              <a:rPr lang="es" sz="1900">
                <a:solidFill>
                  <a:schemeClr val="dk1"/>
                </a:solidFill>
              </a:rPr>
              <a:t>Partes de la impresora</a:t>
            </a:r>
            <a:endParaRPr sz="1900">
              <a:solidFill>
                <a:schemeClr val="dk1"/>
              </a:solidFill>
            </a:endParaRPr>
          </a:p>
          <a:p>
            <a:pPr indent="-342900" lvl="0" marL="457200" rtl="0">
              <a:lnSpc>
                <a:spcPct val="115000"/>
              </a:lnSpc>
              <a:spcBef>
                <a:spcPts val="0"/>
              </a:spcBef>
              <a:spcAft>
                <a:spcPts val="0"/>
              </a:spcAft>
              <a:buClr>
                <a:schemeClr val="dk1"/>
              </a:buClr>
              <a:buSzPts val="1800"/>
              <a:buChar char="●"/>
            </a:pPr>
            <a:r>
              <a:rPr lang="es" sz="1900">
                <a:solidFill>
                  <a:schemeClr val="dk1"/>
                </a:solidFill>
              </a:rPr>
              <a:t>Tensión de las correas</a:t>
            </a:r>
            <a:endParaRPr sz="1900">
              <a:solidFill>
                <a:schemeClr val="dk1"/>
              </a:solidFill>
            </a:endParaRPr>
          </a:p>
          <a:p>
            <a:pPr indent="-342900" lvl="0" marL="457200" rtl="0">
              <a:lnSpc>
                <a:spcPct val="115000"/>
              </a:lnSpc>
              <a:spcBef>
                <a:spcPts val="0"/>
              </a:spcBef>
              <a:spcAft>
                <a:spcPts val="0"/>
              </a:spcAft>
              <a:buClr>
                <a:schemeClr val="dk1"/>
              </a:buClr>
              <a:buSzPts val="1800"/>
              <a:buChar char="●"/>
            </a:pPr>
            <a:r>
              <a:rPr lang="es" sz="1900">
                <a:solidFill>
                  <a:schemeClr val="dk1"/>
                </a:solidFill>
              </a:rPr>
              <a:t>Calibración de la cama</a:t>
            </a:r>
            <a:endParaRPr sz="1900">
              <a:solidFill>
                <a:schemeClr val="dk1"/>
              </a:solidFill>
            </a:endParaRPr>
          </a:p>
          <a:p>
            <a:pPr indent="-342900" lvl="0" marL="457200" rtl="0">
              <a:lnSpc>
                <a:spcPct val="115000"/>
              </a:lnSpc>
              <a:spcBef>
                <a:spcPts val="0"/>
              </a:spcBef>
              <a:spcAft>
                <a:spcPts val="0"/>
              </a:spcAft>
              <a:buClr>
                <a:schemeClr val="dk1"/>
              </a:buClr>
              <a:buSzPts val="1800"/>
              <a:buChar char="●"/>
            </a:pPr>
            <a:r>
              <a:rPr lang="es" sz="1900">
                <a:solidFill>
                  <a:schemeClr val="dk1"/>
                </a:solidFill>
              </a:rPr>
              <a:t>Finales de carrera y sensores AutoLevel</a:t>
            </a:r>
            <a:endParaRPr sz="1900">
              <a:solidFill>
                <a:schemeClr val="dk1"/>
              </a:solidFill>
            </a:endParaRPr>
          </a:p>
          <a:p>
            <a:pPr indent="-349250" lvl="0" marL="457200" rtl="0">
              <a:lnSpc>
                <a:spcPct val="115000"/>
              </a:lnSpc>
              <a:spcBef>
                <a:spcPts val="0"/>
              </a:spcBef>
              <a:spcAft>
                <a:spcPts val="0"/>
              </a:spcAft>
              <a:buClr>
                <a:schemeClr val="dk1"/>
              </a:buClr>
              <a:buSzPts val="1900"/>
              <a:buChar char="●"/>
            </a:pPr>
            <a:r>
              <a:rPr lang="es" sz="1900">
                <a:solidFill>
                  <a:schemeClr val="dk1"/>
                </a:solidFill>
              </a:rPr>
              <a:t>Mosfet</a:t>
            </a:r>
            <a:endParaRPr sz="1900">
              <a:solidFill>
                <a:schemeClr val="dk1"/>
              </a:solidFill>
            </a:endParaRPr>
          </a:p>
          <a:p>
            <a:pPr indent="-342900" lvl="0" marL="457200" rtl="0">
              <a:lnSpc>
                <a:spcPct val="115000"/>
              </a:lnSpc>
              <a:spcBef>
                <a:spcPts val="0"/>
              </a:spcBef>
              <a:spcAft>
                <a:spcPts val="0"/>
              </a:spcAft>
              <a:buClr>
                <a:schemeClr val="dk1"/>
              </a:buClr>
              <a:buSzPts val="1800"/>
              <a:buChar char="●"/>
            </a:pPr>
            <a:r>
              <a:rPr lang="es" sz="1900">
                <a:solidFill>
                  <a:schemeClr val="dk1"/>
                </a:solidFill>
              </a:rPr>
              <a:t>Impresión de mejoras</a:t>
            </a:r>
            <a:endParaRPr sz="1900">
              <a:solidFill>
                <a:schemeClr val="dk1"/>
              </a:solidFill>
            </a:endParaRPr>
          </a:p>
          <a:p>
            <a:pPr indent="-349250" lvl="0" marL="457200" rtl="0">
              <a:lnSpc>
                <a:spcPct val="115000"/>
              </a:lnSpc>
              <a:spcBef>
                <a:spcPts val="0"/>
              </a:spcBef>
              <a:spcAft>
                <a:spcPts val="0"/>
              </a:spcAft>
              <a:buClr>
                <a:schemeClr val="dk1"/>
              </a:buClr>
              <a:buSzPts val="1900"/>
              <a:buChar char="●"/>
            </a:pPr>
            <a:r>
              <a:rPr lang="es" sz="1900">
                <a:solidFill>
                  <a:schemeClr val="dk1"/>
                </a:solidFill>
              </a:rPr>
              <a:t>Extrusores clásicos y Bowden</a:t>
            </a:r>
            <a:endParaRPr sz="1900">
              <a:solidFill>
                <a:schemeClr val="dk1"/>
              </a:solidFill>
            </a:endParaRPr>
          </a:p>
          <a:p>
            <a:pPr indent="0" lvl="0" marL="0" rtl="0">
              <a:lnSpc>
                <a:spcPct val="115000"/>
              </a:lnSpc>
              <a:spcBef>
                <a:spcPts val="0"/>
              </a:spcBef>
              <a:spcAft>
                <a:spcPts val="0"/>
              </a:spcAft>
              <a:buNone/>
            </a:pPr>
            <a:r>
              <a:t/>
            </a:r>
            <a:endParaRPr sz="1900">
              <a:solidFill>
                <a:schemeClr val="dk1"/>
              </a:solidFill>
            </a:endParaRPr>
          </a:p>
          <a:p>
            <a:pPr indent="0" lvl="0" marL="0" rtl="0">
              <a:lnSpc>
                <a:spcPct val="115000"/>
              </a:lnSpc>
              <a:spcBef>
                <a:spcPts val="0"/>
              </a:spcBef>
              <a:spcAft>
                <a:spcPts val="0"/>
              </a:spcAft>
              <a:buNone/>
            </a:pPr>
            <a:r>
              <a:t/>
            </a:r>
            <a:endParaRPr sz="1600">
              <a:solidFill>
                <a:schemeClr val="dk1"/>
              </a:solidFill>
            </a:endParaRPr>
          </a:p>
          <a:p>
            <a:pPr indent="0" lvl="0" marL="914400" rtl="0">
              <a:lnSpc>
                <a:spcPct val="115000"/>
              </a:lnSpc>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2900"/>
          </a:p>
        </p:txBody>
      </p:sp>
      <p:sp>
        <p:nvSpPr>
          <p:cNvPr id="182" name="Shape 182"/>
          <p:cNvSpPr txBox="1"/>
          <p:nvPr/>
        </p:nvSpPr>
        <p:spPr>
          <a:xfrm>
            <a:off x="873300" y="474550"/>
            <a:ext cx="7397400" cy="533700"/>
          </a:xfrm>
          <a:prstGeom prst="rect">
            <a:avLst/>
          </a:prstGeom>
          <a:solidFill>
            <a:srgbClr val="A4C2F4"/>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Tema 2:</a:t>
            </a:r>
            <a:r>
              <a:rPr lang="es" sz="1600">
                <a:solidFill>
                  <a:schemeClr val="dk1"/>
                </a:solidFill>
              </a:rPr>
              <a:t>  </a:t>
            </a:r>
            <a:r>
              <a:rPr lang="es" sz="2000">
                <a:solidFill>
                  <a:schemeClr val="dk1"/>
                </a:solidFill>
              </a:rPr>
              <a:t>Ajuste y calibración de impresoras FMB cartesianas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pic>
        <p:nvPicPr>
          <p:cNvPr id="187" name="Shape 187"/>
          <p:cNvPicPr preferRelativeResize="0"/>
          <p:nvPr/>
        </p:nvPicPr>
        <p:blipFill>
          <a:blip r:embed="rId3">
            <a:alphaModFix/>
          </a:blip>
          <a:stretch>
            <a:fillRect/>
          </a:stretch>
        </p:blipFill>
        <p:spPr>
          <a:xfrm>
            <a:off x="2958201" y="1008250"/>
            <a:ext cx="3424725" cy="3830025"/>
          </a:xfrm>
          <a:prstGeom prst="rect">
            <a:avLst/>
          </a:prstGeom>
          <a:noFill/>
          <a:ln>
            <a:noFill/>
          </a:ln>
        </p:spPr>
      </p:pic>
      <p:pic>
        <p:nvPicPr>
          <p:cNvPr descr="ripolab_180x180.png" id="188" name="Shape 188"/>
          <p:cNvPicPr preferRelativeResize="0"/>
          <p:nvPr/>
        </p:nvPicPr>
        <p:blipFill>
          <a:blip r:embed="rId4">
            <a:alphaModFix/>
          </a:blip>
          <a:stretch>
            <a:fillRect/>
          </a:stretch>
        </p:blipFill>
        <p:spPr>
          <a:xfrm>
            <a:off x="152400" y="4485900"/>
            <a:ext cx="581400" cy="581400"/>
          </a:xfrm>
          <a:prstGeom prst="rect">
            <a:avLst/>
          </a:prstGeom>
          <a:noFill/>
          <a:ln>
            <a:noFill/>
          </a:ln>
        </p:spPr>
      </p:pic>
      <p:sp>
        <p:nvSpPr>
          <p:cNvPr id="189" name="Shape 189"/>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Partes de la Impresora 3D</a:t>
            </a:r>
            <a:endParaRPr/>
          </a:p>
        </p:txBody>
      </p:sp>
      <p:cxnSp>
        <p:nvCxnSpPr>
          <p:cNvPr id="190" name="Shape 190"/>
          <p:cNvCxnSpPr>
            <a:stCxn id="191" idx="3"/>
          </p:cNvCxnSpPr>
          <p:nvPr/>
        </p:nvCxnSpPr>
        <p:spPr>
          <a:xfrm>
            <a:off x="1665575" y="1495013"/>
            <a:ext cx="2152200" cy="76200"/>
          </a:xfrm>
          <a:prstGeom prst="straightConnector1">
            <a:avLst/>
          </a:prstGeom>
          <a:noFill/>
          <a:ln cap="flat" cmpd="sng" w="28575">
            <a:solidFill>
              <a:srgbClr val="0000FF"/>
            </a:solidFill>
            <a:prstDash val="solid"/>
            <a:round/>
            <a:headEnd len="med" w="med" type="none"/>
            <a:tailEnd len="med" w="med" type="triangle"/>
          </a:ln>
        </p:spPr>
      </p:cxnSp>
      <p:sp>
        <p:nvSpPr>
          <p:cNvPr id="191" name="Shape 191"/>
          <p:cNvSpPr txBox="1"/>
          <p:nvPr/>
        </p:nvSpPr>
        <p:spPr>
          <a:xfrm>
            <a:off x="370775" y="1253063"/>
            <a:ext cx="1294800" cy="483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Menú Gestión</a:t>
            </a:r>
            <a:endParaRPr/>
          </a:p>
        </p:txBody>
      </p:sp>
      <p:cxnSp>
        <p:nvCxnSpPr>
          <p:cNvPr id="192" name="Shape 192"/>
          <p:cNvCxnSpPr/>
          <p:nvPr/>
        </p:nvCxnSpPr>
        <p:spPr>
          <a:xfrm flipH="1">
            <a:off x="6054300" y="2053825"/>
            <a:ext cx="1107300" cy="89400"/>
          </a:xfrm>
          <a:prstGeom prst="straightConnector1">
            <a:avLst/>
          </a:prstGeom>
          <a:noFill/>
          <a:ln cap="flat" cmpd="sng" w="28575">
            <a:solidFill>
              <a:srgbClr val="E06666"/>
            </a:solidFill>
            <a:prstDash val="solid"/>
            <a:round/>
            <a:headEnd len="med" w="med" type="none"/>
            <a:tailEnd len="med" w="med" type="triangle"/>
          </a:ln>
        </p:spPr>
      </p:cxnSp>
      <p:cxnSp>
        <p:nvCxnSpPr>
          <p:cNvPr id="193" name="Shape 193"/>
          <p:cNvCxnSpPr/>
          <p:nvPr/>
        </p:nvCxnSpPr>
        <p:spPr>
          <a:xfrm flipH="1">
            <a:off x="5429225" y="2062750"/>
            <a:ext cx="1830600" cy="357300"/>
          </a:xfrm>
          <a:prstGeom prst="straightConnector1">
            <a:avLst/>
          </a:prstGeom>
          <a:noFill/>
          <a:ln cap="flat" cmpd="sng" w="28575">
            <a:solidFill>
              <a:srgbClr val="E06666"/>
            </a:solidFill>
            <a:prstDash val="solid"/>
            <a:round/>
            <a:headEnd len="med" w="med" type="none"/>
            <a:tailEnd len="med" w="med" type="triangle"/>
          </a:ln>
        </p:spPr>
      </p:cxnSp>
      <p:cxnSp>
        <p:nvCxnSpPr>
          <p:cNvPr id="194" name="Shape 194"/>
          <p:cNvCxnSpPr/>
          <p:nvPr/>
        </p:nvCxnSpPr>
        <p:spPr>
          <a:xfrm flipH="1">
            <a:off x="4625550" y="2089550"/>
            <a:ext cx="2670000" cy="2232300"/>
          </a:xfrm>
          <a:prstGeom prst="straightConnector1">
            <a:avLst/>
          </a:prstGeom>
          <a:noFill/>
          <a:ln cap="flat" cmpd="sng" w="28575">
            <a:solidFill>
              <a:srgbClr val="E06666"/>
            </a:solidFill>
            <a:prstDash val="solid"/>
            <a:round/>
            <a:headEnd len="med" w="med" type="none"/>
            <a:tailEnd len="med" w="med" type="triangle"/>
          </a:ln>
        </p:spPr>
      </p:cxnSp>
      <p:sp>
        <p:nvSpPr>
          <p:cNvPr id="195" name="Shape 195"/>
          <p:cNvSpPr txBox="1"/>
          <p:nvPr/>
        </p:nvSpPr>
        <p:spPr>
          <a:xfrm>
            <a:off x="7335875" y="1762488"/>
            <a:ext cx="1184700" cy="6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Ejes X. Y, Z</a:t>
            </a:r>
            <a:endParaRPr/>
          </a:p>
        </p:txBody>
      </p:sp>
      <p:sp>
        <p:nvSpPr>
          <p:cNvPr id="196" name="Shape 196"/>
          <p:cNvSpPr txBox="1"/>
          <p:nvPr/>
        </p:nvSpPr>
        <p:spPr>
          <a:xfrm>
            <a:off x="401850" y="4112850"/>
            <a:ext cx="1026900" cy="30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Correas</a:t>
            </a:r>
            <a:endParaRPr/>
          </a:p>
        </p:txBody>
      </p:sp>
      <p:cxnSp>
        <p:nvCxnSpPr>
          <p:cNvPr id="197" name="Shape 197"/>
          <p:cNvCxnSpPr>
            <a:stCxn id="196" idx="3"/>
          </p:cNvCxnSpPr>
          <p:nvPr/>
        </p:nvCxnSpPr>
        <p:spPr>
          <a:xfrm flipH="1" rot="10800000">
            <a:off x="1428750" y="4170150"/>
            <a:ext cx="2473500" cy="94500"/>
          </a:xfrm>
          <a:prstGeom prst="straightConnector1">
            <a:avLst/>
          </a:prstGeom>
          <a:noFill/>
          <a:ln cap="flat" cmpd="sng" w="28575">
            <a:solidFill>
              <a:srgbClr val="6AA84F"/>
            </a:solidFill>
            <a:prstDash val="solid"/>
            <a:round/>
            <a:headEnd len="med" w="med" type="none"/>
            <a:tailEnd len="med" w="med" type="triangle"/>
          </a:ln>
        </p:spPr>
      </p:cxnSp>
      <p:sp>
        <p:nvSpPr>
          <p:cNvPr id="198" name="Shape 198"/>
          <p:cNvSpPr txBox="1"/>
          <p:nvPr/>
        </p:nvSpPr>
        <p:spPr>
          <a:xfrm>
            <a:off x="370775" y="2543725"/>
            <a:ext cx="1250100" cy="6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Placa Controladora</a:t>
            </a:r>
            <a:endParaRPr/>
          </a:p>
        </p:txBody>
      </p:sp>
      <p:cxnSp>
        <p:nvCxnSpPr>
          <p:cNvPr id="199" name="Shape 199"/>
          <p:cNvCxnSpPr>
            <a:stCxn id="198" idx="3"/>
          </p:cNvCxnSpPr>
          <p:nvPr/>
        </p:nvCxnSpPr>
        <p:spPr>
          <a:xfrm>
            <a:off x="1620875" y="2843725"/>
            <a:ext cx="1782300" cy="417300"/>
          </a:xfrm>
          <a:prstGeom prst="straightConnector1">
            <a:avLst/>
          </a:prstGeom>
          <a:noFill/>
          <a:ln cap="flat" cmpd="sng" w="28575">
            <a:solidFill>
              <a:srgbClr val="0000FF"/>
            </a:solidFill>
            <a:prstDash val="solid"/>
            <a:round/>
            <a:headEnd len="med" w="med" type="none"/>
            <a:tailEnd len="med" w="med" type="triangle"/>
          </a:ln>
        </p:spPr>
      </p:cxnSp>
      <p:sp>
        <p:nvSpPr>
          <p:cNvPr id="200" name="Shape 200"/>
          <p:cNvSpPr txBox="1"/>
          <p:nvPr/>
        </p:nvSpPr>
        <p:spPr>
          <a:xfrm>
            <a:off x="285750" y="3500450"/>
            <a:ext cx="1401900" cy="30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Final de carrera eje Z</a:t>
            </a:r>
            <a:endParaRPr/>
          </a:p>
        </p:txBody>
      </p:sp>
      <p:cxnSp>
        <p:nvCxnSpPr>
          <p:cNvPr id="201" name="Shape 201"/>
          <p:cNvCxnSpPr/>
          <p:nvPr/>
        </p:nvCxnSpPr>
        <p:spPr>
          <a:xfrm flipH="1" rot="10800000">
            <a:off x="1580550" y="3714500"/>
            <a:ext cx="1830900" cy="107400"/>
          </a:xfrm>
          <a:prstGeom prst="straightConnector1">
            <a:avLst/>
          </a:prstGeom>
          <a:noFill/>
          <a:ln cap="flat" cmpd="sng" w="28575">
            <a:solidFill>
              <a:srgbClr val="0000FF"/>
            </a:solidFill>
            <a:prstDash val="solid"/>
            <a:round/>
            <a:headEnd len="med" w="med" type="none"/>
            <a:tailEnd len="med" w="med" type="triangle"/>
          </a:ln>
        </p:spPr>
      </p:cxnSp>
      <p:sp>
        <p:nvSpPr>
          <p:cNvPr id="202" name="Shape 202"/>
          <p:cNvSpPr txBox="1"/>
          <p:nvPr/>
        </p:nvSpPr>
        <p:spPr>
          <a:xfrm>
            <a:off x="370775" y="2017800"/>
            <a:ext cx="1223400" cy="35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Extrusor</a:t>
            </a:r>
            <a:endParaRPr/>
          </a:p>
        </p:txBody>
      </p:sp>
      <p:cxnSp>
        <p:nvCxnSpPr>
          <p:cNvPr id="203" name="Shape 203"/>
          <p:cNvCxnSpPr/>
          <p:nvPr/>
        </p:nvCxnSpPr>
        <p:spPr>
          <a:xfrm>
            <a:off x="1335175" y="2241050"/>
            <a:ext cx="2823600" cy="639000"/>
          </a:xfrm>
          <a:prstGeom prst="straightConnector1">
            <a:avLst/>
          </a:prstGeom>
          <a:noFill/>
          <a:ln cap="flat" cmpd="sng" w="28575">
            <a:solidFill>
              <a:srgbClr val="0000FF"/>
            </a:solidFill>
            <a:prstDash val="solid"/>
            <a:round/>
            <a:headEnd len="med" w="med" type="none"/>
            <a:tailEnd len="med" w="med" type="triangle"/>
          </a:ln>
        </p:spPr>
      </p:cxnSp>
      <p:sp>
        <p:nvSpPr>
          <p:cNvPr id="204" name="Shape 204"/>
          <p:cNvSpPr txBox="1"/>
          <p:nvPr/>
        </p:nvSpPr>
        <p:spPr>
          <a:xfrm>
            <a:off x="7335875" y="3787325"/>
            <a:ext cx="1401900" cy="581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Fuente</a:t>
            </a:r>
            <a:endParaRPr/>
          </a:p>
          <a:p>
            <a:pPr indent="0" lvl="0" marL="0">
              <a:spcBef>
                <a:spcPts val="0"/>
              </a:spcBef>
              <a:spcAft>
                <a:spcPts val="0"/>
              </a:spcAft>
              <a:buNone/>
            </a:pPr>
            <a:r>
              <a:rPr lang="es"/>
              <a:t>alimentación</a:t>
            </a:r>
            <a:endParaRPr/>
          </a:p>
        </p:txBody>
      </p:sp>
      <p:cxnSp>
        <p:nvCxnSpPr>
          <p:cNvPr id="205" name="Shape 205"/>
          <p:cNvCxnSpPr>
            <a:stCxn id="204" idx="1"/>
          </p:cNvCxnSpPr>
          <p:nvPr/>
        </p:nvCxnSpPr>
        <p:spPr>
          <a:xfrm rot="10800000">
            <a:off x="6317675" y="3705725"/>
            <a:ext cx="1018200" cy="372300"/>
          </a:xfrm>
          <a:prstGeom prst="straightConnector1">
            <a:avLst/>
          </a:prstGeom>
          <a:noFill/>
          <a:ln cap="flat" cmpd="sng" w="28575">
            <a:solidFill>
              <a:srgbClr val="0000FF"/>
            </a:solidFill>
            <a:prstDash val="solid"/>
            <a:round/>
            <a:headEnd len="med" w="med" type="none"/>
            <a:tailEnd len="med" w="med" type="triangle"/>
          </a:ln>
        </p:spPr>
      </p:cxnSp>
      <p:sp>
        <p:nvSpPr>
          <p:cNvPr id="206" name="Shape 206"/>
          <p:cNvSpPr txBox="1"/>
          <p:nvPr/>
        </p:nvSpPr>
        <p:spPr>
          <a:xfrm>
            <a:off x="370775" y="1651675"/>
            <a:ext cx="1184700" cy="35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Motor X</a:t>
            </a:r>
            <a:endParaRPr/>
          </a:p>
        </p:txBody>
      </p:sp>
      <p:sp>
        <p:nvSpPr>
          <p:cNvPr id="207" name="Shape 207"/>
          <p:cNvSpPr txBox="1"/>
          <p:nvPr/>
        </p:nvSpPr>
        <p:spPr>
          <a:xfrm>
            <a:off x="7335875" y="3005275"/>
            <a:ext cx="820200" cy="276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Motor Y</a:t>
            </a:r>
            <a:endParaRPr/>
          </a:p>
          <a:p>
            <a:pPr indent="0" lvl="0" marL="0">
              <a:spcBef>
                <a:spcPts val="0"/>
              </a:spcBef>
              <a:spcAft>
                <a:spcPts val="0"/>
              </a:spcAft>
              <a:buNone/>
            </a:pPr>
            <a:r>
              <a:t/>
            </a:r>
            <a:endParaRPr/>
          </a:p>
        </p:txBody>
      </p:sp>
      <p:sp>
        <p:nvSpPr>
          <p:cNvPr id="208" name="Shape 208"/>
          <p:cNvSpPr txBox="1"/>
          <p:nvPr/>
        </p:nvSpPr>
        <p:spPr>
          <a:xfrm>
            <a:off x="7335875" y="4552750"/>
            <a:ext cx="1184700" cy="35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Motores Z</a:t>
            </a:r>
            <a:endParaRPr/>
          </a:p>
        </p:txBody>
      </p:sp>
      <p:cxnSp>
        <p:nvCxnSpPr>
          <p:cNvPr id="209" name="Shape 209"/>
          <p:cNvCxnSpPr>
            <a:stCxn id="208" idx="1"/>
          </p:cNvCxnSpPr>
          <p:nvPr/>
        </p:nvCxnSpPr>
        <p:spPr>
          <a:xfrm rot="10800000">
            <a:off x="3649775" y="3939100"/>
            <a:ext cx="3686100" cy="792300"/>
          </a:xfrm>
          <a:prstGeom prst="straightConnector1">
            <a:avLst/>
          </a:prstGeom>
          <a:noFill/>
          <a:ln cap="flat" cmpd="sng" w="28575">
            <a:solidFill>
              <a:srgbClr val="D5A6BD"/>
            </a:solidFill>
            <a:prstDash val="solid"/>
            <a:round/>
            <a:headEnd len="med" w="med" type="none"/>
            <a:tailEnd len="med" w="med" type="triangle"/>
          </a:ln>
        </p:spPr>
      </p:cxnSp>
      <p:cxnSp>
        <p:nvCxnSpPr>
          <p:cNvPr id="210" name="Shape 210"/>
          <p:cNvCxnSpPr>
            <a:stCxn id="208" idx="1"/>
          </p:cNvCxnSpPr>
          <p:nvPr/>
        </p:nvCxnSpPr>
        <p:spPr>
          <a:xfrm rot="10800000">
            <a:off x="5974475" y="4087600"/>
            <a:ext cx="1361400" cy="643800"/>
          </a:xfrm>
          <a:prstGeom prst="straightConnector1">
            <a:avLst/>
          </a:prstGeom>
          <a:noFill/>
          <a:ln cap="flat" cmpd="sng" w="28575">
            <a:solidFill>
              <a:srgbClr val="D5A6BD"/>
            </a:solidFill>
            <a:prstDash val="solid"/>
            <a:round/>
            <a:headEnd len="med" w="med" type="none"/>
            <a:tailEnd len="med" w="med" type="triangle"/>
          </a:ln>
        </p:spPr>
      </p:cxnSp>
      <p:cxnSp>
        <p:nvCxnSpPr>
          <p:cNvPr id="211" name="Shape 211"/>
          <p:cNvCxnSpPr>
            <a:stCxn id="207" idx="1"/>
          </p:cNvCxnSpPr>
          <p:nvPr/>
        </p:nvCxnSpPr>
        <p:spPr>
          <a:xfrm flipH="1">
            <a:off x="5059475" y="3143725"/>
            <a:ext cx="2276400" cy="446700"/>
          </a:xfrm>
          <a:prstGeom prst="straightConnector1">
            <a:avLst/>
          </a:prstGeom>
          <a:noFill/>
          <a:ln cap="flat" cmpd="sng" w="28575">
            <a:solidFill>
              <a:srgbClr val="D5A6BD"/>
            </a:solidFill>
            <a:prstDash val="solid"/>
            <a:round/>
            <a:headEnd len="med" w="med" type="none"/>
            <a:tailEnd len="med" w="med" type="triangle"/>
          </a:ln>
        </p:spPr>
      </p:cxnSp>
      <p:cxnSp>
        <p:nvCxnSpPr>
          <p:cNvPr id="212" name="Shape 212"/>
          <p:cNvCxnSpPr>
            <a:stCxn id="206" idx="3"/>
          </p:cNvCxnSpPr>
          <p:nvPr/>
        </p:nvCxnSpPr>
        <p:spPr>
          <a:xfrm>
            <a:off x="1555475" y="1830325"/>
            <a:ext cx="1592400" cy="639300"/>
          </a:xfrm>
          <a:prstGeom prst="straightConnector1">
            <a:avLst/>
          </a:prstGeom>
          <a:noFill/>
          <a:ln cap="flat" cmpd="sng" w="28575">
            <a:solidFill>
              <a:srgbClr val="D5A6BD"/>
            </a:solidFill>
            <a:prstDash val="solid"/>
            <a:round/>
            <a:headEnd len="med" w="med" type="none"/>
            <a:tailEnd len="med" w="med" type="triangle"/>
          </a:ln>
        </p:spPr>
      </p:cxnSp>
      <p:cxnSp>
        <p:nvCxnSpPr>
          <p:cNvPr id="213" name="Shape 213"/>
          <p:cNvCxnSpPr>
            <a:stCxn id="196" idx="3"/>
          </p:cNvCxnSpPr>
          <p:nvPr/>
        </p:nvCxnSpPr>
        <p:spPr>
          <a:xfrm flipH="1" rot="10800000">
            <a:off x="1428750" y="2660550"/>
            <a:ext cx="2445900" cy="1604100"/>
          </a:xfrm>
          <a:prstGeom prst="straightConnector1">
            <a:avLst/>
          </a:prstGeom>
          <a:noFill/>
          <a:ln cap="flat" cmpd="sng" w="28575">
            <a:solidFill>
              <a:srgbClr val="6AA84F"/>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pic>
        <p:nvPicPr>
          <p:cNvPr descr="ripolab_180x180.png" id="218" name="Shape 218"/>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219" name="Shape 219"/>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Tensión de las correas</a:t>
            </a:r>
            <a:endParaRPr sz="1500"/>
          </a:p>
        </p:txBody>
      </p:sp>
      <p:sp>
        <p:nvSpPr>
          <p:cNvPr id="220" name="Shape 220"/>
          <p:cNvSpPr txBox="1"/>
          <p:nvPr/>
        </p:nvSpPr>
        <p:spPr>
          <a:xfrm>
            <a:off x="934350" y="1194675"/>
            <a:ext cx="5143500" cy="60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t>Una tensión incorrecta en las correas puede producir que en los modelos impresos aparezcan </a:t>
            </a:r>
            <a:r>
              <a:rPr lang="es"/>
              <a:t>líneas</a:t>
            </a:r>
            <a:r>
              <a:rPr lang="es"/>
              <a:t> no deseadas y otros defectos, por ello, las correas deben estar tensas pero sin llegar a tirar en exceso, ya que podrían llegar a romper en ese caso sus soportes.</a:t>
            </a:r>
            <a:endParaRPr/>
          </a:p>
          <a:p>
            <a:pPr indent="0" lvl="0" marL="0" rtl="0">
              <a:spcBef>
                <a:spcPts val="0"/>
              </a:spcBef>
              <a:spcAft>
                <a:spcPts val="0"/>
              </a:spcAft>
              <a:buNone/>
            </a:pPr>
            <a:r>
              <a:t/>
            </a:r>
            <a:endParaRPr/>
          </a:p>
        </p:txBody>
      </p:sp>
      <p:sp>
        <p:nvSpPr>
          <p:cNvPr id="221" name="Shape 221"/>
          <p:cNvSpPr txBox="1"/>
          <p:nvPr/>
        </p:nvSpPr>
        <p:spPr>
          <a:xfrm>
            <a:off x="4111700" y="4298675"/>
            <a:ext cx="4563000" cy="654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solidFill>
                  <a:schemeClr val="dk1"/>
                </a:solidFill>
              </a:rPr>
              <a:t>Para facilitar el tensado de correas, se pueden imprimir tensores que se adapten a nuestra impresora.</a:t>
            </a:r>
            <a:endParaRPr>
              <a:solidFill>
                <a:schemeClr val="dk1"/>
              </a:solidFill>
            </a:endParaRPr>
          </a:p>
          <a:p>
            <a:pPr indent="0" lvl="0" marL="0" rtl="0">
              <a:spcBef>
                <a:spcPts val="0"/>
              </a:spcBef>
              <a:spcAft>
                <a:spcPts val="0"/>
              </a:spcAft>
              <a:buNone/>
            </a:pPr>
            <a:r>
              <a:t/>
            </a:r>
            <a:endParaRPr/>
          </a:p>
        </p:txBody>
      </p:sp>
      <p:pic>
        <p:nvPicPr>
          <p:cNvPr id="222" name="Shape 222"/>
          <p:cNvPicPr preferRelativeResize="0"/>
          <p:nvPr/>
        </p:nvPicPr>
        <p:blipFill>
          <a:blip r:embed="rId4">
            <a:alphaModFix/>
          </a:blip>
          <a:stretch>
            <a:fillRect/>
          </a:stretch>
        </p:blipFill>
        <p:spPr>
          <a:xfrm>
            <a:off x="4025050" y="2819650"/>
            <a:ext cx="2052798" cy="1365900"/>
          </a:xfrm>
          <a:prstGeom prst="rect">
            <a:avLst/>
          </a:prstGeom>
          <a:noFill/>
          <a:ln>
            <a:noFill/>
          </a:ln>
        </p:spPr>
      </p:pic>
      <p:pic>
        <p:nvPicPr>
          <p:cNvPr id="223" name="Shape 223"/>
          <p:cNvPicPr preferRelativeResize="0"/>
          <p:nvPr/>
        </p:nvPicPr>
        <p:blipFill>
          <a:blip r:embed="rId5">
            <a:alphaModFix/>
          </a:blip>
          <a:stretch>
            <a:fillRect/>
          </a:stretch>
        </p:blipFill>
        <p:spPr>
          <a:xfrm>
            <a:off x="5995475" y="1263400"/>
            <a:ext cx="2228850" cy="1352550"/>
          </a:xfrm>
          <a:prstGeom prst="rect">
            <a:avLst/>
          </a:prstGeom>
          <a:noFill/>
          <a:ln>
            <a:noFill/>
          </a:ln>
        </p:spPr>
      </p:pic>
      <p:pic>
        <p:nvPicPr>
          <p:cNvPr id="224" name="Shape 224"/>
          <p:cNvPicPr preferRelativeResize="0"/>
          <p:nvPr/>
        </p:nvPicPr>
        <p:blipFill>
          <a:blip r:embed="rId6">
            <a:alphaModFix/>
          </a:blip>
          <a:stretch>
            <a:fillRect/>
          </a:stretch>
        </p:blipFill>
        <p:spPr>
          <a:xfrm>
            <a:off x="6284525" y="3133413"/>
            <a:ext cx="2172450" cy="907900"/>
          </a:xfrm>
          <a:prstGeom prst="rect">
            <a:avLst/>
          </a:prstGeom>
          <a:noFill/>
          <a:ln>
            <a:noFill/>
          </a:ln>
        </p:spPr>
      </p:pic>
      <p:pic>
        <p:nvPicPr>
          <p:cNvPr id="225" name="Shape 225"/>
          <p:cNvPicPr preferRelativeResize="0"/>
          <p:nvPr/>
        </p:nvPicPr>
        <p:blipFill>
          <a:blip r:embed="rId7">
            <a:alphaModFix/>
          </a:blip>
          <a:stretch>
            <a:fillRect/>
          </a:stretch>
        </p:blipFill>
        <p:spPr>
          <a:xfrm>
            <a:off x="1037699" y="2443550"/>
            <a:ext cx="2228851" cy="15034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pic>
        <p:nvPicPr>
          <p:cNvPr descr="ripolab_180x180.png" id="230" name="Shape 230"/>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231" name="Shape 231"/>
          <p:cNvSpPr txBox="1"/>
          <p:nvPr/>
        </p:nvSpPr>
        <p:spPr>
          <a:xfrm>
            <a:off x="873300" y="4657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Calibración de la cama de impresión</a:t>
            </a:r>
            <a:endParaRPr sz="1500"/>
          </a:p>
        </p:txBody>
      </p:sp>
      <p:sp>
        <p:nvSpPr>
          <p:cNvPr id="232" name="Shape 232"/>
          <p:cNvSpPr txBox="1"/>
          <p:nvPr/>
        </p:nvSpPr>
        <p:spPr>
          <a:xfrm>
            <a:off x="1048850" y="1141825"/>
            <a:ext cx="7336500" cy="1581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Las camas de impresión suelen disponer de tornillos en las esquinas para regular la altura en el eje Z de cada punta.</a:t>
            </a:r>
            <a:endParaRPr/>
          </a:p>
          <a:p>
            <a:pPr indent="0" lvl="0" marL="0">
              <a:spcBef>
                <a:spcPts val="0"/>
              </a:spcBef>
              <a:spcAft>
                <a:spcPts val="0"/>
              </a:spcAft>
              <a:buNone/>
            </a:pPr>
            <a:r>
              <a:rPr lang="es"/>
              <a:t>Existen diversas opciones disponibles para mejorar el nivelado, si bien la mayoría de las veces lo correcto será utilizar varias de ellas de forma simultánea.</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pic>
        <p:nvPicPr>
          <p:cNvPr id="233" name="Shape 233"/>
          <p:cNvPicPr preferRelativeResize="0"/>
          <p:nvPr/>
        </p:nvPicPr>
        <p:blipFill>
          <a:blip r:embed="rId4">
            <a:alphaModFix/>
          </a:blip>
          <a:stretch>
            <a:fillRect/>
          </a:stretch>
        </p:blipFill>
        <p:spPr>
          <a:xfrm>
            <a:off x="996600" y="2466700"/>
            <a:ext cx="2667000" cy="1581150"/>
          </a:xfrm>
          <a:prstGeom prst="rect">
            <a:avLst/>
          </a:prstGeom>
          <a:noFill/>
          <a:ln>
            <a:noFill/>
          </a:ln>
        </p:spPr>
      </p:pic>
      <p:sp>
        <p:nvSpPr>
          <p:cNvPr id="234" name="Shape 234"/>
          <p:cNvSpPr txBox="1"/>
          <p:nvPr/>
        </p:nvSpPr>
        <p:spPr>
          <a:xfrm>
            <a:off x="4060225" y="2680250"/>
            <a:ext cx="4413300" cy="1435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sz="1600">
                <a:solidFill>
                  <a:schemeClr val="dk1"/>
                </a:solidFill>
              </a:rPr>
              <a:t>Opciones para la nivelación:</a:t>
            </a:r>
            <a:endParaRPr sz="1600">
              <a:solidFill>
                <a:schemeClr val="dk1"/>
              </a:solidFill>
            </a:endParaRPr>
          </a:p>
          <a:p>
            <a:pPr indent="-330200" lvl="0" marL="457200" rtl="0">
              <a:spcBef>
                <a:spcPts val="0"/>
              </a:spcBef>
              <a:spcAft>
                <a:spcPts val="0"/>
              </a:spcAft>
              <a:buClr>
                <a:schemeClr val="dk1"/>
              </a:buClr>
              <a:buSzPts val="1600"/>
              <a:buChar char="●"/>
            </a:pPr>
            <a:r>
              <a:rPr lang="es" sz="1600">
                <a:solidFill>
                  <a:schemeClr val="dk1"/>
                </a:solidFill>
              </a:rPr>
              <a:t>Utilizar un Nivel de Obra.</a:t>
            </a:r>
            <a:endParaRPr sz="1600">
              <a:solidFill>
                <a:schemeClr val="dk1"/>
              </a:solidFill>
            </a:endParaRPr>
          </a:p>
          <a:p>
            <a:pPr indent="-330200" lvl="0" marL="457200" rtl="0">
              <a:spcBef>
                <a:spcPts val="0"/>
              </a:spcBef>
              <a:spcAft>
                <a:spcPts val="0"/>
              </a:spcAft>
              <a:buClr>
                <a:schemeClr val="dk1"/>
              </a:buClr>
              <a:buSzPts val="1600"/>
              <a:buChar char="●"/>
            </a:pPr>
            <a:r>
              <a:rPr lang="es" sz="1600">
                <a:solidFill>
                  <a:schemeClr val="dk1"/>
                </a:solidFill>
              </a:rPr>
              <a:t>Mover el extrusor por encima de la cama.</a:t>
            </a:r>
            <a:endParaRPr sz="1600">
              <a:solidFill>
                <a:schemeClr val="dk1"/>
              </a:solidFill>
            </a:endParaRPr>
          </a:p>
          <a:p>
            <a:pPr indent="-330200" lvl="0" marL="457200" rtl="0">
              <a:spcBef>
                <a:spcPts val="0"/>
              </a:spcBef>
              <a:spcAft>
                <a:spcPts val="0"/>
              </a:spcAft>
              <a:buClr>
                <a:schemeClr val="dk1"/>
              </a:buClr>
              <a:buSzPts val="1600"/>
              <a:buChar char="●"/>
            </a:pPr>
            <a:r>
              <a:rPr lang="es" sz="1600">
                <a:solidFill>
                  <a:schemeClr val="dk1"/>
                </a:solidFill>
              </a:rPr>
              <a:t>Uso de Autolevel.</a:t>
            </a:r>
            <a:endParaRPr sz="1600">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Shape 62"/>
          <p:cNvPicPr preferRelativeResize="0"/>
          <p:nvPr/>
        </p:nvPicPr>
        <p:blipFill>
          <a:blip r:embed="rId3">
            <a:alphaModFix/>
          </a:blip>
          <a:stretch>
            <a:fillRect/>
          </a:stretch>
        </p:blipFill>
        <p:spPr>
          <a:xfrm>
            <a:off x="5769388" y="1962250"/>
            <a:ext cx="3076575" cy="2914650"/>
          </a:xfrm>
          <a:prstGeom prst="rect">
            <a:avLst/>
          </a:prstGeom>
          <a:noFill/>
          <a:ln>
            <a:noFill/>
          </a:ln>
        </p:spPr>
      </p:pic>
      <p:pic>
        <p:nvPicPr>
          <p:cNvPr descr="ripolab_180x180.png" id="63" name="Shape 63"/>
          <p:cNvPicPr preferRelativeResize="0"/>
          <p:nvPr/>
        </p:nvPicPr>
        <p:blipFill>
          <a:blip r:embed="rId4">
            <a:alphaModFix/>
          </a:blip>
          <a:stretch>
            <a:fillRect/>
          </a:stretch>
        </p:blipFill>
        <p:spPr>
          <a:xfrm>
            <a:off x="152400" y="4485900"/>
            <a:ext cx="581400" cy="581400"/>
          </a:xfrm>
          <a:prstGeom prst="rect">
            <a:avLst/>
          </a:prstGeom>
          <a:noFill/>
          <a:ln>
            <a:noFill/>
          </a:ln>
        </p:spPr>
      </p:pic>
      <p:sp>
        <p:nvSpPr>
          <p:cNvPr id="64" name="Shape 64"/>
          <p:cNvSpPr txBox="1"/>
          <p:nvPr/>
        </p:nvSpPr>
        <p:spPr>
          <a:xfrm>
            <a:off x="826275" y="1212825"/>
            <a:ext cx="7297200" cy="280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t/>
            </a:r>
            <a:endParaRPr sz="2000"/>
          </a:p>
          <a:p>
            <a:pPr indent="-355600" lvl="0" marL="914400" rtl="0">
              <a:spcBef>
                <a:spcPts val="0"/>
              </a:spcBef>
              <a:spcAft>
                <a:spcPts val="0"/>
              </a:spcAft>
              <a:buSzPts val="2000"/>
              <a:buAutoNum type="arabicPeriod"/>
            </a:pPr>
            <a:r>
              <a:rPr lang="es" sz="2000"/>
              <a:t>Qué son y cómo funcionan las Impresoras 3D</a:t>
            </a:r>
            <a:endParaRPr sz="2000"/>
          </a:p>
          <a:p>
            <a:pPr indent="-355600" lvl="0" marL="914400" rtl="0">
              <a:spcBef>
                <a:spcPts val="0"/>
              </a:spcBef>
              <a:spcAft>
                <a:spcPts val="0"/>
              </a:spcAft>
              <a:buSzPts val="2000"/>
              <a:buAutoNum type="arabicPeriod"/>
            </a:pPr>
            <a:r>
              <a:rPr lang="es" sz="2000"/>
              <a:t>Ajuste y calibración de impresoras FMB</a:t>
            </a:r>
            <a:endParaRPr sz="2000"/>
          </a:p>
          <a:p>
            <a:pPr indent="-355600" lvl="0" marL="914400" rtl="0">
              <a:spcBef>
                <a:spcPts val="0"/>
              </a:spcBef>
              <a:spcAft>
                <a:spcPts val="0"/>
              </a:spcAft>
              <a:buSzPts val="2000"/>
              <a:buAutoNum type="arabicPeriod"/>
            </a:pPr>
            <a:r>
              <a:rPr lang="es" sz="2000">
                <a:solidFill>
                  <a:schemeClr val="dk1"/>
                </a:solidFill>
              </a:rPr>
              <a:t>Diseño de modelos 3D</a:t>
            </a:r>
            <a:endParaRPr sz="2000">
              <a:solidFill>
                <a:schemeClr val="dk1"/>
              </a:solidFill>
            </a:endParaRPr>
          </a:p>
          <a:p>
            <a:pPr indent="-355600" lvl="0" marL="914400" rtl="0">
              <a:spcBef>
                <a:spcPts val="0"/>
              </a:spcBef>
              <a:spcAft>
                <a:spcPts val="0"/>
              </a:spcAft>
              <a:buSzPts val="2000"/>
              <a:buAutoNum type="arabicPeriod"/>
            </a:pPr>
            <a:r>
              <a:rPr lang="es" sz="2000"/>
              <a:t>Impresión de objetos 3D</a:t>
            </a:r>
            <a:endParaRPr sz="2000"/>
          </a:p>
          <a:p>
            <a:pPr indent="-355600" lvl="0" marL="914400">
              <a:spcBef>
                <a:spcPts val="0"/>
              </a:spcBef>
              <a:spcAft>
                <a:spcPts val="0"/>
              </a:spcAft>
              <a:buSzPts val="2000"/>
              <a:buAutoNum type="arabicPeriod"/>
            </a:pPr>
            <a:r>
              <a:rPr lang="es" sz="2000"/>
              <a:t>Opciones avanzadas.</a:t>
            </a:r>
            <a:endParaRPr sz="2000"/>
          </a:p>
        </p:txBody>
      </p:sp>
      <p:sp>
        <p:nvSpPr>
          <p:cNvPr id="65" name="Shape 65"/>
          <p:cNvSpPr txBox="1"/>
          <p:nvPr/>
        </p:nvSpPr>
        <p:spPr>
          <a:xfrm>
            <a:off x="776175" y="440650"/>
            <a:ext cx="7397400" cy="533700"/>
          </a:xfrm>
          <a:prstGeom prst="rect">
            <a:avLst/>
          </a:prstGeom>
          <a:solidFill>
            <a:srgbClr val="FFE599"/>
          </a:solidFill>
          <a:ln>
            <a:noFill/>
          </a:ln>
        </p:spPr>
        <p:txBody>
          <a:bodyPr anchorCtr="0" anchor="t" bIns="91425" lIns="91425" spcFirstLastPara="1" rIns="91425" wrap="square" tIns="91425">
            <a:noAutofit/>
          </a:bodyPr>
          <a:lstStyle/>
          <a:p>
            <a:pPr indent="0" lvl="0" marL="0" rtl="0">
              <a:spcBef>
                <a:spcPts val="0"/>
              </a:spcBef>
              <a:spcAft>
                <a:spcPts val="0"/>
              </a:spcAft>
              <a:buNone/>
            </a:pPr>
            <a:r>
              <a:rPr lang="es" sz="2900">
                <a:solidFill>
                  <a:schemeClr val="dk1"/>
                </a:solidFill>
              </a:rPr>
              <a:t>Temario del Taller: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pic>
        <p:nvPicPr>
          <p:cNvPr descr="ripolab_180x180.png" id="239" name="Shape 239"/>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240" name="Shape 240"/>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Finales de carrera y sensores AutoLevel</a:t>
            </a:r>
            <a:endParaRPr sz="1500"/>
          </a:p>
        </p:txBody>
      </p:sp>
      <p:sp>
        <p:nvSpPr>
          <p:cNvPr id="241" name="Shape 241"/>
          <p:cNvSpPr txBox="1"/>
          <p:nvPr/>
        </p:nvSpPr>
        <p:spPr>
          <a:xfrm>
            <a:off x="934350" y="1194675"/>
            <a:ext cx="5143500" cy="60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Un final de carrera es un sensor de presión que define los límites de la zona imprimible para los ejes X, Y o Z</a:t>
            </a:r>
            <a:endParaRPr/>
          </a:p>
          <a:p>
            <a:pPr indent="0" lvl="0" marL="0">
              <a:spcBef>
                <a:spcPts val="0"/>
              </a:spcBef>
              <a:spcAft>
                <a:spcPts val="0"/>
              </a:spcAft>
              <a:buNone/>
            </a:pPr>
            <a:r>
              <a:rPr lang="es"/>
              <a:t>Para facilitar la calibración en eje Z, muchas impresoras utilizan sensores Autolevel.</a:t>
            </a:r>
            <a:endParaRPr/>
          </a:p>
          <a:p>
            <a:pPr indent="0" lvl="0" marL="0" rtl="0">
              <a:spcBef>
                <a:spcPts val="0"/>
              </a:spcBef>
              <a:spcAft>
                <a:spcPts val="0"/>
              </a:spcAft>
              <a:buClr>
                <a:schemeClr val="dk1"/>
              </a:buClr>
              <a:buSzPts val="1100"/>
              <a:buFont typeface="Arial"/>
              <a:buNone/>
            </a:pPr>
            <a:r>
              <a:rPr lang="es">
                <a:solidFill>
                  <a:schemeClr val="dk1"/>
                </a:solidFill>
              </a:rPr>
              <a:t>Existen sensores Autolevel capacitivos, resistivos, de presión, etc.</a:t>
            </a:r>
            <a:endParaRPr/>
          </a:p>
          <a:p>
            <a:pPr indent="0" lvl="0" marL="0" rtl="0">
              <a:spcBef>
                <a:spcPts val="0"/>
              </a:spcBef>
              <a:spcAft>
                <a:spcPts val="0"/>
              </a:spcAft>
              <a:buNone/>
            </a:pPr>
            <a:r>
              <a:t/>
            </a:r>
            <a:endParaRPr/>
          </a:p>
        </p:txBody>
      </p:sp>
      <p:sp>
        <p:nvSpPr>
          <p:cNvPr id="242" name="Shape 242"/>
          <p:cNvSpPr txBox="1"/>
          <p:nvPr/>
        </p:nvSpPr>
        <p:spPr>
          <a:xfrm>
            <a:off x="3348525" y="2684875"/>
            <a:ext cx="4563000" cy="115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s">
                <a:solidFill>
                  <a:schemeClr val="dk1"/>
                </a:solidFill>
              </a:rPr>
              <a:t>Si queremos activar el AutoLevel en nuestra impresora, en la mayoría de los casos deberemos actualizar el Firmware de la impresora primero.</a:t>
            </a:r>
            <a:endParaRPr>
              <a:solidFill>
                <a:schemeClr val="dk1"/>
              </a:solidFill>
            </a:endParaRPr>
          </a:p>
          <a:p>
            <a:pPr indent="0" lvl="0" marL="0">
              <a:spcBef>
                <a:spcPts val="0"/>
              </a:spcBef>
              <a:spcAft>
                <a:spcPts val="0"/>
              </a:spcAft>
              <a:buClr>
                <a:schemeClr val="dk1"/>
              </a:buClr>
              <a:buSzPts val="1100"/>
              <a:buFont typeface="Arial"/>
              <a:buNone/>
            </a:pPr>
            <a:r>
              <a:t/>
            </a:r>
            <a:endParaRPr>
              <a:solidFill>
                <a:schemeClr val="dk1"/>
              </a:solidFill>
            </a:endParaRPr>
          </a:p>
          <a:p>
            <a:pPr indent="0" lvl="0" marL="0" rtl="0">
              <a:spcBef>
                <a:spcPts val="0"/>
              </a:spcBef>
              <a:spcAft>
                <a:spcPts val="0"/>
              </a:spcAft>
              <a:buClr>
                <a:schemeClr val="dk1"/>
              </a:buClr>
              <a:buSzPts val="1100"/>
              <a:buFont typeface="Arial"/>
              <a:buNone/>
            </a:pPr>
            <a:r>
              <a:rPr lang="es">
                <a:solidFill>
                  <a:schemeClr val="dk1"/>
                </a:solidFill>
              </a:rPr>
              <a:t>El AutoLevel toma muestras de altura en varios puntos de la cama antes de comenzar a imprimir, y regula los ejes Z según sea necesario.</a:t>
            </a:r>
            <a:endParaRPr>
              <a:solidFill>
                <a:schemeClr val="dk1"/>
              </a:solidFill>
            </a:endParaRPr>
          </a:p>
          <a:p>
            <a:pPr indent="0" lvl="0" marL="0" rtl="0">
              <a:spcBef>
                <a:spcPts val="0"/>
              </a:spcBef>
              <a:spcAft>
                <a:spcPts val="0"/>
              </a:spcAft>
              <a:buNone/>
            </a:pPr>
            <a:r>
              <a:t/>
            </a:r>
            <a:endParaRPr/>
          </a:p>
        </p:txBody>
      </p:sp>
      <p:pic>
        <p:nvPicPr>
          <p:cNvPr id="243" name="Shape 243"/>
          <p:cNvPicPr preferRelativeResize="0"/>
          <p:nvPr/>
        </p:nvPicPr>
        <p:blipFill>
          <a:blip r:embed="rId4">
            <a:alphaModFix/>
          </a:blip>
          <a:stretch>
            <a:fillRect/>
          </a:stretch>
        </p:blipFill>
        <p:spPr>
          <a:xfrm>
            <a:off x="6077850" y="1194675"/>
            <a:ext cx="1451725" cy="1204625"/>
          </a:xfrm>
          <a:prstGeom prst="rect">
            <a:avLst/>
          </a:prstGeom>
          <a:noFill/>
          <a:ln>
            <a:noFill/>
          </a:ln>
        </p:spPr>
      </p:pic>
      <p:pic>
        <p:nvPicPr>
          <p:cNvPr id="244" name="Shape 244"/>
          <p:cNvPicPr preferRelativeResize="0"/>
          <p:nvPr/>
        </p:nvPicPr>
        <p:blipFill>
          <a:blip r:embed="rId5">
            <a:alphaModFix/>
          </a:blip>
          <a:stretch>
            <a:fillRect/>
          </a:stretch>
        </p:blipFill>
        <p:spPr>
          <a:xfrm>
            <a:off x="1350300" y="2787000"/>
            <a:ext cx="1638840" cy="147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pic>
        <p:nvPicPr>
          <p:cNvPr descr="ripolab_180x180.png" id="249" name="Shape 249"/>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250" name="Shape 250"/>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Mosfet</a:t>
            </a:r>
            <a:endParaRPr sz="1500"/>
          </a:p>
        </p:txBody>
      </p:sp>
      <p:sp>
        <p:nvSpPr>
          <p:cNvPr id="251" name="Shape 251"/>
          <p:cNvSpPr txBox="1"/>
          <p:nvPr/>
        </p:nvSpPr>
        <p:spPr>
          <a:xfrm>
            <a:off x="934350" y="1194675"/>
            <a:ext cx="5143500" cy="1614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t>Para calentar la cama de impresión o la punta del extrusor, la placa electrónica utiliza picos de electricidad. Al hacerlo se usa mucho amperaje directamente sobre el conector de la cama, lo que puede producir que este se estropee o incluso que se produzca un incendio.</a:t>
            </a:r>
            <a:endParaRPr/>
          </a:p>
        </p:txBody>
      </p:sp>
      <p:sp>
        <p:nvSpPr>
          <p:cNvPr id="252" name="Shape 252"/>
          <p:cNvSpPr txBox="1"/>
          <p:nvPr/>
        </p:nvSpPr>
        <p:spPr>
          <a:xfrm>
            <a:off x="3357350" y="2996000"/>
            <a:ext cx="4563000" cy="1439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solidFill>
                  <a:schemeClr val="dk1"/>
                </a:solidFill>
              </a:rPr>
              <a:t>Para solucionarlo, instalaremos un Mosfet, que es un Relé que realiza curvas de tensión en lugar de picos, permitiendo que la temperatura se mueva de forma progresiva y sin dañar otros componentes.</a:t>
            </a:r>
            <a:endParaRPr>
              <a:solidFill>
                <a:schemeClr val="dk1"/>
              </a:solidFill>
            </a:endParaRPr>
          </a:p>
          <a:p>
            <a:pPr indent="0" lvl="0" marL="0" rtl="0">
              <a:spcBef>
                <a:spcPts val="0"/>
              </a:spcBef>
              <a:spcAft>
                <a:spcPts val="0"/>
              </a:spcAft>
              <a:buNone/>
            </a:pPr>
            <a:r>
              <a:rPr lang="es">
                <a:solidFill>
                  <a:schemeClr val="dk1"/>
                </a:solidFill>
              </a:rPr>
              <a:t>Con él obtendremos mayor precisión también al regular la temperatura.</a:t>
            </a:r>
            <a:endParaRPr>
              <a:solidFill>
                <a:schemeClr val="dk1"/>
              </a:solidFill>
            </a:endParaRPr>
          </a:p>
        </p:txBody>
      </p:sp>
      <p:pic>
        <p:nvPicPr>
          <p:cNvPr id="253" name="Shape 253"/>
          <p:cNvPicPr preferRelativeResize="0"/>
          <p:nvPr/>
        </p:nvPicPr>
        <p:blipFill>
          <a:blip r:embed="rId4">
            <a:alphaModFix/>
          </a:blip>
          <a:stretch>
            <a:fillRect/>
          </a:stretch>
        </p:blipFill>
        <p:spPr>
          <a:xfrm>
            <a:off x="6147525" y="1080250"/>
            <a:ext cx="1911250" cy="180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descr="ripolab_180x180.png" id="258" name="Shape 258"/>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259" name="Shape 259"/>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Impresión de mejoras</a:t>
            </a:r>
            <a:endParaRPr sz="1500"/>
          </a:p>
        </p:txBody>
      </p:sp>
      <p:sp>
        <p:nvSpPr>
          <p:cNvPr id="260" name="Shape 260"/>
          <p:cNvSpPr txBox="1"/>
          <p:nvPr/>
        </p:nvSpPr>
        <p:spPr>
          <a:xfrm>
            <a:off x="3884825" y="1116250"/>
            <a:ext cx="5143500" cy="1614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Una impresora 3D es una máquina autoreplicable en un alto porcentaje, esto permite que nos podamos crear piezas de recambio con suma facilidad, mejoras y otras personalizaciones.</a:t>
            </a:r>
            <a:endParaRPr/>
          </a:p>
          <a:p>
            <a:pPr indent="0" lvl="0" marL="0">
              <a:spcBef>
                <a:spcPts val="0"/>
              </a:spcBef>
              <a:spcAft>
                <a:spcPts val="0"/>
              </a:spcAft>
              <a:buNone/>
            </a:pPr>
            <a:r>
              <a:t/>
            </a:r>
            <a:endParaRPr/>
          </a:p>
          <a:p>
            <a:pPr indent="0" lvl="0" marL="0" rtl="0">
              <a:spcBef>
                <a:spcPts val="0"/>
              </a:spcBef>
              <a:spcAft>
                <a:spcPts val="0"/>
              </a:spcAft>
              <a:buNone/>
            </a:pPr>
            <a:r>
              <a:t/>
            </a:r>
            <a:endParaRPr/>
          </a:p>
        </p:txBody>
      </p:sp>
      <p:sp>
        <p:nvSpPr>
          <p:cNvPr id="261" name="Shape 261"/>
          <p:cNvSpPr txBox="1"/>
          <p:nvPr/>
        </p:nvSpPr>
        <p:spPr>
          <a:xfrm>
            <a:off x="3884825" y="2182825"/>
            <a:ext cx="4563000" cy="970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s">
                <a:solidFill>
                  <a:schemeClr val="dk1"/>
                </a:solidFill>
              </a:rPr>
              <a:t>Es muy recomendable disponer de recambios de todas las piezas y posiblemente sea el fabricante de la impresora quien proporcione dichos modelos, que nos ayudarán a repararla en caso de problemas.</a:t>
            </a:r>
            <a:endParaRPr>
              <a:solidFill>
                <a:schemeClr val="dk1"/>
              </a:solidFill>
            </a:endParaRPr>
          </a:p>
        </p:txBody>
      </p:sp>
      <p:pic>
        <p:nvPicPr>
          <p:cNvPr id="262" name="Shape 262"/>
          <p:cNvPicPr preferRelativeResize="0"/>
          <p:nvPr/>
        </p:nvPicPr>
        <p:blipFill>
          <a:blip r:embed="rId4">
            <a:alphaModFix/>
          </a:blip>
          <a:stretch>
            <a:fillRect/>
          </a:stretch>
        </p:blipFill>
        <p:spPr>
          <a:xfrm>
            <a:off x="5898975" y="3428775"/>
            <a:ext cx="2371725" cy="1466850"/>
          </a:xfrm>
          <a:prstGeom prst="rect">
            <a:avLst/>
          </a:prstGeom>
          <a:noFill/>
          <a:ln>
            <a:noFill/>
          </a:ln>
        </p:spPr>
      </p:pic>
      <p:pic>
        <p:nvPicPr>
          <p:cNvPr id="263" name="Shape 263"/>
          <p:cNvPicPr preferRelativeResize="0"/>
          <p:nvPr/>
        </p:nvPicPr>
        <p:blipFill>
          <a:blip r:embed="rId5">
            <a:alphaModFix/>
          </a:blip>
          <a:stretch>
            <a:fillRect/>
          </a:stretch>
        </p:blipFill>
        <p:spPr>
          <a:xfrm>
            <a:off x="975838" y="1201187"/>
            <a:ext cx="2772187" cy="35536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pic>
        <p:nvPicPr>
          <p:cNvPr descr="ripolab_180x180.png" id="268" name="Shape 268"/>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269" name="Shape 269"/>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Extrusores clásicos</a:t>
            </a:r>
            <a:endParaRPr sz="1500"/>
          </a:p>
        </p:txBody>
      </p:sp>
      <p:sp>
        <p:nvSpPr>
          <p:cNvPr id="270" name="Shape 270"/>
          <p:cNvSpPr txBox="1"/>
          <p:nvPr/>
        </p:nvSpPr>
        <p:spPr>
          <a:xfrm>
            <a:off x="873300" y="1133875"/>
            <a:ext cx="7321200" cy="970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a:t>El extrusor empuja el filamento de plástico hacia la cama de impresión y lo calienta para reducir su diámetro y dejar pasar la cantidad necesaria de material para cada parte de la impresión. El bloque inferior del extrusor es llamado HotEnd.</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sp>
        <p:nvSpPr>
          <p:cNvPr id="271" name="Shape 271"/>
          <p:cNvSpPr txBox="1"/>
          <p:nvPr/>
        </p:nvSpPr>
        <p:spPr>
          <a:xfrm>
            <a:off x="3858450" y="1980600"/>
            <a:ext cx="4563000" cy="2547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s" sz="1600">
                <a:solidFill>
                  <a:schemeClr val="dk1"/>
                </a:solidFill>
              </a:rPr>
              <a:t>Un extrusor está formado por:</a:t>
            </a:r>
            <a:endParaRPr sz="1600">
              <a:solidFill>
                <a:schemeClr val="dk1"/>
              </a:solidFill>
            </a:endParaRPr>
          </a:p>
          <a:p>
            <a:pPr indent="0" lvl="0" marL="0">
              <a:spcBef>
                <a:spcPts val="0"/>
              </a:spcBef>
              <a:spcAft>
                <a:spcPts val="0"/>
              </a:spcAft>
              <a:buNone/>
            </a:pPr>
            <a:r>
              <a:t/>
            </a:r>
            <a:endParaRPr sz="1600">
              <a:solidFill>
                <a:schemeClr val="dk1"/>
              </a:solidFill>
            </a:endParaRPr>
          </a:p>
          <a:p>
            <a:pPr indent="-317500" lvl="0" marL="457200" rtl="0">
              <a:spcBef>
                <a:spcPts val="0"/>
              </a:spcBef>
              <a:spcAft>
                <a:spcPts val="0"/>
              </a:spcAft>
              <a:buClr>
                <a:schemeClr val="dk1"/>
              </a:buClr>
              <a:buSzPts val="1400"/>
              <a:buChar char="●"/>
            </a:pPr>
            <a:r>
              <a:rPr lang="es">
                <a:solidFill>
                  <a:schemeClr val="dk1"/>
                </a:solidFill>
              </a:rPr>
              <a:t>Motor (empuja o retrae el filamento)</a:t>
            </a:r>
            <a:endParaRPr>
              <a:solidFill>
                <a:schemeClr val="dk1"/>
              </a:solidFill>
            </a:endParaRPr>
          </a:p>
          <a:p>
            <a:pPr indent="-317500" lvl="0" marL="457200" rtl="0">
              <a:spcBef>
                <a:spcPts val="0"/>
              </a:spcBef>
              <a:spcAft>
                <a:spcPts val="0"/>
              </a:spcAft>
              <a:buClr>
                <a:schemeClr val="dk1"/>
              </a:buClr>
              <a:buSzPts val="1400"/>
              <a:buChar char="●"/>
            </a:pPr>
            <a:r>
              <a:rPr lang="es">
                <a:solidFill>
                  <a:schemeClr val="dk1"/>
                </a:solidFill>
              </a:rPr>
              <a:t>Rodamiento (guía el filamento)</a:t>
            </a:r>
            <a:endParaRPr>
              <a:solidFill>
                <a:schemeClr val="dk1"/>
              </a:solidFill>
            </a:endParaRPr>
          </a:p>
          <a:p>
            <a:pPr indent="-317500" lvl="0" marL="457200" rtl="0">
              <a:spcBef>
                <a:spcPts val="0"/>
              </a:spcBef>
              <a:spcAft>
                <a:spcPts val="0"/>
              </a:spcAft>
              <a:buClr>
                <a:schemeClr val="dk1"/>
              </a:buClr>
              <a:buSzPts val="1400"/>
              <a:buChar char="●"/>
            </a:pPr>
            <a:r>
              <a:rPr lang="es">
                <a:solidFill>
                  <a:schemeClr val="dk1"/>
                </a:solidFill>
              </a:rPr>
              <a:t>Polea de presión</a:t>
            </a:r>
            <a:endParaRPr>
              <a:solidFill>
                <a:schemeClr val="dk1"/>
              </a:solidFill>
            </a:endParaRPr>
          </a:p>
          <a:p>
            <a:pPr indent="-317500" lvl="0" marL="457200" rtl="0">
              <a:spcBef>
                <a:spcPts val="0"/>
              </a:spcBef>
              <a:spcAft>
                <a:spcPts val="0"/>
              </a:spcAft>
              <a:buClr>
                <a:schemeClr val="dk1"/>
              </a:buClr>
              <a:buSzPts val="1400"/>
              <a:buChar char="●"/>
            </a:pPr>
            <a:r>
              <a:rPr lang="es">
                <a:solidFill>
                  <a:schemeClr val="dk1"/>
                </a:solidFill>
              </a:rPr>
              <a:t>Garganta o Throat</a:t>
            </a:r>
            <a:endParaRPr>
              <a:solidFill>
                <a:schemeClr val="dk1"/>
              </a:solidFill>
            </a:endParaRPr>
          </a:p>
          <a:p>
            <a:pPr indent="-317500" lvl="0" marL="457200" rtl="0">
              <a:spcBef>
                <a:spcPts val="0"/>
              </a:spcBef>
              <a:spcAft>
                <a:spcPts val="0"/>
              </a:spcAft>
              <a:buClr>
                <a:schemeClr val="dk1"/>
              </a:buClr>
              <a:buSzPts val="1400"/>
              <a:buChar char="●"/>
            </a:pPr>
            <a:r>
              <a:rPr lang="es">
                <a:solidFill>
                  <a:schemeClr val="dk1"/>
                </a:solidFill>
              </a:rPr>
              <a:t>Bloque calentador (Bloque de aluminio)</a:t>
            </a:r>
            <a:endParaRPr>
              <a:solidFill>
                <a:schemeClr val="dk1"/>
              </a:solidFill>
            </a:endParaRPr>
          </a:p>
          <a:p>
            <a:pPr indent="-317500" lvl="0" marL="457200" rtl="0">
              <a:spcBef>
                <a:spcPts val="0"/>
              </a:spcBef>
              <a:spcAft>
                <a:spcPts val="0"/>
              </a:spcAft>
              <a:buClr>
                <a:schemeClr val="dk1"/>
              </a:buClr>
              <a:buSzPts val="1400"/>
              <a:buChar char="●"/>
            </a:pPr>
            <a:r>
              <a:rPr lang="es">
                <a:solidFill>
                  <a:schemeClr val="dk1"/>
                </a:solidFill>
              </a:rPr>
              <a:t>Calentador (Resistencia que calienta el Nozzle)</a:t>
            </a:r>
            <a:endParaRPr>
              <a:solidFill>
                <a:schemeClr val="dk1"/>
              </a:solidFill>
            </a:endParaRPr>
          </a:p>
          <a:p>
            <a:pPr indent="-317500" lvl="0" marL="457200" rtl="0">
              <a:spcBef>
                <a:spcPts val="0"/>
              </a:spcBef>
              <a:spcAft>
                <a:spcPts val="0"/>
              </a:spcAft>
              <a:buClr>
                <a:schemeClr val="dk1"/>
              </a:buClr>
              <a:buSzPts val="1400"/>
              <a:buChar char="●"/>
            </a:pPr>
            <a:r>
              <a:rPr lang="es">
                <a:solidFill>
                  <a:schemeClr val="dk1"/>
                </a:solidFill>
              </a:rPr>
              <a:t>Thermistor (Termómetro de alta temperatura)</a:t>
            </a:r>
            <a:endParaRPr>
              <a:solidFill>
                <a:schemeClr val="dk1"/>
              </a:solidFill>
            </a:endParaRPr>
          </a:p>
          <a:p>
            <a:pPr indent="-317500" lvl="0" marL="457200" rtl="0">
              <a:spcBef>
                <a:spcPts val="0"/>
              </a:spcBef>
              <a:spcAft>
                <a:spcPts val="0"/>
              </a:spcAft>
              <a:buClr>
                <a:schemeClr val="dk1"/>
              </a:buClr>
              <a:buSzPts val="1400"/>
              <a:buChar char="●"/>
            </a:pPr>
            <a:r>
              <a:rPr lang="es">
                <a:solidFill>
                  <a:schemeClr val="dk1"/>
                </a:solidFill>
              </a:rPr>
              <a:t>Boquilla o Nozzle</a:t>
            </a:r>
            <a:endParaRPr>
              <a:solidFill>
                <a:schemeClr val="dk1"/>
              </a:solidFill>
            </a:endParaRPr>
          </a:p>
          <a:p>
            <a:pPr indent="0" lvl="0" marL="0" rtl="0">
              <a:spcBef>
                <a:spcPts val="0"/>
              </a:spcBef>
              <a:spcAft>
                <a:spcPts val="0"/>
              </a:spcAft>
              <a:buNone/>
            </a:pPr>
            <a:r>
              <a:t/>
            </a:r>
            <a:endParaRPr>
              <a:solidFill>
                <a:schemeClr val="dk1"/>
              </a:solidFill>
            </a:endParaRPr>
          </a:p>
        </p:txBody>
      </p:sp>
      <p:pic>
        <p:nvPicPr>
          <p:cNvPr id="272" name="Shape 272"/>
          <p:cNvPicPr preferRelativeResize="0"/>
          <p:nvPr/>
        </p:nvPicPr>
        <p:blipFill>
          <a:blip r:embed="rId4">
            <a:alphaModFix/>
          </a:blip>
          <a:stretch>
            <a:fillRect/>
          </a:stretch>
        </p:blipFill>
        <p:spPr>
          <a:xfrm>
            <a:off x="974275" y="2056025"/>
            <a:ext cx="2474350" cy="2303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descr="ripolab_180x180.png" id="277" name="Shape 277"/>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278" name="Shape 278"/>
          <p:cNvSpPr txBox="1"/>
          <p:nvPr/>
        </p:nvSpPr>
        <p:spPr>
          <a:xfrm>
            <a:off x="873300" y="474550"/>
            <a:ext cx="7397400" cy="533700"/>
          </a:xfrm>
          <a:prstGeom prst="rect">
            <a:avLst/>
          </a:prstGeom>
          <a:solidFill>
            <a:srgbClr val="C9DAF8"/>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Extrusores Bowden</a:t>
            </a:r>
            <a:endParaRPr sz="1500"/>
          </a:p>
        </p:txBody>
      </p:sp>
      <p:sp>
        <p:nvSpPr>
          <p:cNvPr id="279" name="Shape 279"/>
          <p:cNvSpPr txBox="1"/>
          <p:nvPr/>
        </p:nvSpPr>
        <p:spPr>
          <a:xfrm>
            <a:off x="2844800" y="1379775"/>
            <a:ext cx="2756700" cy="25008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s"/>
              <a:t>A fin de reducir el peso del cabezal de impresión y mejorar la definición de los trabajos se inventaron los extrusores Bowden, que empujan el material desde un lateral de la impresora a través de un tubo de Teflón y únicamente deben calentarlo justo antes de depositarlo sobre la cama.</a:t>
            </a:r>
            <a:endParaRPr/>
          </a:p>
          <a:p>
            <a:pPr indent="0" lvl="0" marL="0" rtl="0">
              <a:spcBef>
                <a:spcPts val="0"/>
              </a:spcBef>
              <a:spcAft>
                <a:spcPts val="0"/>
              </a:spcAft>
              <a:buNone/>
            </a:pPr>
            <a:r>
              <a:t/>
            </a:r>
            <a:endParaRPr/>
          </a:p>
          <a:p>
            <a:pPr indent="0" lvl="0" marL="0" rtl="0">
              <a:spcBef>
                <a:spcPts val="0"/>
              </a:spcBef>
              <a:spcAft>
                <a:spcPts val="0"/>
              </a:spcAft>
              <a:buNone/>
            </a:pPr>
            <a:r>
              <a:t/>
            </a:r>
            <a:endParaRPr/>
          </a:p>
        </p:txBody>
      </p:sp>
      <p:pic>
        <p:nvPicPr>
          <p:cNvPr id="280" name="Shape 280"/>
          <p:cNvPicPr preferRelativeResize="0"/>
          <p:nvPr/>
        </p:nvPicPr>
        <p:blipFill>
          <a:blip r:embed="rId4">
            <a:alphaModFix/>
          </a:blip>
          <a:stretch>
            <a:fillRect/>
          </a:stretch>
        </p:blipFill>
        <p:spPr>
          <a:xfrm>
            <a:off x="551550" y="1613588"/>
            <a:ext cx="2076450" cy="2266950"/>
          </a:xfrm>
          <a:prstGeom prst="rect">
            <a:avLst/>
          </a:prstGeom>
          <a:noFill/>
          <a:ln>
            <a:noFill/>
          </a:ln>
        </p:spPr>
      </p:pic>
      <p:pic>
        <p:nvPicPr>
          <p:cNvPr id="281" name="Shape 281"/>
          <p:cNvPicPr preferRelativeResize="0"/>
          <p:nvPr/>
        </p:nvPicPr>
        <p:blipFill>
          <a:blip r:embed="rId5">
            <a:alphaModFix/>
          </a:blip>
          <a:stretch>
            <a:fillRect/>
          </a:stretch>
        </p:blipFill>
        <p:spPr>
          <a:xfrm>
            <a:off x="5941600" y="1379763"/>
            <a:ext cx="2414353" cy="2734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pic>
        <p:nvPicPr>
          <p:cNvPr descr="ripolab_180x180.png" id="286" name="Shape 286"/>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287" name="Shape 287"/>
          <p:cNvSpPr txBox="1"/>
          <p:nvPr/>
        </p:nvSpPr>
        <p:spPr>
          <a:xfrm>
            <a:off x="973500" y="1041275"/>
            <a:ext cx="7297200" cy="3251700"/>
          </a:xfrm>
          <a:prstGeom prst="rect">
            <a:avLst/>
          </a:prstGeom>
          <a:noFill/>
          <a:ln>
            <a:noFill/>
          </a:ln>
        </p:spPr>
        <p:txBody>
          <a:bodyPr anchorCtr="0" anchor="t" bIns="91425" lIns="91425" spcFirstLastPara="1" rIns="91425" wrap="square" tIns="91425">
            <a:noAutofit/>
          </a:bodyPr>
          <a:lstStyle/>
          <a:p>
            <a:pPr indent="-361950" lvl="0" marL="914400" rtl="0">
              <a:lnSpc>
                <a:spcPct val="115000"/>
              </a:lnSpc>
              <a:spcBef>
                <a:spcPts val="0"/>
              </a:spcBef>
              <a:spcAft>
                <a:spcPts val="0"/>
              </a:spcAft>
              <a:buClr>
                <a:schemeClr val="dk1"/>
              </a:buClr>
              <a:buSzPts val="2100"/>
              <a:buChar char="●"/>
            </a:pPr>
            <a:r>
              <a:rPr lang="es" sz="2100">
                <a:solidFill>
                  <a:schemeClr val="dk1"/>
                </a:solidFill>
              </a:rPr>
              <a:t>Tipos de software existentes</a:t>
            </a:r>
            <a:endParaRPr sz="2100">
              <a:solidFill>
                <a:schemeClr val="dk1"/>
              </a:solidFill>
            </a:endParaRPr>
          </a:p>
          <a:p>
            <a:pPr indent="-342900" lvl="0" marL="2286000" rtl="0">
              <a:lnSpc>
                <a:spcPct val="115000"/>
              </a:lnSpc>
              <a:spcBef>
                <a:spcPts val="0"/>
              </a:spcBef>
              <a:spcAft>
                <a:spcPts val="0"/>
              </a:spcAft>
              <a:buClr>
                <a:schemeClr val="dk1"/>
              </a:buClr>
              <a:buSzPts val="1800"/>
              <a:buChar char="●"/>
            </a:pPr>
            <a:r>
              <a:rPr lang="es" sz="1800">
                <a:solidFill>
                  <a:schemeClr val="dk1"/>
                </a:solidFill>
              </a:rPr>
              <a:t>Laminadores (Cura, Sl1c3r)</a:t>
            </a:r>
            <a:endParaRPr sz="1800">
              <a:solidFill>
                <a:schemeClr val="dk1"/>
              </a:solidFill>
            </a:endParaRPr>
          </a:p>
          <a:p>
            <a:pPr indent="-342900" lvl="0" marL="2286000" rtl="0">
              <a:lnSpc>
                <a:spcPct val="115000"/>
              </a:lnSpc>
              <a:spcBef>
                <a:spcPts val="0"/>
              </a:spcBef>
              <a:spcAft>
                <a:spcPts val="0"/>
              </a:spcAft>
              <a:buClr>
                <a:schemeClr val="dk1"/>
              </a:buClr>
              <a:buSzPts val="1800"/>
              <a:buChar char="●"/>
            </a:pPr>
            <a:r>
              <a:rPr lang="es" sz="1800">
                <a:solidFill>
                  <a:schemeClr val="dk1"/>
                </a:solidFill>
              </a:rPr>
              <a:t>Diseñadores 3D (FreeCad, Blender)</a:t>
            </a:r>
            <a:endParaRPr sz="1800">
              <a:solidFill>
                <a:schemeClr val="dk1"/>
              </a:solidFill>
            </a:endParaRPr>
          </a:p>
          <a:p>
            <a:pPr indent="-342900" lvl="0" marL="2286000" rtl="0">
              <a:lnSpc>
                <a:spcPct val="115000"/>
              </a:lnSpc>
              <a:spcBef>
                <a:spcPts val="0"/>
              </a:spcBef>
              <a:spcAft>
                <a:spcPts val="0"/>
              </a:spcAft>
              <a:buClr>
                <a:schemeClr val="dk1"/>
              </a:buClr>
              <a:buSzPts val="1800"/>
              <a:buChar char="●"/>
            </a:pPr>
            <a:r>
              <a:rPr lang="es" sz="1800">
                <a:solidFill>
                  <a:schemeClr val="dk1"/>
                </a:solidFill>
              </a:rPr>
              <a:t>Control (Octoprint)</a:t>
            </a:r>
            <a:endParaRPr sz="1800">
              <a:solidFill>
                <a:schemeClr val="dk1"/>
              </a:solidFill>
            </a:endParaRPr>
          </a:p>
          <a:p>
            <a:pPr indent="-342900" lvl="0" marL="2286000" rtl="0">
              <a:lnSpc>
                <a:spcPct val="115000"/>
              </a:lnSpc>
              <a:spcBef>
                <a:spcPts val="0"/>
              </a:spcBef>
              <a:spcAft>
                <a:spcPts val="0"/>
              </a:spcAft>
              <a:buClr>
                <a:schemeClr val="dk1"/>
              </a:buClr>
              <a:buSzPts val="1800"/>
              <a:buChar char="●"/>
            </a:pPr>
            <a:r>
              <a:rPr lang="es" sz="1800">
                <a:solidFill>
                  <a:schemeClr val="dk1"/>
                </a:solidFill>
              </a:rPr>
              <a:t>Diseñadores Vectoriales (</a:t>
            </a:r>
            <a:r>
              <a:rPr lang="es" sz="2000">
                <a:solidFill>
                  <a:schemeClr val="dk1"/>
                </a:solidFill>
              </a:rPr>
              <a:t>Inkscape)</a:t>
            </a:r>
            <a:endParaRPr sz="2000">
              <a:solidFill>
                <a:schemeClr val="dk1"/>
              </a:solidFill>
            </a:endParaRPr>
          </a:p>
          <a:p>
            <a:pPr indent="-355600" lvl="0" marL="2286000" rtl="0">
              <a:lnSpc>
                <a:spcPct val="115000"/>
              </a:lnSpc>
              <a:spcBef>
                <a:spcPts val="0"/>
              </a:spcBef>
              <a:spcAft>
                <a:spcPts val="0"/>
              </a:spcAft>
              <a:buClr>
                <a:schemeClr val="dk1"/>
              </a:buClr>
              <a:buSzPts val="2000"/>
              <a:buChar char="●"/>
            </a:pPr>
            <a:r>
              <a:rPr lang="es" sz="1900">
                <a:solidFill>
                  <a:schemeClr val="dk1"/>
                </a:solidFill>
              </a:rPr>
              <a:t>Otros </a:t>
            </a:r>
            <a:r>
              <a:rPr lang="es" sz="2200">
                <a:solidFill>
                  <a:schemeClr val="dk1"/>
                </a:solidFill>
              </a:rPr>
              <a:t>(</a:t>
            </a:r>
            <a:r>
              <a:rPr lang="es" sz="1800" u="sng">
                <a:solidFill>
                  <a:schemeClr val="hlink"/>
                </a:solidFill>
                <a:highlight>
                  <a:srgbClr val="FFFFFF"/>
                </a:highlight>
                <a:hlinkClick r:id="rId4"/>
              </a:rPr>
              <a:t>Tinkercad</a:t>
            </a:r>
            <a:r>
              <a:rPr lang="es" sz="1800">
                <a:solidFill>
                  <a:srgbClr val="222222"/>
                </a:solidFill>
                <a:highlight>
                  <a:srgbClr val="FFFFFF"/>
                </a:highlight>
              </a:rPr>
              <a:t>, Blockscad y fusion 360 )</a:t>
            </a:r>
            <a:endParaRPr sz="2800">
              <a:solidFill>
                <a:schemeClr val="dk1"/>
              </a:solidFill>
            </a:endParaRPr>
          </a:p>
          <a:p>
            <a:pPr indent="-355600" lvl="0" marL="914400" rtl="0">
              <a:lnSpc>
                <a:spcPct val="115000"/>
              </a:lnSpc>
              <a:spcBef>
                <a:spcPts val="0"/>
              </a:spcBef>
              <a:spcAft>
                <a:spcPts val="0"/>
              </a:spcAft>
              <a:buClr>
                <a:schemeClr val="dk1"/>
              </a:buClr>
              <a:buSzPts val="2000"/>
              <a:buChar char="●"/>
            </a:pPr>
            <a:r>
              <a:rPr lang="es" sz="2000">
                <a:solidFill>
                  <a:schemeClr val="dk1"/>
                </a:solidFill>
              </a:rPr>
              <a:t>Escaneo de objetos 3D con Android</a:t>
            </a:r>
            <a:endParaRPr sz="2000">
              <a:solidFill>
                <a:schemeClr val="dk1"/>
              </a:solidFill>
            </a:endParaRPr>
          </a:p>
          <a:p>
            <a:pPr indent="-355600" lvl="0" marL="914400" rtl="0">
              <a:lnSpc>
                <a:spcPct val="115000"/>
              </a:lnSpc>
              <a:spcBef>
                <a:spcPts val="0"/>
              </a:spcBef>
              <a:spcAft>
                <a:spcPts val="0"/>
              </a:spcAft>
              <a:buClr>
                <a:schemeClr val="dk1"/>
              </a:buClr>
              <a:buSzPts val="2000"/>
              <a:buChar char="●"/>
            </a:pPr>
            <a:r>
              <a:rPr lang="es" sz="2000">
                <a:solidFill>
                  <a:schemeClr val="dk1"/>
                </a:solidFill>
              </a:rPr>
              <a:t>Escaneo de objetos 3D con Kinnect</a:t>
            </a:r>
            <a:endParaRPr sz="2000">
              <a:solidFill>
                <a:schemeClr val="dk1"/>
              </a:solidFill>
            </a:endParaRPr>
          </a:p>
          <a:p>
            <a:pPr indent="0" lvl="0" marL="0" rtl="0">
              <a:lnSpc>
                <a:spcPct val="115000"/>
              </a:lnSpc>
              <a:spcBef>
                <a:spcPts val="0"/>
              </a:spcBef>
              <a:spcAft>
                <a:spcPts val="0"/>
              </a:spcAft>
              <a:buNone/>
            </a:pPr>
            <a:r>
              <a:t/>
            </a:r>
            <a:endParaRPr sz="2300">
              <a:solidFill>
                <a:schemeClr val="dk1"/>
              </a:solidFill>
            </a:endParaRPr>
          </a:p>
          <a:p>
            <a:pPr indent="0" lvl="0" marL="914400" rtl="0">
              <a:lnSpc>
                <a:spcPct val="115000"/>
              </a:lnSpc>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2900"/>
          </a:p>
        </p:txBody>
      </p:sp>
      <p:sp>
        <p:nvSpPr>
          <p:cNvPr id="288" name="Shape 288"/>
          <p:cNvSpPr txBox="1"/>
          <p:nvPr/>
        </p:nvSpPr>
        <p:spPr>
          <a:xfrm>
            <a:off x="873300" y="474550"/>
            <a:ext cx="7397400" cy="533700"/>
          </a:xfrm>
          <a:prstGeom prst="rect">
            <a:avLst/>
          </a:prstGeom>
          <a:solidFill>
            <a:srgbClr val="A4C2F4"/>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Tema 3: Diseño de modelos 3D</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pic>
        <p:nvPicPr>
          <p:cNvPr descr="ripolab_180x180.png" id="293" name="Shape 293"/>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294" name="Shape 294"/>
          <p:cNvSpPr txBox="1"/>
          <p:nvPr/>
        </p:nvSpPr>
        <p:spPr>
          <a:xfrm>
            <a:off x="5322100" y="1116775"/>
            <a:ext cx="3411000" cy="3251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rgbClr val="000000"/>
              </a:buClr>
              <a:buSzPts val="1100"/>
              <a:buFont typeface="Arial"/>
              <a:buNone/>
            </a:pPr>
            <a:r>
              <a:t/>
            </a:r>
            <a:endParaRPr sz="1100">
              <a:solidFill>
                <a:schemeClr val="dk1"/>
              </a:solidFill>
            </a:endParaRPr>
          </a:p>
          <a:p>
            <a:pPr indent="-323850" lvl="0" marL="457200" rtl="0">
              <a:lnSpc>
                <a:spcPct val="115000"/>
              </a:lnSpc>
              <a:spcBef>
                <a:spcPts val="0"/>
              </a:spcBef>
              <a:spcAft>
                <a:spcPts val="0"/>
              </a:spcAft>
              <a:buClr>
                <a:schemeClr val="dk1"/>
              </a:buClr>
              <a:buSzPts val="1500"/>
              <a:buChar char="●"/>
            </a:pPr>
            <a:r>
              <a:rPr lang="es" sz="1500">
                <a:solidFill>
                  <a:schemeClr val="dk1"/>
                </a:solidFill>
              </a:rPr>
              <a:t>Configuración básica de CURA.</a:t>
            </a:r>
            <a:endParaRPr sz="1500">
              <a:solidFill>
                <a:schemeClr val="dk1"/>
              </a:solidFill>
            </a:endParaRPr>
          </a:p>
          <a:p>
            <a:pPr indent="-323850" lvl="1" marL="914400" rtl="0">
              <a:lnSpc>
                <a:spcPct val="115000"/>
              </a:lnSpc>
              <a:spcBef>
                <a:spcPts val="0"/>
              </a:spcBef>
              <a:spcAft>
                <a:spcPts val="0"/>
              </a:spcAft>
              <a:buClr>
                <a:schemeClr val="dk1"/>
              </a:buClr>
              <a:buSzPts val="1500"/>
              <a:buChar char="○"/>
            </a:pPr>
            <a:r>
              <a:rPr lang="es" sz="1500">
                <a:solidFill>
                  <a:schemeClr val="dk1"/>
                </a:solidFill>
              </a:rPr>
              <a:t>Perfiles de impresión</a:t>
            </a:r>
            <a:endParaRPr sz="1500">
              <a:solidFill>
                <a:schemeClr val="dk1"/>
              </a:solidFill>
            </a:endParaRPr>
          </a:p>
          <a:p>
            <a:pPr indent="-323850" lvl="1" marL="914400" rtl="0">
              <a:lnSpc>
                <a:spcPct val="115000"/>
              </a:lnSpc>
              <a:spcBef>
                <a:spcPts val="0"/>
              </a:spcBef>
              <a:spcAft>
                <a:spcPts val="0"/>
              </a:spcAft>
              <a:buClr>
                <a:schemeClr val="dk1"/>
              </a:buClr>
              <a:buSzPts val="1500"/>
              <a:buChar char="○"/>
            </a:pPr>
            <a:r>
              <a:rPr lang="es" sz="1500">
                <a:solidFill>
                  <a:schemeClr val="dk1"/>
                </a:solidFill>
              </a:rPr>
              <a:t>Escalado</a:t>
            </a:r>
            <a:endParaRPr sz="1500">
              <a:solidFill>
                <a:schemeClr val="dk1"/>
              </a:solidFill>
            </a:endParaRPr>
          </a:p>
          <a:p>
            <a:pPr indent="-323850" lvl="1" marL="914400" rtl="0">
              <a:lnSpc>
                <a:spcPct val="115000"/>
              </a:lnSpc>
              <a:spcBef>
                <a:spcPts val="0"/>
              </a:spcBef>
              <a:spcAft>
                <a:spcPts val="0"/>
              </a:spcAft>
              <a:buClr>
                <a:schemeClr val="dk1"/>
              </a:buClr>
              <a:buSzPts val="1500"/>
              <a:buChar char="○"/>
            </a:pPr>
            <a:r>
              <a:rPr lang="es" sz="1500">
                <a:solidFill>
                  <a:schemeClr val="dk1"/>
                </a:solidFill>
              </a:rPr>
              <a:t>Rotación</a:t>
            </a:r>
            <a:endParaRPr sz="1500">
              <a:solidFill>
                <a:schemeClr val="dk1"/>
              </a:solidFill>
            </a:endParaRPr>
          </a:p>
          <a:p>
            <a:pPr indent="-323850" lvl="0" marL="457200" rtl="0">
              <a:lnSpc>
                <a:spcPct val="115000"/>
              </a:lnSpc>
              <a:spcBef>
                <a:spcPts val="0"/>
              </a:spcBef>
              <a:spcAft>
                <a:spcPts val="0"/>
              </a:spcAft>
              <a:buClr>
                <a:schemeClr val="dk1"/>
              </a:buClr>
              <a:buSzPts val="1500"/>
              <a:buChar char="●"/>
            </a:pPr>
            <a:r>
              <a:rPr lang="es" sz="1500">
                <a:solidFill>
                  <a:schemeClr val="dk1"/>
                </a:solidFill>
              </a:rPr>
              <a:t>Impresión con filamento PLA.</a:t>
            </a:r>
            <a:endParaRPr sz="1500">
              <a:solidFill>
                <a:schemeClr val="dk1"/>
              </a:solidFill>
            </a:endParaRPr>
          </a:p>
          <a:p>
            <a:pPr indent="-323850" lvl="0" marL="457200" rtl="0">
              <a:lnSpc>
                <a:spcPct val="115000"/>
              </a:lnSpc>
              <a:spcBef>
                <a:spcPts val="0"/>
              </a:spcBef>
              <a:spcAft>
                <a:spcPts val="0"/>
              </a:spcAft>
              <a:buClr>
                <a:schemeClr val="dk1"/>
              </a:buClr>
              <a:buSzPts val="1500"/>
              <a:buChar char="●"/>
            </a:pPr>
            <a:r>
              <a:rPr lang="es" sz="1500">
                <a:solidFill>
                  <a:schemeClr val="dk1"/>
                </a:solidFill>
              </a:rPr>
              <a:t>Configuraciones especiales</a:t>
            </a:r>
            <a:endParaRPr sz="1500">
              <a:solidFill>
                <a:schemeClr val="dk1"/>
              </a:solidFill>
            </a:endParaRPr>
          </a:p>
          <a:p>
            <a:pPr indent="-323850" lvl="1" marL="914400" rtl="0">
              <a:lnSpc>
                <a:spcPct val="115000"/>
              </a:lnSpc>
              <a:spcBef>
                <a:spcPts val="0"/>
              </a:spcBef>
              <a:spcAft>
                <a:spcPts val="0"/>
              </a:spcAft>
              <a:buClr>
                <a:schemeClr val="dk1"/>
              </a:buClr>
              <a:buSzPts val="1500"/>
              <a:buChar char="○"/>
            </a:pPr>
            <a:r>
              <a:rPr lang="es" sz="1500">
                <a:solidFill>
                  <a:schemeClr val="dk1"/>
                </a:solidFill>
              </a:rPr>
              <a:t>ABS</a:t>
            </a:r>
            <a:endParaRPr sz="1500">
              <a:solidFill>
                <a:schemeClr val="dk1"/>
              </a:solidFill>
            </a:endParaRPr>
          </a:p>
          <a:p>
            <a:pPr indent="-323850" lvl="1" marL="914400" rtl="0">
              <a:lnSpc>
                <a:spcPct val="115000"/>
              </a:lnSpc>
              <a:spcBef>
                <a:spcPts val="0"/>
              </a:spcBef>
              <a:spcAft>
                <a:spcPts val="0"/>
              </a:spcAft>
              <a:buClr>
                <a:schemeClr val="dk1"/>
              </a:buClr>
              <a:buSzPts val="1500"/>
              <a:buChar char="○"/>
            </a:pPr>
            <a:r>
              <a:rPr lang="es" sz="1500">
                <a:solidFill>
                  <a:schemeClr val="dk1"/>
                </a:solidFill>
              </a:rPr>
              <a:t>FilaFlex</a:t>
            </a:r>
            <a:endParaRPr sz="1500">
              <a:solidFill>
                <a:schemeClr val="dk1"/>
              </a:solidFill>
            </a:endParaRPr>
          </a:p>
          <a:p>
            <a:pPr indent="-323850" lvl="1" marL="914400" rtl="0">
              <a:lnSpc>
                <a:spcPct val="115000"/>
              </a:lnSpc>
              <a:spcBef>
                <a:spcPts val="0"/>
              </a:spcBef>
              <a:spcAft>
                <a:spcPts val="0"/>
              </a:spcAft>
              <a:buClr>
                <a:schemeClr val="dk1"/>
              </a:buClr>
              <a:buSzPts val="1500"/>
              <a:buChar char="○"/>
            </a:pPr>
            <a:r>
              <a:rPr lang="es" sz="1500">
                <a:solidFill>
                  <a:schemeClr val="dk1"/>
                </a:solidFill>
              </a:rPr>
              <a:t>Mejoras de Precisión</a:t>
            </a:r>
            <a:endParaRPr sz="1500">
              <a:solidFill>
                <a:schemeClr val="dk1"/>
              </a:solidFill>
            </a:endParaRPr>
          </a:p>
          <a:p>
            <a:pPr indent="0" lvl="0" marL="0" rtl="0">
              <a:lnSpc>
                <a:spcPct val="115000"/>
              </a:lnSpc>
              <a:spcBef>
                <a:spcPts val="0"/>
              </a:spcBef>
              <a:spcAft>
                <a:spcPts val="0"/>
              </a:spcAft>
              <a:buNone/>
            </a:pPr>
            <a:r>
              <a:t/>
            </a:r>
            <a:endParaRPr sz="1100">
              <a:solidFill>
                <a:schemeClr val="dk1"/>
              </a:solidFill>
            </a:endParaRPr>
          </a:p>
          <a:p>
            <a:pPr indent="0" lvl="0" marL="914400" rtl="0">
              <a:lnSpc>
                <a:spcPct val="115000"/>
              </a:lnSpc>
              <a:spcBef>
                <a:spcPts val="0"/>
              </a:spcBef>
              <a:spcAft>
                <a:spcPts val="0"/>
              </a:spcAft>
              <a:buNone/>
            </a:pPr>
            <a:r>
              <a:t/>
            </a:r>
            <a:endParaRPr sz="800">
              <a:solidFill>
                <a:schemeClr val="dk1"/>
              </a:solidFill>
            </a:endParaRPr>
          </a:p>
          <a:p>
            <a:pPr indent="0" lvl="0" marL="0" rtl="0">
              <a:spcBef>
                <a:spcPts val="0"/>
              </a:spcBef>
              <a:spcAft>
                <a:spcPts val="0"/>
              </a:spcAft>
              <a:buNone/>
            </a:pPr>
            <a:r>
              <a:t/>
            </a:r>
            <a:endParaRPr sz="2400"/>
          </a:p>
        </p:txBody>
      </p:sp>
      <p:sp>
        <p:nvSpPr>
          <p:cNvPr id="295" name="Shape 295"/>
          <p:cNvSpPr txBox="1"/>
          <p:nvPr/>
        </p:nvSpPr>
        <p:spPr>
          <a:xfrm>
            <a:off x="873300" y="474550"/>
            <a:ext cx="7397400" cy="533700"/>
          </a:xfrm>
          <a:prstGeom prst="rect">
            <a:avLst/>
          </a:prstGeom>
          <a:solidFill>
            <a:srgbClr val="A4C2F4"/>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Tema 4:</a:t>
            </a:r>
            <a:r>
              <a:rPr lang="es" sz="2500">
                <a:solidFill>
                  <a:schemeClr val="dk1"/>
                </a:solidFill>
              </a:rPr>
              <a:t> </a:t>
            </a:r>
            <a:r>
              <a:rPr lang="es" sz="2000">
                <a:solidFill>
                  <a:schemeClr val="dk1"/>
                </a:solidFill>
              </a:rPr>
              <a:t>Impresión de objetos 3D</a:t>
            </a:r>
            <a:endParaRPr/>
          </a:p>
        </p:txBody>
      </p:sp>
      <p:pic>
        <p:nvPicPr>
          <p:cNvPr id="296" name="Shape 296"/>
          <p:cNvPicPr preferRelativeResize="0"/>
          <p:nvPr/>
        </p:nvPicPr>
        <p:blipFill>
          <a:blip r:embed="rId4">
            <a:alphaModFix/>
          </a:blip>
          <a:stretch>
            <a:fillRect/>
          </a:stretch>
        </p:blipFill>
        <p:spPr>
          <a:xfrm>
            <a:off x="374952" y="1116763"/>
            <a:ext cx="4727472" cy="3251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descr="ripolab_180x180.png" id="301" name="Shape 301"/>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302" name="Shape 302"/>
          <p:cNvSpPr txBox="1"/>
          <p:nvPr/>
        </p:nvSpPr>
        <p:spPr>
          <a:xfrm>
            <a:off x="973500" y="1123575"/>
            <a:ext cx="7297200" cy="2452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700">
              <a:solidFill>
                <a:schemeClr val="dk1"/>
              </a:solidFill>
            </a:endParaRPr>
          </a:p>
          <a:p>
            <a:pPr indent="-336550" lvl="0" marL="1371600" rtl="0">
              <a:lnSpc>
                <a:spcPct val="115000"/>
              </a:lnSpc>
              <a:spcBef>
                <a:spcPts val="0"/>
              </a:spcBef>
              <a:spcAft>
                <a:spcPts val="0"/>
              </a:spcAft>
              <a:buClr>
                <a:schemeClr val="dk1"/>
              </a:buClr>
              <a:buSzPts val="1700"/>
              <a:buChar char="●"/>
            </a:pPr>
            <a:r>
              <a:rPr lang="es" sz="1700">
                <a:solidFill>
                  <a:schemeClr val="dk1"/>
                </a:solidFill>
              </a:rPr>
              <a:t>Utilización de GCODEs</a:t>
            </a:r>
            <a:endParaRPr sz="1700">
              <a:solidFill>
                <a:schemeClr val="dk1"/>
              </a:solidFill>
            </a:endParaRPr>
          </a:p>
          <a:p>
            <a:pPr indent="-336550" lvl="0" marL="1371600" rtl="0">
              <a:lnSpc>
                <a:spcPct val="115000"/>
              </a:lnSpc>
              <a:spcBef>
                <a:spcPts val="0"/>
              </a:spcBef>
              <a:spcAft>
                <a:spcPts val="0"/>
              </a:spcAft>
              <a:buClr>
                <a:schemeClr val="dk1"/>
              </a:buClr>
              <a:buSzPts val="1700"/>
              <a:buChar char="●"/>
            </a:pPr>
            <a:r>
              <a:rPr lang="es" sz="1700">
                <a:solidFill>
                  <a:schemeClr val="dk1"/>
                </a:solidFill>
              </a:rPr>
              <a:t>Start GCODE y End GCODE</a:t>
            </a:r>
            <a:endParaRPr sz="1700">
              <a:solidFill>
                <a:schemeClr val="dk1"/>
              </a:solidFill>
            </a:endParaRPr>
          </a:p>
          <a:p>
            <a:pPr indent="-317500" lvl="0" marL="1371600" rtl="0">
              <a:lnSpc>
                <a:spcPct val="115000"/>
              </a:lnSpc>
              <a:spcBef>
                <a:spcPts val="0"/>
              </a:spcBef>
              <a:spcAft>
                <a:spcPts val="0"/>
              </a:spcAft>
              <a:buClr>
                <a:schemeClr val="dk1"/>
              </a:buClr>
              <a:buSzPts val="1400"/>
              <a:buChar char="●"/>
            </a:pPr>
            <a:r>
              <a:rPr lang="es" sz="1300">
                <a:solidFill>
                  <a:schemeClr val="dk1"/>
                </a:solidFill>
                <a:latin typeface="Times New Roman"/>
                <a:ea typeface="Times New Roman"/>
                <a:cs typeface="Times New Roman"/>
                <a:sym typeface="Times New Roman"/>
              </a:rPr>
              <a:t> </a:t>
            </a:r>
            <a:r>
              <a:rPr lang="es" sz="1700">
                <a:solidFill>
                  <a:schemeClr val="dk1"/>
                </a:solidFill>
              </a:rPr>
              <a:t>Calibración mediante GCODEs</a:t>
            </a:r>
            <a:endParaRPr sz="1700">
              <a:solidFill>
                <a:schemeClr val="dk1"/>
              </a:solidFill>
            </a:endParaRPr>
          </a:p>
          <a:p>
            <a:pPr indent="-317500" lvl="0" marL="1371600" rtl="0">
              <a:lnSpc>
                <a:spcPct val="115000"/>
              </a:lnSpc>
              <a:spcBef>
                <a:spcPts val="0"/>
              </a:spcBef>
              <a:spcAft>
                <a:spcPts val="0"/>
              </a:spcAft>
              <a:buClr>
                <a:schemeClr val="dk1"/>
              </a:buClr>
              <a:buSzPts val="1400"/>
              <a:buChar char="●"/>
            </a:pPr>
            <a:r>
              <a:rPr lang="es" sz="1300">
                <a:solidFill>
                  <a:schemeClr val="dk1"/>
                </a:solidFill>
                <a:latin typeface="Times New Roman"/>
                <a:ea typeface="Times New Roman"/>
                <a:cs typeface="Times New Roman"/>
                <a:sym typeface="Times New Roman"/>
              </a:rPr>
              <a:t> </a:t>
            </a:r>
            <a:r>
              <a:rPr lang="es" sz="1700">
                <a:solidFill>
                  <a:schemeClr val="dk1"/>
                </a:solidFill>
              </a:rPr>
              <a:t>Cambio a Firmware Marlin</a:t>
            </a:r>
            <a:endParaRPr sz="1700">
              <a:solidFill>
                <a:schemeClr val="dk1"/>
              </a:solidFill>
            </a:endParaRPr>
          </a:p>
          <a:p>
            <a:pPr indent="0" lvl="0" marL="0" rtl="0">
              <a:lnSpc>
                <a:spcPct val="115000"/>
              </a:lnSpc>
              <a:spcBef>
                <a:spcPts val="0"/>
              </a:spcBef>
              <a:spcAft>
                <a:spcPts val="0"/>
              </a:spcAft>
              <a:buNone/>
            </a:pPr>
            <a:r>
              <a:t/>
            </a:r>
            <a:endParaRPr sz="2000">
              <a:solidFill>
                <a:schemeClr val="dk1"/>
              </a:solidFill>
            </a:endParaRPr>
          </a:p>
          <a:p>
            <a:pPr indent="0" lvl="0" marL="0" rtl="0">
              <a:lnSpc>
                <a:spcPct val="115000"/>
              </a:lnSpc>
              <a:spcBef>
                <a:spcPts val="0"/>
              </a:spcBef>
              <a:spcAft>
                <a:spcPts val="0"/>
              </a:spcAft>
              <a:buNone/>
            </a:pPr>
            <a:r>
              <a:t/>
            </a:r>
            <a:endParaRPr sz="2000">
              <a:solidFill>
                <a:schemeClr val="dk1"/>
              </a:solidFill>
            </a:endParaRPr>
          </a:p>
          <a:p>
            <a:pPr indent="0" lvl="0" marL="914400" rtl="0">
              <a:lnSpc>
                <a:spcPct val="115000"/>
              </a:lnSpc>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2900"/>
          </a:p>
        </p:txBody>
      </p:sp>
      <p:sp>
        <p:nvSpPr>
          <p:cNvPr id="303" name="Shape 303"/>
          <p:cNvSpPr txBox="1"/>
          <p:nvPr/>
        </p:nvSpPr>
        <p:spPr>
          <a:xfrm>
            <a:off x="873300" y="474550"/>
            <a:ext cx="7397400" cy="533700"/>
          </a:xfrm>
          <a:prstGeom prst="rect">
            <a:avLst/>
          </a:prstGeom>
          <a:solidFill>
            <a:srgbClr val="A4C2F4"/>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1900">
                <a:solidFill>
                  <a:schemeClr val="dk1"/>
                </a:solidFill>
              </a:rPr>
              <a:t>Tema 5: Opciones Avanzadas</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ctrTitle"/>
          </p:nvPr>
        </p:nvSpPr>
        <p:spPr>
          <a:xfrm>
            <a:off x="311700" y="1542425"/>
            <a:ext cx="8520600" cy="11424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r>
              <a:rPr lang="es">
                <a:latin typeface="Share Tech Mono"/>
                <a:ea typeface="Share Tech Mono"/>
                <a:cs typeface="Share Tech Mono"/>
                <a:sym typeface="Share Tech Mono"/>
              </a:rPr>
              <a:t>Muchas grácias ;)</a:t>
            </a:r>
            <a:endParaRPr>
              <a:latin typeface="Share Tech Mono"/>
              <a:ea typeface="Share Tech Mono"/>
              <a:cs typeface="Share Tech Mono"/>
              <a:sym typeface="Share Tech Mono"/>
            </a:endParaRPr>
          </a:p>
        </p:txBody>
      </p:sp>
      <p:pic>
        <p:nvPicPr>
          <p:cNvPr descr="ripolab_180x180.png" id="309" name="Shape 309"/>
          <p:cNvPicPr preferRelativeResize="0"/>
          <p:nvPr/>
        </p:nvPicPr>
        <p:blipFill>
          <a:blip r:embed="rId3">
            <a:alphaModFix/>
          </a:blip>
          <a:stretch>
            <a:fillRect/>
          </a:stretch>
        </p:blipFill>
        <p:spPr>
          <a:xfrm>
            <a:off x="152400" y="4485900"/>
            <a:ext cx="581400" cy="58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pic>
        <p:nvPicPr>
          <p:cNvPr descr="ripolab_180x180.png" id="70" name="Shape 70"/>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71" name="Shape 71"/>
          <p:cNvSpPr txBox="1"/>
          <p:nvPr/>
        </p:nvSpPr>
        <p:spPr>
          <a:xfrm>
            <a:off x="973500" y="1183375"/>
            <a:ext cx="5458800" cy="3251700"/>
          </a:xfrm>
          <a:prstGeom prst="rect">
            <a:avLst/>
          </a:prstGeom>
          <a:noFill/>
          <a:ln cap="flat" cmpd="sng" w="9525">
            <a:solidFill>
              <a:srgbClr val="FFE599"/>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9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¿Qué es la impresión 3D?  ¿Para qué sirve?</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Cómo funciona una impresora 3D</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Tipos de impresoras 3D</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Tipos de Materiales imprimibles</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Tipos de extrusores.</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La cama de impresión (HotBed)</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Electrónica de la impresora</a:t>
            </a:r>
            <a:endParaRPr sz="1700">
              <a:solidFill>
                <a:schemeClr val="dk1"/>
              </a:solidFill>
            </a:endParaRPr>
          </a:p>
          <a:p>
            <a:pPr indent="0" lvl="0" marL="914400" rtl="0">
              <a:lnSpc>
                <a:spcPct val="115000"/>
              </a:lnSpc>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2900"/>
          </a:p>
        </p:txBody>
      </p:sp>
      <p:sp>
        <p:nvSpPr>
          <p:cNvPr id="72" name="Shape 72"/>
          <p:cNvSpPr txBox="1"/>
          <p:nvPr/>
        </p:nvSpPr>
        <p:spPr>
          <a:xfrm>
            <a:off x="873300" y="474550"/>
            <a:ext cx="7397400" cy="533700"/>
          </a:xfrm>
          <a:prstGeom prst="rect">
            <a:avLst/>
          </a:prstGeom>
          <a:solidFill>
            <a:srgbClr val="FFE599"/>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Clr>
                <a:schemeClr val="dk1"/>
              </a:buClr>
              <a:buSzPts val="1100"/>
              <a:buFont typeface="Arial"/>
              <a:buNone/>
            </a:pPr>
            <a:r>
              <a:rPr lang="es" sz="2000">
                <a:solidFill>
                  <a:schemeClr val="dk1"/>
                </a:solidFill>
              </a:rPr>
              <a:t>Tema 1: Qué son y cómo funcionan las impresoras 3D</a:t>
            </a:r>
            <a:endParaRPr sz="1500"/>
          </a:p>
        </p:txBody>
      </p:sp>
      <p:pic>
        <p:nvPicPr>
          <p:cNvPr id="73" name="Shape 73"/>
          <p:cNvPicPr preferRelativeResize="0"/>
          <p:nvPr/>
        </p:nvPicPr>
        <p:blipFill>
          <a:blip r:embed="rId4">
            <a:alphaModFix/>
          </a:blip>
          <a:stretch>
            <a:fillRect/>
          </a:stretch>
        </p:blipFill>
        <p:spPr>
          <a:xfrm>
            <a:off x="6432300" y="1092825"/>
            <a:ext cx="1933575" cy="3648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pic>
        <p:nvPicPr>
          <p:cNvPr descr="ripolab_180x180.png" id="78" name="Shape 78"/>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79" name="Shape 79"/>
          <p:cNvSpPr txBox="1"/>
          <p:nvPr/>
        </p:nvSpPr>
        <p:spPr>
          <a:xfrm>
            <a:off x="1123600" y="1157450"/>
            <a:ext cx="7297200" cy="2740500"/>
          </a:xfrm>
          <a:prstGeom prst="rect">
            <a:avLst/>
          </a:prstGeom>
          <a:noFill/>
          <a:ln>
            <a:noFill/>
          </a:ln>
        </p:spPr>
        <p:txBody>
          <a:bodyPr anchorCtr="0" anchor="t" bIns="91425" lIns="91425" spcFirstLastPara="1" rIns="91425" wrap="square" tIns="91425">
            <a:noAutofit/>
          </a:bodyPr>
          <a:lstStyle/>
          <a:p>
            <a:pPr indent="-228600" lvl="0" marL="1143000" rtl="0">
              <a:lnSpc>
                <a:spcPct val="115000"/>
              </a:lnSpc>
              <a:spcBef>
                <a:spcPts val="0"/>
              </a:spcBef>
              <a:spcAft>
                <a:spcPts val="0"/>
              </a:spcAft>
              <a:buNone/>
            </a:pPr>
            <a:r>
              <a:t/>
            </a:r>
            <a:endParaRPr sz="1100">
              <a:solidFill>
                <a:schemeClr val="dk1"/>
              </a:solidFill>
            </a:endParaRPr>
          </a:p>
          <a:p>
            <a:pPr indent="-342900" lvl="0" marL="1371600" rtl="0">
              <a:lnSpc>
                <a:spcPct val="115000"/>
              </a:lnSpc>
              <a:spcBef>
                <a:spcPts val="0"/>
              </a:spcBef>
              <a:spcAft>
                <a:spcPts val="0"/>
              </a:spcAft>
              <a:buClr>
                <a:schemeClr val="dk1"/>
              </a:buClr>
              <a:buSzPts val="1800"/>
              <a:buChar char="●"/>
            </a:pPr>
            <a:r>
              <a:rPr lang="es" sz="1900">
                <a:solidFill>
                  <a:schemeClr val="dk1"/>
                </a:solidFill>
              </a:rPr>
              <a:t>Partes de la impresora</a:t>
            </a:r>
            <a:endParaRPr sz="1900">
              <a:solidFill>
                <a:schemeClr val="dk1"/>
              </a:solidFill>
            </a:endParaRPr>
          </a:p>
          <a:p>
            <a:pPr indent="-342900" lvl="0" marL="1371600" rtl="0">
              <a:lnSpc>
                <a:spcPct val="115000"/>
              </a:lnSpc>
              <a:spcBef>
                <a:spcPts val="0"/>
              </a:spcBef>
              <a:spcAft>
                <a:spcPts val="0"/>
              </a:spcAft>
              <a:buClr>
                <a:schemeClr val="dk1"/>
              </a:buClr>
              <a:buSzPts val="1800"/>
              <a:buChar char="●"/>
            </a:pPr>
            <a:r>
              <a:rPr lang="es" sz="1900">
                <a:solidFill>
                  <a:schemeClr val="dk1"/>
                </a:solidFill>
              </a:rPr>
              <a:t>Tensión de las correas</a:t>
            </a:r>
            <a:endParaRPr sz="1900">
              <a:solidFill>
                <a:schemeClr val="dk1"/>
              </a:solidFill>
            </a:endParaRPr>
          </a:p>
          <a:p>
            <a:pPr indent="-342900" lvl="0" marL="1371600" rtl="0">
              <a:lnSpc>
                <a:spcPct val="115000"/>
              </a:lnSpc>
              <a:spcBef>
                <a:spcPts val="0"/>
              </a:spcBef>
              <a:spcAft>
                <a:spcPts val="0"/>
              </a:spcAft>
              <a:buClr>
                <a:schemeClr val="dk1"/>
              </a:buClr>
              <a:buSzPts val="1800"/>
              <a:buChar char="●"/>
            </a:pPr>
            <a:r>
              <a:rPr lang="es" sz="1900">
                <a:solidFill>
                  <a:schemeClr val="dk1"/>
                </a:solidFill>
              </a:rPr>
              <a:t>Calibración de la cama</a:t>
            </a:r>
            <a:endParaRPr sz="1900">
              <a:solidFill>
                <a:schemeClr val="dk1"/>
              </a:solidFill>
            </a:endParaRPr>
          </a:p>
          <a:p>
            <a:pPr indent="-342900" lvl="0" marL="1371600" rtl="0">
              <a:lnSpc>
                <a:spcPct val="115000"/>
              </a:lnSpc>
              <a:spcBef>
                <a:spcPts val="0"/>
              </a:spcBef>
              <a:spcAft>
                <a:spcPts val="0"/>
              </a:spcAft>
              <a:buClr>
                <a:schemeClr val="dk1"/>
              </a:buClr>
              <a:buSzPts val="1800"/>
              <a:buChar char="●"/>
            </a:pPr>
            <a:r>
              <a:rPr lang="es" sz="1900">
                <a:solidFill>
                  <a:schemeClr val="dk1"/>
                </a:solidFill>
              </a:rPr>
              <a:t>Finales de carrera y sensores AutoLevel</a:t>
            </a:r>
            <a:endParaRPr sz="1900">
              <a:solidFill>
                <a:schemeClr val="dk1"/>
              </a:solidFill>
            </a:endParaRPr>
          </a:p>
          <a:p>
            <a:pPr indent="-349250" lvl="0" marL="1371600" rtl="0">
              <a:lnSpc>
                <a:spcPct val="115000"/>
              </a:lnSpc>
              <a:spcBef>
                <a:spcPts val="0"/>
              </a:spcBef>
              <a:spcAft>
                <a:spcPts val="0"/>
              </a:spcAft>
              <a:buClr>
                <a:schemeClr val="dk1"/>
              </a:buClr>
              <a:buSzPts val="1900"/>
              <a:buChar char="●"/>
            </a:pPr>
            <a:r>
              <a:rPr lang="es" sz="1900">
                <a:solidFill>
                  <a:schemeClr val="dk1"/>
                </a:solidFill>
              </a:rPr>
              <a:t>Mosfet</a:t>
            </a:r>
            <a:endParaRPr sz="1900">
              <a:solidFill>
                <a:schemeClr val="dk1"/>
              </a:solidFill>
            </a:endParaRPr>
          </a:p>
          <a:p>
            <a:pPr indent="-342900" lvl="0" marL="1371600" rtl="0">
              <a:lnSpc>
                <a:spcPct val="115000"/>
              </a:lnSpc>
              <a:spcBef>
                <a:spcPts val="0"/>
              </a:spcBef>
              <a:spcAft>
                <a:spcPts val="0"/>
              </a:spcAft>
              <a:buClr>
                <a:schemeClr val="dk1"/>
              </a:buClr>
              <a:buSzPts val="1800"/>
              <a:buChar char="●"/>
            </a:pPr>
            <a:r>
              <a:rPr lang="es" sz="1900">
                <a:solidFill>
                  <a:schemeClr val="dk1"/>
                </a:solidFill>
              </a:rPr>
              <a:t>Impresión de mejoras</a:t>
            </a:r>
            <a:endParaRPr sz="1900">
              <a:solidFill>
                <a:schemeClr val="dk1"/>
              </a:solidFill>
            </a:endParaRPr>
          </a:p>
          <a:p>
            <a:pPr indent="-349250" lvl="0" marL="1371600" rtl="0">
              <a:lnSpc>
                <a:spcPct val="115000"/>
              </a:lnSpc>
              <a:spcBef>
                <a:spcPts val="0"/>
              </a:spcBef>
              <a:spcAft>
                <a:spcPts val="0"/>
              </a:spcAft>
              <a:buClr>
                <a:schemeClr val="dk1"/>
              </a:buClr>
              <a:buSzPts val="1900"/>
              <a:buChar char="●"/>
            </a:pPr>
            <a:r>
              <a:rPr lang="es" sz="1900">
                <a:solidFill>
                  <a:schemeClr val="dk1"/>
                </a:solidFill>
              </a:rPr>
              <a:t>Extrusor Bowden</a:t>
            </a:r>
            <a:endParaRPr sz="1900">
              <a:solidFill>
                <a:schemeClr val="dk1"/>
              </a:solidFill>
            </a:endParaRPr>
          </a:p>
          <a:p>
            <a:pPr indent="0" lvl="0" marL="0" rtl="0">
              <a:lnSpc>
                <a:spcPct val="115000"/>
              </a:lnSpc>
              <a:spcBef>
                <a:spcPts val="0"/>
              </a:spcBef>
              <a:spcAft>
                <a:spcPts val="0"/>
              </a:spcAft>
              <a:buNone/>
            </a:pPr>
            <a:r>
              <a:t/>
            </a:r>
            <a:endParaRPr sz="1900">
              <a:solidFill>
                <a:schemeClr val="dk1"/>
              </a:solidFill>
            </a:endParaRPr>
          </a:p>
          <a:p>
            <a:pPr indent="0" lvl="0" marL="0" rtl="0">
              <a:lnSpc>
                <a:spcPct val="115000"/>
              </a:lnSpc>
              <a:spcBef>
                <a:spcPts val="0"/>
              </a:spcBef>
              <a:spcAft>
                <a:spcPts val="0"/>
              </a:spcAft>
              <a:buNone/>
            </a:pPr>
            <a:r>
              <a:t/>
            </a:r>
            <a:endParaRPr sz="1600">
              <a:solidFill>
                <a:schemeClr val="dk1"/>
              </a:solidFill>
            </a:endParaRPr>
          </a:p>
          <a:p>
            <a:pPr indent="0" lvl="0" marL="914400" rtl="0">
              <a:lnSpc>
                <a:spcPct val="115000"/>
              </a:lnSpc>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2900"/>
          </a:p>
        </p:txBody>
      </p:sp>
      <p:sp>
        <p:nvSpPr>
          <p:cNvPr id="80" name="Shape 80"/>
          <p:cNvSpPr txBox="1"/>
          <p:nvPr/>
        </p:nvSpPr>
        <p:spPr>
          <a:xfrm>
            <a:off x="873300" y="474550"/>
            <a:ext cx="7397400" cy="533700"/>
          </a:xfrm>
          <a:prstGeom prst="rect">
            <a:avLst/>
          </a:prstGeom>
          <a:solidFill>
            <a:srgbClr val="FFE599"/>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Tema 2:</a:t>
            </a:r>
            <a:r>
              <a:rPr lang="es" sz="1600">
                <a:solidFill>
                  <a:schemeClr val="dk1"/>
                </a:solidFill>
              </a:rPr>
              <a:t>  </a:t>
            </a:r>
            <a:r>
              <a:rPr lang="es" sz="2000">
                <a:solidFill>
                  <a:schemeClr val="dk1"/>
                </a:solidFill>
              </a:rPr>
              <a:t>Ajuste y calibración de impresoras FMB</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descr="ripolab_180x180.png" id="85" name="Shape 85"/>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86" name="Shape 86"/>
          <p:cNvSpPr txBox="1"/>
          <p:nvPr/>
        </p:nvSpPr>
        <p:spPr>
          <a:xfrm>
            <a:off x="973500" y="1123575"/>
            <a:ext cx="7297200" cy="32517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2300">
              <a:solidFill>
                <a:schemeClr val="dk1"/>
              </a:solidFill>
            </a:endParaRPr>
          </a:p>
          <a:p>
            <a:pPr indent="-361950" lvl="0" marL="914400" rtl="0">
              <a:lnSpc>
                <a:spcPct val="115000"/>
              </a:lnSpc>
              <a:spcBef>
                <a:spcPts val="0"/>
              </a:spcBef>
              <a:spcAft>
                <a:spcPts val="0"/>
              </a:spcAft>
              <a:buClr>
                <a:schemeClr val="dk1"/>
              </a:buClr>
              <a:buSzPts val="2100"/>
              <a:buChar char="●"/>
            </a:pPr>
            <a:r>
              <a:rPr lang="es" sz="2100">
                <a:solidFill>
                  <a:schemeClr val="dk1"/>
                </a:solidFill>
              </a:rPr>
              <a:t>Tipos de software existentes</a:t>
            </a:r>
            <a:endParaRPr sz="2100">
              <a:solidFill>
                <a:schemeClr val="dk1"/>
              </a:solidFill>
            </a:endParaRPr>
          </a:p>
          <a:p>
            <a:pPr indent="-342900" lvl="0" marL="1828800" rtl="0">
              <a:lnSpc>
                <a:spcPct val="115000"/>
              </a:lnSpc>
              <a:spcBef>
                <a:spcPts val="0"/>
              </a:spcBef>
              <a:spcAft>
                <a:spcPts val="0"/>
              </a:spcAft>
              <a:buClr>
                <a:schemeClr val="dk1"/>
              </a:buClr>
              <a:buSzPts val="1800"/>
              <a:buChar char="●"/>
            </a:pPr>
            <a:r>
              <a:rPr lang="es" sz="1800">
                <a:solidFill>
                  <a:schemeClr val="dk1"/>
                </a:solidFill>
              </a:rPr>
              <a:t>Laminadores (Cura, Sl1c3r)</a:t>
            </a:r>
            <a:endParaRPr sz="1800">
              <a:solidFill>
                <a:schemeClr val="dk1"/>
              </a:solidFill>
            </a:endParaRPr>
          </a:p>
          <a:p>
            <a:pPr indent="-342900" lvl="0" marL="1828800" rtl="0">
              <a:lnSpc>
                <a:spcPct val="115000"/>
              </a:lnSpc>
              <a:spcBef>
                <a:spcPts val="0"/>
              </a:spcBef>
              <a:spcAft>
                <a:spcPts val="0"/>
              </a:spcAft>
              <a:buClr>
                <a:schemeClr val="dk1"/>
              </a:buClr>
              <a:buSzPts val="1800"/>
              <a:buChar char="●"/>
            </a:pPr>
            <a:r>
              <a:rPr lang="es" sz="1800">
                <a:solidFill>
                  <a:schemeClr val="dk1"/>
                </a:solidFill>
              </a:rPr>
              <a:t>Diseñadores 3D (FreeCad, Blender)</a:t>
            </a:r>
            <a:endParaRPr sz="1800">
              <a:solidFill>
                <a:schemeClr val="dk1"/>
              </a:solidFill>
            </a:endParaRPr>
          </a:p>
          <a:p>
            <a:pPr indent="-342900" lvl="0" marL="1828800" rtl="0">
              <a:lnSpc>
                <a:spcPct val="115000"/>
              </a:lnSpc>
              <a:spcBef>
                <a:spcPts val="0"/>
              </a:spcBef>
              <a:spcAft>
                <a:spcPts val="0"/>
              </a:spcAft>
              <a:buClr>
                <a:schemeClr val="dk1"/>
              </a:buClr>
              <a:buSzPts val="1800"/>
              <a:buChar char="●"/>
            </a:pPr>
            <a:r>
              <a:rPr lang="es" sz="1800">
                <a:solidFill>
                  <a:schemeClr val="dk1"/>
                </a:solidFill>
              </a:rPr>
              <a:t>Control (Octoprint)</a:t>
            </a:r>
            <a:endParaRPr sz="1800">
              <a:solidFill>
                <a:schemeClr val="dk1"/>
              </a:solidFill>
            </a:endParaRPr>
          </a:p>
          <a:p>
            <a:pPr indent="-342900" lvl="0" marL="1828800" rtl="0">
              <a:lnSpc>
                <a:spcPct val="115000"/>
              </a:lnSpc>
              <a:spcBef>
                <a:spcPts val="0"/>
              </a:spcBef>
              <a:spcAft>
                <a:spcPts val="0"/>
              </a:spcAft>
              <a:buClr>
                <a:schemeClr val="dk1"/>
              </a:buClr>
              <a:buSzPts val="1800"/>
              <a:buChar char="●"/>
            </a:pPr>
            <a:r>
              <a:rPr lang="es" sz="1800">
                <a:solidFill>
                  <a:schemeClr val="dk1"/>
                </a:solidFill>
              </a:rPr>
              <a:t>Diseñadores Vectoriales (</a:t>
            </a:r>
            <a:r>
              <a:rPr lang="es" sz="2000">
                <a:solidFill>
                  <a:schemeClr val="dk1"/>
                </a:solidFill>
              </a:rPr>
              <a:t>Inkscape)</a:t>
            </a:r>
            <a:endParaRPr sz="2000">
              <a:solidFill>
                <a:schemeClr val="dk1"/>
              </a:solidFill>
            </a:endParaRPr>
          </a:p>
          <a:p>
            <a:pPr indent="-355600" lvl="0" marL="1828800" rtl="0">
              <a:lnSpc>
                <a:spcPct val="115000"/>
              </a:lnSpc>
              <a:spcBef>
                <a:spcPts val="0"/>
              </a:spcBef>
              <a:spcAft>
                <a:spcPts val="0"/>
              </a:spcAft>
              <a:buClr>
                <a:schemeClr val="dk1"/>
              </a:buClr>
              <a:buSzPts val="2000"/>
              <a:buChar char="●"/>
            </a:pPr>
            <a:r>
              <a:rPr lang="es" sz="1900">
                <a:solidFill>
                  <a:schemeClr val="dk1"/>
                </a:solidFill>
              </a:rPr>
              <a:t>Otros </a:t>
            </a:r>
            <a:r>
              <a:rPr lang="es" sz="2200">
                <a:solidFill>
                  <a:schemeClr val="dk1"/>
                </a:solidFill>
              </a:rPr>
              <a:t>(</a:t>
            </a:r>
            <a:r>
              <a:rPr lang="es" sz="1800">
                <a:solidFill>
                  <a:srgbClr val="222222"/>
                </a:solidFill>
                <a:highlight>
                  <a:srgbClr val="FFFFFF"/>
                </a:highlight>
              </a:rPr>
              <a:t>Tinkercad, Blockscad y fusion 360 )</a:t>
            </a:r>
            <a:endParaRPr sz="2000">
              <a:solidFill>
                <a:schemeClr val="dk1"/>
              </a:solidFill>
            </a:endParaRPr>
          </a:p>
          <a:p>
            <a:pPr indent="-355600" lvl="0" marL="914400" rtl="0">
              <a:lnSpc>
                <a:spcPct val="115000"/>
              </a:lnSpc>
              <a:spcBef>
                <a:spcPts val="0"/>
              </a:spcBef>
              <a:spcAft>
                <a:spcPts val="0"/>
              </a:spcAft>
              <a:buClr>
                <a:schemeClr val="dk1"/>
              </a:buClr>
              <a:buSzPts val="2000"/>
              <a:buChar char="●"/>
            </a:pPr>
            <a:r>
              <a:rPr lang="es" sz="2000">
                <a:solidFill>
                  <a:schemeClr val="dk1"/>
                </a:solidFill>
              </a:rPr>
              <a:t>Escaneo de objetos 3D con Android</a:t>
            </a:r>
            <a:endParaRPr sz="2000">
              <a:solidFill>
                <a:schemeClr val="dk1"/>
              </a:solidFill>
            </a:endParaRPr>
          </a:p>
          <a:p>
            <a:pPr indent="-355600" lvl="0" marL="914400" rtl="0">
              <a:lnSpc>
                <a:spcPct val="115000"/>
              </a:lnSpc>
              <a:spcBef>
                <a:spcPts val="0"/>
              </a:spcBef>
              <a:spcAft>
                <a:spcPts val="0"/>
              </a:spcAft>
              <a:buClr>
                <a:schemeClr val="dk1"/>
              </a:buClr>
              <a:buSzPts val="2000"/>
              <a:buChar char="●"/>
            </a:pPr>
            <a:r>
              <a:rPr lang="es" sz="2000">
                <a:solidFill>
                  <a:schemeClr val="dk1"/>
                </a:solidFill>
              </a:rPr>
              <a:t>Escaneo de objetos 3D con Kinnect</a:t>
            </a:r>
            <a:endParaRPr sz="2000">
              <a:solidFill>
                <a:schemeClr val="dk1"/>
              </a:solidFill>
            </a:endParaRPr>
          </a:p>
          <a:p>
            <a:pPr indent="0" lvl="0" marL="0" rtl="0">
              <a:lnSpc>
                <a:spcPct val="115000"/>
              </a:lnSpc>
              <a:spcBef>
                <a:spcPts val="0"/>
              </a:spcBef>
              <a:spcAft>
                <a:spcPts val="0"/>
              </a:spcAft>
              <a:buNone/>
            </a:pPr>
            <a:r>
              <a:t/>
            </a:r>
            <a:endParaRPr sz="2300">
              <a:solidFill>
                <a:schemeClr val="dk1"/>
              </a:solidFill>
            </a:endParaRPr>
          </a:p>
          <a:p>
            <a:pPr indent="0" lvl="0" marL="914400" rtl="0">
              <a:lnSpc>
                <a:spcPct val="115000"/>
              </a:lnSpc>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2900"/>
          </a:p>
        </p:txBody>
      </p:sp>
      <p:sp>
        <p:nvSpPr>
          <p:cNvPr id="87" name="Shape 87"/>
          <p:cNvSpPr txBox="1"/>
          <p:nvPr/>
        </p:nvSpPr>
        <p:spPr>
          <a:xfrm>
            <a:off x="873300" y="474550"/>
            <a:ext cx="7397400" cy="533700"/>
          </a:xfrm>
          <a:prstGeom prst="rect">
            <a:avLst/>
          </a:prstGeom>
          <a:solidFill>
            <a:srgbClr val="FFE599"/>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Tema 3: Diseño de modelos 3D</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descr="ripolab_180x180.png" id="92" name="Shape 92"/>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93" name="Shape 93"/>
          <p:cNvSpPr txBox="1"/>
          <p:nvPr/>
        </p:nvSpPr>
        <p:spPr>
          <a:xfrm>
            <a:off x="1461850" y="1135950"/>
            <a:ext cx="5771100" cy="3251700"/>
          </a:xfrm>
          <a:prstGeom prst="rect">
            <a:avLst/>
          </a:prstGeom>
          <a:noFill/>
          <a:ln>
            <a:noFill/>
          </a:ln>
        </p:spPr>
        <p:txBody>
          <a:bodyPr anchorCtr="0" anchor="t" bIns="91425" lIns="91425" spcFirstLastPara="1" rIns="91425" wrap="square" tIns="91425">
            <a:noAutofit/>
          </a:bodyPr>
          <a:lstStyle/>
          <a:p>
            <a:pPr indent="-349250" lvl="0" marL="914400" rtl="0">
              <a:lnSpc>
                <a:spcPct val="115000"/>
              </a:lnSpc>
              <a:spcBef>
                <a:spcPts val="0"/>
              </a:spcBef>
              <a:spcAft>
                <a:spcPts val="0"/>
              </a:spcAft>
              <a:buClr>
                <a:schemeClr val="dk1"/>
              </a:buClr>
              <a:buSzPts val="1900"/>
              <a:buChar char="●"/>
            </a:pPr>
            <a:r>
              <a:rPr lang="es" sz="1900">
                <a:solidFill>
                  <a:schemeClr val="dk1"/>
                </a:solidFill>
              </a:rPr>
              <a:t>Configuración básica de CURA.</a:t>
            </a:r>
            <a:endParaRPr sz="1900">
              <a:solidFill>
                <a:schemeClr val="dk1"/>
              </a:solidFill>
            </a:endParaRPr>
          </a:p>
          <a:p>
            <a:pPr indent="-349250" lvl="0" marL="1828800" rtl="0">
              <a:lnSpc>
                <a:spcPct val="115000"/>
              </a:lnSpc>
              <a:spcBef>
                <a:spcPts val="0"/>
              </a:spcBef>
              <a:spcAft>
                <a:spcPts val="0"/>
              </a:spcAft>
              <a:buClr>
                <a:schemeClr val="dk1"/>
              </a:buClr>
              <a:buSzPts val="1900"/>
              <a:buChar char="●"/>
            </a:pPr>
            <a:r>
              <a:rPr lang="es" sz="1900">
                <a:solidFill>
                  <a:schemeClr val="dk1"/>
                </a:solidFill>
              </a:rPr>
              <a:t>Perfiles de impresión</a:t>
            </a:r>
            <a:endParaRPr sz="1900">
              <a:solidFill>
                <a:schemeClr val="dk1"/>
              </a:solidFill>
            </a:endParaRPr>
          </a:p>
          <a:p>
            <a:pPr indent="-349250" lvl="0" marL="1828800" rtl="0">
              <a:lnSpc>
                <a:spcPct val="115000"/>
              </a:lnSpc>
              <a:spcBef>
                <a:spcPts val="0"/>
              </a:spcBef>
              <a:spcAft>
                <a:spcPts val="0"/>
              </a:spcAft>
              <a:buClr>
                <a:schemeClr val="dk1"/>
              </a:buClr>
              <a:buSzPts val="1900"/>
              <a:buChar char="●"/>
            </a:pPr>
            <a:r>
              <a:rPr lang="es" sz="1900">
                <a:solidFill>
                  <a:schemeClr val="dk1"/>
                </a:solidFill>
              </a:rPr>
              <a:t>Escalado</a:t>
            </a:r>
            <a:endParaRPr sz="1900">
              <a:solidFill>
                <a:schemeClr val="dk1"/>
              </a:solidFill>
            </a:endParaRPr>
          </a:p>
          <a:p>
            <a:pPr indent="-349250" lvl="0" marL="1828800" rtl="0">
              <a:lnSpc>
                <a:spcPct val="115000"/>
              </a:lnSpc>
              <a:spcBef>
                <a:spcPts val="0"/>
              </a:spcBef>
              <a:spcAft>
                <a:spcPts val="0"/>
              </a:spcAft>
              <a:buClr>
                <a:schemeClr val="dk1"/>
              </a:buClr>
              <a:buSzPts val="1900"/>
              <a:buChar char="●"/>
            </a:pPr>
            <a:r>
              <a:rPr lang="es" sz="1900">
                <a:solidFill>
                  <a:schemeClr val="dk1"/>
                </a:solidFill>
              </a:rPr>
              <a:t>Rotación</a:t>
            </a:r>
            <a:endParaRPr sz="1900">
              <a:solidFill>
                <a:schemeClr val="dk1"/>
              </a:solidFill>
            </a:endParaRPr>
          </a:p>
          <a:p>
            <a:pPr indent="-349250" lvl="0" marL="914400" rtl="0">
              <a:lnSpc>
                <a:spcPct val="115000"/>
              </a:lnSpc>
              <a:spcBef>
                <a:spcPts val="0"/>
              </a:spcBef>
              <a:spcAft>
                <a:spcPts val="0"/>
              </a:spcAft>
              <a:buClr>
                <a:schemeClr val="dk1"/>
              </a:buClr>
              <a:buSzPts val="1900"/>
              <a:buChar char="●"/>
            </a:pPr>
            <a:r>
              <a:rPr lang="es" sz="1900">
                <a:solidFill>
                  <a:schemeClr val="dk1"/>
                </a:solidFill>
              </a:rPr>
              <a:t>Impresión con filamento PLA.</a:t>
            </a:r>
            <a:endParaRPr sz="1900">
              <a:solidFill>
                <a:schemeClr val="dk1"/>
              </a:solidFill>
            </a:endParaRPr>
          </a:p>
          <a:p>
            <a:pPr indent="-349250" lvl="0" marL="914400" rtl="0">
              <a:lnSpc>
                <a:spcPct val="115000"/>
              </a:lnSpc>
              <a:spcBef>
                <a:spcPts val="0"/>
              </a:spcBef>
              <a:spcAft>
                <a:spcPts val="0"/>
              </a:spcAft>
              <a:buClr>
                <a:schemeClr val="dk1"/>
              </a:buClr>
              <a:buSzPts val="1900"/>
              <a:buChar char="●"/>
            </a:pPr>
            <a:r>
              <a:rPr lang="es" sz="1900">
                <a:solidFill>
                  <a:schemeClr val="dk1"/>
                </a:solidFill>
              </a:rPr>
              <a:t>Configuraciones especiales</a:t>
            </a:r>
            <a:endParaRPr sz="1900">
              <a:solidFill>
                <a:schemeClr val="dk1"/>
              </a:solidFill>
            </a:endParaRPr>
          </a:p>
          <a:p>
            <a:pPr indent="-349250" lvl="0" marL="1828800" rtl="0">
              <a:lnSpc>
                <a:spcPct val="115000"/>
              </a:lnSpc>
              <a:spcBef>
                <a:spcPts val="0"/>
              </a:spcBef>
              <a:spcAft>
                <a:spcPts val="0"/>
              </a:spcAft>
              <a:buClr>
                <a:schemeClr val="dk1"/>
              </a:buClr>
              <a:buSzPts val="1900"/>
              <a:buChar char="●"/>
            </a:pPr>
            <a:r>
              <a:rPr lang="es" sz="1900">
                <a:solidFill>
                  <a:schemeClr val="dk1"/>
                </a:solidFill>
              </a:rPr>
              <a:t>ABS</a:t>
            </a:r>
            <a:endParaRPr sz="1900">
              <a:solidFill>
                <a:schemeClr val="dk1"/>
              </a:solidFill>
            </a:endParaRPr>
          </a:p>
          <a:p>
            <a:pPr indent="-349250" lvl="0" marL="1828800" rtl="0">
              <a:lnSpc>
                <a:spcPct val="115000"/>
              </a:lnSpc>
              <a:spcBef>
                <a:spcPts val="0"/>
              </a:spcBef>
              <a:spcAft>
                <a:spcPts val="0"/>
              </a:spcAft>
              <a:buClr>
                <a:schemeClr val="dk1"/>
              </a:buClr>
              <a:buSzPts val="1900"/>
              <a:buChar char="●"/>
            </a:pPr>
            <a:r>
              <a:rPr lang="es" sz="1900">
                <a:solidFill>
                  <a:schemeClr val="dk1"/>
                </a:solidFill>
              </a:rPr>
              <a:t>FilaFlex</a:t>
            </a:r>
            <a:endParaRPr sz="1900">
              <a:solidFill>
                <a:schemeClr val="dk1"/>
              </a:solidFill>
            </a:endParaRPr>
          </a:p>
          <a:p>
            <a:pPr indent="-349250" lvl="0" marL="1828800" rtl="0">
              <a:lnSpc>
                <a:spcPct val="115000"/>
              </a:lnSpc>
              <a:spcBef>
                <a:spcPts val="0"/>
              </a:spcBef>
              <a:spcAft>
                <a:spcPts val="0"/>
              </a:spcAft>
              <a:buClr>
                <a:schemeClr val="dk1"/>
              </a:buClr>
              <a:buSzPts val="1900"/>
              <a:buChar char="●"/>
            </a:pPr>
            <a:r>
              <a:rPr lang="es" sz="1900">
                <a:solidFill>
                  <a:schemeClr val="dk1"/>
                </a:solidFill>
              </a:rPr>
              <a:t>Mejoras de Precisión</a:t>
            </a:r>
            <a:endParaRPr sz="1900">
              <a:solidFill>
                <a:schemeClr val="dk1"/>
              </a:solidFill>
            </a:endParaRPr>
          </a:p>
          <a:p>
            <a:pPr indent="0" lvl="0" marL="0" rtl="0">
              <a:lnSpc>
                <a:spcPct val="115000"/>
              </a:lnSpc>
              <a:spcBef>
                <a:spcPts val="0"/>
              </a:spcBef>
              <a:spcAft>
                <a:spcPts val="0"/>
              </a:spcAft>
              <a:buNone/>
            </a:pPr>
            <a:r>
              <a:t/>
            </a:r>
            <a:endParaRPr sz="1600">
              <a:solidFill>
                <a:schemeClr val="dk1"/>
              </a:solidFill>
            </a:endParaRPr>
          </a:p>
          <a:p>
            <a:pPr indent="0" lvl="0" marL="914400" rtl="0">
              <a:lnSpc>
                <a:spcPct val="115000"/>
              </a:lnSpc>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2900"/>
          </a:p>
        </p:txBody>
      </p:sp>
      <p:sp>
        <p:nvSpPr>
          <p:cNvPr id="94" name="Shape 94"/>
          <p:cNvSpPr txBox="1"/>
          <p:nvPr/>
        </p:nvSpPr>
        <p:spPr>
          <a:xfrm>
            <a:off x="1388175" y="465625"/>
            <a:ext cx="7397400" cy="533700"/>
          </a:xfrm>
          <a:prstGeom prst="rect">
            <a:avLst/>
          </a:prstGeom>
          <a:solidFill>
            <a:srgbClr val="FFE599"/>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Tema 4:</a:t>
            </a:r>
            <a:r>
              <a:rPr lang="es" sz="2500">
                <a:solidFill>
                  <a:schemeClr val="dk1"/>
                </a:solidFill>
              </a:rPr>
              <a:t> </a:t>
            </a:r>
            <a:r>
              <a:rPr lang="es" sz="2000">
                <a:solidFill>
                  <a:schemeClr val="dk1"/>
                </a:solidFill>
              </a:rPr>
              <a:t>Impresión de objetos 3D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pic>
        <p:nvPicPr>
          <p:cNvPr descr="ripolab_180x180.png" id="99" name="Shape 99"/>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100" name="Shape 100"/>
          <p:cNvSpPr txBox="1"/>
          <p:nvPr/>
        </p:nvSpPr>
        <p:spPr>
          <a:xfrm>
            <a:off x="973500" y="1123575"/>
            <a:ext cx="7297200" cy="2452200"/>
          </a:xfrm>
          <a:prstGeom prst="rect">
            <a:avLst/>
          </a:prstGeom>
          <a:no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700">
              <a:solidFill>
                <a:schemeClr val="dk1"/>
              </a:solidFill>
            </a:endParaRPr>
          </a:p>
          <a:p>
            <a:pPr indent="-336550" lvl="0" marL="1371600" rtl="0">
              <a:lnSpc>
                <a:spcPct val="115000"/>
              </a:lnSpc>
              <a:spcBef>
                <a:spcPts val="0"/>
              </a:spcBef>
              <a:spcAft>
                <a:spcPts val="0"/>
              </a:spcAft>
              <a:buClr>
                <a:schemeClr val="dk1"/>
              </a:buClr>
              <a:buSzPts val="1700"/>
              <a:buChar char="●"/>
            </a:pPr>
            <a:r>
              <a:rPr lang="es" sz="1700">
                <a:solidFill>
                  <a:schemeClr val="dk1"/>
                </a:solidFill>
              </a:rPr>
              <a:t>Utilización de GCODEs</a:t>
            </a:r>
            <a:endParaRPr sz="1700">
              <a:solidFill>
                <a:schemeClr val="dk1"/>
              </a:solidFill>
            </a:endParaRPr>
          </a:p>
          <a:p>
            <a:pPr indent="-336550" lvl="0" marL="1371600" rtl="0">
              <a:lnSpc>
                <a:spcPct val="115000"/>
              </a:lnSpc>
              <a:spcBef>
                <a:spcPts val="0"/>
              </a:spcBef>
              <a:spcAft>
                <a:spcPts val="0"/>
              </a:spcAft>
              <a:buClr>
                <a:schemeClr val="dk1"/>
              </a:buClr>
              <a:buSzPts val="1700"/>
              <a:buChar char="●"/>
            </a:pPr>
            <a:r>
              <a:rPr lang="es" sz="1700">
                <a:solidFill>
                  <a:schemeClr val="dk1"/>
                </a:solidFill>
              </a:rPr>
              <a:t>Start GCODE y End GCODE</a:t>
            </a:r>
            <a:endParaRPr sz="1700">
              <a:solidFill>
                <a:schemeClr val="dk1"/>
              </a:solidFill>
            </a:endParaRPr>
          </a:p>
          <a:p>
            <a:pPr indent="-317500" lvl="0" marL="1371600" rtl="0">
              <a:lnSpc>
                <a:spcPct val="115000"/>
              </a:lnSpc>
              <a:spcBef>
                <a:spcPts val="0"/>
              </a:spcBef>
              <a:spcAft>
                <a:spcPts val="0"/>
              </a:spcAft>
              <a:buClr>
                <a:schemeClr val="dk1"/>
              </a:buClr>
              <a:buSzPts val="1400"/>
              <a:buChar char="●"/>
            </a:pPr>
            <a:r>
              <a:rPr lang="es" sz="1300">
                <a:solidFill>
                  <a:schemeClr val="dk1"/>
                </a:solidFill>
                <a:latin typeface="Times New Roman"/>
                <a:ea typeface="Times New Roman"/>
                <a:cs typeface="Times New Roman"/>
                <a:sym typeface="Times New Roman"/>
              </a:rPr>
              <a:t> </a:t>
            </a:r>
            <a:r>
              <a:rPr lang="es" sz="1700">
                <a:solidFill>
                  <a:schemeClr val="dk1"/>
                </a:solidFill>
              </a:rPr>
              <a:t>Calibración mediante GCODEs</a:t>
            </a:r>
            <a:endParaRPr sz="1700">
              <a:solidFill>
                <a:schemeClr val="dk1"/>
              </a:solidFill>
            </a:endParaRPr>
          </a:p>
          <a:p>
            <a:pPr indent="-317500" lvl="0" marL="1371600" rtl="0">
              <a:lnSpc>
                <a:spcPct val="115000"/>
              </a:lnSpc>
              <a:spcBef>
                <a:spcPts val="0"/>
              </a:spcBef>
              <a:spcAft>
                <a:spcPts val="0"/>
              </a:spcAft>
              <a:buClr>
                <a:schemeClr val="dk1"/>
              </a:buClr>
              <a:buSzPts val="1400"/>
              <a:buChar char="●"/>
            </a:pPr>
            <a:r>
              <a:rPr lang="es" sz="1300">
                <a:solidFill>
                  <a:schemeClr val="dk1"/>
                </a:solidFill>
                <a:latin typeface="Times New Roman"/>
                <a:ea typeface="Times New Roman"/>
                <a:cs typeface="Times New Roman"/>
                <a:sym typeface="Times New Roman"/>
              </a:rPr>
              <a:t> </a:t>
            </a:r>
            <a:r>
              <a:rPr lang="es" sz="1700">
                <a:solidFill>
                  <a:schemeClr val="dk1"/>
                </a:solidFill>
              </a:rPr>
              <a:t>Cambio a Firmware Marlin</a:t>
            </a:r>
            <a:endParaRPr sz="1700">
              <a:solidFill>
                <a:schemeClr val="dk1"/>
              </a:solidFill>
            </a:endParaRPr>
          </a:p>
          <a:p>
            <a:pPr indent="0" lvl="0" marL="0" rtl="0">
              <a:lnSpc>
                <a:spcPct val="115000"/>
              </a:lnSpc>
              <a:spcBef>
                <a:spcPts val="0"/>
              </a:spcBef>
              <a:spcAft>
                <a:spcPts val="0"/>
              </a:spcAft>
              <a:buNone/>
            </a:pPr>
            <a:r>
              <a:t/>
            </a:r>
            <a:endParaRPr sz="2000">
              <a:solidFill>
                <a:schemeClr val="dk1"/>
              </a:solidFill>
            </a:endParaRPr>
          </a:p>
          <a:p>
            <a:pPr indent="0" lvl="0" marL="0" rtl="0">
              <a:lnSpc>
                <a:spcPct val="115000"/>
              </a:lnSpc>
              <a:spcBef>
                <a:spcPts val="0"/>
              </a:spcBef>
              <a:spcAft>
                <a:spcPts val="0"/>
              </a:spcAft>
              <a:buNone/>
            </a:pPr>
            <a:r>
              <a:t/>
            </a:r>
            <a:endParaRPr sz="2000">
              <a:solidFill>
                <a:schemeClr val="dk1"/>
              </a:solidFill>
            </a:endParaRPr>
          </a:p>
          <a:p>
            <a:pPr indent="0" lvl="0" marL="914400" rtl="0">
              <a:lnSpc>
                <a:spcPct val="115000"/>
              </a:lnSpc>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2900"/>
          </a:p>
        </p:txBody>
      </p:sp>
      <p:sp>
        <p:nvSpPr>
          <p:cNvPr id="101" name="Shape 101"/>
          <p:cNvSpPr txBox="1"/>
          <p:nvPr/>
        </p:nvSpPr>
        <p:spPr>
          <a:xfrm>
            <a:off x="873300" y="474550"/>
            <a:ext cx="7397400" cy="533700"/>
          </a:xfrm>
          <a:prstGeom prst="rect">
            <a:avLst/>
          </a:prstGeom>
          <a:solidFill>
            <a:srgbClr val="FFE599"/>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1900">
                <a:solidFill>
                  <a:schemeClr val="dk1"/>
                </a:solidFill>
              </a:rPr>
              <a:t>Tema 5: Opciones Avanzadas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pic>
        <p:nvPicPr>
          <p:cNvPr descr="ripolab_180x180.png" id="106" name="Shape 106"/>
          <p:cNvPicPr preferRelativeResize="0"/>
          <p:nvPr/>
        </p:nvPicPr>
        <p:blipFill>
          <a:blip r:embed="rId3">
            <a:alphaModFix/>
          </a:blip>
          <a:stretch>
            <a:fillRect/>
          </a:stretch>
        </p:blipFill>
        <p:spPr>
          <a:xfrm>
            <a:off x="152400" y="4485900"/>
            <a:ext cx="581400" cy="581400"/>
          </a:xfrm>
          <a:prstGeom prst="rect">
            <a:avLst/>
          </a:prstGeom>
          <a:noFill/>
          <a:ln>
            <a:noFill/>
          </a:ln>
        </p:spPr>
      </p:pic>
      <p:pic>
        <p:nvPicPr>
          <p:cNvPr id="107" name="Shape 107"/>
          <p:cNvPicPr preferRelativeResize="0"/>
          <p:nvPr/>
        </p:nvPicPr>
        <p:blipFill>
          <a:blip r:embed="rId4">
            <a:alphaModFix/>
          </a:blip>
          <a:stretch>
            <a:fillRect/>
          </a:stretch>
        </p:blipFill>
        <p:spPr>
          <a:xfrm>
            <a:off x="886200" y="152400"/>
            <a:ext cx="7422502" cy="4914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descr="ripolab_180x180.png" id="112" name="Shape 112"/>
          <p:cNvPicPr preferRelativeResize="0"/>
          <p:nvPr/>
        </p:nvPicPr>
        <p:blipFill>
          <a:blip r:embed="rId3">
            <a:alphaModFix/>
          </a:blip>
          <a:stretch>
            <a:fillRect/>
          </a:stretch>
        </p:blipFill>
        <p:spPr>
          <a:xfrm>
            <a:off x="152400" y="4485900"/>
            <a:ext cx="581400" cy="581400"/>
          </a:xfrm>
          <a:prstGeom prst="rect">
            <a:avLst/>
          </a:prstGeom>
          <a:noFill/>
          <a:ln>
            <a:noFill/>
          </a:ln>
        </p:spPr>
      </p:pic>
      <p:sp>
        <p:nvSpPr>
          <p:cNvPr id="113" name="Shape 113"/>
          <p:cNvSpPr txBox="1"/>
          <p:nvPr/>
        </p:nvSpPr>
        <p:spPr>
          <a:xfrm>
            <a:off x="973500" y="1183375"/>
            <a:ext cx="7297200" cy="3251700"/>
          </a:xfrm>
          <a:prstGeom prst="rect">
            <a:avLst/>
          </a:prstGeom>
          <a:noFill/>
          <a:ln cap="flat" cmpd="sng" w="9525">
            <a:solidFill>
              <a:srgbClr val="FFE599"/>
            </a:solidFill>
            <a:prstDash val="solid"/>
            <a:round/>
            <a:headEnd len="sm" w="sm" type="none"/>
            <a:tailEnd len="sm" w="sm" type="none"/>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t/>
            </a:r>
            <a:endParaRPr sz="19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¿Qué es la impresión 3D?  ¿Para qué sirve?</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Cómo funciona una impresora 3D</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Tipos de impresoras 3D</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Tipos de Materiales imprimibles</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Tipos de extrusores.</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La cama de impresión (HotBed)</a:t>
            </a:r>
            <a:endParaRPr sz="1700">
              <a:solidFill>
                <a:schemeClr val="dk1"/>
              </a:solidFill>
            </a:endParaRPr>
          </a:p>
          <a:p>
            <a:pPr indent="-317500" lvl="0" marL="914400" rtl="0">
              <a:lnSpc>
                <a:spcPct val="115000"/>
              </a:lnSpc>
              <a:spcBef>
                <a:spcPts val="0"/>
              </a:spcBef>
              <a:spcAft>
                <a:spcPts val="0"/>
              </a:spcAft>
              <a:buClr>
                <a:schemeClr val="dk1"/>
              </a:buClr>
              <a:buSzPts val="1400"/>
              <a:buChar char="●"/>
            </a:pPr>
            <a:r>
              <a:rPr lang="es">
                <a:solidFill>
                  <a:schemeClr val="dk1"/>
                </a:solidFill>
                <a:latin typeface="Times New Roman"/>
                <a:ea typeface="Times New Roman"/>
                <a:cs typeface="Times New Roman"/>
                <a:sym typeface="Times New Roman"/>
              </a:rPr>
              <a:t>  </a:t>
            </a:r>
            <a:r>
              <a:rPr lang="es" sz="1700">
                <a:solidFill>
                  <a:schemeClr val="dk1"/>
                </a:solidFill>
              </a:rPr>
              <a:t>Electrónica de la impresora</a:t>
            </a:r>
            <a:endParaRPr sz="1700">
              <a:solidFill>
                <a:schemeClr val="dk1"/>
              </a:solidFill>
            </a:endParaRPr>
          </a:p>
          <a:p>
            <a:pPr indent="0" lvl="0" marL="914400" rtl="0">
              <a:lnSpc>
                <a:spcPct val="115000"/>
              </a:lnSpc>
              <a:spcBef>
                <a:spcPts val="0"/>
              </a:spcBef>
              <a:spcAft>
                <a:spcPts val="0"/>
              </a:spcAft>
              <a:buNone/>
            </a:pPr>
            <a:r>
              <a:t/>
            </a:r>
            <a:endParaRPr sz="1300">
              <a:solidFill>
                <a:schemeClr val="dk1"/>
              </a:solidFill>
            </a:endParaRPr>
          </a:p>
          <a:p>
            <a:pPr indent="0" lvl="0" marL="0" rtl="0">
              <a:spcBef>
                <a:spcPts val="0"/>
              </a:spcBef>
              <a:spcAft>
                <a:spcPts val="0"/>
              </a:spcAft>
              <a:buNone/>
            </a:pPr>
            <a:r>
              <a:t/>
            </a:r>
            <a:endParaRPr sz="2900"/>
          </a:p>
        </p:txBody>
      </p:sp>
      <p:sp>
        <p:nvSpPr>
          <p:cNvPr id="114" name="Shape 114"/>
          <p:cNvSpPr txBox="1"/>
          <p:nvPr/>
        </p:nvSpPr>
        <p:spPr>
          <a:xfrm>
            <a:off x="873300" y="474550"/>
            <a:ext cx="7397400" cy="533700"/>
          </a:xfrm>
          <a:prstGeom prst="rect">
            <a:avLst/>
          </a:prstGeom>
          <a:solidFill>
            <a:srgbClr val="A4C2F4"/>
          </a:solidFill>
          <a:ln>
            <a:noFill/>
          </a:ln>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s" sz="2000">
                <a:solidFill>
                  <a:schemeClr val="dk1"/>
                </a:solidFill>
              </a:rPr>
              <a:t>Tema 1: Qué son y cómo funcionan las impresoras 3D</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