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6" r:id="rId4"/>
    <p:sldId id="280" r:id="rId5"/>
    <p:sldId id="281" r:id="rId6"/>
    <p:sldId id="265" r:id="rId7"/>
    <p:sldId id="282" r:id="rId8"/>
    <p:sldId id="275" r:id="rId9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6405"/>
  </p:normalViewPr>
  <p:slideViewPr>
    <p:cSldViewPr snapToGrid="0">
      <p:cViewPr varScale="1">
        <p:scale>
          <a:sx n="84" d="100"/>
          <a:sy n="84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4AA-7E66-E54E-5C82-FA25CA3F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82C7D-1321-21CD-68A4-96C85D7B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959-58B5-58A3-1340-C814D31B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E0F-7CFA-6832-5DCD-745397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1E8-9134-5E4C-1C1D-FBC60DA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2562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AFF-6110-AA04-DAFB-B9A10E7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F8CE-3FD4-8726-664B-1C13A618D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1E7A-5418-7686-95C3-D8F35C7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5CB1-5CF5-AB94-2C79-31D030E5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4CC3-41BB-8CDE-06EF-FD011492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3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DC82-DF9A-A1A0-4EF5-194A8A97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1436-36AE-78FB-3F9F-682F2E9F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C570-A3B6-6F93-6605-CBF0F00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3994-8E3A-D1C3-5A6A-375571C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8F3-ED69-0F5B-B5C6-73DCF95E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255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1C1-E498-03A6-B09A-AB02A2B2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A1DD-3CD6-7E33-8626-2C29E1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92B-10CA-B67C-DAF4-2566240C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3B8C-4211-201B-5D91-990FB1EB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B01D-0D40-9D17-7809-5733EAA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69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C85-7C24-F912-E5FF-B174127E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FFB9-009F-0041-C291-8906F0CF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8F2A-8153-4081-069A-D9E7FF5B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1199-DCAA-202A-5D4E-28594644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26CA-119E-61B3-F8E7-5625EDD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985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8AF2-AB9B-EF3C-1618-6EF2E8C0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8FD-F6E5-DB9C-1789-9430F8372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92C-E05E-0B02-D0FE-526FA2D3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0FAD-C7A0-0893-0288-1C36FD7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B089-4F10-5C2C-6F3D-21F1B10F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2E84-6F33-6BBE-6E4E-DD970B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431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922-D114-2A6D-1DF2-99C3C3D7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DB7C-7877-6E5E-8F0D-B9695BDD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98E-F0BC-CCFB-AB7B-366A9892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E419-9959-CF76-0391-D1B33FC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1D66-A670-B51D-24CC-7650BB7DD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2CA7-3FF9-AB83-CFD4-F8D3DE8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838F-D2BE-BCBE-ABC2-3A83CD7D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5C94-14E4-B762-CB7D-40942732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745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3488-B710-451E-12F9-CB78D72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DB41E-1528-022E-5B52-B619E463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5C3D-A825-1806-E41A-861CE19E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889F-4092-027B-E550-43AA5C54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326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591D6-806E-30D4-FD26-14CA3E89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1E8A-C76C-F681-59FF-92E0258C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1FB-76EF-C702-A18F-98D588A8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254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603-275B-06C8-AFB6-25C561F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942D-FE6A-4250-A413-DFF3C55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8EC8-042B-DF60-D9B3-F4077CAF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573B-553D-F613-91F1-6DCE7BC5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AAA8B-285F-F584-CFE7-5C1FE27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61F-22D3-86FC-59FE-4550F1A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348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3C5-5D36-7900-4303-AA2FE17C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10BA-6727-BB30-B423-628E5C58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BC8-CAD0-DCB1-A94A-E3B841048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7AB5-40B1-352B-BD9F-020EF62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41AD7-B7B2-0012-1F92-8B21EC15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F3541-BD15-6726-1931-A911861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479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4B521-4BA8-7F79-C1CB-B7991A5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BBA-B929-3176-702E-0ABE3843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5586-8D72-76ED-12BB-E61B3CF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3B34-5AD2-1B4C-B0AA-0B9F5999BFB4}" type="datetimeFigureOut">
              <a:rPr lang="en-KZ" smtClean="0"/>
              <a:t>10/10/22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08A8-5501-8447-6FF9-60C2B306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A3DA-2191-FEED-131D-98C3E2A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2F-2544-244B-AC2D-7429812AD145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584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xqyqpQ10Wpug1tY8noiqhdiZsrKu15gMOl3nuUHUFq8/edit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100-3835-7F68-E9EC-A4580FA07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Programming and Problem Solving</a:t>
            </a:r>
            <a:endParaRPr lang="en-K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ABD2-20D0-17C2-CD2C-4D3ED8560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900" b="1">
                <a:solidFill>
                  <a:srgbClr val="111111"/>
                </a:solidFill>
              </a:rPr>
              <a:t>JavaScript Basics </a:t>
            </a:r>
            <a:r>
              <a:rPr lang="en-US" sz="3900" b="1" dirty="0">
                <a:solidFill>
                  <a:srgbClr val="111111"/>
                </a:solidFill>
              </a:rPr>
              <a:t>(</a:t>
            </a:r>
            <a:r>
              <a:rPr lang="en-US" sz="3900" b="1" dirty="0">
                <a:solidFill>
                  <a:srgbClr val="FF0000"/>
                </a:solidFill>
              </a:rPr>
              <a:t>lab</a:t>
            </a:r>
            <a:r>
              <a:rPr lang="en-US" sz="3900" b="1" dirty="0">
                <a:solidFill>
                  <a:srgbClr val="111111"/>
                </a:solidFill>
              </a:rPr>
              <a:t>)</a:t>
            </a:r>
          </a:p>
          <a:p>
            <a:pPr lvl="0">
              <a:defRPr/>
            </a:pPr>
            <a:r>
              <a:rPr lang="en-US" dirty="0">
                <a:solidFill>
                  <a:srgbClr val="111111"/>
                </a:solidFill>
              </a:rPr>
              <a:t>Date: 10.10.2022</a:t>
            </a:r>
          </a:p>
          <a:p>
            <a:pPr lvl="0">
              <a:defRPr/>
            </a:pPr>
            <a:endParaRPr lang="en-US" dirty="0">
              <a:solidFill>
                <a:srgbClr val="111111"/>
              </a:solidFill>
            </a:endParaRPr>
          </a:p>
          <a:p>
            <a:pPr lvl="0">
              <a:defRPr/>
            </a:pPr>
            <a:r>
              <a:rPr lang="en-US" sz="3200" dirty="0">
                <a:solidFill>
                  <a:srgbClr val="111111"/>
                </a:solidFill>
              </a:rPr>
              <a:t>Instructor: </a:t>
            </a:r>
            <a:r>
              <a:rPr lang="en-US" sz="3200" dirty="0" err="1">
                <a:solidFill>
                  <a:srgbClr val="111111"/>
                </a:solidFill>
              </a:rPr>
              <a:t>Zhandos</a:t>
            </a:r>
            <a:r>
              <a:rPr lang="en-US" sz="3200" dirty="0">
                <a:solidFill>
                  <a:srgbClr val="111111"/>
                </a:solidFill>
              </a:rPr>
              <a:t> </a:t>
            </a:r>
            <a:r>
              <a:rPr lang="en-US" sz="3200" dirty="0" err="1">
                <a:solidFill>
                  <a:srgbClr val="111111"/>
                </a:solidFill>
              </a:rPr>
              <a:t>Yessenbayev</a:t>
            </a:r>
            <a:endParaRPr lang="en-US" sz="3200" dirty="0">
              <a:solidFill>
                <a:srgbClr val="111111"/>
              </a:solidFill>
            </a:endParaRPr>
          </a:p>
        </p:txBody>
      </p:sp>
      <p:pic>
        <p:nvPicPr>
          <p:cNvPr id="1026" name="Picture 2" descr="School of Engineering and Digital Sciences">
            <a:extLst>
              <a:ext uri="{FF2B5EF4-FFF2-40B4-BE49-F238E27FC236}">
                <a16:creationId xmlns:a16="http://schemas.microsoft.com/office/drawing/2014/main" id="{803BD423-7BDC-2978-3925-70166575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8867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zarbayev University">
            <a:extLst>
              <a:ext uri="{FF2B5EF4-FFF2-40B4-BE49-F238E27FC236}">
                <a16:creationId xmlns:a16="http://schemas.microsoft.com/office/drawing/2014/main" id="{91FF3662-933F-E38E-A584-0D54A769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77234"/>
            <a:ext cx="3297677" cy="32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4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Task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2F2FC2-F107-447F-ADE2-7A463C08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</a:p>
          <a:p>
            <a:r>
              <a:rPr lang="en-US" dirty="0"/>
              <a:t>In this </a:t>
            </a:r>
            <a:r>
              <a:rPr lang="en-US" b="1" dirty="0">
                <a:solidFill>
                  <a:srgbClr val="FF0000"/>
                </a:solidFill>
              </a:rPr>
              <a:t>Lab</a:t>
            </a:r>
            <a:r>
              <a:rPr lang="en-US" dirty="0"/>
              <a:t> you will learn how to: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create and manipulate variables (arrays, objects);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perform basic computations using the operators;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output the results of computations.</a:t>
            </a:r>
          </a:p>
          <a:p>
            <a:r>
              <a:rPr lang="en-US" b="1" dirty="0"/>
              <a:t>Deadlines: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Soft </a:t>
            </a:r>
            <a:r>
              <a:rPr lang="en-US" sz="2000" dirty="0"/>
              <a:t>deadline: Sunday, 16.10.2022, until 23:59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Hard</a:t>
            </a:r>
            <a:r>
              <a:rPr lang="en-US" sz="2000" dirty="0"/>
              <a:t> deadline: Monday, 17.10.2022, until 23:59</a:t>
            </a:r>
          </a:p>
        </p:txBody>
      </p:sp>
    </p:spTree>
    <p:extLst>
      <p:ext uri="{BB962C8B-B14F-4D97-AF65-F5344CB8AC3E}">
        <p14:creationId xmlns:p14="http://schemas.microsoft.com/office/powerpoint/2010/main" val="30738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b="1" dirty="0"/>
              <a:t>Data collection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41AF7-8CD3-9CFF-999B-7A35884C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9683339" cy="43465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In this task you need to work with your scores (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Lab1-Lab6, </a:t>
            </a:r>
            <a:r>
              <a:rPr lang="en-US" sz="3200" dirty="0">
                <a:latin typeface="Calibri" panose="020F0502020204030204" pitchFamily="34" charset="0"/>
              </a:rPr>
              <a:t>and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 Quiz1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</a:rPr>
              <a:t>which are in the Course Dashboard (via link):  </a:t>
            </a:r>
            <a:r>
              <a:rPr lang="en-US" sz="1400" dirty="0">
                <a:latin typeface="Calibri" panose="020F0502020204030204" pitchFamily="34" charset="0"/>
                <a:hlinkClick r:id="rId4"/>
              </a:rPr>
              <a:t>https://docs.google.com/spreadsheets/d/1xqyqpQ10Wpug1tY8noiqhdiZsrKu15gMOl3nuUHUFq8/edit?usp=sharing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3200" dirty="0">
                <a:latin typeface="Calibri" panose="020F0502020204030204" pitchFamily="34" charset="0"/>
              </a:rPr>
              <a:t>Create one array per each Lab, where the elements of the array are the individual scores for each criteria 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(</a:t>
            </a:r>
            <a:r>
              <a:rPr lang="en-US" sz="3200" b="1" dirty="0">
                <a:latin typeface="Calibri" panose="020F0502020204030204" pitchFamily="34" charset="0"/>
              </a:rPr>
              <a:t>5 points</a:t>
            </a:r>
            <a:r>
              <a:rPr lang="en-US" sz="3200" dirty="0">
                <a:latin typeface="Calibri" panose="020F0502020204030204" pitchFamily="34" charset="0"/>
              </a:rPr>
              <a:t>):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</a:rPr>
              <a:t>let lab1 = [5, 5, 0, …];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71142-F3C0-C605-169E-56B6B78EA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90" y="5390924"/>
            <a:ext cx="8487410" cy="12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b="1" dirty="0"/>
              <a:t>Computation of the sums</a:t>
            </a:r>
            <a:endParaRPr lang="en-KZ" b="1" dirty="0"/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41AF7-8CD3-9CFF-999B-7A35884C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83339" cy="4637206"/>
          </a:xfrm>
        </p:spPr>
        <p:txBody>
          <a:bodyPr>
            <a:normAutofit/>
          </a:bodyPr>
          <a:lstStyle/>
          <a:p>
            <a:r>
              <a:rPr lang="en-US" sz="3200" dirty="0"/>
              <a:t>Once you create the arrays, you need to calculate the sum of the scores for each array (</a:t>
            </a:r>
            <a:r>
              <a:rPr lang="en-US" sz="3200" b="1" dirty="0"/>
              <a:t>5 points</a:t>
            </a:r>
            <a:r>
              <a:rPr lang="en-US" sz="3200" dirty="0"/>
              <a:t>).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let sum1 = lab1[0] + lab1[1] + … ; 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Then, create an array containing the computed sums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b="1" dirty="0"/>
              <a:t>5 points</a:t>
            </a:r>
            <a:r>
              <a:rPr lang="en-US" sz="3200" dirty="0"/>
              <a:t>):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let sums = [sum1, sum2, …]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662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b="1" dirty="0"/>
              <a:t>Total Score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41AF7-8CD3-9CFF-999B-7A35884C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83339" cy="43922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5E4C245-1D07-1635-71DF-D4CB79799ED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683339" cy="463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Finally, you need to compute </a:t>
            </a:r>
            <a:r>
              <a:rPr lang="en-US" sz="3200" dirty="0">
                <a:solidFill>
                  <a:srgbClr val="FF0000"/>
                </a:solidFill>
              </a:rPr>
              <a:t>your total score</a:t>
            </a:r>
            <a:r>
              <a:rPr lang="en-US" sz="3200" dirty="0"/>
              <a:t>, considering that the scores for the labs weigh 60% and the score for the quiz1 is 40% (</a:t>
            </a:r>
            <a:r>
              <a:rPr lang="en-US" sz="3200" b="1" dirty="0"/>
              <a:t>10 points</a:t>
            </a:r>
            <a:r>
              <a:rPr lang="en-US" sz="3200" dirty="0"/>
              <a:t>).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2800" dirty="0"/>
              <a:t>Note: you can assume that the scores of each lab and the quiz1 weigh maximum 40 points.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854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Output of the results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94CF-2497-BB72-7BC9-8BD2E1BB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Now it is time to output the results of your computations (</a:t>
            </a:r>
            <a:r>
              <a:rPr lang="en-US" sz="3200" b="1" dirty="0"/>
              <a:t>10 points</a:t>
            </a:r>
            <a:r>
              <a:rPr lang="en-US" sz="3200" dirty="0"/>
              <a:t>).</a:t>
            </a:r>
          </a:p>
          <a:p>
            <a:pPr marL="0" indent="0">
              <a:buNone/>
            </a:pPr>
            <a:r>
              <a:rPr lang="en-US" sz="3200" dirty="0"/>
              <a:t>To do that, you need create a new object such that (fill the empty spaces/dots):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const results =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lab1: […],	// array of scores for lab1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lab2: […],   	// array of scores for lab2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lab3: […],	// array of scores for lab3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lab4_5: […],	 // array of scores for lab4 and 5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lab6: […],	 // array of scores for lab6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quiz1: … , 	// score of quiz1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sums: […], 	// array of sums of each lab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	</a:t>
            </a:r>
            <a:r>
              <a:rPr lang="en-US" sz="2600" dirty="0" err="1">
                <a:solidFill>
                  <a:schemeClr val="accent1"/>
                </a:solidFill>
              </a:rPr>
              <a:t>total_score</a:t>
            </a:r>
            <a:r>
              <a:rPr lang="en-US" sz="2600" dirty="0">
                <a:solidFill>
                  <a:schemeClr val="accent1"/>
                </a:solidFill>
              </a:rPr>
              <a:t>: …,	// computed total score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/>
              <a:t>Then, print this object using </a:t>
            </a:r>
            <a:r>
              <a:rPr lang="en-US" sz="3200" dirty="0" err="1">
                <a:solidFill>
                  <a:schemeClr val="accent1"/>
                </a:solidFill>
              </a:rPr>
              <a:t>console.log</a:t>
            </a:r>
            <a:r>
              <a:rPr lang="en-US" sz="3200" dirty="0">
                <a:solidFill>
                  <a:schemeClr val="accent1"/>
                </a:solidFill>
              </a:rPr>
              <a:t>(results)</a:t>
            </a:r>
          </a:p>
          <a:p>
            <a:endParaRPr lang="en-US" dirty="0"/>
          </a:p>
          <a:p>
            <a:pPr marL="457200" lvl="1" indent="0">
              <a:buNone/>
            </a:pPr>
            <a:endParaRPr lang="en-KZ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394CF-2497-BB72-7BC9-8BD2E1BBB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To submit your work, follow these instructions (</a:t>
            </a:r>
            <a:r>
              <a:rPr lang="en-US" sz="3200" b="1" dirty="0"/>
              <a:t>5 points</a:t>
            </a:r>
            <a:r>
              <a:rPr lang="en-US" sz="3200" dirty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Create a new repository on </a:t>
            </a:r>
            <a:r>
              <a:rPr lang="en-US" sz="2800" dirty="0" err="1"/>
              <a:t>Github</a:t>
            </a:r>
            <a:r>
              <a:rPr lang="en-US" sz="2800" dirty="0"/>
              <a:t>, named </a:t>
            </a:r>
            <a:r>
              <a:rPr lang="en-US" sz="2800" dirty="0">
                <a:solidFill>
                  <a:srgbClr val="FF0000"/>
                </a:solidFill>
              </a:rPr>
              <a:t>lab8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Clone this repository to your local machine and work inside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Create a new HTML file, called </a:t>
            </a:r>
            <a:r>
              <a:rPr lang="en-US" sz="2800" dirty="0" err="1">
                <a:solidFill>
                  <a:srgbClr val="FF0000"/>
                </a:solidFill>
              </a:rPr>
              <a:t>index.html</a:t>
            </a:r>
            <a:r>
              <a:rPr lang="en-US" sz="2800" dirty="0"/>
              <a:t>, which has only one </a:t>
            </a:r>
            <a:r>
              <a:rPr lang="en-US" sz="2800" b="1" dirty="0"/>
              <a:t>&lt;h1&gt; </a:t>
            </a:r>
            <a:r>
              <a:rPr lang="en-US" sz="2800" dirty="0"/>
              <a:t>tag with “Hello, World!”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Create a new JavaScript file, called </a:t>
            </a:r>
            <a:r>
              <a:rPr lang="en-US" sz="2800" dirty="0" err="1">
                <a:solidFill>
                  <a:srgbClr val="FF0000"/>
                </a:solidFill>
              </a:rPr>
              <a:t>main.js</a:t>
            </a:r>
            <a:r>
              <a:rPr lang="en-US" sz="2800" dirty="0"/>
              <a:t>, which </a:t>
            </a:r>
            <a:r>
              <a:rPr lang="en-US" sz="2800" b="1" u="sng" dirty="0"/>
              <a:t>must</a:t>
            </a:r>
            <a:r>
              <a:rPr lang="en-US" sz="2800" dirty="0"/>
              <a:t> contain your program (assignment) described above.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Link this </a:t>
            </a:r>
            <a:r>
              <a:rPr lang="en-US" sz="2800" dirty="0" err="1">
                <a:solidFill>
                  <a:srgbClr val="FF0000"/>
                </a:solidFill>
              </a:rPr>
              <a:t>main.js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file to your </a:t>
            </a:r>
            <a:r>
              <a:rPr lang="en-US" sz="2800" dirty="0" err="1">
                <a:solidFill>
                  <a:srgbClr val="FF0000"/>
                </a:solidFill>
              </a:rPr>
              <a:t>index.html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file (see the lecture notes).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output of your program </a:t>
            </a:r>
            <a:r>
              <a:rPr lang="en-US" sz="2800" b="1" u="sng" dirty="0"/>
              <a:t>must</a:t>
            </a:r>
            <a:r>
              <a:rPr lang="en-US" sz="2800" dirty="0"/>
              <a:t> be visible in the </a:t>
            </a:r>
            <a:r>
              <a:rPr lang="en-US" sz="2800" dirty="0">
                <a:solidFill>
                  <a:srgbClr val="FF0000"/>
                </a:solidFill>
              </a:rPr>
              <a:t>Console</a:t>
            </a:r>
            <a:r>
              <a:rPr lang="en-US" sz="2800" dirty="0"/>
              <a:t> tab of the browser’s Developer Tools.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After you finish your work, submit it to the </a:t>
            </a:r>
            <a:r>
              <a:rPr lang="en-US" sz="2800" dirty="0" err="1"/>
              <a:t>Github</a:t>
            </a:r>
            <a:r>
              <a:rPr lang="en-US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endParaRPr lang="en-US" dirty="0"/>
          </a:p>
          <a:p>
            <a:pPr marL="457200" lvl="1" indent="0">
              <a:buNone/>
            </a:pPr>
            <a:endParaRPr lang="en-KZ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F95E-DA05-7A38-5ECA-79B70E7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79" y="365125"/>
            <a:ext cx="7398960" cy="1325563"/>
          </a:xfrm>
        </p:spPr>
        <p:txBody>
          <a:bodyPr/>
          <a:lstStyle/>
          <a:p>
            <a:pPr algn="ctr"/>
            <a:r>
              <a:rPr lang="en-US" dirty="0"/>
              <a:t>Grading</a:t>
            </a:r>
          </a:p>
        </p:txBody>
      </p:sp>
      <p:pic>
        <p:nvPicPr>
          <p:cNvPr id="5" name="Picture 2" descr="School of Engineering and Digital Sciences">
            <a:extLst>
              <a:ext uri="{FF2B5EF4-FFF2-40B4-BE49-F238E27FC236}">
                <a16:creationId xmlns:a16="http://schemas.microsoft.com/office/drawing/2014/main" id="{CE671BE2-C3B8-324E-6753-F8C6943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39" y="392433"/>
            <a:ext cx="1265473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zarbayev University">
            <a:extLst>
              <a:ext uri="{FF2B5EF4-FFF2-40B4-BE49-F238E27FC236}">
                <a16:creationId xmlns:a16="http://schemas.microsoft.com/office/drawing/2014/main" id="{4FC730D9-FCD3-0B4C-0C96-BB6E7C647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3" b="30812"/>
          <a:stretch/>
        </p:blipFill>
        <p:spPr bwMode="auto">
          <a:xfrm>
            <a:off x="21622" y="395169"/>
            <a:ext cx="3297677" cy="12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FDCE448-97A9-C91F-281E-444720F84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294504"/>
              </p:ext>
            </p:extLst>
          </p:nvPr>
        </p:nvGraphicFramePr>
        <p:xfrm>
          <a:off x="1361872" y="1720732"/>
          <a:ext cx="8406318" cy="383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0102">
                  <a:extLst>
                    <a:ext uri="{9D8B030D-6E8A-4147-A177-3AD203B41FA5}">
                      <a16:colId xmlns:a16="http://schemas.microsoft.com/office/drawing/2014/main" val="1472579708"/>
                    </a:ext>
                  </a:extLst>
                </a:gridCol>
                <a:gridCol w="1266216">
                  <a:extLst>
                    <a:ext uri="{9D8B030D-6E8A-4147-A177-3AD203B41FA5}">
                      <a16:colId xmlns:a16="http://schemas.microsoft.com/office/drawing/2014/main" val="145608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9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400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8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400" dirty="0"/>
                        <a:t>Computation of the sums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2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400" dirty="0"/>
                        <a:t>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7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400" dirty="0"/>
                        <a:t>Output of the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7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400" dirty="0"/>
                        <a:t>Submission on </a:t>
                      </a:r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/>
                        <a:t>5</a:t>
                      </a:r>
                      <a:endParaRPr lang="en-K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3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Z" sz="2400" b="1" dirty="0"/>
                        <a:t>     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Z" sz="2400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8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3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574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Programming and Problem Solving</vt:lpstr>
      <vt:lpstr>Task</vt:lpstr>
      <vt:lpstr>Data collection</vt:lpstr>
      <vt:lpstr>Computation of the sums</vt:lpstr>
      <vt:lpstr>Total Score</vt:lpstr>
      <vt:lpstr>Output of the results</vt:lpstr>
      <vt:lpstr>Submission</vt:lpstr>
      <vt:lpstr>Grading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Problem Solving</dc:title>
  <dc:creator>jake jake</dc:creator>
  <cp:lastModifiedBy>jake jake</cp:lastModifiedBy>
  <cp:revision>282</cp:revision>
  <dcterms:created xsi:type="dcterms:W3CDTF">2022-08-15T04:39:53Z</dcterms:created>
  <dcterms:modified xsi:type="dcterms:W3CDTF">2022-10-10T03:28:25Z</dcterms:modified>
</cp:coreProperties>
</file>