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64" r:id="rId4"/>
    <p:sldId id="311" r:id="rId5"/>
    <p:sldId id="298" r:id="rId6"/>
    <p:sldId id="315" r:id="rId7"/>
    <p:sldId id="316" r:id="rId8"/>
    <p:sldId id="276" r:id="rId9"/>
    <p:sldId id="317" r:id="rId10"/>
    <p:sldId id="293" r:id="rId11"/>
    <p:sldId id="314" r:id="rId12"/>
    <p:sldId id="296" r:id="rId13"/>
    <p:sldId id="313" r:id="rId14"/>
    <p:sldId id="318" r:id="rId15"/>
    <p:sldId id="297" r:id="rId16"/>
    <p:sldId id="273" r:id="rId17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jake" initials="jj" lastIdx="1" clrIdx="0">
    <p:extLst>
      <p:ext uri="{19B8F6BF-5375-455C-9EA6-DF929625EA0E}">
        <p15:presenceInfo xmlns:p15="http://schemas.microsoft.com/office/powerpoint/2012/main" userId="df13ee420a6510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6405"/>
  </p:normalViewPr>
  <p:slideViewPr>
    <p:cSldViewPr snapToGrid="0">
      <p:cViewPr varScale="1">
        <p:scale>
          <a:sx n="84" d="100"/>
          <a:sy n="8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4AA-7E66-E54E-5C82-FA25CA3F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82C7D-1321-21CD-68A4-96C85D7B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959-58B5-58A3-1340-C814D31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E0F-7CFA-6832-5DCD-745397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1E8-9134-5E4C-1C1D-FBC60DA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2562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AFF-6110-AA04-DAFB-B9A10E7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F8CE-3FD4-8726-664B-1C13A618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E7A-5418-7686-95C3-D8F35C7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5CB1-5CF5-AB94-2C79-31D030E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4CC3-41BB-8CDE-06EF-FD0114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3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DC82-DF9A-A1A0-4EF5-194A8A97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436-36AE-78FB-3F9F-682F2E9F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570-A3B6-6F93-6605-CBF0F00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3994-8E3A-D1C3-5A6A-375571C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8F3-ED69-0F5B-B5C6-73DCF95E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55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1C1-E498-03A6-B09A-AB02A2B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DD-3CD6-7E33-8626-2C29E1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92B-10CA-B67C-DAF4-2566240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3B8C-4211-201B-5D91-990FB1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B01D-0D40-9D17-7809-5733EAA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69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C85-7C24-F912-E5FF-B174127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FB9-009F-0041-C291-8906F0CF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8F2A-8153-4081-069A-D9E7FF5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1199-DCAA-202A-5D4E-2859464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26CA-119E-61B3-F8E7-5625EDD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985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F2-AB9B-EF3C-1618-6EF2E8C0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8FD-F6E5-DB9C-1789-9430F837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92C-E05E-0B02-D0FE-526FA2D3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0FAD-C7A0-0893-0288-1C36FD7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B089-4F10-5C2C-6F3D-21F1B10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2E84-6F33-6BBE-6E4E-DD970B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31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922-D114-2A6D-1DF2-99C3C3D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DB7C-7877-6E5E-8F0D-B9695BDD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98E-F0BC-CCFB-AB7B-366A9892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E419-9959-CF76-0391-D1B33FC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1D66-A670-B51D-24CC-7650BB7D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2CA7-3FF9-AB83-CFD4-F8D3DE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38F-D2BE-BCBE-ABC2-3A83CD7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5C94-14E4-B762-CB7D-4094273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745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488-B710-451E-12F9-CB78D72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DB41E-1528-022E-5B52-B619E46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5C3D-A825-1806-E41A-861CE19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889F-4092-027B-E550-43AA5C5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326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91D6-806E-30D4-FD26-14CA3E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1E8A-C76C-F681-59FF-92E0258C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1FB-76EF-C702-A18F-98D588A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254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603-275B-06C8-AFB6-25C561F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942D-FE6A-4250-A413-DFF3C55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8EC8-042B-DF60-D9B3-F4077CA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573B-553D-F613-91F1-6DCE7BC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A8B-285F-F584-CFE7-5C1FE27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61F-22D3-86FC-59FE-4550F1A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348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3C5-5D36-7900-4303-AA2FE17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10BA-6727-BB30-B423-628E5C58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BC8-CAD0-DCB1-A94A-E3B84104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7AB5-40B1-352B-BD9F-020EF62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1AD7-B7B2-0012-1F92-8B21EC1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3541-BD15-6726-1931-A91186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479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4B521-4BA8-7F79-C1CB-B7991A5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BBA-B929-3176-702E-0ABE3843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586-8D72-76ED-12BB-E61B3CF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3B34-5AD2-1B4C-B0AA-0B9F5999BFB4}" type="datetimeFigureOut">
              <a:rPr lang="en-KZ" smtClean="0"/>
              <a:t>10/9/22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8A8-5501-8447-6FF9-60C2B30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A3DA-2191-FEED-131D-98C3E2A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584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100-3835-7F68-E9EC-A4580FA07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 and Problem Solving</a:t>
            </a:r>
            <a:endParaRPr lang="en-K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ABD2-20D0-17C2-CD2C-4D3ED85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900" b="1" dirty="0">
                <a:solidFill>
                  <a:srgbClr val="111111"/>
                </a:solidFill>
              </a:rPr>
              <a:t>JavaScript Basics</a:t>
            </a:r>
          </a:p>
          <a:p>
            <a:pPr lvl="0">
              <a:defRPr/>
            </a:pPr>
            <a:r>
              <a:rPr lang="en-US" dirty="0">
                <a:solidFill>
                  <a:srgbClr val="111111"/>
                </a:solidFill>
              </a:rPr>
              <a:t>Date: 10.10.2022</a:t>
            </a:r>
          </a:p>
          <a:p>
            <a:pPr lvl="0">
              <a:defRPr/>
            </a:pP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r>
              <a:rPr lang="en-US" sz="3200" dirty="0">
                <a:solidFill>
                  <a:srgbClr val="111111"/>
                </a:solidFill>
              </a:rPr>
              <a:t>Instructor: </a:t>
            </a:r>
            <a:r>
              <a:rPr lang="en-US" sz="3200" dirty="0" err="1">
                <a:solidFill>
                  <a:srgbClr val="111111"/>
                </a:solidFill>
              </a:rPr>
              <a:t>Zhandos</a:t>
            </a:r>
            <a:r>
              <a:rPr lang="en-US" sz="3200" dirty="0">
                <a:solidFill>
                  <a:srgbClr val="111111"/>
                </a:solidFill>
              </a:rPr>
              <a:t> </a:t>
            </a:r>
            <a:r>
              <a:rPr lang="en-US" sz="3200" dirty="0" err="1">
                <a:solidFill>
                  <a:srgbClr val="111111"/>
                </a:solidFill>
              </a:rPr>
              <a:t>Yessenbayev</a:t>
            </a:r>
            <a:endParaRPr lang="en-US" sz="3200" dirty="0">
              <a:solidFill>
                <a:srgbClr val="111111"/>
              </a:solidFill>
            </a:endParaRPr>
          </a:p>
        </p:txBody>
      </p:sp>
      <p:pic>
        <p:nvPicPr>
          <p:cNvPr id="1026" name="Picture 2" descr="School of Engineering and Digital Sciences">
            <a:extLst>
              <a:ext uri="{FF2B5EF4-FFF2-40B4-BE49-F238E27FC236}">
                <a16:creationId xmlns:a16="http://schemas.microsoft.com/office/drawing/2014/main" id="{803BD423-7BDC-2978-3925-70166575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867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zarbayev University">
            <a:extLst>
              <a:ext uri="{FF2B5EF4-FFF2-40B4-BE49-F238E27FC236}">
                <a16:creationId xmlns:a16="http://schemas.microsoft.com/office/drawing/2014/main" id="{91FF3662-933F-E38E-A584-0D54A76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7234"/>
            <a:ext cx="3297677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4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7" y="1825624"/>
            <a:ext cx="11787013" cy="44976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There are six </a:t>
            </a:r>
            <a:r>
              <a:rPr lang="en-US" sz="3600" b="1" dirty="0">
                <a:solidFill>
                  <a:srgbClr val="FF0000"/>
                </a:solidFill>
              </a:rPr>
              <a:t>primitive</a:t>
            </a:r>
            <a:r>
              <a:rPr lang="en-US" sz="3600" dirty="0"/>
              <a:t> data types: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Number</a:t>
            </a:r>
            <a:r>
              <a:rPr lang="en-US" sz="2800" dirty="0"/>
              <a:t>: integer or decimal numbers – </a:t>
            </a:r>
            <a:r>
              <a:rPr lang="en-US" sz="2800" dirty="0">
                <a:solidFill>
                  <a:schemeClr val="accent1"/>
                </a:solidFill>
              </a:rPr>
              <a:t>a = 20, b = 3.5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</a:rPr>
              <a:t>String</a:t>
            </a:r>
            <a:r>
              <a:rPr lang="en-US" sz="2800" dirty="0"/>
              <a:t>:  some text – </a:t>
            </a:r>
            <a:r>
              <a:rPr lang="en-US" sz="2800" dirty="0">
                <a:solidFill>
                  <a:schemeClr val="accent1"/>
                </a:solidFill>
              </a:rPr>
              <a:t>s = “Hello, World!” </a:t>
            </a:r>
            <a:r>
              <a:rPr lang="en-US" sz="2800" dirty="0"/>
              <a:t>or empty string  - </a:t>
            </a:r>
            <a:r>
              <a:rPr lang="en-US" sz="2800" dirty="0">
                <a:solidFill>
                  <a:schemeClr val="accent1"/>
                </a:solidFill>
              </a:rPr>
              <a:t>t = “” 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sz="2800" dirty="0"/>
              <a:t>: </a:t>
            </a:r>
            <a:r>
              <a:rPr lang="en-US" sz="2800" b="1" dirty="0"/>
              <a:t>true</a:t>
            </a:r>
            <a:r>
              <a:rPr lang="en-US" sz="2800" dirty="0"/>
              <a:t> or </a:t>
            </a:r>
            <a:r>
              <a:rPr lang="en-US" sz="2800" b="1" dirty="0"/>
              <a:t>false </a:t>
            </a:r>
            <a:r>
              <a:rPr lang="en-US" sz="2800" dirty="0"/>
              <a:t>–</a:t>
            </a:r>
            <a:r>
              <a:rPr lang="en-US" sz="2800" b="1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y = true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undefined</a:t>
            </a:r>
            <a:r>
              <a:rPr lang="en-US" sz="2800" dirty="0"/>
              <a:t>: a variable which is declared but doesn’t contain value – </a:t>
            </a:r>
            <a:r>
              <a:rPr lang="en-US" sz="2800" dirty="0">
                <a:solidFill>
                  <a:schemeClr val="accent1"/>
                </a:solidFill>
              </a:rPr>
              <a:t>let x</a:t>
            </a:r>
            <a:r>
              <a:rPr lang="en-US" sz="2800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</a:rPr>
              <a:t>null</a:t>
            </a:r>
            <a:r>
              <a:rPr lang="en-US" sz="2800" dirty="0"/>
              <a:t>: a variable with </a:t>
            </a:r>
            <a:r>
              <a:rPr lang="en-US" sz="2800" b="1" dirty="0"/>
              <a:t>no value </a:t>
            </a:r>
            <a:r>
              <a:rPr lang="en-US" sz="2800" dirty="0"/>
              <a:t>assigned to it – </a:t>
            </a:r>
            <a:r>
              <a:rPr lang="en-US" sz="2800" dirty="0">
                <a:solidFill>
                  <a:schemeClr val="accent1"/>
                </a:solidFill>
              </a:rPr>
              <a:t>p = null 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Symbol</a:t>
            </a:r>
            <a:r>
              <a:rPr lang="en-US" sz="2800" dirty="0"/>
              <a:t>: unique symbolic value (not covering here)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8" y="1825623"/>
            <a:ext cx="10552572" cy="466725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There are different types of operators: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Assignment Operators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</a:rPr>
              <a:t>let name = “Tom”; x = 3; y = name; 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Arithmetic Operators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</a:rPr>
              <a:t>a = 2 + 3; b = 4 * 5 / 2 - 1;  x = “Hello”; y = “World”; z = x + y;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/>
              <a:t>Comparison Operators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</a:rPr>
              <a:t>a &gt; 0; a &lt; 0; a == 0; 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6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1339191" cy="456039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Array</a:t>
            </a:r>
            <a:r>
              <a:rPr lang="en-US" sz="3600" dirty="0"/>
              <a:t> is a data type to store </a:t>
            </a:r>
            <a:r>
              <a:rPr lang="en-US" sz="3600" b="1" u="sng" dirty="0"/>
              <a:t>ordered</a:t>
            </a:r>
            <a:r>
              <a:rPr lang="en-US" sz="3600" dirty="0"/>
              <a:t> values (possibly different).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To create an array, use </a:t>
            </a:r>
            <a:r>
              <a:rPr lang="en-US" sz="3200" dirty="0">
                <a:solidFill>
                  <a:srgbClr val="FF0000"/>
                </a:solidFill>
              </a:rPr>
              <a:t>square brackets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accent1"/>
                </a:solidFill>
              </a:rPr>
              <a:t>const A = [”Tom”, 25, 30]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Elements in the array are </a:t>
            </a:r>
            <a:r>
              <a:rPr lang="en-US" sz="3200" dirty="0">
                <a:solidFill>
                  <a:srgbClr val="FF0000"/>
                </a:solidFill>
              </a:rPr>
              <a:t>indexed by numbers</a:t>
            </a:r>
            <a:r>
              <a:rPr lang="en-US" sz="3200" dirty="0"/>
              <a:t> (starting from</a:t>
            </a:r>
            <a:r>
              <a:rPr lang="en-US" sz="3200" b="1" dirty="0"/>
              <a:t> 0</a:t>
            </a:r>
            <a:r>
              <a:rPr lang="en-US" sz="3200" dirty="0"/>
              <a:t>):  </a:t>
            </a:r>
            <a:br>
              <a:rPr lang="en-US" sz="3200" dirty="0"/>
            </a:br>
            <a:r>
              <a:rPr lang="en-US" sz="3200" dirty="0">
                <a:solidFill>
                  <a:schemeClr val="accent1"/>
                </a:solidFill>
              </a:rPr>
              <a:t>let x = A[0]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// x stores “Tom”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Changing values in the array: </a:t>
            </a:r>
            <a:r>
              <a:rPr lang="en-US" sz="3200" dirty="0">
                <a:solidFill>
                  <a:schemeClr val="accent1"/>
                </a:solidFill>
              </a:rPr>
              <a:t>A[1] = 20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// A = [”Tom”, 20, 3]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Adding new element: </a:t>
            </a:r>
            <a:r>
              <a:rPr lang="en-US" sz="3200" dirty="0" err="1">
                <a:solidFill>
                  <a:schemeClr val="accent1"/>
                </a:solidFill>
              </a:rPr>
              <a:t>A.push</a:t>
            </a:r>
            <a:r>
              <a:rPr lang="en-US" sz="3200" dirty="0">
                <a:solidFill>
                  <a:schemeClr val="accent1"/>
                </a:solidFill>
              </a:rPr>
              <a:t>(“John”); A[10] = 100;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number of elements: </a:t>
            </a:r>
            <a:r>
              <a:rPr lang="en-US" sz="3200" dirty="0">
                <a:solidFill>
                  <a:schemeClr val="accent1"/>
                </a:solidFill>
              </a:rPr>
              <a:t>let n = </a:t>
            </a:r>
            <a:r>
              <a:rPr lang="en-US" sz="3200" dirty="0" err="1">
                <a:solidFill>
                  <a:schemeClr val="accent1"/>
                </a:solidFill>
              </a:rPr>
              <a:t>A.length</a:t>
            </a:r>
            <a:r>
              <a:rPr lang="en-US" sz="3200" dirty="0">
                <a:solidFill>
                  <a:schemeClr val="accent1"/>
                </a:solidFill>
              </a:rPr>
              <a:t>; let k = A[n-1];</a:t>
            </a:r>
          </a:p>
          <a:p>
            <a:pPr lvl="1">
              <a:lnSpc>
                <a:spcPct val="120000"/>
              </a:lnSpc>
            </a:pP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</a:pPr>
            <a:endParaRPr lang="en-US" sz="32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8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15265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Object</a:t>
            </a:r>
            <a:r>
              <a:rPr lang="en-US" sz="3600" dirty="0"/>
              <a:t> is a complex data type which stores values by their </a:t>
            </a:r>
            <a:r>
              <a:rPr lang="en-US" sz="3600" b="1" u="sng" dirty="0"/>
              <a:t>keys</a:t>
            </a:r>
            <a:r>
              <a:rPr lang="en-US" sz="3600" dirty="0"/>
              <a:t>. The objects may have </a:t>
            </a:r>
            <a:r>
              <a:rPr lang="en-US" sz="3600" b="1" u="sng" dirty="0"/>
              <a:t>properties</a:t>
            </a:r>
            <a:r>
              <a:rPr lang="en-US" sz="3600" dirty="0"/>
              <a:t> and </a:t>
            </a:r>
            <a:r>
              <a:rPr lang="en-US" sz="3600" b="1" u="sng" dirty="0"/>
              <a:t>methods</a:t>
            </a:r>
            <a:r>
              <a:rPr lang="en-US" sz="3600" dirty="0"/>
              <a:t>.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87E5D-BDF1-B19B-AF12-30A1E92A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491" y="3640752"/>
            <a:ext cx="7192326" cy="30191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5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11339191" cy="44069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Working with objects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To create an object, use </a:t>
            </a:r>
            <a:r>
              <a:rPr lang="en-US" sz="3600" dirty="0">
                <a:solidFill>
                  <a:srgbClr val="FF0000"/>
                </a:solidFill>
              </a:rPr>
              <a:t>curly brackets </a:t>
            </a:r>
            <a:r>
              <a:rPr lang="en-US" sz="3600" dirty="0"/>
              <a:t>and </a:t>
            </a:r>
            <a:r>
              <a:rPr lang="en-US" sz="3600" dirty="0" err="1">
                <a:solidFill>
                  <a:schemeClr val="accent1"/>
                </a:solidFill>
              </a:rPr>
              <a:t>key</a:t>
            </a:r>
            <a:r>
              <a:rPr lang="en-US" sz="3600" dirty="0" err="1">
                <a:solidFill>
                  <a:srgbClr val="FF0000"/>
                </a:solidFill>
              </a:rPr>
              <a:t>: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sz="3600" dirty="0"/>
              <a:t> pairs: </a:t>
            </a:r>
            <a:br>
              <a:rPr lang="en-US" sz="3600" dirty="0"/>
            </a:br>
            <a:r>
              <a:rPr lang="en-US" sz="3000" dirty="0">
                <a:solidFill>
                  <a:schemeClr val="accent1"/>
                </a:solidFill>
              </a:rPr>
              <a:t>const car = {</a:t>
            </a:r>
            <a:br>
              <a:rPr lang="en-US" sz="3000" dirty="0">
                <a:solidFill>
                  <a:schemeClr val="accent1"/>
                </a:solidFill>
              </a:rPr>
            </a:br>
            <a:r>
              <a:rPr lang="en-US" sz="3000" dirty="0">
                <a:solidFill>
                  <a:schemeClr val="accent1"/>
                </a:solidFill>
              </a:rPr>
              <a:t>	name: “Fiat”, 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// note ending comma</a:t>
            </a:r>
            <a:br>
              <a:rPr lang="en-US" sz="3000" dirty="0">
                <a:solidFill>
                  <a:schemeClr val="accent1"/>
                </a:solidFill>
              </a:rPr>
            </a:br>
            <a:r>
              <a:rPr lang="en-US" sz="3000" dirty="0">
                <a:solidFill>
                  <a:schemeClr val="accent1"/>
                </a:solidFill>
              </a:rPr>
              <a:t>	</a:t>
            </a:r>
            <a:r>
              <a:rPr lang="en-US" sz="2600" dirty="0">
                <a:solidFill>
                  <a:schemeClr val="accent1"/>
                </a:solidFill>
              </a:rPr>
              <a:t>color: “white”, </a:t>
            </a:r>
            <a:br>
              <a:rPr lang="en-US" sz="2600" dirty="0">
                <a:solidFill>
                  <a:schemeClr val="accent1"/>
                </a:solidFill>
              </a:rPr>
            </a:br>
            <a:r>
              <a:rPr lang="en-US" sz="2600" dirty="0">
                <a:solidFill>
                  <a:schemeClr val="accent1"/>
                </a:solidFill>
              </a:rPr>
              <a:t>} 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To access properties, use </a:t>
            </a:r>
            <a:r>
              <a:rPr lang="en-US" sz="3600" dirty="0">
                <a:solidFill>
                  <a:srgbClr val="FF0000"/>
                </a:solidFill>
              </a:rPr>
              <a:t>dot notation </a:t>
            </a:r>
            <a:r>
              <a:rPr lang="en-US" sz="3600" dirty="0"/>
              <a:t>or </a:t>
            </a:r>
            <a:r>
              <a:rPr lang="en-US" sz="3600" dirty="0">
                <a:solidFill>
                  <a:srgbClr val="FF0000"/>
                </a:solidFill>
              </a:rPr>
              <a:t>square brackets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000" dirty="0">
                <a:solidFill>
                  <a:schemeClr val="accent1"/>
                </a:solidFill>
              </a:rPr>
              <a:t>let x = </a:t>
            </a:r>
            <a:r>
              <a:rPr lang="en-US" sz="3000" dirty="0" err="1">
                <a:solidFill>
                  <a:schemeClr val="accent1"/>
                </a:solidFill>
              </a:rPr>
              <a:t>car.name</a:t>
            </a:r>
            <a:r>
              <a:rPr lang="en-US" sz="3000" dirty="0">
                <a:solidFill>
                  <a:schemeClr val="accent1"/>
                </a:solidFill>
              </a:rPr>
              <a:t>;     car[“color”] = “black”;   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Summary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>
            <a:normAutofit/>
          </a:bodyPr>
          <a:lstStyle/>
          <a:p>
            <a:r>
              <a:rPr lang="en-KZ" sz="4000" b="1" dirty="0"/>
              <a:t>Key takeaways</a:t>
            </a:r>
            <a:r>
              <a:rPr lang="en-KZ" sz="4000" dirty="0"/>
              <a:t>:</a:t>
            </a:r>
          </a:p>
          <a:p>
            <a:pPr lvl="1"/>
            <a:r>
              <a:rPr lang="en-US" sz="3600" dirty="0"/>
              <a:t>There are several ways to </a:t>
            </a:r>
            <a:r>
              <a:rPr lang="en-US" sz="3600" dirty="0">
                <a:solidFill>
                  <a:srgbClr val="FF0000"/>
                </a:solidFill>
              </a:rPr>
              <a:t>output</a:t>
            </a:r>
            <a:r>
              <a:rPr lang="en-US" sz="3600" dirty="0"/>
              <a:t> data and info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Variables</a:t>
            </a:r>
            <a:r>
              <a:rPr lang="en-US" sz="3600" dirty="0"/>
              <a:t> are used to </a:t>
            </a:r>
            <a:r>
              <a:rPr lang="en-US" sz="3600" b="1" u="sng" dirty="0"/>
              <a:t>store</a:t>
            </a:r>
            <a:r>
              <a:rPr lang="en-US" sz="3600" dirty="0"/>
              <a:t> values in program</a:t>
            </a:r>
          </a:p>
          <a:p>
            <a:pPr lvl="1"/>
            <a:r>
              <a:rPr lang="en-US" sz="3600" dirty="0"/>
              <a:t>There are six </a:t>
            </a:r>
            <a:r>
              <a:rPr lang="en-US" sz="3600" b="1" u="sng" dirty="0"/>
              <a:t>primitive</a:t>
            </a:r>
            <a:r>
              <a:rPr lang="en-US" sz="3600" dirty="0"/>
              <a:t> data </a:t>
            </a:r>
            <a:r>
              <a:rPr lang="en-US" sz="3600" dirty="0">
                <a:solidFill>
                  <a:srgbClr val="FF0000"/>
                </a:solidFill>
              </a:rPr>
              <a:t>types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Operators</a:t>
            </a:r>
            <a:r>
              <a:rPr lang="en-US" sz="3600" dirty="0"/>
              <a:t> can be used to </a:t>
            </a:r>
            <a:r>
              <a:rPr lang="en-US" sz="3600" b="1" u="sng" dirty="0"/>
              <a:t>manipulate</a:t>
            </a:r>
            <a:r>
              <a:rPr lang="en-US" sz="3600" dirty="0"/>
              <a:t> data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Arrays</a:t>
            </a:r>
            <a:r>
              <a:rPr lang="en-US" sz="3600" dirty="0"/>
              <a:t> can store </a:t>
            </a:r>
            <a:r>
              <a:rPr lang="en-US" sz="3600" b="1" u="sng" dirty="0"/>
              <a:t>ordered</a:t>
            </a:r>
            <a:r>
              <a:rPr lang="en-US" sz="3600" dirty="0"/>
              <a:t> list of values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Objects</a:t>
            </a:r>
            <a:r>
              <a:rPr lang="en-US" sz="3600" dirty="0"/>
              <a:t> can store values by their </a:t>
            </a:r>
            <a:r>
              <a:rPr lang="en-US" sz="3600" b="1" u="sng" dirty="0"/>
              <a:t>keys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2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101-B1BD-424C-1161-913E4EA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KZ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3037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  <a:endParaRPr lang="en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2" y="1927635"/>
            <a:ext cx="9787605" cy="4721137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3200" dirty="0"/>
              <a:t>Introduction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Variables 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Types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Operators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Arrays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Objects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KZ" dirty="0"/>
              <a:t>HTML, CSS, </a:t>
            </a:r>
            <a:r>
              <a:rPr lang="en-KZ" b="1" dirty="0">
                <a:solidFill>
                  <a:srgbClr val="FF0000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0004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Hyper-Text Markup Language (HTML)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the standard markup language for documents designed to be displayed in a web browser.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describes the structure of the web page</a:t>
            </a: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Cascading Style Sheets (CSS)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a stylesheet language used to describe the presentation of a document written in HTML.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 describes the style of the web page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b="1" dirty="0"/>
              <a:t>ava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cript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JS</a:t>
            </a:r>
            <a:r>
              <a:rPr lang="en-US" b="1" dirty="0"/>
              <a:t>) </a:t>
            </a:r>
            <a:r>
              <a:rPr lang="en-US" dirty="0"/>
              <a:t>is a lightweight and interpreted programming (or scripting) language for Web pages.</a:t>
            </a:r>
          </a:p>
          <a:p>
            <a:pPr lvl="2"/>
            <a:r>
              <a:rPr lang="en-US" dirty="0"/>
              <a:t>It adds </a:t>
            </a:r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 to the web page </a:t>
            </a:r>
            <a:endParaRPr lang="en-KZ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5 — Википедия">
            <a:extLst>
              <a:ext uri="{FF2B5EF4-FFF2-40B4-BE49-F238E27FC236}">
                <a16:creationId xmlns:a16="http://schemas.microsoft.com/office/drawing/2014/main" id="{718C8E72-9D80-BC0C-0E64-AACC3B9F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48" y="1926259"/>
            <a:ext cx="1146416" cy="114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ERCIAL LOGOS - Software - CSS3 | Smart web, Css, Banner ads design">
            <a:extLst>
              <a:ext uri="{FF2B5EF4-FFF2-40B4-BE49-F238E27FC236}">
                <a16:creationId xmlns:a16="http://schemas.microsoft.com/office/drawing/2014/main" id="{1BBFD044-4E77-A99D-4C3C-A60185F5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130" y="3237658"/>
            <a:ext cx="2251731" cy="16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Javascript Pattern Copyright Framework Free Download - Javascript Logo,  HD Png Download , Transparent Png Image - PNGitem">
            <a:extLst>
              <a:ext uri="{FF2B5EF4-FFF2-40B4-BE49-F238E27FC236}">
                <a16:creationId xmlns:a16="http://schemas.microsoft.com/office/drawing/2014/main" id="{4BB651F6-87C8-0440-C855-8F55023D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374" y="5237442"/>
            <a:ext cx="1026329" cy="14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8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75" y="1932484"/>
            <a:ext cx="7537785" cy="45603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Brendan </a:t>
            </a:r>
            <a:r>
              <a:rPr lang="en-US" b="1" dirty="0" err="1">
                <a:solidFill>
                  <a:srgbClr val="FF0000"/>
                </a:solidFill>
              </a:rPr>
              <a:t>Eich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(/ˈ</a:t>
            </a:r>
            <a:r>
              <a:rPr lang="en-US" dirty="0" err="1"/>
              <a:t>aɪk</a:t>
            </a:r>
            <a:r>
              <a:rPr lang="en-US" dirty="0"/>
              <a:t>/), born July 4, 1961, co-founder of the Mozilla project, CEO of Brave Software, created the</a:t>
            </a:r>
            <a:r>
              <a:rPr lang="en-US" b="1" dirty="0"/>
              <a:t> JavaScript </a:t>
            </a:r>
            <a:r>
              <a:rPr lang="en-US" dirty="0"/>
              <a:t>programming language in 1995.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ECMAScript</a:t>
            </a:r>
            <a:r>
              <a:rPr lang="en-US" dirty="0"/>
              <a:t> (ES) is a JavaScript standard intended to ensure the interoperability of web pages across different browsers.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ECMA 262, …, ES5, </a:t>
            </a:r>
            <a:r>
              <a:rPr lang="en-US" sz="3200" dirty="0">
                <a:solidFill>
                  <a:srgbClr val="FF0000"/>
                </a:solidFill>
              </a:rPr>
              <a:t>ES6</a:t>
            </a:r>
            <a:r>
              <a:rPr lang="en-US" sz="3200" dirty="0"/>
              <a:t>, …, ES2022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9C4A9E-A574-5E97-A631-F68902A1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0" y="192974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What is JS used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40"/>
            <a:ext cx="9424813" cy="43459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JavaScript can be used to: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sz="3200" dirty="0"/>
              <a:t>Change the </a:t>
            </a:r>
            <a:r>
              <a:rPr lang="en-US" sz="3200" dirty="0">
                <a:solidFill>
                  <a:srgbClr val="FF0000"/>
                </a:solidFill>
              </a:rPr>
              <a:t>behavior</a:t>
            </a:r>
            <a:r>
              <a:rPr lang="en-US" sz="3200" dirty="0"/>
              <a:t> of the web application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Change HTML </a:t>
            </a:r>
            <a:r>
              <a:rPr lang="en-US" sz="3200" dirty="0">
                <a:solidFill>
                  <a:schemeClr val="accent1"/>
                </a:solidFill>
              </a:rPr>
              <a:t>content</a:t>
            </a:r>
            <a:r>
              <a:rPr lang="en-US" sz="32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Change HTML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attribute </a:t>
            </a:r>
            <a:r>
              <a:rPr lang="en-US" sz="3200" dirty="0"/>
              <a:t>values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Change HTML </a:t>
            </a:r>
            <a:r>
              <a:rPr lang="en-US" sz="3200" dirty="0">
                <a:solidFill>
                  <a:srgbClr val="FF0000"/>
                </a:solidFill>
              </a:rPr>
              <a:t>styles</a:t>
            </a:r>
            <a:r>
              <a:rPr lang="en-US" sz="3200" dirty="0"/>
              <a:t> (CSS)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chemeClr val="accent1"/>
                </a:solidFill>
              </a:rPr>
              <a:t>Hide/Show </a:t>
            </a:r>
            <a:r>
              <a:rPr lang="en-US" sz="3200" dirty="0"/>
              <a:t>HTML elements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Do other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computations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How to use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75" y="1932484"/>
            <a:ext cx="9424813" cy="45603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Browsers </a:t>
            </a:r>
            <a:r>
              <a:rPr lang="en-US" sz="3600" dirty="0">
                <a:solidFill>
                  <a:srgbClr val="FF0000"/>
                </a:solidFill>
              </a:rPr>
              <a:t>understand </a:t>
            </a:r>
            <a:r>
              <a:rPr lang="en-US" sz="3600" dirty="0"/>
              <a:t>JavaScript by </a:t>
            </a:r>
            <a:r>
              <a:rPr lang="en-US" sz="3600" b="1" u="sng" dirty="0"/>
              <a:t>default</a:t>
            </a:r>
            <a:r>
              <a:rPr lang="en-US" sz="3600" dirty="0"/>
              <a:t>, so there is no need to install anything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To incorporate your JavaScript program in your web page, 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/>
              <a:t>wrap</a:t>
            </a:r>
            <a:r>
              <a:rPr lang="en-US" sz="2600" dirty="0"/>
              <a:t> it with </a:t>
            </a:r>
            <a:r>
              <a:rPr lang="en-US" sz="2600" dirty="0">
                <a:solidFill>
                  <a:srgbClr val="FF0000"/>
                </a:solidFill>
              </a:rPr>
              <a:t>&lt;script&gt; </a:t>
            </a:r>
            <a:r>
              <a:rPr lang="en-US" sz="2600" dirty="0"/>
              <a:t>tag in the </a:t>
            </a:r>
            <a:r>
              <a:rPr lang="en-US" sz="2600" dirty="0">
                <a:solidFill>
                  <a:srgbClr val="FF0000"/>
                </a:solidFill>
              </a:rPr>
              <a:t>&lt;head&gt;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FF0000"/>
                </a:solidFill>
              </a:rPr>
              <a:t>&lt;body&gt; </a:t>
            </a:r>
            <a:r>
              <a:rPr lang="en-US" sz="2600" dirty="0"/>
              <a:t>sections</a:t>
            </a:r>
          </a:p>
          <a:p>
            <a:pPr lvl="1">
              <a:lnSpc>
                <a:spcPct val="120000"/>
              </a:lnSpc>
            </a:pPr>
            <a:r>
              <a:rPr lang="en-US" sz="2600" b="1" u="sng" dirty="0"/>
              <a:t>link</a:t>
            </a:r>
            <a:r>
              <a:rPr lang="en-US" sz="2600" dirty="0"/>
              <a:t> it as an external file in the </a:t>
            </a:r>
            <a:r>
              <a:rPr lang="en-US" sz="2600" dirty="0">
                <a:solidFill>
                  <a:srgbClr val="FF0000"/>
                </a:solidFill>
              </a:rPr>
              <a:t>&lt;head&gt; </a:t>
            </a:r>
            <a:r>
              <a:rPr lang="en-US" sz="2600" dirty="0"/>
              <a:t>section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</a:t>
            </a:r>
            <a:r>
              <a:rPr lang="en-US" sz="2400" dirty="0" err="1"/>
              <a:t>myprogram.js</a:t>
            </a:r>
            <a:r>
              <a:rPr lang="en-US" sz="2400" dirty="0"/>
              <a:t>”&gt;&lt;/script&gt;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3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How to see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75" y="1932484"/>
            <a:ext cx="10494345" cy="45603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Programs can output the intermediate results or other information to users (e.g. debugging):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Directly into HTML, using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innerHTML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property</a:t>
            </a:r>
          </a:p>
          <a:p>
            <a:pPr lvl="2">
              <a:lnSpc>
                <a:spcPct val="120000"/>
              </a:lnSpc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“Hello, World!”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In pop up message using </a:t>
            </a:r>
            <a:r>
              <a:rPr lang="en-US" sz="3200" dirty="0">
                <a:solidFill>
                  <a:srgbClr val="FF0000"/>
                </a:solidFill>
              </a:rPr>
              <a:t>alert() </a:t>
            </a:r>
            <a:r>
              <a:rPr lang="en-US" sz="3200" dirty="0"/>
              <a:t>function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alert(“Hello, World!”))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To the browser’s console using </a:t>
            </a:r>
            <a:r>
              <a:rPr lang="en-US" sz="2800" dirty="0" err="1">
                <a:solidFill>
                  <a:srgbClr val="FF0000"/>
                </a:solidFill>
              </a:rPr>
              <a:t>console.log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function</a:t>
            </a:r>
          </a:p>
          <a:p>
            <a:pPr lvl="2">
              <a:lnSpc>
                <a:spcPct val="120000"/>
              </a:lnSpc>
            </a:pPr>
            <a:r>
              <a:rPr lang="en-US" sz="2400" dirty="0" err="1"/>
              <a:t>console.log</a:t>
            </a:r>
            <a:r>
              <a:rPr lang="en-US" sz="2400" dirty="0"/>
              <a:t>(“Hello, World!”)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3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0491613" cy="433072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FF0000"/>
                </a:solidFill>
              </a:rPr>
              <a:t>Variables </a:t>
            </a:r>
            <a:r>
              <a:rPr lang="en-US" sz="3600" dirty="0"/>
              <a:t>are containers (pointers) that store data values of the program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They can be declared using </a:t>
            </a:r>
            <a:r>
              <a:rPr lang="en-US" sz="3200" dirty="0">
                <a:solidFill>
                  <a:srgbClr val="FF0000"/>
                </a:solidFill>
              </a:rPr>
              <a:t>var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let</a:t>
            </a:r>
            <a:r>
              <a:rPr lang="en-US" sz="3200" dirty="0"/>
              <a:t>, or </a:t>
            </a:r>
            <a:r>
              <a:rPr lang="en-US" sz="3200" dirty="0">
                <a:solidFill>
                  <a:srgbClr val="FF0000"/>
                </a:solidFill>
              </a:rPr>
              <a:t>const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They must have </a:t>
            </a:r>
            <a:r>
              <a:rPr lang="en-US" sz="3200" dirty="0">
                <a:solidFill>
                  <a:srgbClr val="FF0000"/>
                </a:solidFill>
              </a:rPr>
              <a:t>unique names 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identifiers</a:t>
            </a:r>
            <a:r>
              <a:rPr lang="en-US" sz="3200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Names can contain letters, digits, underscores, and dollar signs.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Names must begin with a letter.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Names can also begin with $ and _ (but we will not use it in this tutorial).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Names are case sensitive (y and Y are different variables).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Reserved words (like JavaScript keywords) cannot be used as names.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4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3182-3AD3-6A95-B2F3-5FB448FC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7" y="1902439"/>
            <a:ext cx="10491613" cy="100840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Variable declarations:</a:t>
            </a:r>
            <a:endParaRPr lang="en-US" sz="2800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617EB-9600-D3F2-B4DA-6E8F6B79961D}"/>
              </a:ext>
            </a:extLst>
          </p:cNvPr>
          <p:cNvSpPr txBox="1"/>
          <p:nvPr/>
        </p:nvSpPr>
        <p:spPr>
          <a:xfrm>
            <a:off x="1844039" y="3152637"/>
            <a:ext cx="7406641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x = </a:t>
            </a:r>
            <a:r>
              <a:rPr lang="en-US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3 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+ 2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;   </a:t>
            </a:r>
            <a:r>
              <a:rPr lang="en-US" sz="2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x is 5</a:t>
            </a:r>
            <a:endParaRPr lang="en-US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y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10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;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		</a:t>
            </a:r>
            <a:r>
              <a:rPr lang="en-US" sz="2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y is 10</a:t>
            </a:r>
            <a:endParaRPr lang="en-US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dirty="0">
                <a:latin typeface="Menlo" panose="020B0609030804020204" pitchFamily="49" charset="0"/>
              </a:rPr>
              <a:t>PI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3.14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;</a:t>
            </a:r>
            <a:r>
              <a:rPr lang="en-US" sz="28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PI is “3.14”</a:t>
            </a:r>
            <a:endParaRPr lang="en-US" sz="28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sz="2800" dirty="0">
                <a:latin typeface="Menlo" panose="020B0609030804020204" pitchFamily="49" charset="0"/>
              </a:rPr>
              <a:t>msg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Menlo" panose="020B0609030804020204" pitchFamily="49" charset="0"/>
              </a:rPr>
              <a:t>”Hello!”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;	</a:t>
            </a:r>
            <a:r>
              <a:rPr lang="en-US" sz="2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z is 15</a:t>
            </a:r>
            <a:endParaRPr lang="en-US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FF52D-311B-6B46-52D4-2D4629C30BD4}"/>
              </a:ext>
            </a:extLst>
          </p:cNvPr>
          <p:cNvSpPr txBox="1"/>
          <p:nvPr/>
        </p:nvSpPr>
        <p:spPr>
          <a:xfrm>
            <a:off x="618347" y="5528967"/>
            <a:ext cx="9342120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Variables declared with </a:t>
            </a:r>
            <a:r>
              <a:rPr lang="en-US" sz="2800" dirty="0">
                <a:solidFill>
                  <a:srgbClr val="FF0000"/>
                </a:solidFill>
              </a:rPr>
              <a:t>let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const</a:t>
            </a:r>
            <a:r>
              <a:rPr lang="en-US" sz="2800" dirty="0"/>
              <a:t> </a:t>
            </a:r>
            <a:r>
              <a:rPr lang="en-US" sz="2800" b="1" u="sng" dirty="0"/>
              <a:t>cannot</a:t>
            </a:r>
            <a:r>
              <a:rPr lang="en-US" sz="2800" dirty="0"/>
              <a:t> be redeclared.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068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937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Office Theme</vt:lpstr>
      <vt:lpstr>Web Programming and Problem Solving</vt:lpstr>
      <vt:lpstr>Content</vt:lpstr>
      <vt:lpstr>HTML, CSS, Javascript</vt:lpstr>
      <vt:lpstr>Brief History</vt:lpstr>
      <vt:lpstr>What is JS used to?</vt:lpstr>
      <vt:lpstr>How to use JS?</vt:lpstr>
      <vt:lpstr>How to see the output?</vt:lpstr>
      <vt:lpstr>Variables</vt:lpstr>
      <vt:lpstr>Variables</vt:lpstr>
      <vt:lpstr>Types</vt:lpstr>
      <vt:lpstr>Operators</vt:lpstr>
      <vt:lpstr>Arrays</vt:lpstr>
      <vt:lpstr>Objects</vt:lpstr>
      <vt:lpstr>Objects</vt:lpstr>
      <vt:lpstr>Summary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Problem Solving</dc:title>
  <dc:creator>jake jake</dc:creator>
  <cp:lastModifiedBy>jake jake</cp:lastModifiedBy>
  <cp:revision>415</cp:revision>
  <dcterms:created xsi:type="dcterms:W3CDTF">2022-08-15T04:39:53Z</dcterms:created>
  <dcterms:modified xsi:type="dcterms:W3CDTF">2022-10-09T09:13:47Z</dcterms:modified>
</cp:coreProperties>
</file>