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75" r:id="rId5"/>
    <p:sldId id="310" r:id="rId6"/>
    <p:sldId id="295" r:id="rId7"/>
    <p:sldId id="298" r:id="rId8"/>
    <p:sldId id="311" r:id="rId9"/>
    <p:sldId id="276" r:id="rId10"/>
    <p:sldId id="293" r:id="rId11"/>
    <p:sldId id="314" r:id="rId12"/>
    <p:sldId id="296" r:id="rId13"/>
    <p:sldId id="313" r:id="rId14"/>
    <p:sldId id="297" r:id="rId15"/>
    <p:sldId id="273" r:id="rId16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jake" initials="jj" lastIdx="1" clrIdx="0">
    <p:extLst>
      <p:ext uri="{19B8F6BF-5375-455C-9EA6-DF929625EA0E}">
        <p15:presenceInfo xmlns:p15="http://schemas.microsoft.com/office/powerpoint/2012/main" userId="df13ee420a651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5"/>
  </p:normalViewPr>
  <p:slideViewPr>
    <p:cSldViewPr snapToGrid="0">
      <p:cViewPr>
        <p:scale>
          <a:sx n="83" d="100"/>
          <a:sy n="83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9/18/22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 dirty="0">
                <a:solidFill>
                  <a:srgbClr val="111111"/>
                </a:solidFill>
              </a:rPr>
              <a:t>Responsive Web Design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Date: 19.09.2022</a:t>
            </a: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4A8D9B-4522-58BE-E08A-2BFA4374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</a:blip>
          <a:srcRect/>
          <a:stretch/>
        </p:blipFill>
        <p:spPr>
          <a:xfrm>
            <a:off x="0" y="1855670"/>
            <a:ext cx="12230379" cy="5019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Grid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7" y="1825624"/>
            <a:ext cx="11787013" cy="44976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Many web pages are based on a </a:t>
            </a:r>
            <a:r>
              <a:rPr lang="en-US" sz="3200" dirty="0">
                <a:solidFill>
                  <a:srgbClr val="FF0000"/>
                </a:solidFill>
              </a:rPr>
              <a:t>grid-view</a:t>
            </a:r>
            <a:r>
              <a:rPr lang="en-US" sz="3200" dirty="0"/>
              <a:t>, which means that the page is divided into columns: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 responsive grid-view often has </a:t>
            </a:r>
            <a:r>
              <a:rPr lang="en-US" sz="2800" dirty="0">
                <a:solidFill>
                  <a:srgbClr val="FF0000"/>
                </a:solidFill>
              </a:rPr>
              <a:t>12 columns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percentage</a:t>
            </a:r>
            <a:r>
              <a:rPr lang="en-US" sz="2800" dirty="0"/>
              <a:t> for one column: 100% / 12 columns = 8.33%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columns should be</a:t>
            </a:r>
            <a:r>
              <a:rPr lang="en-US" sz="2800" dirty="0">
                <a:solidFill>
                  <a:srgbClr val="FF0000"/>
                </a:solidFill>
              </a:rPr>
              <a:t> floating </a:t>
            </a:r>
            <a:r>
              <a:rPr lang="en-US" sz="2800" dirty="0"/>
              <a:t>to the left and other elements </a:t>
            </a:r>
            <a:r>
              <a:rPr lang="en-US" sz="2800" dirty="0">
                <a:solidFill>
                  <a:srgbClr val="FF0000"/>
                </a:solidFill>
              </a:rPr>
              <a:t>cleared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make </a:t>
            </a:r>
            <a:r>
              <a:rPr lang="en-US" sz="2800" dirty="0">
                <a:solidFill>
                  <a:srgbClr val="FF0000"/>
                </a:solidFill>
              </a:rPr>
              <a:t>one class </a:t>
            </a:r>
            <a:r>
              <a:rPr lang="en-US" sz="2800" dirty="0"/>
              <a:t>for each of the 12 columns: </a:t>
            </a:r>
            <a:r>
              <a:rPr lang="en-US" sz="2800" dirty="0">
                <a:solidFill>
                  <a:schemeClr val="accent1"/>
                </a:solidFill>
              </a:rPr>
              <a:t>.col-1 {width: 8.33%;}, etc.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columns should be wrapped with a </a:t>
            </a:r>
            <a:r>
              <a:rPr lang="en-US" sz="2800" dirty="0">
                <a:solidFill>
                  <a:srgbClr val="FF0000"/>
                </a:solidFill>
              </a:rPr>
              <a:t>row</a:t>
            </a:r>
            <a:r>
              <a:rPr lang="en-US" sz="2800" dirty="0"/>
              <a:t>, where they </a:t>
            </a:r>
            <a:r>
              <a:rPr lang="en-US" sz="2800" dirty="0">
                <a:solidFill>
                  <a:srgbClr val="FF0000"/>
                </a:solidFill>
              </a:rPr>
              <a:t>add up </a:t>
            </a:r>
            <a:r>
              <a:rPr lang="en-US" sz="2800" dirty="0"/>
              <a:t>to 12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8" y="1825624"/>
            <a:ext cx="7398960" cy="25025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Some techniques to make images responsive: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Set </a:t>
            </a:r>
            <a:r>
              <a:rPr lang="en-US" sz="3200" dirty="0">
                <a:solidFill>
                  <a:srgbClr val="FF0000"/>
                </a:solidFill>
              </a:rPr>
              <a:t>max-width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height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rgbClr val="FF0000"/>
                </a:solidFill>
              </a:rPr>
              <a:t>picture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rgbClr val="0070C0"/>
                </a:solidFill>
              </a:rPr>
              <a:t>srcset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Vectors (</a:t>
            </a:r>
            <a:r>
              <a:rPr lang="en-US" sz="3200" dirty="0" err="1"/>
              <a:t>svg</a:t>
            </a:r>
            <a:r>
              <a:rPr lang="en-US" sz="3200" dirty="0"/>
              <a:t>) vs Bitmap (jpg) 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7D631-7331-46F0-E940-CFA8F5613720}"/>
              </a:ext>
            </a:extLst>
          </p:cNvPr>
          <p:cNvSpPr txBox="1"/>
          <p:nvPr/>
        </p:nvSpPr>
        <p:spPr>
          <a:xfrm>
            <a:off x="6305255" y="2659111"/>
            <a:ext cx="3610812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img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</a:rPr>
              <a:t>{</a:t>
            </a:r>
          </a:p>
          <a:p>
            <a:r>
              <a:rPr lang="en-US" sz="2000" dirty="0"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max-width</a:t>
            </a:r>
            <a:r>
              <a:rPr lang="en-US" sz="2000" dirty="0">
                <a:latin typeface="Menlo" panose="020B0609030804020204" pitchFamily="49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</a:rPr>
              <a:t>100%;</a:t>
            </a:r>
          </a:p>
          <a:p>
            <a:r>
              <a:rPr lang="en-US" sz="2000" dirty="0"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</a:rPr>
              <a:t>height</a:t>
            </a:r>
            <a:r>
              <a:rPr lang="en-US" sz="2000" dirty="0">
                <a:latin typeface="Menlo" panose="020B0609030804020204" pitchFamily="49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</a:rPr>
              <a:t>auto</a:t>
            </a:r>
          </a:p>
          <a:p>
            <a:r>
              <a:rPr lang="en-US" sz="2000" dirty="0"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098" name="Picture 2" descr="Filament Group Image Resizing">
            <a:extLst>
              <a:ext uri="{FF2B5EF4-FFF2-40B4-BE49-F238E27FC236}">
                <a16:creationId xmlns:a16="http://schemas.microsoft.com/office/drawing/2014/main" id="{FAAB6AFC-C4FF-27A3-188B-4B8E1AAF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96" y="4379922"/>
            <a:ext cx="4543143" cy="24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E2CBF-F783-F9E2-3EB0-6D4775C325BE}"/>
              </a:ext>
            </a:extLst>
          </p:cNvPr>
          <p:cNvSpPr txBox="1"/>
          <p:nvPr/>
        </p:nvSpPr>
        <p:spPr>
          <a:xfrm>
            <a:off x="157829" y="4908617"/>
            <a:ext cx="752419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small.jpg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media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="(max-width: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768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px)"&gt;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medium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.jpg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media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="(max-width: 1024px)"&gt;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large.jpg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medium.jpg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=”Medium image"&gt;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/picture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113836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Relative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26607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Use </a:t>
            </a:r>
            <a:r>
              <a:rPr lang="en-US" sz="3600" dirty="0">
                <a:solidFill>
                  <a:srgbClr val="FF0000"/>
                </a:solidFill>
              </a:rPr>
              <a:t>relative units </a:t>
            </a:r>
            <a:r>
              <a:rPr lang="en-US" sz="3600" dirty="0"/>
              <a:t>for width/height, font size, etc. 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percentage (width: 100%)</a:t>
            </a:r>
          </a:p>
          <a:p>
            <a:pPr>
              <a:lnSpc>
                <a:spcPct val="120000"/>
              </a:lnSpc>
            </a:pPr>
            <a:r>
              <a:rPr lang="en-US" sz="3600" dirty="0" err="1"/>
              <a:t>em</a:t>
            </a:r>
            <a:r>
              <a:rPr lang="en-US" sz="3600" dirty="0"/>
              <a:t> (font size: 1 </a:t>
            </a:r>
            <a:r>
              <a:rPr lang="en-US" sz="3600" dirty="0" err="1"/>
              <a:t>em</a:t>
            </a:r>
            <a:r>
              <a:rPr lang="en-US" sz="3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3600" dirty="0" err="1"/>
              <a:t>vw</a:t>
            </a:r>
            <a:r>
              <a:rPr lang="en-US" sz="3600" dirty="0"/>
              <a:t>, </a:t>
            </a:r>
            <a:r>
              <a:rPr lang="en-US" sz="3600" dirty="0" err="1"/>
              <a:t>vh</a:t>
            </a:r>
            <a:r>
              <a:rPr lang="en-US" sz="3600" dirty="0"/>
              <a:t>, </a:t>
            </a:r>
            <a:r>
              <a:rPr lang="en-US" sz="3600" dirty="0" err="1"/>
              <a:t>vmin</a:t>
            </a:r>
            <a:r>
              <a:rPr lang="en-US" sz="3600" dirty="0"/>
              <a:t>, </a:t>
            </a:r>
            <a:r>
              <a:rPr lang="en-US" sz="3600" dirty="0" err="1"/>
              <a:t>vmax</a:t>
            </a:r>
            <a:r>
              <a:rPr lang="en-US" sz="3600" dirty="0"/>
              <a:t> (height: 100vh)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8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5265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One more important addition to RWD strategy is to add the following magic line in HTML code: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9B87D-43AD-1AAF-6FC7-E57662A55BEB}"/>
              </a:ext>
            </a:extLst>
          </p:cNvPr>
          <p:cNvSpPr txBox="1"/>
          <p:nvPr/>
        </p:nvSpPr>
        <p:spPr>
          <a:xfrm>
            <a:off x="661259" y="3857728"/>
            <a:ext cx="1046652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Menlo" panose="020B0609030804020204" pitchFamily="49" charset="0"/>
              </a:rPr>
              <a:t>&lt;meta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"viewport"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2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"width=device-width, initial-scale=1.0"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BFB5B-E4E9-84D0-9A0A-8730B206C746}"/>
              </a:ext>
            </a:extLst>
          </p:cNvPr>
          <p:cNvSpPr txBox="1"/>
          <p:nvPr/>
        </p:nvSpPr>
        <p:spPr>
          <a:xfrm>
            <a:off x="661259" y="5385613"/>
            <a:ext cx="10759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viewport</a:t>
            </a:r>
            <a:r>
              <a:rPr lang="en-US" sz="3200" dirty="0"/>
              <a:t> is the user's visible area of a web page.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Content</a:t>
            </a:r>
            <a:r>
              <a:rPr lang="en-US" sz="3200" dirty="0"/>
              <a:t> is sized to the </a:t>
            </a:r>
            <a:r>
              <a:rPr lang="en-US" sz="3200" dirty="0">
                <a:solidFill>
                  <a:srgbClr val="FF0000"/>
                </a:solidFill>
              </a:rPr>
              <a:t>viewport</a:t>
            </a:r>
            <a:r>
              <a:rPr lang="en-US" sz="3200" dirty="0"/>
              <a:t> and the </a:t>
            </a:r>
            <a:r>
              <a:rPr lang="en-US" sz="3200" dirty="0">
                <a:solidFill>
                  <a:srgbClr val="FF0000"/>
                </a:solidFill>
              </a:rPr>
              <a:t>scaling factor </a:t>
            </a:r>
            <a:r>
              <a:rPr lang="en-US" sz="3200" dirty="0"/>
              <a:t>set to 1</a:t>
            </a:r>
            <a:endParaRPr lang="en-KZ" sz="3200" dirty="0"/>
          </a:p>
        </p:txBody>
      </p:sp>
    </p:spTree>
    <p:extLst>
      <p:ext uri="{BB962C8B-B14F-4D97-AF65-F5344CB8AC3E}">
        <p14:creationId xmlns:p14="http://schemas.microsoft.com/office/powerpoint/2010/main" val="67415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Summary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>
            <a:normAutofit lnSpcReduction="10000"/>
          </a:bodyPr>
          <a:lstStyle/>
          <a:p>
            <a:r>
              <a:rPr lang="en-KZ" sz="4000" b="1" dirty="0"/>
              <a:t>Key takeaways</a:t>
            </a:r>
            <a:r>
              <a:rPr lang="en-KZ" sz="4000" dirty="0"/>
              <a:t>:</a:t>
            </a:r>
          </a:p>
          <a:p>
            <a:pPr lvl="1"/>
            <a:r>
              <a:rPr lang="en-KZ" sz="3600" dirty="0">
                <a:solidFill>
                  <a:srgbClr val="FF0000"/>
                </a:solidFill>
              </a:rPr>
              <a:t>Content is like water, </a:t>
            </a:r>
            <a:r>
              <a:rPr lang="en-KZ" sz="3600" dirty="0"/>
              <a:t>so target all types of devices (mobile, tablet, dektop)</a:t>
            </a:r>
          </a:p>
          <a:p>
            <a:pPr lvl="1"/>
            <a:r>
              <a:rPr lang="en-KZ" sz="3600" dirty="0"/>
              <a:t>To make your website responsive, use:</a:t>
            </a:r>
          </a:p>
          <a:p>
            <a:pPr lvl="2"/>
            <a:r>
              <a:rPr lang="en-US" sz="3200" dirty="0">
                <a:solidFill>
                  <a:srgbClr val="FF0000"/>
                </a:solidFill>
              </a:rPr>
              <a:t>Media queries</a:t>
            </a:r>
          </a:p>
          <a:p>
            <a:pPr lvl="2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Flexible layouts</a:t>
            </a:r>
          </a:p>
          <a:p>
            <a:pPr lvl="2"/>
            <a:r>
              <a:rPr lang="en-US" sz="3200" dirty="0">
                <a:solidFill>
                  <a:srgbClr val="C00000"/>
                </a:solidFill>
              </a:rPr>
              <a:t>Grid view</a:t>
            </a:r>
          </a:p>
          <a:p>
            <a:pPr lvl="2"/>
            <a:r>
              <a:rPr lang="en-US" sz="3200" dirty="0">
                <a:solidFill>
                  <a:schemeClr val="accent1"/>
                </a:solidFill>
              </a:rPr>
              <a:t>Responsive images</a:t>
            </a:r>
          </a:p>
          <a:p>
            <a:pPr lvl="2"/>
            <a:r>
              <a:rPr lang="en-US" sz="3200" dirty="0">
                <a:solidFill>
                  <a:schemeClr val="accent2"/>
                </a:solidFill>
              </a:rPr>
              <a:t>Relative units</a:t>
            </a:r>
          </a:p>
          <a:p>
            <a:pPr lvl="2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Viewport</a:t>
            </a:r>
            <a:endParaRPr lang="en-KZ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2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101-B1BD-424C-1161-913E4EA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KZ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037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Responsive Web Design</a:t>
            </a:r>
            <a:endParaRPr lang="en-US" sz="3200" dirty="0"/>
          </a:p>
          <a:p>
            <a:pPr lvl="1"/>
            <a:r>
              <a:rPr lang="en-US" sz="3200" dirty="0"/>
              <a:t>What is RWD?</a:t>
            </a:r>
          </a:p>
          <a:p>
            <a:pPr lvl="1"/>
            <a:r>
              <a:rPr lang="en-US" sz="3200" dirty="0"/>
              <a:t>Main Strategies</a:t>
            </a:r>
          </a:p>
          <a:p>
            <a:pPr lvl="2"/>
            <a:r>
              <a:rPr lang="en-US" sz="2800" dirty="0"/>
              <a:t>Media Queries</a:t>
            </a:r>
          </a:p>
          <a:p>
            <a:pPr lvl="2"/>
            <a:r>
              <a:rPr lang="en-US" sz="2800" dirty="0"/>
              <a:t>Flexible Layouts</a:t>
            </a:r>
          </a:p>
          <a:p>
            <a:pPr lvl="2"/>
            <a:r>
              <a:rPr lang="en-US" sz="2800" dirty="0"/>
              <a:t>Grid View</a:t>
            </a:r>
          </a:p>
          <a:p>
            <a:pPr lvl="2"/>
            <a:r>
              <a:rPr lang="en-US" sz="2800" dirty="0"/>
              <a:t>Responsive Images</a:t>
            </a:r>
          </a:p>
          <a:p>
            <a:pPr lvl="2"/>
            <a:r>
              <a:rPr lang="en-US" sz="2800" dirty="0"/>
              <a:t>Relative Units</a:t>
            </a:r>
          </a:p>
          <a:p>
            <a:pPr lvl="2"/>
            <a:r>
              <a:rPr lang="en-US" sz="2800" dirty="0"/>
              <a:t>Viewport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What is Responsive </a:t>
            </a:r>
            <a:br>
              <a:rPr lang="en-US" dirty="0"/>
            </a:br>
            <a:r>
              <a:rPr lang="en-US" dirty="0"/>
              <a:t>Web Design?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E6A565-0275-704B-F7AB-8A78047C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64" y="1729692"/>
            <a:ext cx="6777071" cy="47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What is Responsive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1922902"/>
            <a:ext cx="11231414" cy="10793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Responsive web design </a:t>
            </a:r>
            <a:r>
              <a:rPr lang="en-US" dirty="0"/>
              <a:t>refers to a design strategy to make websites render correctly for various devices (mobile, tablet, and desktop).</a:t>
            </a:r>
            <a:endParaRPr lang="en-KZ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B85956-FA4E-B344-A8A9-7F6EFD0E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22" y="3002280"/>
            <a:ext cx="4861560" cy="36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7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Device Statistics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Mobile vs Desktop vs Tablet Share">
            <a:extLst>
              <a:ext uri="{FF2B5EF4-FFF2-40B4-BE49-F238E27FC236}">
                <a16:creationId xmlns:a16="http://schemas.microsoft.com/office/drawing/2014/main" id="{EB352DDC-1685-DA16-84C2-F391A29C4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7258" y="3169919"/>
            <a:ext cx="1559941" cy="15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58C6D-F101-B95F-8B72-0AF3846D9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1472750"/>
            <a:ext cx="9163050" cy="50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Main Strategies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2" y="1927635"/>
            <a:ext cx="9787605" cy="47211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Here are some main strategies: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Media queries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Flexible layouts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Grid View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Responsive images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Relative units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Viewport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9424813" cy="15265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solidFill>
                  <a:srgbClr val="FF0000"/>
                </a:solidFill>
              </a:rPr>
              <a:t>Media queries </a:t>
            </a:r>
            <a:r>
              <a:rPr lang="en-US" sz="3600" dirty="0"/>
              <a:t>are </a:t>
            </a:r>
            <a:r>
              <a:rPr lang="en-US" sz="3600" dirty="0">
                <a:solidFill>
                  <a:srgbClr val="0070C0"/>
                </a:solidFill>
              </a:rPr>
              <a:t>@media </a:t>
            </a:r>
            <a:r>
              <a:rPr lang="en-US" sz="3600" dirty="0"/>
              <a:t>rules used to change CSS properties if some conditions are true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F7E721-221C-780C-D550-72A23CEDBB01}"/>
              </a:ext>
            </a:extLst>
          </p:cNvPr>
          <p:cNvSpPr txBox="1"/>
          <p:nvPr/>
        </p:nvSpPr>
        <p:spPr>
          <a:xfrm>
            <a:off x="1478280" y="3640752"/>
            <a:ext cx="856488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@media 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not|only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mediatype</a:t>
            </a:r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and</a:t>
            </a:r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       (</a:t>
            </a:r>
            <a:r>
              <a:rPr lang="en-US" sz="2400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mediafeature</a:t>
            </a:r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and|or|not</a:t>
            </a:r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mediafeature</a:t>
            </a:r>
            <a:r>
              <a:rPr lang="en-US" sz="2400" i="1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  CSS-Code;</a:t>
            </a:r>
            <a:b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KZ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F8207-7054-D43D-139B-C3D3F7A9BE0A}"/>
              </a:ext>
            </a:extLst>
          </p:cNvPr>
          <p:cNvSpPr txBox="1"/>
          <p:nvPr/>
        </p:nvSpPr>
        <p:spPr>
          <a:xfrm>
            <a:off x="1478280" y="5585995"/>
            <a:ext cx="8048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KZ" sz="2800" dirty="0">
                <a:solidFill>
                  <a:srgbClr val="C00000"/>
                </a:solidFill>
              </a:rPr>
              <a:t>ediatype</a:t>
            </a:r>
            <a:r>
              <a:rPr lang="en-KZ" sz="2800" dirty="0"/>
              <a:t>:  all, print, </a:t>
            </a:r>
            <a:r>
              <a:rPr lang="en-KZ" sz="2800" dirty="0">
                <a:solidFill>
                  <a:schemeClr val="accent1"/>
                </a:solidFill>
              </a:rPr>
              <a:t>screen</a:t>
            </a:r>
            <a:r>
              <a:rPr lang="en-KZ" sz="2800" dirty="0"/>
              <a:t>, speech</a:t>
            </a:r>
          </a:p>
          <a:p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KZ" sz="2800" dirty="0">
                <a:solidFill>
                  <a:srgbClr val="C00000"/>
                </a:solidFill>
              </a:rPr>
              <a:t>ediafeature</a:t>
            </a:r>
            <a:r>
              <a:rPr lang="en-KZ" sz="2800" dirty="0"/>
              <a:t>: </a:t>
            </a:r>
            <a:r>
              <a:rPr lang="en-US" sz="2800" dirty="0"/>
              <a:t>max-width, min-width, orientation, etc.</a:t>
            </a:r>
            <a:endParaRPr lang="en-KZ" sz="2800" dirty="0"/>
          </a:p>
        </p:txBody>
      </p:sp>
    </p:spTree>
    <p:extLst>
      <p:ext uri="{BB962C8B-B14F-4D97-AF65-F5344CB8AC3E}">
        <p14:creationId xmlns:p14="http://schemas.microsoft.com/office/powerpoint/2010/main" val="140349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5" y="1932484"/>
            <a:ext cx="9424813" cy="45603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Media queries use </a:t>
            </a:r>
            <a:r>
              <a:rPr lang="en-US" sz="3600" dirty="0">
                <a:solidFill>
                  <a:srgbClr val="FF0000"/>
                </a:solidFill>
              </a:rPr>
              <a:t>breakpoints </a:t>
            </a:r>
            <a:r>
              <a:rPr lang="en-US" sz="3600" dirty="0">
                <a:solidFill>
                  <a:srgbClr val="0070C0"/>
                </a:solidFill>
              </a:rPr>
              <a:t>(screen sizes) </a:t>
            </a:r>
            <a:r>
              <a:rPr lang="en-US" sz="3600" dirty="0"/>
              <a:t>to decide how content needs to be rendered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Common breakpoints (in pixels):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Mobile</a:t>
            </a:r>
            <a:r>
              <a:rPr lang="en-US" sz="3200" dirty="0"/>
              <a:t>: up to 767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Tablet</a:t>
            </a:r>
            <a:r>
              <a:rPr lang="en-US" sz="3200" dirty="0"/>
              <a:t>: 768 – 1023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Desktop</a:t>
            </a:r>
            <a:r>
              <a:rPr lang="en-US" sz="3200" dirty="0"/>
              <a:t>: 1024 – 1179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Desktop (extra): </a:t>
            </a:r>
            <a:r>
              <a:rPr lang="en-US" sz="3200" dirty="0"/>
              <a:t>1200 + 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F556F-6CD7-C636-17DC-8AA97104B750}"/>
              </a:ext>
            </a:extLst>
          </p:cNvPr>
          <p:cNvSpPr txBox="1"/>
          <p:nvPr/>
        </p:nvSpPr>
        <p:spPr>
          <a:xfrm>
            <a:off x="6279910" y="4253428"/>
            <a:ext cx="5507102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screen and (min-width: 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768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px)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p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100%;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ightblue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KZ" sz="2000" dirty="0"/>
          </a:p>
        </p:txBody>
      </p:sp>
    </p:spTree>
    <p:extLst>
      <p:ext uri="{BB962C8B-B14F-4D97-AF65-F5344CB8AC3E}">
        <p14:creationId xmlns:p14="http://schemas.microsoft.com/office/powerpoint/2010/main" val="193883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Flexible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7398961" cy="236476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Website layout can be optimized for a a device’s screen size: 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reposition elements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resize elements (images)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hide or partially show elements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725D418-B38C-059F-F68F-022703046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3"/>
          <a:stretch/>
        </p:blipFill>
        <p:spPr bwMode="auto">
          <a:xfrm>
            <a:off x="8415274" y="1717996"/>
            <a:ext cx="3371738" cy="502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opping Logo">
            <a:extLst>
              <a:ext uri="{FF2B5EF4-FFF2-40B4-BE49-F238E27FC236}">
                <a16:creationId xmlns:a16="http://schemas.microsoft.com/office/drawing/2014/main" id="{EE8F03B4-3854-2B6E-69B6-6908707F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6" y="4468591"/>
            <a:ext cx="3886544" cy="22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eating a CSS only Hamburger Menu Icon (no Images or Icon Fonts) - Super  Dev Resources">
            <a:extLst>
              <a:ext uri="{FF2B5EF4-FFF2-40B4-BE49-F238E27FC236}">
                <a16:creationId xmlns:a16="http://schemas.microsoft.com/office/drawing/2014/main" id="{A64322C6-AC20-0F73-F1BC-959888F6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05" y="5134472"/>
            <a:ext cx="2786023" cy="135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594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Menlo</vt:lpstr>
      <vt:lpstr>Office Theme</vt:lpstr>
      <vt:lpstr>Web Programming and Problem Solving</vt:lpstr>
      <vt:lpstr>Content</vt:lpstr>
      <vt:lpstr>What is Responsive  Web Design?</vt:lpstr>
      <vt:lpstr>What is Responsive Design?</vt:lpstr>
      <vt:lpstr>Device Statistics</vt:lpstr>
      <vt:lpstr>Main Strategies</vt:lpstr>
      <vt:lpstr>Media queries</vt:lpstr>
      <vt:lpstr>Media queries</vt:lpstr>
      <vt:lpstr>Flexible layouts</vt:lpstr>
      <vt:lpstr>Grid View</vt:lpstr>
      <vt:lpstr>Responsive images</vt:lpstr>
      <vt:lpstr>Relative units</vt:lpstr>
      <vt:lpstr>Viewport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363</cp:revision>
  <dcterms:created xsi:type="dcterms:W3CDTF">2022-08-15T04:39:53Z</dcterms:created>
  <dcterms:modified xsi:type="dcterms:W3CDTF">2022-09-19T01:19:23Z</dcterms:modified>
</cp:coreProperties>
</file>