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8" r:id="rId4"/>
    <p:sldId id="315" r:id="rId5"/>
    <p:sldId id="319" r:id="rId6"/>
    <p:sldId id="316" r:id="rId7"/>
    <p:sldId id="324" r:id="rId8"/>
    <p:sldId id="325" r:id="rId9"/>
    <p:sldId id="327" r:id="rId10"/>
    <p:sldId id="317" r:id="rId11"/>
    <p:sldId id="328" r:id="rId12"/>
    <p:sldId id="320" r:id="rId13"/>
    <p:sldId id="297" r:id="rId14"/>
    <p:sldId id="273" r:id="rId15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jake" initials="jj" lastIdx="1" clrIdx="0">
    <p:extLst>
      <p:ext uri="{19B8F6BF-5375-455C-9EA6-DF929625EA0E}">
        <p15:presenceInfo xmlns:p15="http://schemas.microsoft.com/office/powerpoint/2012/main" userId="df13ee420a651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405"/>
  </p:normalViewPr>
  <p:slideViewPr>
    <p:cSldViewPr snapToGrid="0">
      <p:cViewPr varScale="1">
        <p:scale>
          <a:sx n="84" d="100"/>
          <a:sy n="8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11/9/22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 dirty="0">
                <a:solidFill>
                  <a:srgbClr val="111111"/>
                </a:solidFill>
              </a:rPr>
              <a:t>DOM Manipulation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Date: 09.11.2022</a:t>
            </a: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Attribute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D64771-80F2-D67D-696D-220F381F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7" y="1932485"/>
            <a:ext cx="10677225" cy="22127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The attributes of an HTML element can be accessed and manipulated using:</a:t>
            </a:r>
          </a:p>
          <a:p>
            <a:pPr lvl="1">
              <a:lnSpc>
                <a:spcPct val="120000"/>
              </a:lnSpc>
            </a:pPr>
            <a:r>
              <a:rPr lang="en-US" sz="2800" i="0" dirty="0" err="1">
                <a:solidFill>
                  <a:srgbClr val="000000"/>
                </a:solidFill>
                <a:effectLst/>
              </a:rPr>
              <a:t>getAttribute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( 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&lt;</a:t>
            </a:r>
            <a:r>
              <a:rPr lang="en-US" sz="2800" i="0" dirty="0" err="1">
                <a:solidFill>
                  <a:schemeClr val="accent1"/>
                </a:solidFill>
                <a:effectLst/>
              </a:rPr>
              <a:t>attribute_name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&gt;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setAttribute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chemeClr val="accent1"/>
                </a:solidFill>
              </a:rPr>
              <a:t>&lt;</a:t>
            </a:r>
            <a:r>
              <a:rPr lang="en-US" sz="2800" dirty="0" err="1">
                <a:solidFill>
                  <a:schemeClr val="accent1"/>
                </a:solidFill>
              </a:rPr>
              <a:t>attribute_name</a:t>
            </a:r>
            <a:r>
              <a:rPr lang="en-US" sz="2800" dirty="0">
                <a:solidFill>
                  <a:schemeClr val="accent1"/>
                </a:solidFill>
              </a:rPr>
              <a:t>&gt;, &lt;</a:t>
            </a:r>
            <a:r>
              <a:rPr lang="en-US" sz="2800" dirty="0" err="1">
                <a:solidFill>
                  <a:schemeClr val="accent1"/>
                </a:solidFill>
              </a:rPr>
              <a:t>attribute_value</a:t>
            </a:r>
            <a:r>
              <a:rPr lang="en-US" sz="2800" dirty="0">
                <a:solidFill>
                  <a:schemeClr val="accent1"/>
                </a:solidFill>
              </a:rPr>
              <a:t>&gt; 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endParaRPr lang="en-US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05636-56B9-0043-51B5-F56C2F565ADD}"/>
              </a:ext>
            </a:extLst>
          </p:cNvPr>
          <p:cNvSpPr txBox="1"/>
          <p:nvPr/>
        </p:nvSpPr>
        <p:spPr>
          <a:xfrm>
            <a:off x="1104899" y="4143239"/>
            <a:ext cx="9982200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an HTML element - a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createElement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"a"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setAttribute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"https://w3schools.com"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innerText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= 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"W3Schools"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F30A6-B48D-B203-EE29-E7B8FFF32275}"/>
              </a:ext>
            </a:extLst>
          </p:cNvPr>
          <p:cNvSpPr txBox="1"/>
          <p:nvPr/>
        </p:nvSpPr>
        <p:spPr>
          <a:xfrm>
            <a:off x="990600" y="6356035"/>
            <a:ext cx="785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</a:rPr>
              <a:t>Note: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getAttribute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method returns null if there is no requested attribute</a:t>
            </a:r>
            <a:endParaRPr lang="en-KZ" sz="2000" dirty="0"/>
          </a:p>
        </p:txBody>
      </p:sp>
    </p:spTree>
    <p:extLst>
      <p:ext uri="{BB962C8B-B14F-4D97-AF65-F5344CB8AC3E}">
        <p14:creationId xmlns:p14="http://schemas.microsoft.com/office/powerpoint/2010/main" val="300068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Style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29F02-052F-6EA4-A5D6-848F07D3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Z" dirty="0"/>
              <a:t>To change CSS style of an element,</a:t>
            </a:r>
            <a:r>
              <a:rPr lang="en-KZ" b="1" dirty="0">
                <a:solidFill>
                  <a:srgbClr val="FF0000"/>
                </a:solidFill>
              </a:rPr>
              <a:t> style </a:t>
            </a:r>
            <a:r>
              <a:rPr lang="en-KZ" dirty="0"/>
              <a:t>property (attribute) can be used.</a:t>
            </a:r>
          </a:p>
          <a:p>
            <a:pPr marL="0" indent="0">
              <a:buNone/>
            </a:pPr>
            <a:r>
              <a:rPr lang="en-KZ" dirty="0">
                <a:solidFill>
                  <a:srgbClr val="FF0000"/>
                </a:solidFill>
              </a:rPr>
              <a:t>Note: </a:t>
            </a:r>
            <a:r>
              <a:rPr lang="en-KZ" dirty="0"/>
              <a:t>CSS property with </a:t>
            </a:r>
            <a:r>
              <a:rPr lang="en-KZ" b="1" dirty="0"/>
              <a:t>dash</a:t>
            </a:r>
            <a:r>
              <a:rPr lang="en-KZ" dirty="0"/>
              <a:t> are converted to </a:t>
            </a:r>
            <a:r>
              <a:rPr lang="en-KZ" b="1" dirty="0"/>
              <a:t>camel </a:t>
            </a:r>
            <a:r>
              <a:rPr lang="en-KZ" dirty="0"/>
              <a:t>case:</a:t>
            </a:r>
          </a:p>
          <a:p>
            <a:r>
              <a:rPr lang="en-US" dirty="0"/>
              <a:t>E</a:t>
            </a:r>
            <a:r>
              <a:rPr lang="en-KZ" dirty="0"/>
              <a:t>x: background-color -&gt; backgroundColor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6BC4-4C12-9EE7-165A-2BEF480F699C}"/>
              </a:ext>
            </a:extLst>
          </p:cNvPr>
          <p:cNvSpPr txBox="1"/>
          <p:nvPr/>
        </p:nvSpPr>
        <p:spPr>
          <a:xfrm>
            <a:off x="1670460" y="4273957"/>
            <a:ext cx="77783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createElement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innerText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"This is the first paragraph!"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backgroundColor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669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Class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83F04-16A3-5F7B-A5A2-E6BD4D9C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0320" cy="4351338"/>
          </a:xfrm>
        </p:spPr>
        <p:txBody>
          <a:bodyPr/>
          <a:lstStyle/>
          <a:p>
            <a:pPr marL="0" indent="0">
              <a:buNone/>
            </a:pPr>
            <a:r>
              <a:rPr lang="en-KZ" dirty="0"/>
              <a:t>The elements might define several classes which can be accessed using </a:t>
            </a:r>
            <a:r>
              <a:rPr lang="en-KZ" b="1" dirty="0">
                <a:solidFill>
                  <a:srgbClr val="FF0000"/>
                </a:solidFill>
              </a:rPr>
              <a:t>classList</a:t>
            </a:r>
            <a:r>
              <a:rPr lang="en-KZ" dirty="0"/>
              <a:t> property</a:t>
            </a:r>
          </a:p>
          <a:p>
            <a:r>
              <a:rPr lang="en-KZ" dirty="0"/>
              <a:t>classList returns a list of all the classes </a:t>
            </a:r>
          </a:p>
          <a:p>
            <a:r>
              <a:rPr lang="en-KZ" dirty="0"/>
              <a:t>classList itself has methods to add(), remove() and toggle() a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BD091-2470-CD87-5FA8-648E3F2A5C6B}"/>
              </a:ext>
            </a:extLst>
          </p:cNvPr>
          <p:cNvSpPr txBox="1"/>
          <p:nvPr/>
        </p:nvSpPr>
        <p:spPr>
          <a:xfrm>
            <a:off x="1386840" y="4145638"/>
            <a:ext cx="760476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KZ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KZ" dirty="0">
                <a:solidFill>
                  <a:srgbClr val="6A9955"/>
                </a:solidFill>
                <a:latin typeface="Menlo" panose="020B0609030804020204" pitchFamily="49" charset="0"/>
              </a:rPr>
              <a:t>add and remove a class to the element</a:t>
            </a:r>
            <a:endParaRPr lang="en-US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"btn1"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btn1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526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Summary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34" y="1825625"/>
            <a:ext cx="11153931" cy="4820104"/>
          </a:xfrm>
        </p:spPr>
        <p:txBody>
          <a:bodyPr>
            <a:normAutofit/>
          </a:bodyPr>
          <a:lstStyle/>
          <a:p>
            <a:r>
              <a:rPr lang="en-KZ" sz="3600" b="1" dirty="0"/>
              <a:t>Key takeaways</a:t>
            </a:r>
            <a:r>
              <a:rPr lang="en-KZ" sz="3600" dirty="0"/>
              <a:t>:</a:t>
            </a:r>
          </a:p>
          <a:p>
            <a:pPr lvl="1"/>
            <a:r>
              <a:rPr lang="en-US" sz="3200" b="1" dirty="0"/>
              <a:t>DOM</a:t>
            </a:r>
            <a:r>
              <a:rPr lang="en-US" sz="3200" dirty="0"/>
              <a:t> is a standard way to work with HTML document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document </a:t>
            </a:r>
            <a:r>
              <a:rPr lang="en-US" sz="3200" dirty="0"/>
              <a:t>object is used to access other elements</a:t>
            </a:r>
          </a:p>
          <a:p>
            <a:pPr lvl="1"/>
            <a:r>
              <a:rPr lang="en-US" sz="3200" dirty="0"/>
              <a:t>With JavaScript all the elements, their content, attributes, styles and classes can be accesses and manipulated.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101-B1BD-424C-1161-913E4EA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KZ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037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2" y="1927635"/>
            <a:ext cx="9787605" cy="4721137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3200" b="1" dirty="0"/>
              <a:t>Introduction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Finding Elements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Element Manipulation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Content Manipulation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Attribute Manipulation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Style Manipulation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Class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What is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1" y="1902440"/>
            <a:ext cx="11430000" cy="44526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The HTML DOM is a standard </a:t>
            </a:r>
            <a:r>
              <a:rPr lang="en-US" sz="3200" b="1" dirty="0"/>
              <a:t>object model </a:t>
            </a:r>
            <a:r>
              <a:rPr lang="en-US" sz="3200" dirty="0"/>
              <a:t>and </a:t>
            </a:r>
            <a:r>
              <a:rPr lang="en-US" sz="3200" b="1" dirty="0"/>
              <a:t>programming interface </a:t>
            </a:r>
            <a:r>
              <a:rPr lang="en-US" sz="3200" dirty="0"/>
              <a:t>for HTML document.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DOM defines: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HTML elements as objects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properties of all HTML elements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methods to access all HTML elements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events for all HTML elements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What is DOM?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64F25F-832E-8B60-8526-CAC857A5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442" y="2176249"/>
            <a:ext cx="3195296" cy="43166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7F4FC9-786D-468C-71B1-7F3F31716F1B}"/>
              </a:ext>
            </a:extLst>
          </p:cNvPr>
          <p:cNvSpPr txBox="1"/>
          <p:nvPr/>
        </p:nvSpPr>
        <p:spPr>
          <a:xfrm>
            <a:off x="206262" y="1721495"/>
            <a:ext cx="4722854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effectLst/>
                <a:latin typeface="Menlo" panose="020B0609030804020204" pitchFamily="49" charset="0"/>
              </a:rPr>
              <a:t>My title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effectLst/>
                <a:latin typeface="Menlo" panose="020B0609030804020204" pitchFamily="49" charset="0"/>
              </a:rPr>
              <a:t>My link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effectLst/>
                <a:latin typeface="Menlo" panose="020B0609030804020204" pitchFamily="49" charset="0"/>
              </a:rPr>
              <a:t>My header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DD285A46-157A-674C-0D80-EDD24BD4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36" y="3764280"/>
            <a:ext cx="4985328" cy="27285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DAF2B3-37A6-C4BA-759F-076014E76A2D}"/>
              </a:ext>
            </a:extLst>
          </p:cNvPr>
          <p:cNvSpPr txBox="1"/>
          <p:nvPr/>
        </p:nvSpPr>
        <p:spPr>
          <a:xfrm>
            <a:off x="9201240" y="1681802"/>
            <a:ext cx="19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b="1" dirty="0"/>
              <a:t>Browser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C0612-8C5B-E183-7A3D-3D779BF42DA0}"/>
              </a:ext>
            </a:extLst>
          </p:cNvPr>
          <p:cNvSpPr txBox="1"/>
          <p:nvPr/>
        </p:nvSpPr>
        <p:spPr>
          <a:xfrm>
            <a:off x="5769719" y="3198167"/>
            <a:ext cx="210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b="1" dirty="0"/>
              <a:t>Graphical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6690A-255C-6B52-83F4-167537306BFB}"/>
              </a:ext>
            </a:extLst>
          </p:cNvPr>
          <p:cNvSpPr txBox="1"/>
          <p:nvPr/>
        </p:nvSpPr>
        <p:spPr>
          <a:xfrm>
            <a:off x="206262" y="4845848"/>
            <a:ext cx="164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b="1" dirty="0"/>
              <a:t>HTML View</a:t>
            </a:r>
          </a:p>
        </p:txBody>
      </p:sp>
    </p:spTree>
    <p:extLst>
      <p:ext uri="{BB962C8B-B14F-4D97-AF65-F5344CB8AC3E}">
        <p14:creationId xmlns:p14="http://schemas.microsoft.com/office/powerpoint/2010/main" val="21589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Document Object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4AC74A-255F-3615-0F6B-44099AE54B01}"/>
              </a:ext>
            </a:extLst>
          </p:cNvPr>
          <p:cNvSpPr txBox="1">
            <a:spLocks/>
          </p:cNvSpPr>
          <p:nvPr/>
        </p:nvSpPr>
        <p:spPr>
          <a:xfrm>
            <a:off x="618347" y="1902440"/>
            <a:ext cx="10537333" cy="445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000000"/>
                </a:solidFill>
              </a:rPr>
              <a:t>The main object in the DOM is </a:t>
            </a:r>
            <a:r>
              <a:rPr lang="en-US" sz="3200" dirty="0">
                <a:solidFill>
                  <a:srgbClr val="FF0000"/>
                </a:solidFill>
              </a:rPr>
              <a:t>document</a:t>
            </a:r>
            <a:r>
              <a:rPr lang="en-US" sz="3200" dirty="0">
                <a:solidFill>
                  <a:srgbClr val="000000"/>
                </a:solidFill>
              </a:rPr>
              <a:t>. All the elements are accessible via </a:t>
            </a:r>
            <a:r>
              <a:rPr lang="en-US" sz="3200" dirty="0">
                <a:solidFill>
                  <a:srgbClr val="FF0000"/>
                </a:solidFill>
              </a:rPr>
              <a:t>document.</a:t>
            </a:r>
          </a:p>
          <a:p>
            <a:pPr marL="0" indent="0" algn="l">
              <a:buNone/>
            </a:pPr>
            <a:r>
              <a:rPr lang="en-US" sz="3200" dirty="0"/>
              <a:t>Main methods to access elements:</a:t>
            </a:r>
          </a:p>
          <a:p>
            <a:pPr lvl="1"/>
            <a:r>
              <a:rPr lang="en-US" sz="3200" dirty="0"/>
              <a:t>Finding elements</a:t>
            </a:r>
          </a:p>
          <a:p>
            <a:pPr lvl="1"/>
            <a:r>
              <a:rPr lang="en-US" sz="3200" dirty="0"/>
              <a:t>Creating elements</a:t>
            </a:r>
          </a:p>
          <a:p>
            <a:pPr lvl="1"/>
            <a:r>
              <a:rPr lang="en-US" sz="3200" dirty="0"/>
              <a:t>Adding elements</a:t>
            </a:r>
          </a:p>
          <a:p>
            <a:pPr lvl="1"/>
            <a:r>
              <a:rPr lang="en-US" sz="3200" dirty="0"/>
              <a:t>Deleting elements</a:t>
            </a:r>
          </a:p>
        </p:txBody>
      </p:sp>
    </p:spTree>
    <p:extLst>
      <p:ext uri="{BB962C8B-B14F-4D97-AF65-F5344CB8AC3E}">
        <p14:creationId xmlns:p14="http://schemas.microsoft.com/office/powerpoint/2010/main" val="181549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b="1" dirty="0"/>
              <a:t>Finding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7" y="1932484"/>
            <a:ext cx="10677225" cy="45603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The elements in DOM can be found by element’s ID, tag and class names, CSS selector:</a:t>
            </a:r>
          </a:p>
          <a:p>
            <a:pPr lvl="1">
              <a:lnSpc>
                <a:spcPct val="12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d</a:t>
            </a:r>
            <a:r>
              <a:rPr lang="en-US" sz="2800" i="0" dirty="0" err="1">
                <a:solidFill>
                  <a:srgbClr val="000000"/>
                </a:solidFill>
                <a:effectLst/>
              </a:rPr>
              <a:t>ocument.</a:t>
            </a:r>
            <a:r>
              <a:rPr lang="en-US" sz="2800" i="0" dirty="0" err="1">
                <a:solidFill>
                  <a:srgbClr val="C00000"/>
                </a:solidFill>
                <a:effectLst/>
              </a:rPr>
              <a:t>getElementById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( 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&lt;</a:t>
            </a:r>
            <a:r>
              <a:rPr lang="en-US" sz="2800" i="0" dirty="0" err="1">
                <a:solidFill>
                  <a:schemeClr val="accent1"/>
                </a:solidFill>
                <a:effectLst/>
              </a:rPr>
              <a:t>element_id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&gt;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document.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sz="2800" dirty="0">
                <a:solidFill>
                  <a:srgbClr val="000000"/>
                </a:solidFill>
              </a:rPr>
              <a:t>( </a:t>
            </a:r>
            <a:r>
              <a:rPr lang="en-US" sz="2800" dirty="0">
                <a:solidFill>
                  <a:schemeClr val="accent1"/>
                </a:solidFill>
              </a:rPr>
              <a:t>&lt;</a:t>
            </a:r>
            <a:r>
              <a:rPr lang="en-US" sz="2800" dirty="0" err="1">
                <a:solidFill>
                  <a:schemeClr val="accent1"/>
                </a:solidFill>
              </a:rPr>
              <a:t>tag_name</a:t>
            </a:r>
            <a:r>
              <a:rPr lang="en-US" sz="2800" dirty="0">
                <a:solidFill>
                  <a:schemeClr val="accent1"/>
                </a:solidFill>
              </a:rPr>
              <a:t>&gt; 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800" i="0" dirty="0" err="1">
                <a:solidFill>
                  <a:srgbClr val="000000"/>
                </a:solidFill>
                <a:effectLst/>
              </a:rPr>
              <a:t>document.</a:t>
            </a:r>
            <a:r>
              <a:rPr lang="en-US" sz="2800" i="0" dirty="0" err="1">
                <a:solidFill>
                  <a:srgbClr val="C00000"/>
                </a:solidFill>
                <a:effectLst/>
              </a:rPr>
              <a:t>getElementsByClassName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( 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&lt;</a:t>
            </a:r>
            <a:r>
              <a:rPr lang="en-US" sz="2800" i="0" dirty="0" err="1">
                <a:solidFill>
                  <a:schemeClr val="accent1"/>
                </a:solidFill>
                <a:effectLst/>
              </a:rPr>
              <a:t>class_name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&gt;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800" i="0" dirty="0" err="1">
                <a:solidFill>
                  <a:srgbClr val="000000"/>
                </a:solidFill>
                <a:effectLst/>
              </a:rPr>
              <a:t>document.</a:t>
            </a:r>
            <a:r>
              <a:rPr lang="en-US" sz="280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querySelectorAll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( </a:t>
            </a:r>
            <a:r>
              <a:rPr lang="en-US" sz="2800" i="0" dirty="0">
                <a:solidFill>
                  <a:schemeClr val="accent1"/>
                </a:solidFill>
                <a:effectLst/>
              </a:rPr>
              <a:t>&lt;CSS selector&gt;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80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Note that the last three methods return an array of elements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3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Element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AC6B75-B87B-5686-170D-F704062D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3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Z" sz="3600" dirty="0"/>
              <a:t>The main methods to work with elements are:</a:t>
            </a:r>
          </a:p>
          <a:p>
            <a:pPr lvl="1"/>
            <a:r>
              <a:rPr lang="en-US" sz="3200" dirty="0" err="1"/>
              <a:t>document.</a:t>
            </a:r>
            <a:r>
              <a:rPr lang="en-US" sz="3200" dirty="0" err="1">
                <a:solidFill>
                  <a:srgbClr val="C00000"/>
                </a:solidFill>
              </a:rPr>
              <a:t>createElement</a:t>
            </a:r>
            <a:r>
              <a:rPr lang="en-US" sz="3200" dirty="0"/>
              <a:t>( </a:t>
            </a:r>
            <a:r>
              <a:rPr lang="en-US" sz="3200" dirty="0">
                <a:solidFill>
                  <a:schemeClr val="accent1"/>
                </a:solidFill>
              </a:rPr>
              <a:t>&lt;element&gt; </a:t>
            </a:r>
            <a:r>
              <a:rPr lang="en-US" sz="3200" dirty="0"/>
              <a:t>)	</a:t>
            </a:r>
          </a:p>
          <a:p>
            <a:pPr lvl="1"/>
            <a:r>
              <a:rPr lang="en-US" sz="3200" dirty="0" err="1"/>
              <a:t>document.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removeChild</a:t>
            </a:r>
            <a:r>
              <a:rPr lang="en-US" sz="3200" dirty="0"/>
              <a:t>( </a:t>
            </a:r>
            <a:r>
              <a:rPr lang="en-US" sz="3200" dirty="0">
                <a:solidFill>
                  <a:schemeClr val="accent1"/>
                </a:solidFill>
              </a:rPr>
              <a:t>&lt;element&gt; </a:t>
            </a:r>
            <a:r>
              <a:rPr lang="en-US" sz="3200" dirty="0"/>
              <a:t>)	</a:t>
            </a:r>
          </a:p>
          <a:p>
            <a:pPr lvl="1"/>
            <a:r>
              <a:rPr lang="en-US" sz="3200" dirty="0" err="1"/>
              <a:t>document.</a:t>
            </a:r>
            <a:r>
              <a:rPr lang="en-US" sz="3200" dirty="0" err="1">
                <a:solidFill>
                  <a:schemeClr val="accent1"/>
                </a:solidFill>
              </a:rPr>
              <a:t>appendChild</a:t>
            </a:r>
            <a:r>
              <a:rPr lang="en-US" sz="3200" dirty="0"/>
              <a:t>( </a:t>
            </a:r>
            <a:r>
              <a:rPr lang="en-US" sz="3200" dirty="0">
                <a:solidFill>
                  <a:schemeClr val="accent1"/>
                </a:solidFill>
              </a:rPr>
              <a:t>&lt;element&gt; </a:t>
            </a:r>
            <a:r>
              <a:rPr lang="en-US" sz="3200" dirty="0"/>
              <a:t>)	</a:t>
            </a:r>
          </a:p>
          <a:p>
            <a:pPr lvl="1"/>
            <a:r>
              <a:rPr lang="en-US" sz="3200" dirty="0" err="1"/>
              <a:t>document.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replaceChild</a:t>
            </a:r>
            <a:r>
              <a:rPr lang="en-US" sz="3200" dirty="0"/>
              <a:t>( </a:t>
            </a:r>
            <a:r>
              <a:rPr lang="en-US" sz="3200" dirty="0">
                <a:solidFill>
                  <a:schemeClr val="accent1"/>
                </a:solidFill>
              </a:rPr>
              <a:t>&lt;</a:t>
            </a:r>
            <a:r>
              <a:rPr lang="en-US" sz="3200" dirty="0" err="1">
                <a:solidFill>
                  <a:schemeClr val="accent1"/>
                </a:solidFill>
              </a:rPr>
              <a:t>new_element</a:t>
            </a:r>
            <a:r>
              <a:rPr lang="en-US" sz="3200" dirty="0">
                <a:solidFill>
                  <a:schemeClr val="accent1"/>
                </a:solidFill>
              </a:rPr>
              <a:t>&gt;, &lt;</a:t>
            </a:r>
            <a:r>
              <a:rPr lang="en-US" sz="3200" dirty="0" err="1">
                <a:solidFill>
                  <a:schemeClr val="accent1"/>
                </a:solidFill>
              </a:rPr>
              <a:t>old_element</a:t>
            </a:r>
            <a:r>
              <a:rPr lang="en-US" sz="3200" dirty="0">
                <a:solidFill>
                  <a:schemeClr val="accent1"/>
                </a:solidFill>
              </a:rPr>
              <a:t>&gt;</a:t>
            </a:r>
            <a:r>
              <a:rPr lang="en-US" sz="3200" dirty="0"/>
              <a:t>)</a:t>
            </a:r>
            <a:endParaRPr lang="en-KZ" sz="3200" dirty="0"/>
          </a:p>
        </p:txBody>
      </p:sp>
    </p:spTree>
    <p:extLst>
      <p:ext uri="{BB962C8B-B14F-4D97-AF65-F5344CB8AC3E}">
        <p14:creationId xmlns:p14="http://schemas.microsoft.com/office/powerpoint/2010/main" val="338282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Element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FCF2-2105-337E-CF22-50569CCB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055"/>
          </a:xfrm>
        </p:spPr>
        <p:txBody>
          <a:bodyPr/>
          <a:lstStyle/>
          <a:p>
            <a:r>
              <a:rPr lang="en-KZ" dirty="0"/>
              <a:t>Example: Adding a header element to the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5AE37-F221-95F7-4F55-7DD036A137E8}"/>
              </a:ext>
            </a:extLst>
          </p:cNvPr>
          <p:cNvSpPr txBox="1"/>
          <p:nvPr/>
        </p:nvSpPr>
        <p:spPr>
          <a:xfrm>
            <a:off x="1234440" y="2529840"/>
            <a:ext cx="702564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the initial document object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document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an HTML element - h1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h1 </a:t>
            </a:r>
            <a:r>
              <a:rPr lang="en-US" b="0" dirty="0">
                <a:effectLst/>
                <a:latin typeface="Menlo" panose="020B0609030804020204" pitchFamily="49" charset="0"/>
              </a:rPr>
              <a:t>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createElement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"h1"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append the h1-element to the body-element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document.body.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the final document object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document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905863-6267-7E59-8752-E16303210349}"/>
              </a:ext>
            </a:extLst>
          </p:cNvPr>
          <p:cNvSpPr txBox="1"/>
          <p:nvPr/>
        </p:nvSpPr>
        <p:spPr>
          <a:xfrm>
            <a:off x="1234440" y="6296918"/>
            <a:ext cx="616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000" dirty="0">
                <a:solidFill>
                  <a:srgbClr val="FF0000"/>
                </a:solidFill>
              </a:rPr>
              <a:t>Note that the header element has no text, i.e. it is empty </a:t>
            </a:r>
          </a:p>
        </p:txBody>
      </p:sp>
    </p:spTree>
    <p:extLst>
      <p:ext uri="{BB962C8B-B14F-4D97-AF65-F5344CB8AC3E}">
        <p14:creationId xmlns:p14="http://schemas.microsoft.com/office/powerpoint/2010/main" val="370948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Content Manipulation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6CE974-B92A-0E2E-8965-2D11492B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1055"/>
          </a:xfrm>
        </p:spPr>
        <p:txBody>
          <a:bodyPr/>
          <a:lstStyle/>
          <a:p>
            <a:r>
              <a:rPr lang="en-KZ" sz="2800" dirty="0"/>
              <a:t>There are two basic properties to manipulate content </a:t>
            </a:r>
          </a:p>
          <a:p>
            <a:pPr marL="0" indent="0">
              <a:buNone/>
            </a:pPr>
            <a:r>
              <a:rPr lang="en-KZ" sz="2800" dirty="0"/>
              <a:t>of the elements (add, clear):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KZ" sz="2800" dirty="0"/>
              <a:t>innerText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KZ" sz="2800" dirty="0"/>
              <a:t>innerHTML</a:t>
            </a:r>
            <a:endParaRPr lang="en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1F24C-2319-87D2-81EA-482189E9E627}"/>
              </a:ext>
            </a:extLst>
          </p:cNvPr>
          <p:cNvSpPr txBox="1"/>
          <p:nvPr/>
        </p:nvSpPr>
        <p:spPr>
          <a:xfrm>
            <a:off x="5362224" y="2438400"/>
            <a:ext cx="6424788" cy="4247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the initial document object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document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an HTML element - h1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h1 </a:t>
            </a:r>
            <a:r>
              <a:rPr lang="en-US" b="0" dirty="0">
                <a:effectLst/>
                <a:latin typeface="Menlo" panose="020B0609030804020204" pitchFamily="49" charset="0"/>
              </a:rPr>
              <a:t>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createElement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"h1"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an HTML element - h1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h1.</a:t>
            </a:r>
            <a:r>
              <a:rPr lang="en-US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innerText</a:t>
            </a:r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”&lt;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&gt;Header Text&lt;/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&gt;"</a:t>
            </a:r>
            <a:endParaRPr lang="en-US" b="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append the h1-element to the body-element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document.body.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the final document object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document</a:t>
            </a:r>
            <a:r>
              <a:rPr lang="en-US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3C95-6031-C54C-EFBF-069427EE7F9A}"/>
              </a:ext>
            </a:extLst>
          </p:cNvPr>
          <p:cNvSpPr txBox="1"/>
          <p:nvPr/>
        </p:nvSpPr>
        <p:spPr>
          <a:xfrm>
            <a:off x="322848" y="3985826"/>
            <a:ext cx="43476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000" b="1" dirty="0">
                <a:solidFill>
                  <a:srgbClr val="FF0000"/>
                </a:solidFill>
              </a:rPr>
              <a:t>NOTE:</a:t>
            </a:r>
          </a:p>
          <a:p>
            <a:r>
              <a:rPr lang="en-KZ" sz="2000" dirty="0"/>
              <a:t>With </a:t>
            </a:r>
            <a:r>
              <a:rPr lang="en-KZ" sz="2000" dirty="0">
                <a:solidFill>
                  <a:srgbClr val="C00000"/>
                </a:solidFill>
              </a:rPr>
              <a:t>innerHTML</a:t>
            </a:r>
            <a:r>
              <a:rPr lang="en-KZ" sz="2000" dirty="0"/>
              <a:t>, the content is treated </a:t>
            </a:r>
          </a:p>
          <a:p>
            <a:r>
              <a:rPr lang="en-KZ" sz="2000" dirty="0"/>
              <a:t>as an HTML content, i.e.properly </a:t>
            </a:r>
          </a:p>
          <a:p>
            <a:r>
              <a:rPr lang="en-KZ" sz="2000" dirty="0"/>
              <a:t>decoding HTML tags.</a:t>
            </a:r>
          </a:p>
          <a:p>
            <a:endParaRPr lang="en-KZ" sz="2000" dirty="0"/>
          </a:p>
          <a:p>
            <a:r>
              <a:rPr lang="en-KZ" sz="2000" dirty="0"/>
              <a:t>With </a:t>
            </a:r>
            <a:r>
              <a:rPr lang="en-KZ" sz="2000" dirty="0">
                <a:solidFill>
                  <a:srgbClr val="C00000"/>
                </a:solidFill>
              </a:rPr>
              <a:t>innerText</a:t>
            </a:r>
            <a:r>
              <a:rPr lang="en-KZ" sz="2000" dirty="0"/>
              <a:t>, the content is treated </a:t>
            </a:r>
          </a:p>
          <a:p>
            <a:r>
              <a:rPr lang="en-KZ" sz="2000" dirty="0"/>
              <a:t>as pure text.</a:t>
            </a:r>
          </a:p>
        </p:txBody>
      </p:sp>
    </p:spTree>
    <p:extLst>
      <p:ext uri="{BB962C8B-B14F-4D97-AF65-F5344CB8AC3E}">
        <p14:creationId xmlns:p14="http://schemas.microsoft.com/office/powerpoint/2010/main" val="31639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821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Web Programming and Problem Solving</vt:lpstr>
      <vt:lpstr>Content</vt:lpstr>
      <vt:lpstr>What is DOM?</vt:lpstr>
      <vt:lpstr>What is DOM?</vt:lpstr>
      <vt:lpstr>Document Object</vt:lpstr>
      <vt:lpstr>Finding elements</vt:lpstr>
      <vt:lpstr>Element Manipulation</vt:lpstr>
      <vt:lpstr>Element Manipulation</vt:lpstr>
      <vt:lpstr>Content Manipulation</vt:lpstr>
      <vt:lpstr>Attribute Manipulation</vt:lpstr>
      <vt:lpstr>Style Manipulation</vt:lpstr>
      <vt:lpstr>Class Manipulation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537</cp:revision>
  <dcterms:created xsi:type="dcterms:W3CDTF">2022-08-15T04:39:53Z</dcterms:created>
  <dcterms:modified xsi:type="dcterms:W3CDTF">2022-11-09T07:20:35Z</dcterms:modified>
</cp:coreProperties>
</file>