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1" r:id="rId4"/>
    <p:sldId id="275" r:id="rId5"/>
    <p:sldId id="295" r:id="rId6"/>
    <p:sldId id="276" r:id="rId7"/>
    <p:sldId id="293" r:id="rId8"/>
    <p:sldId id="296" r:id="rId9"/>
    <p:sldId id="298" r:id="rId10"/>
    <p:sldId id="299" r:id="rId11"/>
    <p:sldId id="302" r:id="rId12"/>
    <p:sldId id="301" r:id="rId13"/>
    <p:sldId id="304" r:id="rId14"/>
    <p:sldId id="303" r:id="rId15"/>
    <p:sldId id="305" r:id="rId16"/>
    <p:sldId id="306" r:id="rId17"/>
    <p:sldId id="307" r:id="rId18"/>
    <p:sldId id="308" r:id="rId19"/>
    <p:sldId id="309" r:id="rId20"/>
    <p:sldId id="297" r:id="rId21"/>
    <p:sldId id="273" r:id="rId22"/>
  </p:sldIdLst>
  <p:sldSz cx="12192000" cy="6858000"/>
  <p:notesSz cx="6858000" cy="9144000"/>
  <p:defaultTextStyle>
    <a:defPPr>
      <a:defRPr lang="en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e jake" initials="jj" lastIdx="1" clrIdx="0">
    <p:extLst>
      <p:ext uri="{19B8F6BF-5375-455C-9EA6-DF929625EA0E}">
        <p15:presenceInfo xmlns:p15="http://schemas.microsoft.com/office/powerpoint/2012/main" userId="df13ee420a6510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6"/>
    <p:restoredTop sz="96405"/>
  </p:normalViewPr>
  <p:slideViewPr>
    <p:cSldViewPr snapToGrid="0">
      <p:cViewPr varScale="1">
        <p:scale>
          <a:sx n="84" d="100"/>
          <a:sy n="84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84AA-7E66-E54E-5C82-FA25CA3F9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82C7D-1321-21CD-68A4-96C85D7BF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1959-58B5-58A3-1340-C814D31B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9/14/22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9CE0F-7CFA-6832-5DCD-7453972F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3D1E8-9134-5E4C-1C1D-FBC60DA2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425620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7AFF-6110-AA04-DAFB-B9A10E74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7F8CE-3FD4-8726-664B-1C13A618D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1E7A-5418-7686-95C3-D8F35C7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9/14/22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05CB1-5CF5-AB94-2C79-31D030E5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C4CC3-41BB-8CDE-06EF-FD011492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86533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2DC82-DF9A-A1A0-4EF5-194A8A971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F1436-36AE-78FB-3F9F-682F2E9F3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C570-A3B6-6F93-6605-CBF0F003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9/14/22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43994-8E3A-D1C3-5A6A-375571C0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D58F3-ED69-0F5B-B5C6-73DCF95E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92555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11C1-E498-03A6-B09A-AB02A2B2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0A1DD-3CD6-7E33-8626-2C29E160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A392B-10CA-B67C-DAF4-2566240C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9/14/22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F3B8C-4211-201B-5D91-990FB1EB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9B01D-0D40-9D17-7809-5733EAA4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1692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3C85-7C24-F912-E5FF-B174127E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4FFB9-009F-0041-C291-8906F0CFF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28F2A-8153-4081-069A-D9E7FF5B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9/14/22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51199-DCAA-202A-5D4E-28594644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A26CA-119E-61B3-F8E7-5625EDDA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69855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8AF2-AB9B-EF3C-1618-6EF2E8C0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158FD-F6E5-DB9C-1789-9430F8372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C592C-E05E-0B02-D0FE-526FA2D3C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90FAD-C7A0-0893-0288-1C36FD71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9/14/22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FB089-4F10-5C2C-6F3D-21F1B10F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C2E84-6F33-6BBE-6E4E-DD970B45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44319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8922-D114-2A6D-1DF2-99C3C3D7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3DB7C-7877-6E5E-8F0D-B9695BDD1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E598E-F0BC-CCFB-AB7B-366A98921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1E419-9959-CF76-0391-D1B33FC63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21D66-A670-B51D-24CC-7650BB7DD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42CA7-3FF9-AB83-CFD4-F8D3DE88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9/14/22</a:t>
            </a:fld>
            <a:endParaRPr lang="en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85838F-D2BE-BCBE-ABC2-3A83CD7D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A5C94-14E4-B762-CB7D-40942732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57453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3488-B710-451E-12F9-CB78D72E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DB41E-1528-022E-5B52-B619E463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9/14/22</a:t>
            </a:fld>
            <a:endParaRPr lang="en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B5C3D-A825-1806-E41A-861CE19E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A889F-4092-027B-E550-43AA5C54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53265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591D6-806E-30D4-FD26-14CA3E89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9/14/22</a:t>
            </a:fld>
            <a:endParaRPr lang="en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E1E8A-C76C-F681-59FF-92E0258C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EA1FB-76EF-C702-A18F-98D588A8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82544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2603-275B-06C8-AFB6-25C561F0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942D-FE6A-4250-A413-DFF3C552C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38EC8-042B-DF60-D9B3-F4077CAF7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D573B-553D-F613-91F1-6DCE7BC5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9/14/22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AAA8B-285F-F584-CFE7-5C1FE27B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AF61F-22D3-86FC-59FE-4550F1AB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43481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C3C5-5D36-7900-4303-AA2FE17C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210BA-6727-BB30-B423-628E5C586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91BC8-CAD0-DCB1-A94A-E3B841048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D7AB5-40B1-352B-BD9F-020EF623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9/14/22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41AD7-B7B2-0012-1F92-8B21EC15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F3541-BD15-6726-1931-A911861B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64799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4B521-4BA8-7F79-C1CB-B7991A5A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95BBA-B929-3176-702E-0ABE38438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05586-8D72-76ED-12BB-E61B3CFA8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D3B34-5AD2-1B4C-B0AA-0B9F5999BFB4}" type="datetimeFigureOut">
              <a:rPr lang="en-KZ" smtClean="0"/>
              <a:t>9/14/22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608A8-5501-8447-6FF9-60C2B306C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EA3DA-2191-FEED-131D-98C3E2AF3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65844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1100-3835-7F68-E9EC-A4580FA07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Web Programming and Problem Solving</a:t>
            </a:r>
            <a:endParaRPr lang="en-KZ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DABD2-20D0-17C2-CD2C-4D3ED8560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3900" b="1" dirty="0">
                <a:solidFill>
                  <a:srgbClr val="111111"/>
                </a:solidFill>
              </a:rPr>
              <a:t>CSS (part 2)</a:t>
            </a:r>
          </a:p>
          <a:p>
            <a:pPr lvl="0">
              <a:defRPr/>
            </a:pPr>
            <a:r>
              <a:rPr lang="en-US" dirty="0">
                <a:solidFill>
                  <a:srgbClr val="111111"/>
                </a:solidFill>
              </a:rPr>
              <a:t>Date</a:t>
            </a:r>
            <a:r>
              <a:rPr lang="en-US">
                <a:solidFill>
                  <a:srgbClr val="111111"/>
                </a:solidFill>
              </a:rPr>
              <a:t>: 12.09.2022</a:t>
            </a:r>
            <a:endParaRPr lang="en-US" dirty="0">
              <a:solidFill>
                <a:srgbClr val="111111"/>
              </a:solidFill>
            </a:endParaRPr>
          </a:p>
          <a:p>
            <a:pPr lvl="0">
              <a:defRPr/>
            </a:pPr>
            <a:endParaRPr lang="en-US" dirty="0">
              <a:solidFill>
                <a:srgbClr val="111111"/>
              </a:solidFill>
            </a:endParaRPr>
          </a:p>
          <a:p>
            <a:pPr lvl="0">
              <a:defRPr/>
            </a:pPr>
            <a:r>
              <a:rPr lang="en-US" sz="3200" dirty="0">
                <a:solidFill>
                  <a:srgbClr val="111111"/>
                </a:solidFill>
              </a:rPr>
              <a:t>Instructor: </a:t>
            </a:r>
            <a:r>
              <a:rPr lang="en-US" sz="3200" dirty="0" err="1">
                <a:solidFill>
                  <a:srgbClr val="111111"/>
                </a:solidFill>
              </a:rPr>
              <a:t>Zhandos</a:t>
            </a:r>
            <a:r>
              <a:rPr lang="en-US" sz="3200" dirty="0">
                <a:solidFill>
                  <a:srgbClr val="111111"/>
                </a:solidFill>
              </a:rPr>
              <a:t> </a:t>
            </a:r>
            <a:r>
              <a:rPr lang="en-US" sz="3200" dirty="0" err="1">
                <a:solidFill>
                  <a:srgbClr val="111111"/>
                </a:solidFill>
              </a:rPr>
              <a:t>Yessenbayev</a:t>
            </a:r>
            <a:endParaRPr lang="en-US" sz="3200" dirty="0">
              <a:solidFill>
                <a:srgbClr val="111111"/>
              </a:solidFill>
            </a:endParaRPr>
          </a:p>
        </p:txBody>
      </p:sp>
      <p:pic>
        <p:nvPicPr>
          <p:cNvPr id="1026" name="Picture 2" descr="School of Engineering and Digital Sciences">
            <a:extLst>
              <a:ext uri="{FF2B5EF4-FFF2-40B4-BE49-F238E27FC236}">
                <a16:creationId xmlns:a16="http://schemas.microsoft.com/office/drawing/2014/main" id="{803BD423-7BDC-2978-3925-701665751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38867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azarbayev University">
            <a:extLst>
              <a:ext uri="{FF2B5EF4-FFF2-40B4-BE49-F238E27FC236}">
                <a16:creationId xmlns:a16="http://schemas.microsoft.com/office/drawing/2014/main" id="{91FF3662-933F-E38E-A584-0D54A7697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777234"/>
            <a:ext cx="3297677" cy="329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74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KZ" dirty="0"/>
              <a:t>Children Selectors</a:t>
            </a:r>
            <a:endParaRPr lang="en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47" y="1902440"/>
            <a:ext cx="11339191" cy="111188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To select direct children of some element, use </a:t>
            </a:r>
            <a:r>
              <a:rPr lang="en-US" sz="3600" b="1" dirty="0">
                <a:solidFill>
                  <a:srgbClr val="FF0000"/>
                </a:solidFill>
              </a:rPr>
              <a:t>&gt;</a:t>
            </a:r>
            <a:r>
              <a:rPr lang="en-US" sz="3600" dirty="0"/>
              <a:t> :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F7D631-7331-46F0-E940-CFA8F5613720}"/>
              </a:ext>
            </a:extLst>
          </p:cNvPr>
          <p:cNvSpPr txBox="1"/>
          <p:nvPr/>
        </p:nvSpPr>
        <p:spPr>
          <a:xfrm>
            <a:off x="840182" y="5199297"/>
            <a:ext cx="3808018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Menlo" panose="020B0609030804020204" pitchFamily="49" charset="0"/>
              </a:rPr>
              <a:t>body</a:t>
            </a:r>
            <a:r>
              <a:rPr lang="en-US" sz="2400" dirty="0"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li </a:t>
            </a:r>
            <a:r>
              <a:rPr lang="en-US" sz="2400" dirty="0"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latin typeface="Menlo" panose="020B0609030804020204" pitchFamily="49" charset="0"/>
              </a:rPr>
              <a:t>  color: green;</a:t>
            </a:r>
          </a:p>
          <a:p>
            <a:r>
              <a:rPr lang="en-US" sz="2400" dirty="0"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F8C20E-03D0-850E-CBC9-E048BC3EE47B}"/>
              </a:ext>
            </a:extLst>
          </p:cNvPr>
          <p:cNvCxnSpPr>
            <a:cxnSpLocks/>
          </p:cNvCxnSpPr>
          <p:nvPr/>
        </p:nvCxnSpPr>
        <p:spPr>
          <a:xfrm flipH="1">
            <a:off x="4816007" y="5608617"/>
            <a:ext cx="20877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DF4042-8F60-3C95-4F48-C5B3FC0F8355}"/>
              </a:ext>
            </a:extLst>
          </p:cNvPr>
          <p:cNvSpPr txBox="1"/>
          <p:nvPr/>
        </p:nvSpPr>
        <p:spPr>
          <a:xfrm>
            <a:off x="7071527" y="2766294"/>
            <a:ext cx="36552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Selects only the </a:t>
            </a:r>
            <a:r>
              <a:rPr lang="en-US" sz="2800" u="sng" dirty="0"/>
              <a:t>direct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li</a:t>
            </a:r>
            <a:br>
              <a:rPr lang="en-US" sz="2800" dirty="0"/>
            </a:br>
            <a:r>
              <a:rPr lang="en-US" sz="2800" dirty="0"/>
              <a:t>elements  of </a:t>
            </a:r>
            <a:r>
              <a:rPr lang="en-US" sz="2800" b="1" dirty="0" err="1">
                <a:solidFill>
                  <a:schemeClr val="accent1"/>
                </a:solidFill>
              </a:rPr>
              <a:t>ul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C16E24-367D-3BD9-BB7C-150F9E0CE71F}"/>
              </a:ext>
            </a:extLst>
          </p:cNvPr>
          <p:cNvSpPr txBox="1"/>
          <p:nvPr/>
        </p:nvSpPr>
        <p:spPr>
          <a:xfrm>
            <a:off x="7323695" y="5116323"/>
            <a:ext cx="28246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Selects </a:t>
            </a:r>
            <a:r>
              <a:rPr lang="en-US" sz="2800" u="sng" dirty="0"/>
              <a:t>all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li</a:t>
            </a:r>
            <a:br>
              <a:rPr lang="en-US" sz="2800" dirty="0"/>
            </a:br>
            <a:r>
              <a:rPr lang="en-US" sz="2800" dirty="0"/>
              <a:t>elements of </a:t>
            </a:r>
            <a:r>
              <a:rPr lang="en-US" sz="2800" b="1" dirty="0">
                <a:solidFill>
                  <a:schemeClr val="accent1"/>
                </a:solidFill>
              </a:rPr>
              <a:t>body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128F4B-7DA4-2CCA-5333-B87C769F053D}"/>
              </a:ext>
            </a:extLst>
          </p:cNvPr>
          <p:cNvSpPr txBox="1"/>
          <p:nvPr/>
        </p:nvSpPr>
        <p:spPr>
          <a:xfrm>
            <a:off x="840182" y="2702858"/>
            <a:ext cx="3808018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Menlo" panose="020B0609030804020204" pitchFamily="49" charset="0"/>
              </a:rPr>
              <a:t>ul</a:t>
            </a:r>
            <a:r>
              <a:rPr lang="en-US" sz="2400" dirty="0">
                <a:latin typeface="Menlo" panose="020B060903080402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li</a:t>
            </a:r>
            <a:r>
              <a:rPr lang="en-US" sz="2400" dirty="0">
                <a:latin typeface="Menlo" panose="020B0609030804020204" pitchFamily="49" charset="0"/>
              </a:rPr>
              <a:t> {</a:t>
            </a:r>
          </a:p>
          <a:p>
            <a:r>
              <a:rPr lang="en-US" sz="2400" dirty="0">
                <a:latin typeface="Menlo" panose="020B0609030804020204" pitchFamily="49" charset="0"/>
              </a:rPr>
              <a:t>  color: red;</a:t>
            </a:r>
          </a:p>
          <a:p>
            <a:r>
              <a:rPr lang="en-US" sz="2400" dirty="0"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6D8230-98B4-1EDD-6E66-91689CAA9A18}"/>
              </a:ext>
            </a:extLst>
          </p:cNvPr>
          <p:cNvSpPr txBox="1">
            <a:spLocks/>
          </p:cNvSpPr>
          <p:nvPr/>
        </p:nvSpPr>
        <p:spPr>
          <a:xfrm>
            <a:off x="618346" y="4337549"/>
            <a:ext cx="11339191" cy="735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3600" dirty="0"/>
              <a:t>To select any other direct child of some element: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5ACBA0-75D3-7343-EAE1-2AF648064B99}"/>
              </a:ext>
            </a:extLst>
          </p:cNvPr>
          <p:cNvCxnSpPr>
            <a:cxnSpLocks/>
          </p:cNvCxnSpPr>
          <p:nvPr/>
        </p:nvCxnSpPr>
        <p:spPr>
          <a:xfrm flipH="1">
            <a:off x="4816007" y="3276897"/>
            <a:ext cx="20877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21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KZ" dirty="0"/>
              <a:t>Pseudo-Class Selectors</a:t>
            </a:r>
            <a:endParaRPr lang="en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47" y="1717996"/>
            <a:ext cx="4982353" cy="11118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pseudo-class</a:t>
            </a:r>
            <a:r>
              <a:rPr lang="en-US" dirty="0"/>
              <a:t> is used to define a special </a:t>
            </a:r>
            <a:r>
              <a:rPr lang="en-US" b="1" u="sng" dirty="0"/>
              <a:t>state</a:t>
            </a:r>
            <a:r>
              <a:rPr lang="en-US" dirty="0"/>
              <a:t> of an element.</a:t>
            </a:r>
            <a:endParaRPr lang="en-US" sz="3600" dirty="0"/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DF4042-8F60-3C95-4F48-C5B3FC0F8355}"/>
              </a:ext>
            </a:extLst>
          </p:cNvPr>
          <p:cNvSpPr txBox="1"/>
          <p:nvPr/>
        </p:nvSpPr>
        <p:spPr>
          <a:xfrm>
            <a:off x="618347" y="3406575"/>
            <a:ext cx="1826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The syntax: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128F4B-7DA4-2CCA-5333-B87C769F053D}"/>
              </a:ext>
            </a:extLst>
          </p:cNvPr>
          <p:cNvSpPr txBox="1"/>
          <p:nvPr/>
        </p:nvSpPr>
        <p:spPr>
          <a:xfrm>
            <a:off x="6374749" y="1690688"/>
            <a:ext cx="3504037" cy="50167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/* unvisited link */</a:t>
            </a:r>
            <a:br>
              <a:rPr lang="en-US" sz="2000" dirty="0"/>
            </a:b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a:link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 color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/* visited link */</a:t>
            </a:r>
            <a:br>
              <a:rPr lang="en-US" sz="2000" dirty="0"/>
            </a:b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a:visited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 color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 green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/* mouse over link */</a:t>
            </a:r>
            <a:br>
              <a:rPr lang="en-US" sz="2000" dirty="0"/>
            </a:b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a:hover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 color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hotpink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/* selected link */</a:t>
            </a:r>
            <a:br>
              <a:rPr lang="en-US" sz="2000" dirty="0"/>
            </a:b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a:active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 color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 blue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3CA530-6B0E-8BF3-93DB-339F9EADE6AD}"/>
              </a:ext>
            </a:extLst>
          </p:cNvPr>
          <p:cNvSpPr txBox="1"/>
          <p:nvPr/>
        </p:nvSpPr>
        <p:spPr>
          <a:xfrm>
            <a:off x="631269" y="4028119"/>
            <a:ext cx="4639453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selector:pseudo-class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property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KZ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B1379-50E8-11F7-4299-6CF2AE14209A}"/>
              </a:ext>
            </a:extLst>
          </p:cNvPr>
          <p:cNvSpPr txBox="1"/>
          <p:nvPr/>
        </p:nvSpPr>
        <p:spPr>
          <a:xfrm>
            <a:off x="9951954" y="3766509"/>
            <a:ext cx="2061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KZ" sz="2800" dirty="0"/>
              <a:t> tag’s states</a:t>
            </a:r>
          </a:p>
        </p:txBody>
      </p:sp>
    </p:spTree>
    <p:extLst>
      <p:ext uri="{BB962C8B-B14F-4D97-AF65-F5344CB8AC3E}">
        <p14:creationId xmlns:p14="http://schemas.microsoft.com/office/powerpoint/2010/main" val="265708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KZ" dirty="0"/>
              <a:t>Pseudo-Class Selectors</a:t>
            </a:r>
            <a:endParaRPr lang="en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47" y="1902440"/>
            <a:ext cx="11339191" cy="111188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To select the </a:t>
            </a:r>
            <a:r>
              <a:rPr lang="en-US" sz="3600" b="1" dirty="0">
                <a:solidFill>
                  <a:srgbClr val="FF0000"/>
                </a:solidFill>
              </a:rPr>
              <a:t>first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FF0000"/>
                </a:solidFill>
              </a:rPr>
              <a:t>child</a:t>
            </a:r>
            <a:r>
              <a:rPr lang="en-US" sz="3600" dirty="0"/>
              <a:t> of an element: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F7D631-7331-46F0-E940-CFA8F5613720}"/>
              </a:ext>
            </a:extLst>
          </p:cNvPr>
          <p:cNvSpPr txBox="1"/>
          <p:nvPr/>
        </p:nvSpPr>
        <p:spPr>
          <a:xfrm>
            <a:off x="840182" y="5199297"/>
            <a:ext cx="3808018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li:nth-child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(3)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 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green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128F4B-7DA4-2CCA-5333-B87C769F053D}"/>
              </a:ext>
            </a:extLst>
          </p:cNvPr>
          <p:cNvSpPr txBox="1"/>
          <p:nvPr/>
        </p:nvSpPr>
        <p:spPr>
          <a:xfrm>
            <a:off x="840182" y="2828646"/>
            <a:ext cx="3808018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li:first-child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 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blue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latin typeface="Menlo" panose="020B060903080402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6D8230-98B4-1EDD-6E66-91689CAA9A18}"/>
              </a:ext>
            </a:extLst>
          </p:cNvPr>
          <p:cNvSpPr txBox="1">
            <a:spLocks/>
          </p:cNvSpPr>
          <p:nvPr/>
        </p:nvSpPr>
        <p:spPr>
          <a:xfrm>
            <a:off x="618346" y="4337549"/>
            <a:ext cx="11339191" cy="735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3600" dirty="0"/>
              <a:t>To select the </a:t>
            </a:r>
            <a:r>
              <a:rPr lang="en-US" sz="3600" b="1" dirty="0">
                <a:solidFill>
                  <a:srgbClr val="FF0000"/>
                </a:solidFill>
              </a:rPr>
              <a:t>n-</a:t>
            </a:r>
            <a:r>
              <a:rPr lang="en-US" sz="3600" b="1" dirty="0" err="1">
                <a:solidFill>
                  <a:srgbClr val="FF0000"/>
                </a:solidFill>
              </a:rPr>
              <a:t>th</a:t>
            </a:r>
            <a:r>
              <a:rPr lang="en-US" sz="3600" b="1" dirty="0">
                <a:solidFill>
                  <a:srgbClr val="FF0000"/>
                </a:solidFill>
              </a:rPr>
              <a:t> child </a:t>
            </a:r>
            <a:r>
              <a:rPr lang="en-US" sz="3600" dirty="0"/>
              <a:t>of an element:</a:t>
            </a:r>
          </a:p>
        </p:txBody>
      </p:sp>
    </p:spTree>
    <p:extLst>
      <p:ext uri="{BB962C8B-B14F-4D97-AF65-F5344CB8AC3E}">
        <p14:creationId xmlns:p14="http://schemas.microsoft.com/office/powerpoint/2010/main" val="3053394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KZ" dirty="0"/>
              <a:t>Pseudo-Element Selectors</a:t>
            </a:r>
            <a:endParaRPr lang="en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47" y="1717996"/>
            <a:ext cx="4982353" cy="111188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pseudo-element</a:t>
            </a:r>
            <a:r>
              <a:rPr lang="en-US" dirty="0"/>
              <a:t>  is used to style specified </a:t>
            </a:r>
            <a:r>
              <a:rPr lang="en-US" b="1" u="sng" dirty="0"/>
              <a:t>parts</a:t>
            </a:r>
            <a:r>
              <a:rPr lang="en-US" dirty="0"/>
              <a:t> of an element.</a:t>
            </a:r>
            <a:endParaRPr lang="en-US" sz="3600" dirty="0"/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DF4042-8F60-3C95-4F48-C5B3FC0F8355}"/>
              </a:ext>
            </a:extLst>
          </p:cNvPr>
          <p:cNvSpPr txBox="1"/>
          <p:nvPr/>
        </p:nvSpPr>
        <p:spPr>
          <a:xfrm>
            <a:off x="618347" y="3406575"/>
            <a:ext cx="1826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The syntax: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128F4B-7DA4-2CCA-5333-B87C769F053D}"/>
              </a:ext>
            </a:extLst>
          </p:cNvPr>
          <p:cNvSpPr txBox="1"/>
          <p:nvPr/>
        </p:nvSpPr>
        <p:spPr>
          <a:xfrm>
            <a:off x="6421799" y="1685214"/>
            <a:ext cx="4099740" cy="48936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p::first-letter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2400" dirty="0"/>
            </a:b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p::first-line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 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black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2400" dirty="0"/>
            </a:b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p::selection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 background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yellow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::marker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orange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3CA530-6B0E-8BF3-93DB-339F9EADE6AD}"/>
              </a:ext>
            </a:extLst>
          </p:cNvPr>
          <p:cNvSpPr txBox="1"/>
          <p:nvPr/>
        </p:nvSpPr>
        <p:spPr>
          <a:xfrm>
            <a:off x="631269" y="4028119"/>
            <a:ext cx="4639453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selector::pseudo-element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property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KZ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348FFA-08F5-6373-7CD5-034D0168780A}"/>
              </a:ext>
            </a:extLst>
          </p:cNvPr>
          <p:cNvSpPr txBox="1"/>
          <p:nvPr/>
        </p:nvSpPr>
        <p:spPr>
          <a:xfrm>
            <a:off x="562550" y="5682343"/>
            <a:ext cx="368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Z" sz="2400" dirty="0"/>
              <a:t>Note </a:t>
            </a:r>
            <a:r>
              <a:rPr lang="en-KZ" sz="2400" b="1" dirty="0">
                <a:solidFill>
                  <a:srgbClr val="FF0000"/>
                </a:solidFill>
              </a:rPr>
              <a:t>double colon </a:t>
            </a:r>
            <a:r>
              <a:rPr lang="en-KZ" sz="2400" dirty="0"/>
              <a:t>in syntax</a:t>
            </a:r>
          </a:p>
        </p:txBody>
      </p:sp>
    </p:spTree>
    <p:extLst>
      <p:ext uri="{BB962C8B-B14F-4D97-AF65-F5344CB8AC3E}">
        <p14:creationId xmlns:p14="http://schemas.microsoft.com/office/powerpoint/2010/main" val="201920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KZ" dirty="0"/>
              <a:t>Conflict Resolution</a:t>
            </a:r>
            <a:endParaRPr lang="en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47" y="1902440"/>
            <a:ext cx="11339191" cy="431874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Application of CSS rules depends on three main concepts:</a:t>
            </a:r>
          </a:p>
          <a:p>
            <a:pPr lvl="1">
              <a:lnSpc>
                <a:spcPct val="12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Cascade</a:t>
            </a:r>
          </a:p>
          <a:p>
            <a:pPr lvl="1">
              <a:lnSpc>
                <a:spcPct val="120000"/>
              </a:lnSpc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Inheritance</a:t>
            </a:r>
          </a:p>
          <a:p>
            <a:pPr lvl="1">
              <a:lnSpc>
                <a:spcPct val="120000"/>
              </a:lnSpc>
            </a:pPr>
            <a:r>
              <a:rPr lang="en-US" sz="3200" b="1" dirty="0">
                <a:solidFill>
                  <a:schemeClr val="accent1"/>
                </a:solidFill>
              </a:rPr>
              <a:t>Specificity</a:t>
            </a:r>
            <a:endParaRPr lang="en-US" sz="3600" b="1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To resolve the conflicts, we need to understand them well.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600" dirty="0"/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290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KZ" dirty="0"/>
              <a:t>Cascade</a:t>
            </a:r>
            <a:endParaRPr lang="en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47" y="1902440"/>
            <a:ext cx="11339191" cy="180414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b="1" dirty="0">
                <a:solidFill>
                  <a:srgbClr val="FF0000"/>
                </a:solidFill>
              </a:rPr>
              <a:t>Cascade</a:t>
            </a:r>
            <a:r>
              <a:rPr lang="en-US" sz="3600" dirty="0"/>
              <a:t> is a concept which means that the origin and the order of CSS rules matter, i.e. the latest rules is applied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endParaRPr lang="en-US" sz="3600" dirty="0"/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BBF839-D564-6A9F-30CC-F0A7236E19D2}"/>
              </a:ext>
            </a:extLst>
          </p:cNvPr>
          <p:cNvSpPr txBox="1"/>
          <p:nvPr/>
        </p:nvSpPr>
        <p:spPr>
          <a:xfrm>
            <a:off x="618347" y="3429000"/>
            <a:ext cx="4427182" cy="30469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h1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 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blue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/* this rule overrides 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  the previous rule */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h1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 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green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E2DCA-2F7F-1F8C-BBAC-02A5F9E827FC}"/>
              </a:ext>
            </a:extLst>
          </p:cNvPr>
          <p:cNvSpPr txBox="1"/>
          <p:nvPr/>
        </p:nvSpPr>
        <p:spPr>
          <a:xfrm>
            <a:off x="5966578" y="3567499"/>
            <a:ext cx="43892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Source </a:t>
            </a:r>
            <a:r>
              <a:rPr lang="en-US" sz="2800" u="sng" dirty="0"/>
              <a:t>order</a:t>
            </a:r>
            <a:r>
              <a:rPr lang="en-US" sz="2800" dirty="0"/>
              <a:t> only matters </a:t>
            </a:r>
          </a:p>
          <a:p>
            <a:r>
              <a:rPr lang="en-US" sz="2800" dirty="0"/>
              <a:t>when the specificity weights </a:t>
            </a:r>
          </a:p>
          <a:p>
            <a:r>
              <a:rPr lang="en-US" sz="2800" dirty="0"/>
              <a:t>of the rules are the same!</a:t>
            </a:r>
            <a:endParaRPr lang="en-KZ" sz="2800" dirty="0"/>
          </a:p>
        </p:txBody>
      </p:sp>
    </p:spTree>
    <p:extLst>
      <p:ext uri="{BB962C8B-B14F-4D97-AF65-F5344CB8AC3E}">
        <p14:creationId xmlns:p14="http://schemas.microsoft.com/office/powerpoint/2010/main" val="2599979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KZ" dirty="0"/>
              <a:t>Specificity</a:t>
            </a:r>
            <a:endParaRPr lang="en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47" y="1902439"/>
            <a:ext cx="11339191" cy="17184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FF0000"/>
                </a:solidFill>
              </a:rPr>
              <a:t>Specificity</a:t>
            </a:r>
            <a:r>
              <a:rPr lang="en-US" sz="3600" dirty="0"/>
              <a:t> is the </a:t>
            </a:r>
            <a:r>
              <a:rPr lang="en-US" sz="3600" u="sng" dirty="0"/>
              <a:t>weight</a:t>
            </a:r>
            <a:r>
              <a:rPr lang="en-US" sz="3600" dirty="0"/>
              <a:t> that the browser uses to decide which property value is applied to an element.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endParaRPr lang="en-US" sz="3600" dirty="0"/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84C02914-8DB1-5A75-C979-685493360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711014"/>
              </p:ext>
            </p:extLst>
          </p:nvPr>
        </p:nvGraphicFramePr>
        <p:xfrm>
          <a:off x="1181098" y="4848693"/>
          <a:ext cx="923702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257">
                  <a:extLst>
                    <a:ext uri="{9D8B030D-6E8A-4147-A177-3AD203B41FA5}">
                      <a16:colId xmlns:a16="http://schemas.microsoft.com/office/drawing/2014/main" val="2473897867"/>
                    </a:ext>
                  </a:extLst>
                </a:gridCol>
                <a:gridCol w="2309257">
                  <a:extLst>
                    <a:ext uri="{9D8B030D-6E8A-4147-A177-3AD203B41FA5}">
                      <a16:colId xmlns:a16="http://schemas.microsoft.com/office/drawing/2014/main" val="4271231992"/>
                    </a:ext>
                  </a:extLst>
                </a:gridCol>
                <a:gridCol w="2309257">
                  <a:extLst>
                    <a:ext uri="{9D8B030D-6E8A-4147-A177-3AD203B41FA5}">
                      <a16:colId xmlns:a16="http://schemas.microsoft.com/office/drawing/2014/main" val="107972311"/>
                    </a:ext>
                  </a:extLst>
                </a:gridCol>
                <a:gridCol w="2309257">
                  <a:extLst>
                    <a:ext uri="{9D8B030D-6E8A-4147-A177-3AD203B41FA5}">
                      <a16:colId xmlns:a16="http://schemas.microsoft.com/office/drawing/2014/main" val="225103157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KZ" sz="2000" dirty="0"/>
                        <a:t>Inline 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000" dirty="0"/>
                        <a:t>ID 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000" dirty="0"/>
                        <a:t>Class, pseudo-class,</a:t>
                      </a:r>
                    </a:p>
                    <a:p>
                      <a:pPr algn="ctr"/>
                      <a:r>
                        <a:rPr lang="en-US" sz="2000" dirty="0"/>
                        <a:t>a</a:t>
                      </a:r>
                      <a:r>
                        <a:rPr lang="en-KZ" sz="2000" dirty="0"/>
                        <a:t>ttribute selectors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000" dirty="0"/>
                        <a:t>Element, pseudo-element selectors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491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95F0FDD-BBD6-EEEB-0375-D634F91FFAB7}"/>
              </a:ext>
            </a:extLst>
          </p:cNvPr>
          <p:cNvSpPr txBox="1"/>
          <p:nvPr/>
        </p:nvSpPr>
        <p:spPr>
          <a:xfrm>
            <a:off x="1406675" y="3604271"/>
            <a:ext cx="8721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Z" sz="2400" b="1" dirty="0">
                <a:solidFill>
                  <a:srgbClr val="FF0000"/>
                </a:solidFill>
              </a:rPr>
              <a:t>Weight</a:t>
            </a:r>
            <a:r>
              <a:rPr lang="en-KZ" sz="2400" dirty="0"/>
              <a:t> is composed of 4 numbers based on </a:t>
            </a:r>
          </a:p>
          <a:p>
            <a:pPr algn="ctr"/>
            <a:r>
              <a:rPr lang="en-KZ" sz="2400" dirty="0"/>
              <a:t>the </a:t>
            </a:r>
            <a:r>
              <a:rPr lang="en-KZ" sz="2400" u="sng" dirty="0"/>
              <a:t>location</a:t>
            </a:r>
            <a:r>
              <a:rPr lang="en-KZ" sz="2400" dirty="0"/>
              <a:t> of a rule and the </a:t>
            </a:r>
            <a:r>
              <a:rPr lang="en-KZ" sz="2400" u="sng" dirty="0"/>
              <a:t>numbe</a:t>
            </a:r>
            <a:r>
              <a:rPr lang="en-KZ" sz="2400" dirty="0"/>
              <a:t>r of appearance of the selectors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E5FEC9-EC87-41D6-7F16-8A7289EDBA98}"/>
              </a:ext>
            </a:extLst>
          </p:cNvPr>
          <p:cNvCxnSpPr>
            <a:cxnSpLocks/>
          </p:cNvCxnSpPr>
          <p:nvPr/>
        </p:nvCxnSpPr>
        <p:spPr>
          <a:xfrm>
            <a:off x="1235530" y="5958694"/>
            <a:ext cx="906378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D973FA-DFE3-49BB-CF36-0706B2ADBFCB}"/>
              </a:ext>
            </a:extLst>
          </p:cNvPr>
          <p:cNvSpPr txBox="1"/>
          <p:nvPr/>
        </p:nvSpPr>
        <p:spPr>
          <a:xfrm>
            <a:off x="1181098" y="6150675"/>
            <a:ext cx="2203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More</a:t>
            </a:r>
            <a:r>
              <a:rPr lang="en-US" sz="2400" dirty="0"/>
              <a:t> important</a:t>
            </a:r>
            <a:endParaRPr lang="en-KZ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F2DA6-EA4D-5147-C274-62DCA42960EE}"/>
              </a:ext>
            </a:extLst>
          </p:cNvPr>
          <p:cNvSpPr txBox="1"/>
          <p:nvPr/>
        </p:nvSpPr>
        <p:spPr>
          <a:xfrm>
            <a:off x="8258624" y="6118626"/>
            <a:ext cx="2040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Less</a:t>
            </a:r>
            <a:r>
              <a:rPr lang="en-US" sz="2400" dirty="0"/>
              <a:t> important</a:t>
            </a:r>
            <a:endParaRPr lang="en-KZ" sz="2400" dirty="0"/>
          </a:p>
        </p:txBody>
      </p:sp>
    </p:spTree>
    <p:extLst>
      <p:ext uri="{BB962C8B-B14F-4D97-AF65-F5344CB8AC3E}">
        <p14:creationId xmlns:p14="http://schemas.microsoft.com/office/powerpoint/2010/main" val="2370588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KZ" dirty="0"/>
              <a:t>Specificity</a:t>
            </a:r>
            <a:endParaRPr lang="en-KZ" b="1" dirty="0"/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A4B742F-9516-4061-6315-BC9BA123C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69289"/>
              </p:ext>
            </p:extLst>
          </p:nvPr>
        </p:nvGraphicFramePr>
        <p:xfrm>
          <a:off x="565350" y="2057400"/>
          <a:ext cx="110613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6407">
                  <a:extLst>
                    <a:ext uri="{9D8B030D-6E8A-4147-A177-3AD203B41FA5}">
                      <a16:colId xmlns:a16="http://schemas.microsoft.com/office/drawing/2014/main" val="120660894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79942909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01949540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590854399"/>
                    </a:ext>
                  </a:extLst>
                </a:gridCol>
                <a:gridCol w="1553500">
                  <a:extLst>
                    <a:ext uri="{9D8B030D-6E8A-4147-A177-3AD203B41FA5}">
                      <a16:colId xmlns:a16="http://schemas.microsoft.com/office/drawing/2014/main" val="1071393505"/>
                    </a:ext>
                  </a:extLst>
                </a:gridCol>
                <a:gridCol w="1843550">
                  <a:extLst>
                    <a:ext uri="{9D8B030D-6E8A-4147-A177-3AD203B41FA5}">
                      <a16:colId xmlns:a16="http://schemas.microsoft.com/office/drawing/2014/main" val="1231126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KZ" sz="2400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Inline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56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</a:t>
                      </a:r>
                      <a:r>
                        <a:rPr lang="en-KZ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[1,0,0,1]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88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</a:t>
                      </a:r>
                      <a:endParaRPr lang="en-KZ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[0,0,0,1]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31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Z" sz="2400" dirty="0"/>
                        <a:t>p.second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[0,0,1,1]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33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ul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li:first-child</a:t>
                      </a:r>
                      <a:endParaRPr lang="en-KZ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[0,0,1,2]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45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#last</a:t>
                      </a:r>
                      <a:endParaRPr lang="en-KZ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[0,1,0,0]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8874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22EC787-5675-5449-EB5D-144761AA15AA}"/>
              </a:ext>
            </a:extLst>
          </p:cNvPr>
          <p:cNvSpPr txBox="1"/>
          <p:nvPr/>
        </p:nvSpPr>
        <p:spPr>
          <a:xfrm>
            <a:off x="683662" y="5262502"/>
            <a:ext cx="4427182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#last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 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blue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E116A6-B362-4D01-4610-B2ABD424D8CE}"/>
              </a:ext>
            </a:extLst>
          </p:cNvPr>
          <p:cNvSpPr txBox="1"/>
          <p:nvPr/>
        </p:nvSpPr>
        <p:spPr>
          <a:xfrm>
            <a:off x="7074291" y="5262502"/>
            <a:ext cx="4079984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body </a:t>
            </a:r>
            <a:r>
              <a:rPr lang="en-U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p:last-child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 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green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2DB1BA-CFE6-1822-5E6B-0A51F7827150}"/>
              </a:ext>
            </a:extLst>
          </p:cNvPr>
          <p:cNvSpPr txBox="1"/>
          <p:nvPr/>
        </p:nvSpPr>
        <p:spPr>
          <a:xfrm>
            <a:off x="5784951" y="5508723"/>
            <a:ext cx="615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Z" sz="40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322374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KZ" dirty="0"/>
              <a:t>Inheritance</a:t>
            </a:r>
            <a:endParaRPr lang="en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47" y="1902439"/>
            <a:ext cx="11339191" cy="459043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FF0000"/>
                </a:solidFill>
              </a:rPr>
              <a:t>Inheritance</a:t>
            </a:r>
            <a:r>
              <a:rPr lang="en-US" sz="3600" dirty="0"/>
              <a:t> means that elements </a:t>
            </a:r>
            <a:r>
              <a:rPr lang="en-US" sz="3600" u="sng" dirty="0"/>
              <a:t>can</a:t>
            </a:r>
            <a:r>
              <a:rPr lang="en-US" sz="3600" dirty="0"/>
              <a:t> inherit the properties defined in their parents or ancestors. 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Some properties can’t be inherited like </a:t>
            </a:r>
            <a:r>
              <a:rPr lang="en-US" sz="3600" i="1" dirty="0"/>
              <a:t>weight</a:t>
            </a:r>
            <a:r>
              <a:rPr lang="en-US" sz="3600" dirty="0"/>
              <a:t> or </a:t>
            </a:r>
            <a:r>
              <a:rPr lang="en-US" sz="3600" i="1" dirty="0"/>
              <a:t>margin</a:t>
            </a:r>
            <a:r>
              <a:rPr lang="en-US" sz="36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CSS provides five special property values for elements: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</a:rPr>
              <a:t>inherit </a:t>
            </a:r>
            <a:r>
              <a:rPr lang="en-US" sz="3200" dirty="0"/>
              <a:t>– turn on inheritance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initial </a:t>
            </a:r>
            <a:r>
              <a:rPr lang="en-US" sz="3200" dirty="0"/>
              <a:t>– property’s default 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revert </a:t>
            </a:r>
            <a:r>
              <a:rPr lang="en-US" sz="3200" dirty="0"/>
              <a:t>– browser's default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accent2"/>
                </a:solidFill>
              </a:rPr>
              <a:t>revert-layer</a:t>
            </a:r>
            <a:r>
              <a:rPr lang="en-US" sz="3200" dirty="0"/>
              <a:t> – previous layer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rgbClr val="C00000"/>
                </a:solidFill>
              </a:rPr>
              <a:t>unset</a:t>
            </a:r>
            <a:r>
              <a:rPr lang="en-US" sz="3200" dirty="0"/>
              <a:t> – set to inherit or initial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endParaRPr lang="en-US" sz="3600" dirty="0"/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1832ED-F139-BA80-BA3B-56DA1C874BD0}"/>
              </a:ext>
            </a:extLst>
          </p:cNvPr>
          <p:cNvSpPr txBox="1"/>
          <p:nvPr/>
        </p:nvSpPr>
        <p:spPr>
          <a:xfrm>
            <a:off x="7359830" y="4181328"/>
            <a:ext cx="4427182" cy="25545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body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 color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 blue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/* revert to browser’s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default value*/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h1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 color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 revert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414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KZ" b="1" dirty="0">
                <a:solidFill>
                  <a:srgbClr val="FF0000"/>
                </a:solidFill>
              </a:rPr>
              <a:t>!</a:t>
            </a:r>
            <a:r>
              <a:rPr lang="en-KZ" dirty="0"/>
              <a:t>important</a:t>
            </a:r>
            <a:endParaRPr lang="en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47" y="1902439"/>
            <a:ext cx="11339191" cy="152656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FF0000"/>
                </a:solidFill>
              </a:rPr>
              <a:t>Importance </a:t>
            </a:r>
            <a:r>
              <a:rPr lang="en-US" sz="3600" dirty="0"/>
              <a:t>is the mechanism to apply a rule no matter what the order, specificity or inheritance of other rules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600" dirty="0"/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1832ED-F139-BA80-BA3B-56DA1C874BD0}"/>
              </a:ext>
            </a:extLst>
          </p:cNvPr>
          <p:cNvSpPr txBox="1"/>
          <p:nvPr/>
        </p:nvSpPr>
        <p:spPr>
          <a:xfrm>
            <a:off x="974829" y="3429000"/>
            <a:ext cx="5769409" cy="26776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h1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 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blue !important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/* this rule is not applied */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h1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 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green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D5AC7-EFE0-8443-1B9D-39AC0A940F7E}"/>
              </a:ext>
            </a:extLst>
          </p:cNvPr>
          <p:cNvSpPr txBox="1"/>
          <p:nvPr/>
        </p:nvSpPr>
        <p:spPr>
          <a:xfrm>
            <a:off x="6944884" y="3813721"/>
            <a:ext cx="50126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Z" sz="2800" dirty="0"/>
              <a:t>However, it is </a:t>
            </a:r>
            <a:r>
              <a:rPr lang="en-KZ" sz="2800" b="1" dirty="0">
                <a:solidFill>
                  <a:srgbClr val="FF0000"/>
                </a:solidFill>
              </a:rPr>
              <a:t>not</a:t>
            </a:r>
            <a:r>
              <a:rPr lang="en-KZ" sz="2800" dirty="0"/>
              <a:t> recommended </a:t>
            </a:r>
          </a:p>
          <a:p>
            <a:r>
              <a:rPr lang="en-KZ" sz="2800" dirty="0"/>
              <a:t>to use it unless really necessary</a:t>
            </a:r>
          </a:p>
        </p:txBody>
      </p:sp>
    </p:spTree>
    <p:extLst>
      <p:ext uri="{BB962C8B-B14F-4D97-AF65-F5344CB8AC3E}">
        <p14:creationId xmlns:p14="http://schemas.microsoft.com/office/powerpoint/2010/main" val="120163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KZ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CSS selectors</a:t>
            </a:r>
            <a:endParaRPr lang="en-US" sz="3200" dirty="0"/>
          </a:p>
          <a:p>
            <a:pPr lvl="1"/>
            <a:r>
              <a:rPr lang="en-US" sz="3200" dirty="0"/>
              <a:t>DOM-based</a:t>
            </a:r>
          </a:p>
          <a:p>
            <a:pPr lvl="1"/>
            <a:r>
              <a:rPr lang="en-US" sz="3200" dirty="0"/>
              <a:t>Pseudo-class</a:t>
            </a:r>
          </a:p>
          <a:p>
            <a:pPr lvl="1"/>
            <a:r>
              <a:rPr lang="en-US" sz="3200" dirty="0"/>
              <a:t>Pseudo-elements</a:t>
            </a:r>
          </a:p>
          <a:p>
            <a:r>
              <a:rPr lang="en-US" sz="3600"/>
              <a:t>Conflict Resolution</a:t>
            </a:r>
            <a:endParaRPr lang="en-US" sz="3600" dirty="0"/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085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KZ" dirty="0"/>
              <a:t>Summary</a:t>
            </a:r>
            <a:endParaRPr lang="en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104"/>
          </a:xfrm>
        </p:spPr>
        <p:txBody>
          <a:bodyPr>
            <a:normAutofit/>
          </a:bodyPr>
          <a:lstStyle/>
          <a:p>
            <a:r>
              <a:rPr lang="en-KZ" sz="3600" b="1" dirty="0"/>
              <a:t>Key takeaways</a:t>
            </a:r>
            <a:r>
              <a:rPr lang="en-KZ" sz="3600" dirty="0"/>
              <a:t>:</a:t>
            </a:r>
          </a:p>
          <a:p>
            <a:pPr lvl="1"/>
            <a:r>
              <a:rPr lang="en-KZ" sz="3200" dirty="0"/>
              <a:t>The </a:t>
            </a:r>
            <a:r>
              <a:rPr lang="en-KZ" sz="3200" dirty="0">
                <a:solidFill>
                  <a:srgbClr val="FF0000"/>
                </a:solidFill>
              </a:rPr>
              <a:t>selection</a:t>
            </a:r>
            <a:r>
              <a:rPr lang="en-KZ" sz="3200" dirty="0"/>
              <a:t> can be done:</a:t>
            </a:r>
          </a:p>
          <a:p>
            <a:pPr lvl="2"/>
            <a:r>
              <a:rPr lang="en-US" sz="2800" dirty="0"/>
              <a:t>using element’s </a:t>
            </a:r>
            <a:r>
              <a:rPr lang="en-US" sz="2800" dirty="0">
                <a:solidFill>
                  <a:schemeClr val="accent2"/>
                </a:solidFill>
              </a:rPr>
              <a:t>type, class, attributes </a:t>
            </a:r>
            <a:r>
              <a:rPr lang="en-US" sz="2800" dirty="0"/>
              <a:t>and</a:t>
            </a:r>
            <a:r>
              <a:rPr lang="en-US" sz="2800" dirty="0">
                <a:solidFill>
                  <a:schemeClr val="accent2"/>
                </a:solidFill>
              </a:rPr>
              <a:t> ID</a:t>
            </a:r>
            <a:endParaRPr lang="en-KZ" sz="2800" dirty="0">
              <a:solidFill>
                <a:schemeClr val="accent2"/>
              </a:solidFill>
            </a:endParaRPr>
          </a:p>
          <a:p>
            <a:pPr lvl="2"/>
            <a:r>
              <a:rPr lang="en-US" sz="2800" dirty="0"/>
              <a:t>b</a:t>
            </a:r>
            <a:r>
              <a:rPr lang="en-KZ" sz="2800" dirty="0"/>
              <a:t>ased on </a:t>
            </a:r>
            <a:r>
              <a:rPr lang="en-KZ" sz="2800" dirty="0">
                <a:solidFill>
                  <a:schemeClr val="accent6">
                    <a:lumMod val="75000"/>
                  </a:schemeClr>
                </a:solidFill>
              </a:rPr>
              <a:t>DOM</a:t>
            </a:r>
            <a:r>
              <a:rPr lang="en-KZ" sz="2800" dirty="0"/>
              <a:t> (structure of HTML)</a:t>
            </a:r>
          </a:p>
          <a:p>
            <a:pPr lvl="2"/>
            <a:r>
              <a:rPr lang="en-US" sz="2800" dirty="0"/>
              <a:t>Using </a:t>
            </a:r>
            <a:r>
              <a:rPr lang="en-US" sz="2800" dirty="0">
                <a:solidFill>
                  <a:schemeClr val="accent1"/>
                </a:solidFill>
              </a:rPr>
              <a:t>p</a:t>
            </a:r>
            <a:r>
              <a:rPr lang="en-KZ" sz="2800" dirty="0">
                <a:solidFill>
                  <a:schemeClr val="accent1"/>
                </a:solidFill>
              </a:rPr>
              <a:t>sedo-classes </a:t>
            </a:r>
            <a:r>
              <a:rPr lang="en-KZ" sz="2800" dirty="0"/>
              <a:t>and </a:t>
            </a:r>
            <a:r>
              <a:rPr lang="en-KZ" sz="2800" dirty="0">
                <a:solidFill>
                  <a:schemeClr val="accent1"/>
                </a:solidFill>
              </a:rPr>
              <a:t>pseudo-elements</a:t>
            </a:r>
          </a:p>
          <a:p>
            <a:pPr lvl="1"/>
            <a:r>
              <a:rPr lang="en-KZ" sz="3200" dirty="0"/>
              <a:t>Three concepts are important in conflct resolution</a:t>
            </a:r>
          </a:p>
          <a:p>
            <a:pPr lvl="2"/>
            <a:r>
              <a:rPr lang="en-KZ" sz="2800" dirty="0">
                <a:solidFill>
                  <a:srgbClr val="FF0000"/>
                </a:solidFill>
              </a:rPr>
              <a:t>Cascade</a:t>
            </a:r>
          </a:p>
          <a:p>
            <a:pPr lvl="2"/>
            <a:r>
              <a:rPr lang="en-KZ" sz="2800" dirty="0">
                <a:solidFill>
                  <a:schemeClr val="accent6">
                    <a:lumMod val="75000"/>
                  </a:schemeClr>
                </a:solidFill>
              </a:rPr>
              <a:t>Specificity</a:t>
            </a:r>
          </a:p>
          <a:p>
            <a:pPr lvl="2"/>
            <a:r>
              <a:rPr lang="en-KZ" sz="2800" dirty="0">
                <a:solidFill>
                  <a:schemeClr val="accent1"/>
                </a:solidFill>
              </a:rPr>
              <a:t>Inheritance</a:t>
            </a:r>
          </a:p>
          <a:p>
            <a:pPr lvl="1"/>
            <a:r>
              <a:rPr lang="en-KZ" sz="3200" dirty="0"/>
              <a:t>Use</a:t>
            </a:r>
            <a:r>
              <a:rPr lang="en-KZ" sz="3200" b="1" dirty="0">
                <a:solidFill>
                  <a:srgbClr val="FF0000"/>
                </a:solidFill>
              </a:rPr>
              <a:t> important </a:t>
            </a:r>
            <a:r>
              <a:rPr lang="en-KZ" sz="3200" dirty="0"/>
              <a:t>keyword only when really necessary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429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D101-B1BD-424C-1161-913E4EA1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KZ" dirty="0"/>
              <a:t>Thanks for Attention!</a:t>
            </a:r>
          </a:p>
        </p:txBody>
      </p:sp>
    </p:spTree>
    <p:extLst>
      <p:ext uri="{BB962C8B-B14F-4D97-AF65-F5344CB8AC3E}">
        <p14:creationId xmlns:p14="http://schemas.microsoft.com/office/powerpoint/2010/main" val="30375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CSS Selectors</a:t>
            </a:r>
            <a:endParaRPr lang="en-KZ" b="1" dirty="0"/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B37A45-FC4C-F589-DCB6-EFA3F4ADC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87" y="1825624"/>
            <a:ext cx="7926213" cy="4809351"/>
          </a:xfrm>
        </p:spPr>
        <p:txBody>
          <a:bodyPr>
            <a:normAutofit/>
          </a:bodyPr>
          <a:lstStyle/>
          <a:p>
            <a:endParaRPr lang="en-KZ" dirty="0"/>
          </a:p>
          <a:p>
            <a:endParaRPr lang="en-KZ" dirty="0"/>
          </a:p>
          <a:p>
            <a:r>
              <a:rPr lang="en-KZ" dirty="0"/>
              <a:t>What if we want to change a </a:t>
            </a:r>
            <a:r>
              <a:rPr lang="en-KZ" dirty="0">
                <a:solidFill>
                  <a:srgbClr val="FF0000"/>
                </a:solidFill>
              </a:rPr>
              <a:t>particular</a:t>
            </a:r>
            <a:r>
              <a:rPr lang="en-KZ" dirty="0"/>
              <a:t> paragraph?</a:t>
            </a:r>
          </a:p>
          <a:p>
            <a:pPr lvl="1"/>
            <a:r>
              <a:rPr lang="en-KZ" dirty="0"/>
              <a:t>How do we </a:t>
            </a:r>
            <a:r>
              <a:rPr lang="en-KZ" dirty="0">
                <a:solidFill>
                  <a:srgbClr val="FF0000"/>
                </a:solidFill>
              </a:rPr>
              <a:t>select </a:t>
            </a:r>
            <a:r>
              <a:rPr lang="en-KZ" dirty="0"/>
              <a:t>a specific element?</a:t>
            </a:r>
          </a:p>
          <a:p>
            <a:pPr lvl="1"/>
            <a:endParaRPr lang="en-KZ" dirty="0"/>
          </a:p>
          <a:p>
            <a:pPr lvl="1"/>
            <a:endParaRPr lang="en-KZ" dirty="0"/>
          </a:p>
          <a:p>
            <a:r>
              <a:rPr lang="en-KZ" dirty="0"/>
              <a:t>What if one element is changed in </a:t>
            </a:r>
            <a:r>
              <a:rPr lang="en-KZ" dirty="0">
                <a:solidFill>
                  <a:srgbClr val="FF0000"/>
                </a:solidFill>
              </a:rPr>
              <a:t>several</a:t>
            </a:r>
            <a:r>
              <a:rPr lang="en-KZ" dirty="0"/>
              <a:t> places?</a:t>
            </a:r>
          </a:p>
          <a:p>
            <a:pPr lvl="1"/>
            <a:r>
              <a:rPr lang="en-KZ" dirty="0"/>
              <a:t>How to resolve the </a:t>
            </a:r>
            <a:r>
              <a:rPr lang="en-KZ" dirty="0">
                <a:solidFill>
                  <a:srgbClr val="FF0000"/>
                </a:solidFill>
              </a:rPr>
              <a:t>conflicts</a:t>
            </a:r>
            <a:r>
              <a:rPr lang="en-KZ" dirty="0"/>
              <a:t>?</a:t>
            </a:r>
          </a:p>
          <a:p>
            <a:endParaRPr lang="en-KZ" dirty="0"/>
          </a:p>
          <a:p>
            <a:pPr lvl="2">
              <a:lnSpc>
                <a:spcPct val="120000"/>
              </a:lnSpc>
            </a:pPr>
            <a:endParaRPr lang="en-US" sz="39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01E678-9176-259B-BA9D-C5F63AD44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6499" y="2441450"/>
            <a:ext cx="3329291" cy="33589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088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595" y="1922902"/>
            <a:ext cx="11231414" cy="3963548"/>
          </a:xfrm>
        </p:spPr>
        <p:txBody>
          <a:bodyPr>
            <a:normAutofit/>
          </a:bodyPr>
          <a:lstStyle/>
          <a:p>
            <a:r>
              <a:rPr lang="en-KZ" dirty="0"/>
              <a:t>To distinguish between elements, we use </a:t>
            </a:r>
            <a:r>
              <a:rPr lang="en-KZ" dirty="0">
                <a:solidFill>
                  <a:srgbClr val="FF0000"/>
                </a:solidFill>
              </a:rPr>
              <a:t>selectors</a:t>
            </a:r>
            <a:r>
              <a:rPr lang="en-KZ" dirty="0"/>
              <a:t>: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</a:t>
            </a:r>
            <a:r>
              <a:rPr lang="en-KZ" dirty="0">
                <a:solidFill>
                  <a:schemeClr val="bg1">
                    <a:lumMod val="65000"/>
                  </a:schemeClr>
                </a:solidFill>
              </a:rPr>
              <a:t>lement Types (Tags)</a:t>
            </a:r>
          </a:p>
          <a:p>
            <a:pPr lvl="1"/>
            <a:r>
              <a:rPr lang="en-KZ" dirty="0">
                <a:solidFill>
                  <a:schemeClr val="bg1">
                    <a:lumMod val="65000"/>
                  </a:schemeClr>
                </a:solidFill>
              </a:rPr>
              <a:t>Element Classes</a:t>
            </a:r>
          </a:p>
          <a:p>
            <a:pPr lvl="1"/>
            <a:r>
              <a:rPr lang="en-KZ" dirty="0">
                <a:solidFill>
                  <a:schemeClr val="bg1">
                    <a:lumMod val="65000"/>
                  </a:schemeClr>
                </a:solidFill>
              </a:rPr>
              <a:t>Element Attributes</a:t>
            </a:r>
          </a:p>
          <a:p>
            <a:pPr lvl="1"/>
            <a:r>
              <a:rPr lang="en-KZ" dirty="0">
                <a:solidFill>
                  <a:schemeClr val="bg1">
                    <a:lumMod val="65000"/>
                  </a:schemeClr>
                </a:solidFill>
              </a:rPr>
              <a:t>Element IDs</a:t>
            </a:r>
          </a:p>
          <a:p>
            <a:pPr lvl="1"/>
            <a:r>
              <a:rPr lang="en-KZ" dirty="0"/>
              <a:t>DOM-based</a:t>
            </a:r>
          </a:p>
          <a:p>
            <a:pPr lvl="1"/>
            <a:r>
              <a:rPr lang="en-KZ" dirty="0"/>
              <a:t>Pseudo-class</a:t>
            </a:r>
          </a:p>
          <a:p>
            <a:pPr lvl="1"/>
            <a:r>
              <a:rPr lang="en-KZ" dirty="0"/>
              <a:t>Pseudo-elements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27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KZ" dirty="0"/>
              <a:t>Element Selectors</a:t>
            </a:r>
            <a:endParaRPr lang="en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02" y="1927636"/>
            <a:ext cx="9787605" cy="111188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Selection of one or more </a:t>
            </a:r>
            <a:r>
              <a:rPr lang="en-US" sz="3200" b="1" dirty="0">
                <a:solidFill>
                  <a:srgbClr val="FF0000"/>
                </a:solidFill>
              </a:rPr>
              <a:t>elements</a:t>
            </a:r>
            <a:r>
              <a:rPr lang="en-US" sz="3200" dirty="0"/>
              <a:t>: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F7D631-7331-46F0-E940-CFA8F5613720}"/>
              </a:ext>
            </a:extLst>
          </p:cNvPr>
          <p:cNvSpPr txBox="1"/>
          <p:nvPr/>
        </p:nvSpPr>
        <p:spPr>
          <a:xfrm>
            <a:off x="1359928" y="2937511"/>
            <a:ext cx="3938861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body</a:t>
            </a:r>
            <a:r>
              <a:rPr lang="en-US" sz="2400" dirty="0">
                <a:latin typeface="Menlo" panose="020B0609030804020204" pitchFamily="49" charset="0"/>
              </a:rPr>
              <a:t> {</a:t>
            </a:r>
          </a:p>
          <a:p>
            <a:r>
              <a:rPr lang="en-US" sz="2400" dirty="0">
                <a:latin typeface="Menlo" panose="020B0609030804020204" pitchFamily="49" charset="0"/>
              </a:rPr>
              <a:t>  margin: 0;</a:t>
            </a:r>
          </a:p>
          <a:p>
            <a:r>
              <a:rPr lang="en-US" sz="2400" dirty="0">
                <a:latin typeface="Menlo" panose="020B0609030804020204" pitchFamily="49" charset="0"/>
              </a:rPr>
              <a:t>  padding: 0;</a:t>
            </a:r>
          </a:p>
          <a:p>
            <a:r>
              <a:rPr lang="en-US" sz="2400" dirty="0">
                <a:latin typeface="Menlo" panose="020B0609030804020204" pitchFamily="49" charset="0"/>
              </a:rPr>
              <a:t>}</a:t>
            </a:r>
          </a:p>
          <a:p>
            <a:endParaRPr lang="en-US" sz="2400" dirty="0"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h1, p </a:t>
            </a:r>
            <a:r>
              <a:rPr lang="en-US" sz="2400" dirty="0"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latin typeface="Menlo" panose="020B0609030804020204" pitchFamily="49" charset="0"/>
              </a:rPr>
              <a:t>  color: blue;</a:t>
            </a:r>
          </a:p>
          <a:p>
            <a:r>
              <a:rPr lang="en-US" sz="2400" dirty="0">
                <a:latin typeface="Menlo" panose="020B0609030804020204" pitchFamily="49" charset="0"/>
              </a:rPr>
              <a:t>  font-size: 12pt;</a:t>
            </a:r>
          </a:p>
          <a:p>
            <a:r>
              <a:rPr lang="en-US" sz="2400" dirty="0"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D85412-26EC-1D34-F6C9-140709EA3D16}"/>
              </a:ext>
            </a:extLst>
          </p:cNvPr>
          <p:cNvCxnSpPr/>
          <p:nvPr/>
        </p:nvCxnSpPr>
        <p:spPr>
          <a:xfrm flipH="1">
            <a:off x="4514850" y="3246120"/>
            <a:ext cx="24803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F8C20E-03D0-850E-CBC9-E048BC3EE47B}"/>
              </a:ext>
            </a:extLst>
          </p:cNvPr>
          <p:cNvCxnSpPr/>
          <p:nvPr/>
        </p:nvCxnSpPr>
        <p:spPr>
          <a:xfrm flipH="1">
            <a:off x="4621530" y="5010150"/>
            <a:ext cx="24803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DF4042-8F60-3C95-4F48-C5B3FC0F8355}"/>
              </a:ext>
            </a:extLst>
          </p:cNvPr>
          <p:cNvSpPr txBox="1"/>
          <p:nvPr/>
        </p:nvSpPr>
        <p:spPr>
          <a:xfrm>
            <a:off x="7101840" y="2809220"/>
            <a:ext cx="41766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  <a:r>
              <a:rPr lang="en-KZ" sz="2800" dirty="0"/>
              <a:t>elects and changes the </a:t>
            </a:r>
            <a:br>
              <a:rPr lang="en-KZ" sz="2800" dirty="0"/>
            </a:br>
            <a:r>
              <a:rPr lang="en-KZ" sz="2800" dirty="0"/>
              <a:t>properties </a:t>
            </a:r>
            <a:r>
              <a:rPr lang="en-US" sz="2800" dirty="0"/>
              <a:t>o</a:t>
            </a:r>
            <a:r>
              <a:rPr lang="en-KZ" sz="2800" dirty="0"/>
              <a:t>f </a:t>
            </a:r>
            <a:r>
              <a:rPr lang="en-KZ" sz="2800" dirty="0">
                <a:solidFill>
                  <a:srgbClr val="FF0000"/>
                </a:solidFill>
              </a:rPr>
              <a:t>body</a:t>
            </a:r>
            <a:r>
              <a:rPr lang="en-KZ" sz="2800" dirty="0"/>
              <a:t> element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C16E24-367D-3BD9-BB7C-150F9E0CE71F}"/>
              </a:ext>
            </a:extLst>
          </p:cNvPr>
          <p:cNvSpPr txBox="1"/>
          <p:nvPr/>
        </p:nvSpPr>
        <p:spPr>
          <a:xfrm>
            <a:off x="7223199" y="4533096"/>
            <a:ext cx="4862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  <a:r>
              <a:rPr lang="en-KZ" sz="2800" dirty="0"/>
              <a:t>elects and changes the </a:t>
            </a:r>
            <a:br>
              <a:rPr lang="en-KZ" sz="2800" dirty="0"/>
            </a:br>
            <a:r>
              <a:rPr lang="en-KZ" sz="2800" dirty="0"/>
              <a:t>properties </a:t>
            </a:r>
            <a:r>
              <a:rPr lang="en-US" sz="2800" dirty="0"/>
              <a:t>o</a:t>
            </a:r>
            <a:r>
              <a:rPr lang="en-KZ" sz="2800" dirty="0"/>
              <a:t>f </a:t>
            </a:r>
            <a:r>
              <a:rPr lang="en-KZ" sz="2800" dirty="0">
                <a:solidFill>
                  <a:srgbClr val="FF0000"/>
                </a:solidFill>
              </a:rPr>
              <a:t>h1 </a:t>
            </a:r>
            <a:r>
              <a:rPr lang="en-KZ" sz="2800" dirty="0"/>
              <a:t>and</a:t>
            </a:r>
            <a:r>
              <a:rPr lang="en-KZ" sz="2800" dirty="0">
                <a:solidFill>
                  <a:srgbClr val="FF0000"/>
                </a:solidFill>
              </a:rPr>
              <a:t> p</a:t>
            </a:r>
            <a:r>
              <a:rPr lang="en-KZ" sz="2800" dirty="0"/>
              <a:t> elements</a:t>
            </a:r>
          </a:p>
          <a:p>
            <a:r>
              <a:rPr lang="en-KZ" sz="2400" dirty="0"/>
              <a:t>(</a:t>
            </a:r>
            <a:r>
              <a:rPr lang="en-KZ" sz="2400" i="1" dirty="0"/>
              <a:t>Note the </a:t>
            </a:r>
            <a:r>
              <a:rPr lang="en-KZ" sz="2400" i="1" u="sng" dirty="0"/>
              <a:t>comma</a:t>
            </a:r>
            <a:r>
              <a:rPr lang="en-KZ" sz="2400" i="1" dirty="0"/>
              <a:t> in between</a:t>
            </a:r>
            <a:r>
              <a:rPr lang="en-KZ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38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KZ" dirty="0"/>
              <a:t>Class Selectors</a:t>
            </a:r>
            <a:endParaRPr lang="en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47" y="1902440"/>
            <a:ext cx="11339191" cy="111188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b="1" dirty="0">
                <a:solidFill>
                  <a:srgbClr val="FF0000"/>
                </a:solidFill>
              </a:rPr>
              <a:t>Class</a:t>
            </a:r>
            <a:r>
              <a:rPr lang="en-US" sz="3600" dirty="0"/>
              <a:t> is an identifier that can group together multiple elements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F7D631-7331-46F0-E940-CFA8F5613720}"/>
              </a:ext>
            </a:extLst>
          </p:cNvPr>
          <p:cNvSpPr txBox="1"/>
          <p:nvPr/>
        </p:nvSpPr>
        <p:spPr>
          <a:xfrm>
            <a:off x="618346" y="4533096"/>
            <a:ext cx="3938861" cy="22467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.second </a:t>
            </a:r>
            <a:r>
              <a:rPr lang="en-US" sz="2000" dirty="0">
                <a:latin typeface="Menlo" panose="020B0609030804020204" pitchFamily="49" charset="0"/>
              </a:rPr>
              <a:t>{</a:t>
            </a:r>
          </a:p>
          <a:p>
            <a:r>
              <a:rPr lang="en-US" sz="2000" dirty="0">
                <a:latin typeface="Menlo" panose="020B0609030804020204" pitchFamily="49" charset="0"/>
              </a:rPr>
              <a:t>  color: red;</a:t>
            </a:r>
          </a:p>
          <a:p>
            <a:r>
              <a:rPr lang="en-US" sz="2000" dirty="0">
                <a:latin typeface="Menlo" panose="020B0609030804020204" pitchFamily="49" charset="0"/>
              </a:rPr>
              <a:t>}</a:t>
            </a:r>
          </a:p>
          <a:p>
            <a:endParaRPr lang="en-US" sz="2000" dirty="0">
              <a:latin typeface="Menlo" panose="020B0609030804020204" pitchFamily="49" charset="0"/>
            </a:endParaRPr>
          </a:p>
          <a:p>
            <a:r>
              <a:rPr lang="en-US" sz="2000" dirty="0" err="1">
                <a:solidFill>
                  <a:srgbClr val="FF0000"/>
                </a:solidFill>
                <a:latin typeface="Menlo" panose="020B0609030804020204" pitchFamily="49" charset="0"/>
              </a:rPr>
              <a:t>li.item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latin typeface="Menlo" panose="020B0609030804020204" pitchFamily="49" charset="0"/>
              </a:rPr>
              <a:t>{</a:t>
            </a:r>
          </a:p>
          <a:p>
            <a:r>
              <a:rPr lang="en-US" sz="2000" dirty="0">
                <a:latin typeface="Menlo" panose="020B0609030804020204" pitchFamily="49" charset="0"/>
              </a:rPr>
              <a:t>  color: purple;</a:t>
            </a:r>
          </a:p>
          <a:p>
            <a:r>
              <a:rPr lang="en-US" sz="2000" dirty="0"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D85412-26EC-1D34-F6C9-140709EA3D16}"/>
              </a:ext>
            </a:extLst>
          </p:cNvPr>
          <p:cNvCxnSpPr>
            <a:cxnSpLocks/>
          </p:cNvCxnSpPr>
          <p:nvPr/>
        </p:nvCxnSpPr>
        <p:spPr>
          <a:xfrm flipH="1">
            <a:off x="5968721" y="3246120"/>
            <a:ext cx="102643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F8C20E-03D0-850E-CBC9-E048BC3EE47B}"/>
              </a:ext>
            </a:extLst>
          </p:cNvPr>
          <p:cNvCxnSpPr>
            <a:cxnSpLocks/>
          </p:cNvCxnSpPr>
          <p:nvPr/>
        </p:nvCxnSpPr>
        <p:spPr>
          <a:xfrm flipH="1">
            <a:off x="5014127" y="5010150"/>
            <a:ext cx="20877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DF4042-8F60-3C95-4F48-C5B3FC0F8355}"/>
              </a:ext>
            </a:extLst>
          </p:cNvPr>
          <p:cNvSpPr txBox="1"/>
          <p:nvPr/>
        </p:nvSpPr>
        <p:spPr>
          <a:xfrm>
            <a:off x="7101840" y="2809220"/>
            <a:ext cx="48689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Definition of the class </a:t>
            </a:r>
            <a:r>
              <a:rPr lang="en-US" sz="2800" b="1" dirty="0">
                <a:solidFill>
                  <a:srgbClr val="FF0000"/>
                </a:solidFill>
              </a:rPr>
              <a:t>second</a:t>
            </a:r>
          </a:p>
          <a:p>
            <a:r>
              <a:rPr lang="en-US" sz="2800" dirty="0"/>
              <a:t>for two elements. Elements can </a:t>
            </a:r>
          </a:p>
          <a:p>
            <a:r>
              <a:rPr lang="en-US" sz="2800" dirty="0"/>
              <a:t>belong to </a:t>
            </a:r>
            <a:r>
              <a:rPr lang="en-US" sz="2800" dirty="0">
                <a:solidFill>
                  <a:srgbClr val="FF0000"/>
                </a:solidFill>
              </a:rPr>
              <a:t>several</a:t>
            </a:r>
            <a:r>
              <a:rPr lang="en-US" sz="2800" dirty="0"/>
              <a:t> classes.</a:t>
            </a:r>
            <a:endParaRPr lang="en-KZ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C16E24-367D-3BD9-BB7C-150F9E0CE71F}"/>
              </a:ext>
            </a:extLst>
          </p:cNvPr>
          <p:cNvSpPr txBox="1"/>
          <p:nvPr/>
        </p:nvSpPr>
        <p:spPr>
          <a:xfrm>
            <a:off x="7223199" y="4533096"/>
            <a:ext cx="444538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  <a:r>
              <a:rPr lang="en-KZ" sz="2800" dirty="0"/>
              <a:t>elects the elements with </a:t>
            </a:r>
          </a:p>
          <a:p>
            <a:r>
              <a:rPr lang="en-US" sz="2800" dirty="0"/>
              <a:t>t</a:t>
            </a:r>
            <a:r>
              <a:rPr lang="en-KZ" sz="2800" dirty="0"/>
              <a:t>he specified  class </a:t>
            </a:r>
          </a:p>
          <a:p>
            <a:r>
              <a:rPr lang="en-KZ" sz="2800" dirty="0"/>
              <a:t>(</a:t>
            </a:r>
            <a:r>
              <a:rPr lang="en-KZ" sz="2800" dirty="0">
                <a:solidFill>
                  <a:srgbClr val="FF0000"/>
                </a:solidFill>
              </a:rPr>
              <a:t>second</a:t>
            </a:r>
            <a:r>
              <a:rPr lang="en-KZ" sz="2800" dirty="0"/>
              <a:t> or </a:t>
            </a:r>
            <a:r>
              <a:rPr lang="en-KZ" sz="2800" dirty="0">
                <a:solidFill>
                  <a:srgbClr val="FF0000"/>
                </a:solidFill>
              </a:rPr>
              <a:t>item</a:t>
            </a:r>
            <a:r>
              <a:rPr lang="en-KZ" sz="2800" dirty="0"/>
              <a:t>)</a:t>
            </a:r>
          </a:p>
          <a:p>
            <a:r>
              <a:rPr lang="en-KZ" sz="2800" i="1" dirty="0"/>
              <a:t>Note a </a:t>
            </a:r>
            <a:r>
              <a:rPr lang="en-KZ" sz="2800" i="1" u="sng" dirty="0"/>
              <a:t>dot</a:t>
            </a:r>
            <a:r>
              <a:rPr lang="en-KZ" sz="2800" i="1" dirty="0"/>
              <a:t> before class name</a:t>
            </a:r>
            <a:endParaRPr lang="en-KZ" sz="2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128F4B-7DA4-2CCA-5333-B87C769F053D}"/>
              </a:ext>
            </a:extLst>
          </p:cNvPr>
          <p:cNvSpPr txBox="1"/>
          <p:nvPr/>
        </p:nvSpPr>
        <p:spPr>
          <a:xfrm>
            <a:off x="618346" y="2817079"/>
            <a:ext cx="6194435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" panose="020B0609030804020204" pitchFamily="49" charset="0"/>
              </a:rPr>
              <a:t>&lt;p 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class</a:t>
            </a:r>
            <a:r>
              <a:rPr lang="en-US" sz="2400" dirty="0">
                <a:latin typeface="Menlo" panose="020B0609030804020204" pitchFamily="49" charset="0"/>
              </a:rPr>
              <a:t>="second"&gt; … &lt;/p&gt;</a:t>
            </a:r>
          </a:p>
          <a:p>
            <a:r>
              <a:rPr lang="en-US" sz="2400" dirty="0">
                <a:latin typeface="Menlo" panose="020B0609030804020204" pitchFamily="49" charset="0"/>
              </a:rPr>
              <a:t> </a:t>
            </a:r>
          </a:p>
          <a:p>
            <a:r>
              <a:rPr lang="en-US" sz="2400" dirty="0">
                <a:latin typeface="Menlo" panose="020B0609030804020204" pitchFamily="49" charset="0"/>
              </a:rPr>
              <a:t>&lt;li 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class</a:t>
            </a:r>
            <a:r>
              <a:rPr lang="en-US" sz="2400" dirty="0">
                <a:latin typeface="Menlo" panose="020B0609030804020204" pitchFamily="49" charset="0"/>
              </a:rPr>
              <a:t>="second item"&gt; … &lt;/li&gt;</a:t>
            </a:r>
          </a:p>
          <a:p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94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KZ" dirty="0"/>
              <a:t>Attribute Selectors</a:t>
            </a:r>
            <a:endParaRPr lang="en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87" y="1825625"/>
            <a:ext cx="9787605" cy="111188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Selection of the elements by their attributes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F7D631-7331-46F0-E940-CFA8F5613720}"/>
              </a:ext>
            </a:extLst>
          </p:cNvPr>
          <p:cNvSpPr txBox="1"/>
          <p:nvPr/>
        </p:nvSpPr>
        <p:spPr>
          <a:xfrm>
            <a:off x="653144" y="2937511"/>
            <a:ext cx="4645646" cy="37856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" panose="020B0609030804020204" pitchFamily="49" charset="0"/>
              </a:rPr>
              <a:t>h1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[</a:t>
            </a:r>
            <a:r>
              <a:rPr lang="en-US" sz="2400" dirty="0">
                <a:solidFill>
                  <a:schemeClr val="accent1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] </a:t>
            </a:r>
            <a:r>
              <a:rPr lang="en-US" sz="2400" dirty="0"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latin typeface="Menlo" panose="020B0609030804020204" pitchFamily="49" charset="0"/>
              </a:rPr>
              <a:t>  text-align: center;</a:t>
            </a:r>
          </a:p>
          <a:p>
            <a:r>
              <a:rPr lang="en-US" sz="2400" dirty="0">
                <a:latin typeface="Menlo" panose="020B0609030804020204" pitchFamily="49" charset="0"/>
              </a:rPr>
              <a:t>}</a:t>
            </a:r>
          </a:p>
          <a:p>
            <a:endParaRPr lang="en-US" sz="2400" dirty="0">
              <a:latin typeface="Menlo" panose="020B0609030804020204" pitchFamily="49" charset="0"/>
            </a:endParaRPr>
          </a:p>
          <a:p>
            <a:r>
              <a:rPr lang="en-US" sz="2400" dirty="0">
                <a:latin typeface="Menlo" panose="020B0609030804020204" pitchFamily="49" charset="0"/>
              </a:rPr>
              <a:t>li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[</a:t>
            </a:r>
            <a:r>
              <a:rPr lang="en-US" sz="2400" dirty="0">
                <a:solidFill>
                  <a:schemeClr val="accent1"/>
                </a:solidFill>
                <a:latin typeface="Menlo" panose="020B0609030804020204" pitchFamily="49" charset="0"/>
              </a:rPr>
              <a:t>name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] </a:t>
            </a:r>
            <a:r>
              <a:rPr lang="en-US" sz="2400" dirty="0"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latin typeface="Menlo" panose="020B0609030804020204" pitchFamily="49" charset="0"/>
              </a:rPr>
              <a:t>  color: gray;</a:t>
            </a:r>
          </a:p>
          <a:p>
            <a:r>
              <a:rPr lang="en-US" sz="2400" dirty="0"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latin typeface="Menlo" panose="020B0609030804020204" pitchFamily="49" charset="0"/>
              </a:rPr>
              <a:t>li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[</a:t>
            </a:r>
            <a:r>
              <a:rPr lang="en-US" sz="2400" dirty="0">
                <a:solidFill>
                  <a:schemeClr val="accent1"/>
                </a:solidFill>
                <a:latin typeface="Menlo" panose="020B0609030804020204" pitchFamily="49" charset="0"/>
              </a:rPr>
              <a:t>name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="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item1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"] </a:t>
            </a:r>
            <a:r>
              <a:rPr lang="en-US" sz="2400" dirty="0"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latin typeface="Menlo" panose="020B0609030804020204" pitchFamily="49" charset="0"/>
              </a:rPr>
              <a:t>  color: orange;</a:t>
            </a:r>
          </a:p>
          <a:p>
            <a:r>
              <a:rPr lang="en-US" sz="2400" dirty="0"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D85412-26EC-1D34-F6C9-140709EA3D16}"/>
              </a:ext>
            </a:extLst>
          </p:cNvPr>
          <p:cNvCxnSpPr>
            <a:cxnSpLocks/>
          </p:cNvCxnSpPr>
          <p:nvPr/>
        </p:nvCxnSpPr>
        <p:spPr>
          <a:xfrm flipH="1" flipV="1">
            <a:off x="4514850" y="3246120"/>
            <a:ext cx="2307209" cy="401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F8C20E-03D0-850E-CBC9-E048BC3EE47B}"/>
              </a:ext>
            </a:extLst>
          </p:cNvPr>
          <p:cNvCxnSpPr>
            <a:cxnSpLocks/>
          </p:cNvCxnSpPr>
          <p:nvPr/>
        </p:nvCxnSpPr>
        <p:spPr>
          <a:xfrm flipH="1">
            <a:off x="4621530" y="5010150"/>
            <a:ext cx="22005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DF4042-8F60-3C95-4F48-C5B3FC0F8355}"/>
              </a:ext>
            </a:extLst>
          </p:cNvPr>
          <p:cNvSpPr txBox="1"/>
          <p:nvPr/>
        </p:nvSpPr>
        <p:spPr>
          <a:xfrm>
            <a:off x="6995160" y="2809219"/>
            <a:ext cx="42551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  <a:r>
              <a:rPr lang="en-KZ" sz="2800" dirty="0"/>
              <a:t>elects </a:t>
            </a:r>
            <a:r>
              <a:rPr lang="en-US" sz="2800" dirty="0"/>
              <a:t>all </a:t>
            </a:r>
            <a:r>
              <a:rPr lang="en-US" sz="2800" dirty="0">
                <a:solidFill>
                  <a:srgbClr val="FF0000"/>
                </a:solidFill>
              </a:rPr>
              <a:t>h1</a:t>
            </a:r>
            <a:r>
              <a:rPr lang="en-US" sz="2800" dirty="0"/>
              <a:t> tags with their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style</a:t>
            </a:r>
            <a:r>
              <a:rPr lang="en-US" sz="2800" dirty="0"/>
              <a:t> attribute defined</a:t>
            </a:r>
            <a:endParaRPr lang="en-KZ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C16E24-367D-3BD9-BB7C-150F9E0CE71F}"/>
              </a:ext>
            </a:extLst>
          </p:cNvPr>
          <p:cNvSpPr txBox="1"/>
          <p:nvPr/>
        </p:nvSpPr>
        <p:spPr>
          <a:xfrm>
            <a:off x="6995160" y="4537949"/>
            <a:ext cx="503913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  <a:r>
              <a:rPr lang="en-KZ" sz="2800" dirty="0"/>
              <a:t>elects </a:t>
            </a:r>
            <a:r>
              <a:rPr lang="en-US" sz="2800" dirty="0"/>
              <a:t>all</a:t>
            </a:r>
            <a:r>
              <a:rPr lang="en-US" sz="2800" b="1" dirty="0">
                <a:solidFill>
                  <a:srgbClr val="FF0000"/>
                </a:solidFill>
              </a:rPr>
              <a:t> li </a:t>
            </a:r>
            <a:r>
              <a:rPr lang="en-US" sz="2800" dirty="0"/>
              <a:t>elements with</a:t>
            </a:r>
          </a:p>
          <a:p>
            <a:r>
              <a:rPr lang="en-US" sz="2800" dirty="0"/>
              <a:t>their </a:t>
            </a:r>
            <a:r>
              <a:rPr lang="en-US" sz="2800" dirty="0">
                <a:solidFill>
                  <a:schemeClr val="accent1"/>
                </a:solidFill>
              </a:rPr>
              <a:t>name</a:t>
            </a:r>
            <a:r>
              <a:rPr lang="en-US" sz="2800" dirty="0"/>
              <a:t> attribute defined </a:t>
            </a:r>
          </a:p>
          <a:p>
            <a:r>
              <a:rPr lang="en-US" sz="2800" dirty="0"/>
              <a:t> as well as those which have </a:t>
            </a:r>
          </a:p>
          <a:p>
            <a:r>
              <a:rPr lang="en-US" sz="2800" dirty="0"/>
              <a:t>specific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value </a:t>
            </a:r>
            <a:r>
              <a:rPr lang="en-US" sz="2800" dirty="0"/>
              <a:t>for </a:t>
            </a:r>
            <a:r>
              <a:rPr lang="en-US" sz="2800" dirty="0">
                <a:solidFill>
                  <a:schemeClr val="accent1"/>
                </a:solidFill>
              </a:rPr>
              <a:t>name</a:t>
            </a:r>
            <a:r>
              <a:rPr lang="en-US" sz="2800" dirty="0"/>
              <a:t> attribute</a:t>
            </a:r>
            <a:endParaRPr lang="en-KZ" sz="2400" dirty="0"/>
          </a:p>
        </p:txBody>
      </p:sp>
    </p:spTree>
    <p:extLst>
      <p:ext uri="{BB962C8B-B14F-4D97-AF65-F5344CB8AC3E}">
        <p14:creationId xmlns:p14="http://schemas.microsoft.com/office/powerpoint/2010/main" val="342285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KZ" dirty="0"/>
              <a:t>ID Selectors</a:t>
            </a:r>
            <a:endParaRPr lang="en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47" y="1902440"/>
            <a:ext cx="11339191" cy="111188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b="1" dirty="0">
                <a:solidFill>
                  <a:srgbClr val="FF0000"/>
                </a:solidFill>
              </a:rPr>
              <a:t>ID</a:t>
            </a:r>
            <a:r>
              <a:rPr lang="en-US" sz="3600" dirty="0"/>
              <a:t> is an identifier of an element </a:t>
            </a:r>
            <a:r>
              <a:rPr lang="en-US" sz="3600" u="sng" dirty="0">
                <a:solidFill>
                  <a:schemeClr val="accent1"/>
                </a:solidFill>
              </a:rPr>
              <a:t>unique</a:t>
            </a:r>
            <a:r>
              <a:rPr lang="en-US" sz="3600" dirty="0"/>
              <a:t> within the document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F7D631-7331-46F0-E940-CFA8F5613720}"/>
              </a:ext>
            </a:extLst>
          </p:cNvPr>
          <p:cNvSpPr txBox="1"/>
          <p:nvPr/>
        </p:nvSpPr>
        <p:spPr>
          <a:xfrm>
            <a:off x="618346" y="4533096"/>
            <a:ext cx="3938861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enlo" panose="020B0609030804020204" pitchFamily="49" charset="0"/>
              </a:rPr>
              <a:t>#</a:t>
            </a:r>
            <a:r>
              <a:rPr lang="en-US" sz="2000" b="1" dirty="0">
                <a:solidFill>
                  <a:schemeClr val="accent1"/>
                </a:solidFill>
                <a:latin typeface="Menlo" panose="020B0609030804020204" pitchFamily="49" charset="0"/>
              </a:rPr>
              <a:t>last</a:t>
            </a:r>
            <a:r>
              <a:rPr lang="en-US" sz="2000" b="1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latin typeface="Menlo" panose="020B0609030804020204" pitchFamily="49" charset="0"/>
              </a:rPr>
              <a:t>{</a:t>
            </a:r>
          </a:p>
          <a:p>
            <a:r>
              <a:rPr lang="en-US" sz="2000" dirty="0">
                <a:latin typeface="Menlo" panose="020B0609030804020204" pitchFamily="49" charset="0"/>
              </a:rPr>
              <a:t>  color: red;</a:t>
            </a:r>
          </a:p>
          <a:p>
            <a:r>
              <a:rPr lang="en-US" sz="2000" dirty="0">
                <a:latin typeface="Menlo" panose="020B0609030804020204" pitchFamily="49" charset="0"/>
              </a:rPr>
              <a:t>  font-size: 15pt;</a:t>
            </a:r>
          </a:p>
          <a:p>
            <a:r>
              <a:rPr lang="en-US" sz="2000" dirty="0"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D85412-26EC-1D34-F6C9-140709EA3D16}"/>
              </a:ext>
            </a:extLst>
          </p:cNvPr>
          <p:cNvCxnSpPr>
            <a:cxnSpLocks/>
          </p:cNvCxnSpPr>
          <p:nvPr/>
        </p:nvCxnSpPr>
        <p:spPr>
          <a:xfrm flipH="1">
            <a:off x="5968721" y="3246120"/>
            <a:ext cx="102643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F8C20E-03D0-850E-CBC9-E048BC3EE47B}"/>
              </a:ext>
            </a:extLst>
          </p:cNvPr>
          <p:cNvCxnSpPr>
            <a:cxnSpLocks/>
          </p:cNvCxnSpPr>
          <p:nvPr/>
        </p:nvCxnSpPr>
        <p:spPr>
          <a:xfrm flipH="1">
            <a:off x="5014127" y="5010150"/>
            <a:ext cx="20877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DF4042-8F60-3C95-4F48-C5B3FC0F8355}"/>
              </a:ext>
            </a:extLst>
          </p:cNvPr>
          <p:cNvSpPr txBox="1"/>
          <p:nvPr/>
        </p:nvSpPr>
        <p:spPr>
          <a:xfrm>
            <a:off x="7101840" y="2964468"/>
            <a:ext cx="4904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Assignment of </a:t>
            </a:r>
            <a:r>
              <a:rPr lang="en-US" sz="2800" b="1" dirty="0">
                <a:solidFill>
                  <a:srgbClr val="FF0000"/>
                </a:solidFill>
              </a:rPr>
              <a:t>ID </a:t>
            </a:r>
            <a:r>
              <a:rPr lang="en-US" sz="2800" dirty="0"/>
              <a:t>to the element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C16E24-367D-3BD9-BB7C-150F9E0CE71F}"/>
              </a:ext>
            </a:extLst>
          </p:cNvPr>
          <p:cNvSpPr txBox="1"/>
          <p:nvPr/>
        </p:nvSpPr>
        <p:spPr>
          <a:xfrm>
            <a:off x="7223199" y="4533096"/>
            <a:ext cx="44612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  <a:r>
              <a:rPr lang="en-KZ" sz="2800" dirty="0"/>
              <a:t>elects the elements </a:t>
            </a:r>
            <a:r>
              <a:rPr lang="en-US" sz="2800" dirty="0"/>
              <a:t>by its </a:t>
            </a:r>
            <a:r>
              <a:rPr lang="en-US" sz="2800" b="1" dirty="0">
                <a:solidFill>
                  <a:srgbClr val="FF0000"/>
                </a:solidFill>
              </a:rPr>
              <a:t>ID</a:t>
            </a:r>
          </a:p>
          <a:p>
            <a:r>
              <a:rPr lang="en-US" sz="2800" i="1" dirty="0"/>
              <a:t>Note a </a:t>
            </a:r>
            <a:r>
              <a:rPr lang="en-US" sz="2800" i="1" u="sng" dirty="0"/>
              <a:t>hash</a:t>
            </a:r>
            <a:r>
              <a:rPr lang="en-US" sz="2800" i="1" dirty="0"/>
              <a:t> before the ID</a:t>
            </a:r>
            <a:endParaRPr lang="en-KZ" sz="2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128F4B-7DA4-2CCA-5333-B87C769F053D}"/>
              </a:ext>
            </a:extLst>
          </p:cNvPr>
          <p:cNvSpPr txBox="1"/>
          <p:nvPr/>
        </p:nvSpPr>
        <p:spPr>
          <a:xfrm>
            <a:off x="437477" y="3011593"/>
            <a:ext cx="4119730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" panose="020B0609030804020204" pitchFamily="49" charset="0"/>
              </a:rPr>
              <a:t>&lt;p 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id=”</a:t>
            </a:r>
            <a:r>
              <a:rPr lang="en-US" sz="2400" dirty="0">
                <a:solidFill>
                  <a:schemeClr val="accent1"/>
                </a:solidFill>
                <a:latin typeface="Menlo" panose="020B0609030804020204" pitchFamily="49" charset="0"/>
              </a:rPr>
              <a:t>last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latin typeface="Menlo" panose="020B0609030804020204" pitchFamily="49" charset="0"/>
              </a:rPr>
              <a:t>&gt; … &lt;/p&gt;</a:t>
            </a:r>
          </a:p>
        </p:txBody>
      </p:sp>
    </p:spTree>
    <p:extLst>
      <p:ext uri="{BB962C8B-B14F-4D97-AF65-F5344CB8AC3E}">
        <p14:creationId xmlns:p14="http://schemas.microsoft.com/office/powerpoint/2010/main" val="143918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KZ" dirty="0"/>
              <a:t>DOM</a:t>
            </a:r>
            <a:endParaRPr lang="en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47" y="1902440"/>
            <a:ext cx="9424813" cy="15265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HTML document can be viewed as a </a:t>
            </a:r>
            <a:r>
              <a:rPr lang="en-US" sz="3600" b="1" dirty="0">
                <a:solidFill>
                  <a:srgbClr val="FF0000"/>
                </a:solidFill>
              </a:rPr>
              <a:t>tree</a:t>
            </a:r>
            <a:r>
              <a:rPr lang="en-US" sz="3600" dirty="0"/>
              <a:t>-like structure. 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This structure is represented as </a:t>
            </a:r>
            <a:r>
              <a:rPr lang="en-US" sz="3600" b="1" dirty="0"/>
              <a:t>Document Object Model (</a:t>
            </a:r>
            <a:r>
              <a:rPr lang="en-US" sz="3600" b="1" dirty="0">
                <a:solidFill>
                  <a:srgbClr val="FF0000"/>
                </a:solidFill>
              </a:rPr>
              <a:t>DOM</a:t>
            </a:r>
            <a:r>
              <a:rPr lang="en-US" sz="3600" b="1" dirty="0"/>
              <a:t>) </a:t>
            </a:r>
            <a:r>
              <a:rPr lang="en-US" sz="3600" dirty="0"/>
              <a:t>in memory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21FE05-2C26-D36D-9760-9C8F2B6639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79"/>
          <a:stretch/>
        </p:blipFill>
        <p:spPr bwMode="auto">
          <a:xfrm>
            <a:off x="3943073" y="3441504"/>
            <a:ext cx="8248927" cy="318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62BBE2-2D08-AEEE-3735-6DC847B31852}"/>
              </a:ext>
            </a:extLst>
          </p:cNvPr>
          <p:cNvSpPr txBox="1">
            <a:spLocks/>
          </p:cNvSpPr>
          <p:nvPr/>
        </p:nvSpPr>
        <p:spPr>
          <a:xfrm>
            <a:off x="618346" y="3670798"/>
            <a:ext cx="3324727" cy="282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/>
              <a:t>Elements are called </a:t>
            </a:r>
            <a:r>
              <a:rPr lang="en-US" sz="2400" dirty="0">
                <a:solidFill>
                  <a:srgbClr val="FF0000"/>
                </a:solidFill>
              </a:rPr>
              <a:t>nodes</a:t>
            </a:r>
            <a:r>
              <a:rPr lang="en-US" sz="2400" dirty="0"/>
              <a:t>, such as: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Root (Document)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Parent 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Child/Children  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Siblings (head, body)</a:t>
            </a:r>
          </a:p>
        </p:txBody>
      </p:sp>
    </p:spTree>
    <p:extLst>
      <p:ext uri="{BB962C8B-B14F-4D97-AF65-F5344CB8AC3E}">
        <p14:creationId xmlns:p14="http://schemas.microsoft.com/office/powerpoint/2010/main" val="140349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3775</TotalTime>
  <Words>1164</Words>
  <Application>Microsoft Macintosh PowerPoint</Application>
  <PresentationFormat>Widescreen</PresentationFormat>
  <Paragraphs>225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Menlo</vt:lpstr>
      <vt:lpstr>Office Theme</vt:lpstr>
      <vt:lpstr>Web Programming and Problem Solving</vt:lpstr>
      <vt:lpstr>Content</vt:lpstr>
      <vt:lpstr>CSS Selectors</vt:lpstr>
      <vt:lpstr>CSS Selectors</vt:lpstr>
      <vt:lpstr>Element Selectors</vt:lpstr>
      <vt:lpstr>Class Selectors</vt:lpstr>
      <vt:lpstr>Attribute Selectors</vt:lpstr>
      <vt:lpstr>ID Selectors</vt:lpstr>
      <vt:lpstr>DOM</vt:lpstr>
      <vt:lpstr>Children Selectors</vt:lpstr>
      <vt:lpstr>Pseudo-Class Selectors</vt:lpstr>
      <vt:lpstr>Pseudo-Class Selectors</vt:lpstr>
      <vt:lpstr>Pseudo-Element Selectors</vt:lpstr>
      <vt:lpstr>Conflict Resolution</vt:lpstr>
      <vt:lpstr>Cascade</vt:lpstr>
      <vt:lpstr>Specificity</vt:lpstr>
      <vt:lpstr>Specificity</vt:lpstr>
      <vt:lpstr>Inheritance</vt:lpstr>
      <vt:lpstr>!important</vt:lpstr>
      <vt:lpstr>Summary</vt:lpstr>
      <vt:lpstr>Thanks for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and Problem Solving</dc:title>
  <dc:creator>jake jake</dc:creator>
  <cp:lastModifiedBy>jake jake</cp:lastModifiedBy>
  <cp:revision>343</cp:revision>
  <dcterms:created xsi:type="dcterms:W3CDTF">2022-08-15T04:39:53Z</dcterms:created>
  <dcterms:modified xsi:type="dcterms:W3CDTF">2022-09-14T07:06:30Z</dcterms:modified>
</cp:coreProperties>
</file>