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1" r:id="rId4"/>
    <p:sldId id="275" r:id="rId5"/>
    <p:sldId id="310" r:id="rId6"/>
    <p:sldId id="295" r:id="rId7"/>
    <p:sldId id="276" r:id="rId8"/>
    <p:sldId id="312" r:id="rId9"/>
    <p:sldId id="293" r:id="rId10"/>
    <p:sldId id="311" r:id="rId11"/>
    <p:sldId id="296" r:id="rId12"/>
    <p:sldId id="313" r:id="rId13"/>
    <p:sldId id="298" r:id="rId14"/>
    <p:sldId id="314" r:id="rId15"/>
    <p:sldId id="315" r:id="rId16"/>
    <p:sldId id="297" r:id="rId17"/>
    <p:sldId id="273" r:id="rId18"/>
  </p:sldIdLst>
  <p:sldSz cx="12192000" cy="6858000"/>
  <p:notesSz cx="6858000" cy="9144000"/>
  <p:defaultTextStyle>
    <a:defPPr>
      <a:defRPr lang="en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e jake" initials="jj" lastIdx="1" clrIdx="0">
    <p:extLst>
      <p:ext uri="{19B8F6BF-5375-455C-9EA6-DF929625EA0E}">
        <p15:presenceInfo xmlns:p15="http://schemas.microsoft.com/office/powerpoint/2012/main" userId="df13ee420a6510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6"/>
    <p:restoredTop sz="96405"/>
  </p:normalViewPr>
  <p:slideViewPr>
    <p:cSldViewPr snapToGrid="0">
      <p:cViewPr>
        <p:scale>
          <a:sx n="83" d="100"/>
          <a:sy n="83" d="100"/>
        </p:scale>
        <p:origin x="7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84AA-7E66-E54E-5C82-FA25CA3F9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82C7D-1321-21CD-68A4-96C85D7BF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1959-58B5-58A3-1340-C814D31B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9/14/22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9CE0F-7CFA-6832-5DCD-7453972F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3D1E8-9134-5E4C-1C1D-FBC60DA2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425620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7AFF-6110-AA04-DAFB-B9A10E74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7F8CE-3FD4-8726-664B-1C13A618D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1E7A-5418-7686-95C3-D8F35C7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9/14/22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05CB1-5CF5-AB94-2C79-31D030E5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C4CC3-41BB-8CDE-06EF-FD011492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86533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2DC82-DF9A-A1A0-4EF5-194A8A971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F1436-36AE-78FB-3F9F-682F2E9F3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C570-A3B6-6F93-6605-CBF0F003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9/14/22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43994-8E3A-D1C3-5A6A-375571C0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D58F3-ED69-0F5B-B5C6-73DCF95E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92555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11C1-E498-03A6-B09A-AB02A2B2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0A1DD-3CD6-7E33-8626-2C29E160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A392B-10CA-B67C-DAF4-2566240C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9/14/22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F3B8C-4211-201B-5D91-990FB1EB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9B01D-0D40-9D17-7809-5733EAA4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1692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3C85-7C24-F912-E5FF-B174127E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4FFB9-009F-0041-C291-8906F0CFF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28F2A-8153-4081-069A-D9E7FF5B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9/14/22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51199-DCAA-202A-5D4E-28594644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A26CA-119E-61B3-F8E7-5625EDDA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69855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8AF2-AB9B-EF3C-1618-6EF2E8C0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158FD-F6E5-DB9C-1789-9430F8372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C592C-E05E-0B02-D0FE-526FA2D3C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90FAD-C7A0-0893-0288-1C36FD71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9/14/22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FB089-4F10-5C2C-6F3D-21F1B10F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C2E84-6F33-6BBE-6E4E-DD970B45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44319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8922-D114-2A6D-1DF2-99C3C3D7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3DB7C-7877-6E5E-8F0D-B9695BDD1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E598E-F0BC-CCFB-AB7B-366A98921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1E419-9959-CF76-0391-D1B33FC63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21D66-A670-B51D-24CC-7650BB7DD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42CA7-3FF9-AB83-CFD4-F8D3DE88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9/14/22</a:t>
            </a:fld>
            <a:endParaRPr lang="en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85838F-D2BE-BCBE-ABC2-3A83CD7D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A5C94-14E4-B762-CB7D-40942732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57453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3488-B710-451E-12F9-CB78D72E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DB41E-1528-022E-5B52-B619E463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9/14/22</a:t>
            </a:fld>
            <a:endParaRPr lang="en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B5C3D-A825-1806-E41A-861CE19E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A889F-4092-027B-E550-43AA5C54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53265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591D6-806E-30D4-FD26-14CA3E89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9/14/22</a:t>
            </a:fld>
            <a:endParaRPr lang="en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E1E8A-C76C-F681-59FF-92E0258C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EA1FB-76EF-C702-A18F-98D588A8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82544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2603-275B-06C8-AFB6-25C561F0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942D-FE6A-4250-A413-DFF3C552C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38EC8-042B-DF60-D9B3-F4077CAF7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D573B-553D-F613-91F1-6DCE7BC5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9/14/22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AAA8B-285F-F584-CFE7-5C1FE27B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AF61F-22D3-86FC-59FE-4550F1AB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43481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C3C5-5D36-7900-4303-AA2FE17C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210BA-6727-BB30-B423-628E5C586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91BC8-CAD0-DCB1-A94A-E3B841048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D7AB5-40B1-352B-BD9F-020EF623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9/14/22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41AD7-B7B2-0012-1F92-8B21EC15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F3541-BD15-6726-1931-A911861B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64799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4B521-4BA8-7F79-C1CB-B7991A5A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95BBA-B929-3176-702E-0ABE38438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05586-8D72-76ED-12BB-E61B3CFA8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D3B34-5AD2-1B4C-B0AA-0B9F5999BFB4}" type="datetimeFigureOut">
              <a:rPr lang="en-KZ" smtClean="0"/>
              <a:t>9/14/22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608A8-5501-8447-6FF9-60C2B306C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EA3DA-2191-FEED-131D-98C3E2AF3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65844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1100-3835-7F68-E9EC-A4580FA07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Web Programming and Problem Solving</a:t>
            </a:r>
            <a:endParaRPr lang="en-KZ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DABD2-20D0-17C2-CD2C-4D3ED8560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3900" b="1" dirty="0">
                <a:solidFill>
                  <a:srgbClr val="111111"/>
                </a:solidFill>
              </a:rPr>
              <a:t>CSS (part 3)</a:t>
            </a:r>
          </a:p>
          <a:p>
            <a:pPr lvl="0">
              <a:defRPr/>
            </a:pPr>
            <a:r>
              <a:rPr lang="en-US" dirty="0">
                <a:solidFill>
                  <a:srgbClr val="111111"/>
                </a:solidFill>
              </a:rPr>
              <a:t>Date: 14.09.2022</a:t>
            </a:r>
          </a:p>
          <a:p>
            <a:pPr lvl="0">
              <a:defRPr/>
            </a:pPr>
            <a:endParaRPr lang="en-US" dirty="0">
              <a:solidFill>
                <a:srgbClr val="111111"/>
              </a:solidFill>
            </a:endParaRPr>
          </a:p>
          <a:p>
            <a:pPr lvl="0">
              <a:defRPr/>
            </a:pPr>
            <a:r>
              <a:rPr lang="en-US" sz="3200" dirty="0">
                <a:solidFill>
                  <a:srgbClr val="111111"/>
                </a:solidFill>
              </a:rPr>
              <a:t>Instructor: </a:t>
            </a:r>
            <a:r>
              <a:rPr lang="en-US" sz="3200" dirty="0" err="1">
                <a:solidFill>
                  <a:srgbClr val="111111"/>
                </a:solidFill>
              </a:rPr>
              <a:t>Zhandos</a:t>
            </a:r>
            <a:r>
              <a:rPr lang="en-US" sz="3200" dirty="0">
                <a:solidFill>
                  <a:srgbClr val="111111"/>
                </a:solidFill>
              </a:rPr>
              <a:t> </a:t>
            </a:r>
            <a:r>
              <a:rPr lang="en-US" sz="3200" dirty="0" err="1">
                <a:solidFill>
                  <a:srgbClr val="111111"/>
                </a:solidFill>
              </a:rPr>
              <a:t>Yessenbayev</a:t>
            </a:r>
            <a:endParaRPr lang="en-US" sz="3200" dirty="0">
              <a:solidFill>
                <a:srgbClr val="111111"/>
              </a:solidFill>
            </a:endParaRPr>
          </a:p>
        </p:txBody>
      </p:sp>
      <p:pic>
        <p:nvPicPr>
          <p:cNvPr id="1026" name="Picture 2" descr="School of Engineering and Digital Sciences">
            <a:extLst>
              <a:ext uri="{FF2B5EF4-FFF2-40B4-BE49-F238E27FC236}">
                <a16:creationId xmlns:a16="http://schemas.microsoft.com/office/drawing/2014/main" id="{803BD423-7BDC-2978-3925-701665751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38867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azarbayev University">
            <a:extLst>
              <a:ext uri="{FF2B5EF4-FFF2-40B4-BE49-F238E27FC236}">
                <a16:creationId xmlns:a16="http://schemas.microsoft.com/office/drawing/2014/main" id="{91FF3662-933F-E38E-A584-0D54A7697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777234"/>
            <a:ext cx="3297677" cy="329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74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Float</a:t>
            </a:r>
            <a:endParaRPr lang="en-KZ" b="1" dirty="0"/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868755-1022-4ACD-091B-129DCC1CB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81" y="1796878"/>
            <a:ext cx="5757454" cy="12654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14AF27-8960-3E17-957A-0FCF3A3CD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754" y="3795656"/>
            <a:ext cx="5603647" cy="9618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0DA8BF-DAF8-239E-D88D-9C22E44137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755" y="5369125"/>
            <a:ext cx="5603647" cy="126938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AE4BDB-8BA7-656B-ECBA-F799A7C81B6C}"/>
              </a:ext>
            </a:extLst>
          </p:cNvPr>
          <p:cNvCxnSpPr>
            <a:cxnSpLocks/>
          </p:cNvCxnSpPr>
          <p:nvPr/>
        </p:nvCxnSpPr>
        <p:spPr>
          <a:xfrm flipH="1">
            <a:off x="6153949" y="2362717"/>
            <a:ext cx="102643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D80892-7A9D-FC67-D6DE-7E0A3ECB4544}"/>
              </a:ext>
            </a:extLst>
          </p:cNvPr>
          <p:cNvSpPr txBox="1"/>
          <p:nvPr/>
        </p:nvSpPr>
        <p:spPr>
          <a:xfrm>
            <a:off x="7287068" y="2081065"/>
            <a:ext cx="4556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Elements in Normal flow,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not floated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4129EA-09CF-B9C3-FCDC-F5D5CA3BE125}"/>
              </a:ext>
            </a:extLst>
          </p:cNvPr>
          <p:cNvCxnSpPr>
            <a:cxnSpLocks/>
          </p:cNvCxnSpPr>
          <p:nvPr/>
        </p:nvCxnSpPr>
        <p:spPr>
          <a:xfrm flipH="1">
            <a:off x="6153949" y="4273758"/>
            <a:ext cx="102643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6A9549-7914-A3AB-4ED1-71C3C7C21FD4}"/>
              </a:ext>
            </a:extLst>
          </p:cNvPr>
          <p:cNvSpPr txBox="1"/>
          <p:nvPr/>
        </p:nvSpPr>
        <p:spPr>
          <a:xfrm>
            <a:off x="7287068" y="3992106"/>
            <a:ext cx="4359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Paragraph 1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FF0000"/>
                </a:solidFill>
              </a:rPr>
              <a:t>floated</a:t>
            </a:r>
            <a:r>
              <a:rPr lang="en-US" sz="2400" dirty="0"/>
              <a:t> to the right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01633A-6465-A5B1-0D8C-FACF8C9BADB6}"/>
              </a:ext>
            </a:extLst>
          </p:cNvPr>
          <p:cNvCxnSpPr>
            <a:cxnSpLocks/>
          </p:cNvCxnSpPr>
          <p:nvPr/>
        </p:nvCxnSpPr>
        <p:spPr>
          <a:xfrm flipH="1">
            <a:off x="6153949" y="5923189"/>
            <a:ext cx="102643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981665-149B-194A-C060-1BB225AB604F}"/>
              </a:ext>
            </a:extLst>
          </p:cNvPr>
          <p:cNvSpPr txBox="1"/>
          <p:nvPr/>
        </p:nvSpPr>
        <p:spPr>
          <a:xfrm>
            <a:off x="7287067" y="5641537"/>
            <a:ext cx="4786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Paragraph 1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FF0000"/>
                </a:solidFill>
              </a:rPr>
              <a:t>floated</a:t>
            </a:r>
            <a:r>
              <a:rPr lang="en-US" sz="2400" dirty="0"/>
              <a:t> to the right,</a:t>
            </a:r>
          </a:p>
          <a:p>
            <a:r>
              <a:rPr lang="en-US" sz="2400" u="sng" dirty="0"/>
              <a:t>Paragraph 2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chemeClr val="accent1"/>
                </a:solidFill>
              </a:rPr>
              <a:t>cleared</a:t>
            </a:r>
          </a:p>
        </p:txBody>
      </p:sp>
    </p:spTree>
    <p:extLst>
      <p:ext uri="{BB962C8B-B14F-4D97-AF65-F5344CB8AC3E}">
        <p14:creationId xmlns:p14="http://schemas.microsoft.com/office/powerpoint/2010/main" val="223536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KZ" dirty="0"/>
              <a:t>Position</a:t>
            </a:r>
            <a:endParaRPr lang="en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461" y="1902439"/>
            <a:ext cx="11601077" cy="443636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b="1" dirty="0">
                <a:solidFill>
                  <a:srgbClr val="FF0000"/>
                </a:solidFill>
              </a:rPr>
              <a:t>Position</a:t>
            </a:r>
            <a:r>
              <a:rPr lang="en-US" sz="3600" dirty="0"/>
              <a:t> property specifies the type of positioning method used for an element:</a:t>
            </a:r>
          </a:p>
          <a:p>
            <a:pPr lvl="1">
              <a:lnSpc>
                <a:spcPct val="12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static</a:t>
            </a:r>
            <a:r>
              <a:rPr lang="en-US" sz="3200" dirty="0"/>
              <a:t> - positioned according to the </a:t>
            </a:r>
            <a:r>
              <a:rPr lang="en-US" sz="3200" u="sng" dirty="0"/>
              <a:t>normal flow</a:t>
            </a:r>
            <a:r>
              <a:rPr lang="en-US" sz="3200" dirty="0"/>
              <a:t> (default)</a:t>
            </a:r>
          </a:p>
          <a:p>
            <a:pPr lvl="1">
              <a:lnSpc>
                <a:spcPct val="120000"/>
              </a:lnSpc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relative </a:t>
            </a:r>
            <a:r>
              <a:rPr lang="en-US" sz="3200" dirty="0"/>
              <a:t>- positioned relative to its </a:t>
            </a:r>
            <a:r>
              <a:rPr lang="en-US" sz="3200" u="sng" dirty="0"/>
              <a:t>normal position</a:t>
            </a:r>
            <a:r>
              <a:rPr lang="en-US" sz="3200" dirty="0"/>
              <a:t> (</a:t>
            </a:r>
            <a:r>
              <a:rPr lang="en-US" sz="3200" b="1" dirty="0">
                <a:solidFill>
                  <a:srgbClr val="C00000"/>
                </a:solidFill>
              </a:rPr>
              <a:t>preserves</a:t>
            </a:r>
            <a:r>
              <a:rPr lang="en-US" sz="3200" dirty="0"/>
              <a:t> space)</a:t>
            </a:r>
          </a:p>
          <a:p>
            <a:pPr lvl="1">
              <a:lnSpc>
                <a:spcPct val="120000"/>
              </a:lnSpc>
            </a:pPr>
            <a:r>
              <a:rPr lang="en-US" sz="3200" b="1" dirty="0">
                <a:solidFill>
                  <a:schemeClr val="accent1"/>
                </a:solidFill>
              </a:rPr>
              <a:t>absolute</a:t>
            </a:r>
            <a:r>
              <a:rPr lang="en-US" sz="3200" dirty="0"/>
              <a:t> - positioned relative to the </a:t>
            </a:r>
            <a:r>
              <a:rPr lang="en-US" sz="3200" u="sng" dirty="0"/>
              <a:t>nearest positioned ancestor</a:t>
            </a:r>
            <a:r>
              <a:rPr lang="en-US" sz="3200" dirty="0"/>
              <a:t> (</a:t>
            </a:r>
            <a:r>
              <a:rPr lang="en-US" sz="3200" b="1" dirty="0">
                <a:solidFill>
                  <a:srgbClr val="C00000"/>
                </a:solidFill>
              </a:rPr>
              <a:t>removes </a:t>
            </a:r>
            <a:r>
              <a:rPr lang="en-US" sz="3200" dirty="0"/>
              <a:t>space)</a:t>
            </a:r>
          </a:p>
          <a:p>
            <a:pPr lvl="1">
              <a:lnSpc>
                <a:spcPct val="120000"/>
              </a:lnSpc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fixed</a:t>
            </a:r>
            <a:r>
              <a:rPr lang="en-US" sz="3200" dirty="0"/>
              <a:t> - positioned relative to the </a:t>
            </a:r>
            <a:r>
              <a:rPr lang="en-US" sz="3200" u="sng" dirty="0"/>
              <a:t>viewport</a:t>
            </a:r>
            <a:r>
              <a:rPr lang="en-US" sz="3200" dirty="0"/>
              <a:t> (</a:t>
            </a:r>
            <a:r>
              <a:rPr lang="en-US" sz="3200" b="1" dirty="0">
                <a:solidFill>
                  <a:srgbClr val="C00000"/>
                </a:solidFill>
              </a:rPr>
              <a:t>removes</a:t>
            </a:r>
            <a:r>
              <a:rPr lang="en-US" sz="3200" dirty="0"/>
              <a:t> space)</a:t>
            </a:r>
          </a:p>
          <a:p>
            <a:pPr lvl="1">
              <a:lnSpc>
                <a:spcPct val="120000"/>
              </a:lnSpc>
            </a:pPr>
            <a:r>
              <a:rPr lang="en-US" sz="3200" b="1" dirty="0">
                <a:solidFill>
                  <a:srgbClr val="7030A0"/>
                </a:solidFill>
              </a:rPr>
              <a:t>sticky</a:t>
            </a:r>
            <a:r>
              <a:rPr lang="en-US" sz="3200" dirty="0"/>
              <a:t> - positioned based on the user's </a:t>
            </a:r>
            <a:r>
              <a:rPr lang="en-US" sz="3200" u="sng" dirty="0"/>
              <a:t>scroll position </a:t>
            </a:r>
            <a:r>
              <a:rPr lang="en-US" sz="3200" dirty="0"/>
              <a:t>(as relative or fixed) 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Elements are positioned using the </a:t>
            </a:r>
            <a:r>
              <a:rPr lang="en-US" sz="3600" b="1" dirty="0">
                <a:solidFill>
                  <a:srgbClr val="FF0000"/>
                </a:solidFill>
              </a:rPr>
              <a:t>top, bottom, left,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rgbClr val="FF0000"/>
                </a:solidFill>
              </a:rPr>
              <a:t>right </a:t>
            </a:r>
            <a:r>
              <a:rPr lang="en-US" sz="3600" dirty="0"/>
              <a:t>properties.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186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KZ" dirty="0"/>
              <a:t>Position</a:t>
            </a:r>
            <a:endParaRPr lang="en-KZ" b="1" dirty="0"/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3309B0-ADF3-7C4A-BE38-0E4447E27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67" y="2074098"/>
            <a:ext cx="6317414" cy="341844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807BF0-99F1-FFFB-1002-6091FEBBCA10}"/>
              </a:ext>
            </a:extLst>
          </p:cNvPr>
          <p:cNvCxnSpPr>
            <a:cxnSpLocks/>
          </p:cNvCxnSpPr>
          <p:nvPr/>
        </p:nvCxnSpPr>
        <p:spPr>
          <a:xfrm flipH="1">
            <a:off x="6789380" y="2506608"/>
            <a:ext cx="102643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4C6457-A77D-A5A7-2D2B-6C1B5823F6D2}"/>
              </a:ext>
            </a:extLst>
          </p:cNvPr>
          <p:cNvSpPr txBox="1"/>
          <p:nvPr/>
        </p:nvSpPr>
        <p:spPr>
          <a:xfrm>
            <a:off x="7968994" y="2219010"/>
            <a:ext cx="3163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Paragraph 1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FF0000"/>
                </a:solidFill>
              </a:rPr>
              <a:t>absolute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3A617E-452A-FDF3-6C62-DD384081BB1F}"/>
              </a:ext>
            </a:extLst>
          </p:cNvPr>
          <p:cNvCxnSpPr>
            <a:cxnSpLocks/>
          </p:cNvCxnSpPr>
          <p:nvPr/>
        </p:nvCxnSpPr>
        <p:spPr>
          <a:xfrm flipH="1">
            <a:off x="6789380" y="3430677"/>
            <a:ext cx="102643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B6C31D-8223-8FD9-33D7-D1E8E4CE4D90}"/>
              </a:ext>
            </a:extLst>
          </p:cNvPr>
          <p:cNvSpPr txBox="1"/>
          <p:nvPr/>
        </p:nvSpPr>
        <p:spPr>
          <a:xfrm>
            <a:off x="7968994" y="3176215"/>
            <a:ext cx="266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Paragraph 2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FF0000"/>
                </a:solidFill>
              </a:rPr>
              <a:t>static</a:t>
            </a:r>
            <a:endParaRPr lang="en-US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2E0A2E-9162-D94D-F973-5A3F4E992E68}"/>
              </a:ext>
            </a:extLst>
          </p:cNvPr>
          <p:cNvCxnSpPr>
            <a:cxnSpLocks/>
          </p:cNvCxnSpPr>
          <p:nvPr/>
        </p:nvCxnSpPr>
        <p:spPr>
          <a:xfrm flipH="1">
            <a:off x="6789380" y="4584163"/>
            <a:ext cx="102643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803A0F-AFB3-7372-2E0C-C602390C481F}"/>
              </a:ext>
            </a:extLst>
          </p:cNvPr>
          <p:cNvSpPr txBox="1"/>
          <p:nvPr/>
        </p:nvSpPr>
        <p:spPr>
          <a:xfrm>
            <a:off x="7968994" y="4278332"/>
            <a:ext cx="3027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Paragraph 3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FF0000"/>
                </a:solidFill>
              </a:rPr>
              <a:t>relative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932EF9-0293-034C-AD2D-2B8EE8F59AED}"/>
              </a:ext>
            </a:extLst>
          </p:cNvPr>
          <p:cNvSpPr txBox="1"/>
          <p:nvPr/>
        </p:nvSpPr>
        <p:spPr>
          <a:xfrm>
            <a:off x="387458" y="5603717"/>
            <a:ext cx="11037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use </a:t>
            </a:r>
            <a:r>
              <a:rPr lang="en-US" sz="2400" dirty="0">
                <a:solidFill>
                  <a:srgbClr val="FF0000"/>
                </a:solidFill>
              </a:rPr>
              <a:t>absolute </a:t>
            </a:r>
            <a:r>
              <a:rPr lang="en-US" sz="2400" dirty="0"/>
              <a:t>position,  you need to define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position</a:t>
            </a:r>
            <a:r>
              <a:rPr lang="en-US" sz="2400" dirty="0"/>
              <a:t> property on some </a:t>
            </a:r>
            <a:r>
              <a:rPr lang="en-US" sz="2400" dirty="0">
                <a:solidFill>
                  <a:schemeClr val="accent1"/>
                </a:solidFill>
              </a:rPr>
              <a:t>ancestor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html</a:t>
            </a:r>
            <a:r>
              <a:rPr lang="en-US" sz="2400" dirty="0"/>
              <a:t> element by default defines position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relative</a:t>
            </a:r>
          </a:p>
        </p:txBody>
      </p:sp>
    </p:spTree>
    <p:extLst>
      <p:ext uri="{BB962C8B-B14F-4D97-AF65-F5344CB8AC3E}">
        <p14:creationId xmlns:p14="http://schemas.microsoft.com/office/powerpoint/2010/main" val="453728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KZ" dirty="0"/>
              <a:t>Website Layout</a:t>
            </a:r>
            <a:endParaRPr lang="en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47" y="1902439"/>
            <a:ext cx="10555931" cy="459043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We can restructure our HTML document to have different layouts depending on: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content (primary, secondary)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semantics (header, navigation, content, footer)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screen size (desktop, tablet, mobile)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Let’s have a look at a typical desktop layout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49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KZ" dirty="0"/>
              <a:t>Website Layout</a:t>
            </a:r>
            <a:endParaRPr lang="en-KZ" b="1" dirty="0"/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F92FB4-24DB-E648-7B62-3B2D22942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784" y="2349439"/>
            <a:ext cx="8430432" cy="434491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43776D1-A331-84C4-E659-81F6259EE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3072" y="1786698"/>
            <a:ext cx="6665856" cy="592787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One of the typical layouts for big screen</a:t>
            </a:r>
          </a:p>
        </p:txBody>
      </p:sp>
    </p:spTree>
    <p:extLst>
      <p:ext uri="{BB962C8B-B14F-4D97-AF65-F5344CB8AC3E}">
        <p14:creationId xmlns:p14="http://schemas.microsoft.com/office/powerpoint/2010/main" val="1964557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KZ" dirty="0"/>
              <a:t>Website Layout</a:t>
            </a:r>
            <a:endParaRPr lang="en-KZ" b="1" dirty="0"/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43776D1-A331-84C4-E659-81F6259EE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03" y="1926183"/>
            <a:ext cx="10565470" cy="430413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Several ideas to mention: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Use </a:t>
            </a:r>
            <a:r>
              <a:rPr lang="en-US" sz="3200" b="1" dirty="0">
                <a:solidFill>
                  <a:srgbClr val="FF0000"/>
                </a:solidFill>
              </a:rPr>
              <a:t>semantic</a:t>
            </a:r>
            <a:r>
              <a:rPr lang="en-US" sz="3200" dirty="0"/>
              <a:t> elements (header, nav, footer, section)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Header,, nav and footer are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block </a:t>
            </a:r>
            <a:r>
              <a:rPr lang="en-US" sz="3200" dirty="0"/>
              <a:t>elements, i.e. take all line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To make </a:t>
            </a:r>
            <a:r>
              <a:rPr lang="en-US" sz="3200" b="1" dirty="0">
                <a:solidFill>
                  <a:schemeClr val="accent1"/>
                </a:solidFill>
              </a:rPr>
              <a:t>multi-column</a:t>
            </a:r>
            <a:r>
              <a:rPr lang="en-US" sz="3200" dirty="0"/>
              <a:t> page: </a:t>
            </a:r>
          </a:p>
          <a:p>
            <a:pPr lvl="2">
              <a:lnSpc>
                <a:spcPct val="120000"/>
              </a:lnSpc>
            </a:pPr>
            <a:r>
              <a:rPr lang="en-US" sz="2800" dirty="0"/>
              <a:t>use </a:t>
            </a:r>
            <a:r>
              <a:rPr lang="en-US" sz="2800" b="1" dirty="0">
                <a:solidFill>
                  <a:srgbClr val="FF0000"/>
                </a:solidFill>
              </a:rPr>
              <a:t>flex</a:t>
            </a:r>
            <a:r>
              <a:rPr lang="en-US" sz="2800" dirty="0"/>
              <a:t> property on the containing element (section)</a:t>
            </a:r>
          </a:p>
          <a:p>
            <a:pPr lvl="2">
              <a:lnSpc>
                <a:spcPct val="120000"/>
              </a:lnSpc>
            </a:pPr>
            <a:r>
              <a:rPr lang="en-US" sz="2800" dirty="0"/>
              <a:t>define column width in percentage (e.g.: 25%-50%-25%)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See the code (</a:t>
            </a:r>
            <a:r>
              <a:rPr lang="en-US" sz="3200" dirty="0" err="1"/>
              <a:t>index_layout.html</a:t>
            </a:r>
            <a:r>
              <a:rPr lang="en-US" sz="3200" dirty="0"/>
              <a:t>, style3.css)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Note: there are other solutions as well </a:t>
            </a:r>
          </a:p>
          <a:p>
            <a:pPr lvl="1">
              <a:lnSpc>
                <a:spcPct val="12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7615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KZ" dirty="0"/>
              <a:t>Summary</a:t>
            </a:r>
            <a:endParaRPr lang="en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8812" cy="4820104"/>
          </a:xfrm>
        </p:spPr>
        <p:txBody>
          <a:bodyPr>
            <a:normAutofit/>
          </a:bodyPr>
          <a:lstStyle/>
          <a:p>
            <a:r>
              <a:rPr lang="en-KZ" sz="3600" b="1" dirty="0"/>
              <a:t>Key takeaways</a:t>
            </a:r>
            <a:r>
              <a:rPr lang="en-KZ" sz="3600" dirty="0"/>
              <a:t>:</a:t>
            </a:r>
          </a:p>
          <a:p>
            <a:pPr lvl="1"/>
            <a:r>
              <a:rPr lang="en-KZ" sz="3200" dirty="0"/>
              <a:t>The </a:t>
            </a:r>
            <a:r>
              <a:rPr lang="en-KZ" sz="3200" dirty="0">
                <a:solidFill>
                  <a:srgbClr val="FF0000"/>
                </a:solidFill>
              </a:rPr>
              <a:t>Box Model</a:t>
            </a:r>
            <a:r>
              <a:rPr lang="en-KZ" sz="3200" dirty="0"/>
              <a:t> :</a:t>
            </a:r>
          </a:p>
          <a:p>
            <a:pPr lvl="2"/>
            <a:r>
              <a:rPr lang="en-US" sz="2800" dirty="0"/>
              <a:t>Understand the </a:t>
            </a:r>
            <a:r>
              <a:rPr lang="en-US" sz="2800" u="sng" dirty="0"/>
              <a:t>structure</a:t>
            </a:r>
            <a:r>
              <a:rPr lang="en-US" sz="2800" dirty="0"/>
              <a:t> of Box</a:t>
            </a:r>
            <a:endParaRPr lang="en-KZ" sz="2800" dirty="0">
              <a:solidFill>
                <a:schemeClr val="accent2"/>
              </a:solidFill>
            </a:endParaRPr>
          </a:p>
          <a:p>
            <a:pPr lvl="2"/>
            <a:r>
              <a:rPr lang="en-US" sz="2800" dirty="0"/>
              <a:t>Use </a:t>
            </a:r>
            <a:r>
              <a:rPr lang="en-US" sz="2800" dirty="0">
                <a:solidFill>
                  <a:srgbClr val="FF0000"/>
                </a:solidFill>
              </a:rPr>
              <a:t>overflow </a:t>
            </a:r>
            <a:r>
              <a:rPr lang="en-US" sz="2800" dirty="0"/>
              <a:t>property to take care of extra content</a:t>
            </a:r>
            <a:endParaRPr lang="en-KZ" sz="2800" dirty="0"/>
          </a:p>
          <a:p>
            <a:pPr lvl="2"/>
            <a:r>
              <a:rPr lang="en-US" sz="2800" dirty="0"/>
              <a:t>Use</a:t>
            </a:r>
            <a:r>
              <a:rPr lang="en-US" sz="2800" dirty="0">
                <a:solidFill>
                  <a:srgbClr val="FF0000"/>
                </a:solidFill>
              </a:rPr>
              <a:t> box-sizing </a:t>
            </a:r>
            <a:r>
              <a:rPr lang="en-US" sz="2800" dirty="0"/>
              <a:t>property carefully</a:t>
            </a:r>
            <a:endParaRPr lang="en-KZ" sz="2800" dirty="0">
              <a:solidFill>
                <a:schemeClr val="accent1"/>
              </a:solidFill>
            </a:endParaRPr>
          </a:p>
          <a:p>
            <a:pPr lvl="1"/>
            <a:r>
              <a:rPr lang="en-KZ" sz="3200" dirty="0"/>
              <a:t>Positioning elements on the page can be done using:</a:t>
            </a:r>
          </a:p>
          <a:p>
            <a:pPr lvl="2"/>
            <a:r>
              <a:rPr lang="en-KZ" sz="2800" dirty="0">
                <a:solidFill>
                  <a:srgbClr val="FF0000"/>
                </a:solidFill>
              </a:rPr>
              <a:t>Display</a:t>
            </a:r>
          </a:p>
          <a:p>
            <a:pPr lvl="2"/>
            <a:r>
              <a:rPr lang="en-KZ" sz="2800" dirty="0">
                <a:solidFill>
                  <a:schemeClr val="accent6">
                    <a:lumMod val="75000"/>
                  </a:schemeClr>
                </a:solidFill>
              </a:rPr>
              <a:t>Float</a:t>
            </a:r>
          </a:p>
          <a:p>
            <a:pPr lvl="2"/>
            <a:r>
              <a:rPr lang="en-KZ" sz="2800" dirty="0">
                <a:solidFill>
                  <a:schemeClr val="accent1"/>
                </a:solidFill>
              </a:rPr>
              <a:t>Position</a:t>
            </a:r>
          </a:p>
          <a:p>
            <a:pPr lvl="1"/>
            <a:r>
              <a:rPr lang="en-KZ" sz="3200" dirty="0">
                <a:solidFill>
                  <a:srgbClr val="FF0000"/>
                </a:solidFill>
              </a:rPr>
              <a:t>Website layouts </a:t>
            </a:r>
            <a:r>
              <a:rPr lang="en-KZ" sz="3200" dirty="0"/>
              <a:t>depend on several factors (content, screen)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429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D101-B1BD-424C-1161-913E4EA1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KZ" dirty="0"/>
              <a:t>Thanks for Attention!</a:t>
            </a:r>
          </a:p>
        </p:txBody>
      </p:sp>
    </p:spTree>
    <p:extLst>
      <p:ext uri="{BB962C8B-B14F-4D97-AF65-F5344CB8AC3E}">
        <p14:creationId xmlns:p14="http://schemas.microsoft.com/office/powerpoint/2010/main" val="30375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KZ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Box Model</a:t>
            </a:r>
          </a:p>
          <a:p>
            <a:pPr lvl="1"/>
            <a:r>
              <a:rPr lang="en-US" sz="2800" dirty="0"/>
              <a:t>Box anatomy</a:t>
            </a:r>
          </a:p>
          <a:p>
            <a:pPr lvl="1"/>
            <a:r>
              <a:rPr lang="en-US" sz="2800" dirty="0"/>
              <a:t>Overflow </a:t>
            </a:r>
          </a:p>
          <a:p>
            <a:pPr lvl="1"/>
            <a:r>
              <a:rPr lang="en-US" sz="2800" dirty="0"/>
              <a:t>Box sizing</a:t>
            </a:r>
          </a:p>
          <a:p>
            <a:r>
              <a:rPr lang="en-US" sz="3600" dirty="0"/>
              <a:t>Positioning the Elements</a:t>
            </a:r>
          </a:p>
          <a:p>
            <a:pPr lvl="1"/>
            <a:r>
              <a:rPr lang="en-US" sz="3200" dirty="0"/>
              <a:t>Display </a:t>
            </a:r>
          </a:p>
          <a:p>
            <a:pPr lvl="1"/>
            <a:r>
              <a:rPr lang="en-US" sz="3200" dirty="0"/>
              <a:t>Float </a:t>
            </a:r>
          </a:p>
          <a:p>
            <a:pPr lvl="1"/>
            <a:r>
              <a:rPr lang="en-US" sz="3200" dirty="0"/>
              <a:t>Position </a:t>
            </a:r>
          </a:p>
          <a:p>
            <a:r>
              <a:rPr lang="en-US" sz="4000" dirty="0"/>
              <a:t>Website Layout</a:t>
            </a:r>
          </a:p>
          <a:p>
            <a:pPr lvl="1"/>
            <a:r>
              <a:rPr lang="en-US" sz="3200" dirty="0"/>
              <a:t>Multi column pages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08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Box Model</a:t>
            </a:r>
            <a:endParaRPr lang="en-KZ" b="1" dirty="0"/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B37A45-FC4C-F589-DCB6-EFA3F4ADC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81" y="2302388"/>
            <a:ext cx="11097044" cy="3896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CSS </a:t>
            </a:r>
            <a:r>
              <a:rPr lang="en-US" b="1" dirty="0">
                <a:solidFill>
                  <a:srgbClr val="FF0000"/>
                </a:solidFill>
              </a:rPr>
              <a:t>Box Model </a:t>
            </a:r>
            <a:r>
              <a:rPr lang="en-US" dirty="0"/>
              <a:t>is a box that wraps around every HTML element.</a:t>
            </a:r>
            <a:endParaRPr lang="en-KZ" dirty="0"/>
          </a:p>
          <a:p>
            <a:pPr marL="0" indent="0">
              <a:buNone/>
            </a:pPr>
            <a:endParaRPr lang="en-KZ" dirty="0"/>
          </a:p>
          <a:p>
            <a:pPr marL="0" indent="0">
              <a:buNone/>
            </a:pPr>
            <a:r>
              <a:rPr lang="en-KZ" dirty="0"/>
              <a:t>Components of Box Model:</a:t>
            </a:r>
          </a:p>
          <a:p>
            <a:r>
              <a:rPr lang="en-US" b="1" dirty="0"/>
              <a:t>Content</a:t>
            </a:r>
            <a:r>
              <a:rPr lang="en-US" dirty="0"/>
              <a:t> - actual content of the box.</a:t>
            </a:r>
          </a:p>
          <a:p>
            <a:r>
              <a:rPr lang="en-US" b="1" dirty="0"/>
              <a:t>Padding</a:t>
            </a:r>
            <a:r>
              <a:rPr lang="en-US" dirty="0"/>
              <a:t> – </a:t>
            </a:r>
            <a:r>
              <a:rPr lang="en-US" u="sng" dirty="0"/>
              <a:t>transparent</a:t>
            </a:r>
            <a:r>
              <a:rPr lang="en-US" dirty="0"/>
              <a:t> area around the content. </a:t>
            </a:r>
          </a:p>
          <a:p>
            <a:r>
              <a:rPr lang="en-US" b="1" dirty="0"/>
              <a:t>Border</a:t>
            </a:r>
            <a:r>
              <a:rPr lang="en-US" dirty="0"/>
              <a:t> – a border around the padding and content</a:t>
            </a:r>
          </a:p>
          <a:p>
            <a:r>
              <a:rPr lang="en-US" b="1" dirty="0"/>
              <a:t>Margin</a:t>
            </a:r>
            <a:r>
              <a:rPr lang="en-US" dirty="0"/>
              <a:t> – </a:t>
            </a:r>
            <a:r>
              <a:rPr lang="en-US" u="sng" dirty="0"/>
              <a:t>transparent</a:t>
            </a:r>
            <a:r>
              <a:rPr lang="en-US" dirty="0"/>
              <a:t> rea outside the border. 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3B6BEC-D634-0F49-FD73-C8D37DFB1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2419" y="3683945"/>
            <a:ext cx="3337941" cy="251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8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595" y="1922901"/>
            <a:ext cx="11231414" cy="4569973"/>
          </a:xfrm>
        </p:spPr>
        <p:txBody>
          <a:bodyPr>
            <a:normAutofit/>
          </a:bodyPr>
          <a:lstStyle/>
          <a:p>
            <a:r>
              <a:rPr lang="en-US" sz="3200" dirty="0"/>
              <a:t>Some properties of Box Model:</a:t>
            </a:r>
          </a:p>
          <a:p>
            <a:pPr lvl="1"/>
            <a:r>
              <a:rPr lang="en-US" sz="2800" dirty="0"/>
              <a:t>For </a:t>
            </a:r>
            <a:r>
              <a:rPr lang="en-US" sz="2800" dirty="0">
                <a:solidFill>
                  <a:srgbClr val="FF0000"/>
                </a:solidFill>
              </a:rPr>
              <a:t>margin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padding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border</a:t>
            </a:r>
            <a:r>
              <a:rPr lang="en-US" sz="2800" dirty="0"/>
              <a:t>, we can define values separately for the properties such as </a:t>
            </a:r>
            <a:r>
              <a:rPr lang="en-US" sz="2800" dirty="0">
                <a:solidFill>
                  <a:schemeClr val="accent1"/>
                </a:solidFill>
              </a:rPr>
              <a:t>top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1"/>
                </a:solidFill>
              </a:rPr>
              <a:t>right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1"/>
                </a:solidFill>
              </a:rPr>
              <a:t>bottom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1"/>
                </a:solidFill>
              </a:rPr>
              <a:t>left </a:t>
            </a:r>
            <a:r>
              <a:rPr lang="en-US" sz="2800" dirty="0"/>
              <a:t>or use the shorthand notations</a:t>
            </a:r>
            <a:endParaRPr lang="en-US" sz="2800" dirty="0">
              <a:solidFill>
                <a:schemeClr val="accent1"/>
              </a:solidFill>
            </a:endParaRPr>
          </a:p>
          <a:p>
            <a:pPr lvl="2"/>
            <a:r>
              <a:rPr lang="en-US" sz="2400" b="1" dirty="0"/>
              <a:t>margin-top</a:t>
            </a:r>
            <a:r>
              <a:rPr lang="en-US" sz="2400" dirty="0"/>
              <a:t>: 20px;</a:t>
            </a:r>
          </a:p>
          <a:p>
            <a:pPr lvl="2"/>
            <a:r>
              <a:rPr lang="en-US" sz="2400" b="1" dirty="0"/>
              <a:t>margin</a:t>
            </a:r>
            <a:r>
              <a:rPr lang="en-US" sz="2400" dirty="0"/>
              <a:t>: 50px 30px 50px 30px;</a:t>
            </a:r>
          </a:p>
          <a:p>
            <a:pPr lvl="1"/>
            <a:r>
              <a:rPr lang="en-US" sz="2800" dirty="0"/>
              <a:t>If two elements have facing margins, the</a:t>
            </a:r>
            <a:r>
              <a:rPr lang="en-US" sz="2800" b="1" dirty="0">
                <a:solidFill>
                  <a:srgbClr val="FF0000"/>
                </a:solidFill>
              </a:rPr>
              <a:t> maximum </a:t>
            </a:r>
            <a:r>
              <a:rPr lang="en-US" sz="2800" dirty="0"/>
              <a:t>of two gets applied</a:t>
            </a:r>
          </a:p>
          <a:p>
            <a:pPr lvl="1"/>
            <a:r>
              <a:rPr lang="en-US" sz="2800" dirty="0"/>
              <a:t>If the content is not fitting the box, use </a:t>
            </a:r>
            <a:r>
              <a:rPr lang="en-US" sz="2800" b="1" dirty="0">
                <a:solidFill>
                  <a:srgbClr val="FF0000"/>
                </a:solidFill>
              </a:rPr>
              <a:t>overflow </a:t>
            </a:r>
            <a:r>
              <a:rPr lang="en-US" sz="2800" dirty="0"/>
              <a:t>property </a:t>
            </a:r>
          </a:p>
          <a:p>
            <a:pPr lvl="2"/>
            <a:r>
              <a:rPr lang="en-US" sz="2400" b="1" dirty="0">
                <a:solidFill>
                  <a:srgbClr val="FF0000"/>
                </a:solidFill>
              </a:rPr>
              <a:t>auto </a:t>
            </a:r>
            <a:r>
              <a:rPr lang="en-US" sz="2400" dirty="0"/>
              <a:t>value adds a scrolling</a:t>
            </a:r>
          </a:p>
          <a:p>
            <a:pPr lvl="2"/>
            <a:r>
              <a:rPr lang="en-US" sz="2400" b="1" dirty="0">
                <a:solidFill>
                  <a:srgbClr val="FF0000"/>
                </a:solidFill>
              </a:rPr>
              <a:t>hidden</a:t>
            </a:r>
            <a:r>
              <a:rPr lang="en-US" sz="2400" dirty="0"/>
              <a:t> value hides the extra part of content 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27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Box 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595" y="1922901"/>
            <a:ext cx="11231414" cy="2771019"/>
          </a:xfrm>
        </p:spPr>
        <p:txBody>
          <a:bodyPr>
            <a:normAutofit/>
          </a:bodyPr>
          <a:lstStyle/>
          <a:p>
            <a:r>
              <a:rPr lang="en-US" sz="3200" dirty="0"/>
              <a:t>Some properties of Box Model:</a:t>
            </a:r>
          </a:p>
          <a:p>
            <a:pPr lvl="1"/>
            <a:r>
              <a:rPr lang="en-US" sz="2800" dirty="0"/>
              <a:t>The </a:t>
            </a:r>
            <a:r>
              <a:rPr lang="en-US" sz="2800" b="1" dirty="0">
                <a:solidFill>
                  <a:schemeClr val="accent1"/>
                </a:solidFill>
              </a:rPr>
              <a:t>width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accent1"/>
                </a:solidFill>
              </a:rPr>
              <a:t>height</a:t>
            </a:r>
            <a:r>
              <a:rPr lang="en-US" sz="2800" dirty="0"/>
              <a:t> properties depend on </a:t>
            </a:r>
            <a:r>
              <a:rPr lang="en-US" sz="2800" b="1" dirty="0">
                <a:solidFill>
                  <a:srgbClr val="FF0000"/>
                </a:solidFill>
              </a:rPr>
              <a:t>box-sizing </a:t>
            </a:r>
            <a:r>
              <a:rPr lang="en-US" sz="2800" dirty="0"/>
              <a:t>property</a:t>
            </a:r>
          </a:p>
          <a:p>
            <a:pPr lvl="2"/>
            <a:r>
              <a:rPr lang="en-US" sz="2400" b="1" dirty="0">
                <a:solidFill>
                  <a:srgbClr val="FF0000"/>
                </a:solidFill>
              </a:rPr>
              <a:t>content-box</a:t>
            </a:r>
            <a:r>
              <a:rPr lang="en-US" sz="2400" dirty="0"/>
              <a:t> includes </a:t>
            </a:r>
            <a:r>
              <a:rPr lang="en-US" sz="2400" b="1" i="1" dirty="0"/>
              <a:t>only content </a:t>
            </a:r>
            <a:r>
              <a:rPr lang="en-US" sz="2400" dirty="0"/>
              <a:t>and </a:t>
            </a:r>
            <a:r>
              <a:rPr lang="en-US" sz="2400" u="sng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borders and padding</a:t>
            </a:r>
          </a:p>
          <a:p>
            <a:pPr lvl="2"/>
            <a:r>
              <a:rPr lang="en-US" sz="2400" b="1" dirty="0">
                <a:solidFill>
                  <a:srgbClr val="FF0000"/>
                </a:solidFill>
              </a:rPr>
              <a:t>border-box </a:t>
            </a:r>
            <a:r>
              <a:rPr lang="en-US" sz="2400" dirty="0"/>
              <a:t>includes </a:t>
            </a:r>
            <a:r>
              <a:rPr lang="en-US" sz="2400" b="1" i="1" dirty="0"/>
              <a:t>borders, padding and content</a:t>
            </a:r>
            <a:r>
              <a:rPr lang="en-US" sz="2400" dirty="0"/>
              <a:t> (recommended way)</a:t>
            </a:r>
          </a:p>
          <a:p>
            <a:pPr lvl="2"/>
            <a:r>
              <a:rPr lang="en-US" sz="2400" dirty="0"/>
              <a:t>By default, </a:t>
            </a:r>
            <a:r>
              <a:rPr lang="en-US" sz="2400" b="1" dirty="0"/>
              <a:t>box-sizing</a:t>
            </a:r>
            <a:r>
              <a:rPr lang="en-US" sz="2400" dirty="0"/>
              <a:t> is </a:t>
            </a:r>
            <a:r>
              <a:rPr lang="en-US" sz="2400" b="1" u="sng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inherited by children</a:t>
            </a:r>
          </a:p>
          <a:p>
            <a:pPr lvl="2"/>
            <a:r>
              <a:rPr lang="en-US" sz="2400" dirty="0"/>
              <a:t>Use the </a:t>
            </a:r>
            <a:r>
              <a:rPr lang="en-US" sz="2400" b="1" dirty="0"/>
              <a:t>universal </a:t>
            </a:r>
            <a:r>
              <a:rPr lang="en-US" sz="2400" dirty="0"/>
              <a:t>selector </a:t>
            </a:r>
            <a:r>
              <a:rPr lang="en-US" sz="2400" b="1" dirty="0">
                <a:solidFill>
                  <a:srgbClr val="FF0000"/>
                </a:solidFill>
              </a:rPr>
              <a:t>* </a:t>
            </a:r>
            <a:r>
              <a:rPr lang="en-US" sz="2400" dirty="0"/>
              <a:t>to set </a:t>
            </a:r>
            <a:r>
              <a:rPr lang="en-US" sz="2400" b="1" dirty="0">
                <a:solidFill>
                  <a:schemeClr val="accent1"/>
                </a:solidFill>
              </a:rPr>
              <a:t>box-sizing</a:t>
            </a:r>
            <a:r>
              <a:rPr lang="en-US" sz="2400" dirty="0"/>
              <a:t> for each element </a:t>
            </a:r>
          </a:p>
          <a:p>
            <a:pPr lvl="1"/>
            <a:endParaRPr lang="en-KZ" sz="2800" dirty="0"/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023BB1-6BB3-0564-6B0D-1B802CE44E4E}"/>
              </a:ext>
            </a:extLst>
          </p:cNvPr>
          <p:cNvSpPr txBox="1"/>
          <p:nvPr/>
        </p:nvSpPr>
        <p:spPr>
          <a:xfrm>
            <a:off x="1670460" y="4693920"/>
            <a:ext cx="4715100" cy="1631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2000" b="0" dirty="0"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en-US" sz="2000" b="0" dirty="0">
                <a:effectLst/>
                <a:latin typeface="Menlo" panose="020B0609030804020204" pitchFamily="49" charset="0"/>
              </a:rPr>
              <a:t>box-sizing: border-box;</a:t>
            </a:r>
          </a:p>
          <a:p>
            <a:pPr lvl="1"/>
            <a:r>
              <a:rPr lang="en-US" sz="2000" b="0" dirty="0">
                <a:effectLst/>
                <a:latin typeface="Menlo" panose="020B0609030804020204" pitchFamily="49" charset="0"/>
              </a:rPr>
              <a:t>margin: 0;</a:t>
            </a:r>
          </a:p>
          <a:p>
            <a:pPr lvl="1"/>
            <a:r>
              <a:rPr lang="en-US" sz="2000" b="0" dirty="0">
                <a:effectLst/>
                <a:latin typeface="Menlo" panose="020B0609030804020204" pitchFamily="49" charset="0"/>
              </a:rPr>
              <a:t>padding: 0;</a:t>
            </a:r>
          </a:p>
          <a:p>
            <a:r>
              <a:rPr lang="en-US" sz="2000" b="0" dirty="0">
                <a:effectLst/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70B9A-13AF-187E-3851-7FBB7ED25C02}"/>
              </a:ext>
            </a:extLst>
          </p:cNvPr>
          <p:cNvCxnSpPr>
            <a:cxnSpLocks/>
          </p:cNvCxnSpPr>
          <p:nvPr/>
        </p:nvCxnSpPr>
        <p:spPr>
          <a:xfrm flipH="1">
            <a:off x="6385560" y="5469374"/>
            <a:ext cx="11248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20DCB6-6682-ABC4-2477-8BA97F3E9798}"/>
              </a:ext>
            </a:extLst>
          </p:cNvPr>
          <p:cNvSpPr txBox="1"/>
          <p:nvPr/>
        </p:nvSpPr>
        <p:spPr>
          <a:xfrm>
            <a:off x="7643425" y="5207764"/>
            <a:ext cx="417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Applied to all elements</a:t>
            </a:r>
            <a:endParaRPr lang="en-KZ" sz="2800" dirty="0"/>
          </a:p>
        </p:txBody>
      </p:sp>
    </p:spTree>
    <p:extLst>
      <p:ext uri="{BB962C8B-B14F-4D97-AF65-F5344CB8AC3E}">
        <p14:creationId xmlns:p14="http://schemas.microsoft.com/office/powerpoint/2010/main" val="272473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Positioning the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02" y="1927636"/>
            <a:ext cx="9787605" cy="442744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FF0000"/>
                </a:solidFill>
              </a:rPr>
              <a:t>Normal Document Flow</a:t>
            </a:r>
            <a:r>
              <a:rPr lang="en-US" sz="3200" dirty="0"/>
              <a:t> defines the positions of elements on the screen depending on their place in HTML document.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We can change this flow using positioning properties such as: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display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flow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position	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8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Display</a:t>
            </a:r>
            <a:endParaRPr lang="en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47" y="1902440"/>
            <a:ext cx="11339191" cy="437437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b="1" dirty="0">
                <a:solidFill>
                  <a:srgbClr val="FF0000"/>
                </a:solidFill>
              </a:rPr>
              <a:t>Display</a:t>
            </a:r>
            <a:r>
              <a:rPr lang="en-US" sz="3600" dirty="0"/>
              <a:t> property defines how the box model is displayed:</a:t>
            </a:r>
          </a:p>
          <a:p>
            <a:pPr lvl="1">
              <a:lnSpc>
                <a:spcPct val="12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block</a:t>
            </a:r>
            <a:r>
              <a:rPr lang="en-US" sz="3200" dirty="0"/>
              <a:t> starts from the new line and occupies it all </a:t>
            </a:r>
          </a:p>
          <a:p>
            <a:pPr lvl="1">
              <a:lnSpc>
                <a:spcPct val="12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inline</a:t>
            </a:r>
            <a:r>
              <a:rPr lang="en-US" sz="3200" dirty="0"/>
              <a:t> is placed on the same line where defined (some box properties are ignored like </a:t>
            </a:r>
            <a:r>
              <a:rPr lang="en-US" sz="3200" b="1" dirty="0"/>
              <a:t>margin-top</a:t>
            </a:r>
            <a:r>
              <a:rPr lang="en-US" sz="32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inline-block</a:t>
            </a:r>
            <a:r>
              <a:rPr lang="en-US" sz="3200" dirty="0"/>
              <a:t> behaves like a </a:t>
            </a:r>
            <a:r>
              <a:rPr lang="en-US" sz="3200" b="1" dirty="0"/>
              <a:t>block </a:t>
            </a:r>
            <a:r>
              <a:rPr lang="en-US" sz="3200" dirty="0"/>
              <a:t>and</a:t>
            </a:r>
            <a:r>
              <a:rPr lang="en-US" sz="3200" b="1" dirty="0"/>
              <a:t> inline </a:t>
            </a:r>
            <a:r>
              <a:rPr lang="en-US" sz="3200" dirty="0"/>
              <a:t>elements</a:t>
            </a:r>
          </a:p>
          <a:p>
            <a:pPr lvl="1">
              <a:lnSpc>
                <a:spcPct val="12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flex</a:t>
            </a:r>
            <a:r>
              <a:rPr lang="en-US" sz="3200" dirty="0"/>
              <a:t> makes the elements inside it to line up (</a:t>
            </a:r>
            <a:r>
              <a:rPr lang="en-US" sz="3200" b="1" dirty="0"/>
              <a:t>float</a:t>
            </a:r>
            <a:r>
              <a:rPr lang="en-US" sz="3200" dirty="0"/>
              <a:t>)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94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Display</a:t>
            </a:r>
            <a:endParaRPr lang="en-KZ" b="1" dirty="0"/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E58A6A-43F4-D469-6D08-28227D9B9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68" y="1657906"/>
            <a:ext cx="7005234" cy="507592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92EC5A-F637-6663-35D7-CF18CD853085}"/>
              </a:ext>
            </a:extLst>
          </p:cNvPr>
          <p:cNvCxnSpPr>
            <a:cxnSpLocks/>
          </p:cNvCxnSpPr>
          <p:nvPr/>
        </p:nvCxnSpPr>
        <p:spPr>
          <a:xfrm flipH="1">
            <a:off x="8106735" y="3295153"/>
            <a:ext cx="102643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E27ADA-AC17-205C-D130-5CC300EABC10}"/>
              </a:ext>
            </a:extLst>
          </p:cNvPr>
          <p:cNvSpPr txBox="1"/>
          <p:nvPr/>
        </p:nvSpPr>
        <p:spPr>
          <a:xfrm>
            <a:off x="9330607" y="3064320"/>
            <a:ext cx="4556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Block</a:t>
            </a:r>
            <a:r>
              <a:rPr lang="en-US" sz="2400" dirty="0"/>
              <a:t> elements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830797-0F87-7443-1798-16D322C57F45}"/>
              </a:ext>
            </a:extLst>
          </p:cNvPr>
          <p:cNvSpPr txBox="1"/>
          <p:nvPr/>
        </p:nvSpPr>
        <p:spPr>
          <a:xfrm>
            <a:off x="9330607" y="4606792"/>
            <a:ext cx="206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Inline </a:t>
            </a:r>
            <a:r>
              <a:rPr lang="en-US" sz="2400" dirty="0"/>
              <a:t>element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F690AC-184A-04D0-14D4-6B0615DF547C}"/>
              </a:ext>
            </a:extLst>
          </p:cNvPr>
          <p:cNvCxnSpPr>
            <a:cxnSpLocks/>
          </p:cNvCxnSpPr>
          <p:nvPr/>
        </p:nvCxnSpPr>
        <p:spPr>
          <a:xfrm flipH="1">
            <a:off x="4835472" y="4837624"/>
            <a:ext cx="429770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AA33DD-0B7E-FC40-A4A4-15368290C0F2}"/>
              </a:ext>
            </a:extLst>
          </p:cNvPr>
          <p:cNvSpPr txBox="1"/>
          <p:nvPr/>
        </p:nvSpPr>
        <p:spPr>
          <a:xfrm>
            <a:off x="9330608" y="5565103"/>
            <a:ext cx="2861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Inline-block</a:t>
            </a:r>
            <a:r>
              <a:rPr lang="en-US" sz="2400" dirty="0"/>
              <a:t> element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CDC103-A790-C153-E53E-DEC6904BB8FB}"/>
              </a:ext>
            </a:extLst>
          </p:cNvPr>
          <p:cNvCxnSpPr>
            <a:cxnSpLocks/>
          </p:cNvCxnSpPr>
          <p:nvPr/>
        </p:nvCxnSpPr>
        <p:spPr>
          <a:xfrm flipH="1">
            <a:off x="4994824" y="5795935"/>
            <a:ext cx="4138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4A3483-B5D1-4C5C-F68F-300D71388861}"/>
              </a:ext>
            </a:extLst>
          </p:cNvPr>
          <p:cNvCxnSpPr>
            <a:cxnSpLocks/>
          </p:cNvCxnSpPr>
          <p:nvPr/>
        </p:nvCxnSpPr>
        <p:spPr>
          <a:xfrm flipH="1">
            <a:off x="8106735" y="3429000"/>
            <a:ext cx="1026439" cy="5454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76EFDA-B059-4970-B3D3-B39A3A7BD7A3}"/>
              </a:ext>
            </a:extLst>
          </p:cNvPr>
          <p:cNvCxnSpPr>
            <a:cxnSpLocks/>
          </p:cNvCxnSpPr>
          <p:nvPr/>
        </p:nvCxnSpPr>
        <p:spPr>
          <a:xfrm flipH="1" flipV="1">
            <a:off x="7940038" y="2128280"/>
            <a:ext cx="1193136" cy="10330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7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Float</a:t>
            </a:r>
            <a:endParaRPr lang="en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87" y="1825624"/>
            <a:ext cx="9787605" cy="414122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The </a:t>
            </a:r>
            <a:r>
              <a:rPr lang="en-US" sz="3200" b="1" dirty="0">
                <a:solidFill>
                  <a:srgbClr val="FF0000"/>
                </a:solidFill>
              </a:rPr>
              <a:t>float </a:t>
            </a:r>
            <a:r>
              <a:rPr lang="en-US" sz="3200" dirty="0"/>
              <a:t>property specifies how an element should float: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Elements can float to the</a:t>
            </a:r>
            <a:r>
              <a:rPr lang="en-US" sz="2800" dirty="0">
                <a:solidFill>
                  <a:srgbClr val="FF0000"/>
                </a:solidFill>
              </a:rPr>
              <a:t> right </a:t>
            </a:r>
            <a:r>
              <a:rPr lang="en-US" sz="2800" dirty="0"/>
              <a:t>or </a:t>
            </a:r>
            <a:r>
              <a:rPr lang="en-US" sz="2800" dirty="0">
                <a:solidFill>
                  <a:srgbClr val="FF0000"/>
                </a:solidFill>
              </a:rPr>
              <a:t>left 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none</a:t>
            </a:r>
            <a:r>
              <a:rPr lang="en-US" sz="2800" dirty="0"/>
              <a:t> is default)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Floated elements are </a:t>
            </a:r>
            <a:r>
              <a:rPr lang="en-US" sz="2800" dirty="0">
                <a:solidFill>
                  <a:srgbClr val="FF0000"/>
                </a:solidFill>
              </a:rPr>
              <a:t>removed</a:t>
            </a:r>
            <a:r>
              <a:rPr lang="en-US" sz="2800" dirty="0"/>
              <a:t> from the Normal flow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The next element </a:t>
            </a:r>
            <a:r>
              <a:rPr lang="en-US" sz="2800" dirty="0">
                <a:solidFill>
                  <a:srgbClr val="FF0000"/>
                </a:solidFill>
              </a:rPr>
              <a:t>occupies </a:t>
            </a:r>
            <a:r>
              <a:rPr lang="en-US" sz="2800" dirty="0"/>
              <a:t>the free space of the floated element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FF0000"/>
                </a:solidFill>
              </a:rPr>
              <a:t>clear</a:t>
            </a:r>
            <a:r>
              <a:rPr lang="en-US" sz="2800" dirty="0"/>
              <a:t> property prevents the next element from occupying free space of the floating element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85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</TotalTime>
  <Words>768</Words>
  <Application>Microsoft Macintosh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Menlo</vt:lpstr>
      <vt:lpstr>Office Theme</vt:lpstr>
      <vt:lpstr>Web Programming and Problem Solving</vt:lpstr>
      <vt:lpstr>Content</vt:lpstr>
      <vt:lpstr>Box Model</vt:lpstr>
      <vt:lpstr>Box Model</vt:lpstr>
      <vt:lpstr>Box Sizing</vt:lpstr>
      <vt:lpstr>Positioning the Elements</vt:lpstr>
      <vt:lpstr>Display</vt:lpstr>
      <vt:lpstr>Display</vt:lpstr>
      <vt:lpstr>Float</vt:lpstr>
      <vt:lpstr>Float</vt:lpstr>
      <vt:lpstr>Position</vt:lpstr>
      <vt:lpstr>Position</vt:lpstr>
      <vt:lpstr>Website Layout</vt:lpstr>
      <vt:lpstr>Website Layout</vt:lpstr>
      <vt:lpstr>Website Layout</vt:lpstr>
      <vt:lpstr>Summary</vt:lpstr>
      <vt:lpstr>Thanks for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and Problem Solving</dc:title>
  <dc:creator>jake jake</dc:creator>
  <cp:lastModifiedBy>jake jake</cp:lastModifiedBy>
  <cp:revision>401</cp:revision>
  <dcterms:created xsi:type="dcterms:W3CDTF">2022-08-15T04:39:53Z</dcterms:created>
  <dcterms:modified xsi:type="dcterms:W3CDTF">2022-09-14T07:05:05Z</dcterms:modified>
</cp:coreProperties>
</file>