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5" r:id="rId23"/>
  </p:sldIdLst>
  <p:sldSz cx="15122525" cy="7921625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5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43C4CBC-2898-4EEA-97DB-8ED669D8233B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685800"/>
            <a:ext cx="6546850" cy="34290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Frase</a:t>
            </a:r>
            <a:endParaRPr lang="es-ES" sz="17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7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685800"/>
            <a:ext cx="6546850" cy="3429000"/>
          </a:xfrm>
          <a:prstGeom prst="rect">
            <a:avLst/>
          </a:prstGeom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Separador #2 con fotografía</a:t>
            </a:r>
            <a:br/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(colocar imagen a la altura de la separación de las líneas)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685800"/>
            <a:ext cx="6546850" cy="34290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Separador #1 con ícono</a:t>
            </a:r>
            <a:br/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(colocar ícono a la altura de la separación de las líneas)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685800"/>
            <a:ext cx="6546850" cy="34290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Separador #1 con ícono</a:t>
            </a:r>
            <a:br/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(colocar ícono a la altura de la separación de las líneas)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685800"/>
            <a:ext cx="6546850" cy="3429000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Separador #1 con ícono</a:t>
            </a:r>
            <a:br/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(colocar ícono a la altura de la separación de las líneas)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685800"/>
            <a:ext cx="6546850" cy="34290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Separador #1 con ícono</a:t>
            </a:r>
            <a:br/>
            <a:r>
              <a:rPr lang="es-ES" sz="1200" b="1" strike="noStrike" spc="-1">
                <a:solidFill>
                  <a:srgbClr val="000000"/>
                </a:solidFill>
                <a:latin typeface="Montserrat"/>
                <a:ea typeface="Montserrat"/>
              </a:rPr>
              <a:t>(colocar ícono a la altura de la separación de las líneas)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1409112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520" y="4523040"/>
            <a:ext cx="1409112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52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73604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279760" y="177480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0044000" y="177480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20" y="452304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279760" y="452304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0044000" y="452304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15520" y="1774800"/>
            <a:ext cx="14091120" cy="5261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1409112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15520" y="685440"/>
            <a:ext cx="14091120" cy="4088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52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15520" y="1774800"/>
            <a:ext cx="14091120" cy="5261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73604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20" y="4523040"/>
            <a:ext cx="1409112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1409112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20" y="4523040"/>
            <a:ext cx="1409112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52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773604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279760" y="177480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044000" y="177480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520" y="452304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5279760" y="452304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0044000" y="4523040"/>
            <a:ext cx="453708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1409112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15520" y="685440"/>
            <a:ext cx="14091120" cy="4088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52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526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736040" y="452304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7736040" y="1774800"/>
            <a:ext cx="687636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520" y="4523040"/>
            <a:ext cx="14091120" cy="2509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5520" y="1146600"/>
            <a:ext cx="14091120" cy="3161160"/>
          </a:xfrm>
          <a:prstGeom prst="rect">
            <a:avLst/>
          </a:prstGeom>
        </p:spPr>
        <p:txBody>
          <a:bodyPr lIns="147600" tIns="147600" rIns="147600" bIns="147600" anchor="b">
            <a:noAutofit/>
          </a:bodyPr>
          <a:lstStyle/>
          <a:p>
            <a:r>
              <a:rPr lang="es-ES" sz="8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4011920" y="7182000"/>
            <a:ext cx="907200" cy="605880"/>
          </a:xfrm>
          <a:prstGeom prst="rect">
            <a:avLst/>
          </a:prstGeom>
        </p:spPr>
        <p:txBody>
          <a:bodyPr lIns="147600" tIns="147600" rIns="147600" bIns="147600" anchor="ctr">
            <a:noAutofit/>
          </a:bodyPr>
          <a:lstStyle/>
          <a:p>
            <a:pPr algn="r">
              <a:lnSpc>
                <a:spcPct val="100000"/>
              </a:lnSpc>
            </a:pPr>
            <a:fld id="{90849A66-9EBC-4012-A3FF-93A136100213}" type="slidenum">
              <a:rPr lang="es-ES" sz="16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6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56000" y="1853640"/>
            <a:ext cx="13609800" cy="4593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15520" y="685440"/>
            <a:ext cx="14091120" cy="881640"/>
          </a:xfrm>
          <a:prstGeom prst="rect">
            <a:avLst/>
          </a:prstGeom>
        </p:spPr>
        <p:txBody>
          <a:bodyPr lIns="147600" tIns="147600" rIns="147600" bIns="147600">
            <a:noAutofit/>
          </a:bodyPr>
          <a:lstStyle/>
          <a:p>
            <a:r>
              <a:rPr lang="es-ES" sz="45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15520" y="1774800"/>
            <a:ext cx="14091120" cy="5261400"/>
          </a:xfrm>
          <a:prstGeom prst="rect">
            <a:avLst/>
          </a:prstGeom>
        </p:spPr>
        <p:txBody>
          <a:bodyPr lIns="147600" tIns="147600" rIns="147600" bIns="1476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14011920" y="7182000"/>
            <a:ext cx="907200" cy="605880"/>
          </a:xfrm>
          <a:prstGeom prst="rect">
            <a:avLst/>
          </a:prstGeom>
        </p:spPr>
        <p:txBody>
          <a:bodyPr lIns="147600" tIns="147600" rIns="147600" bIns="147600" anchor="ctr">
            <a:noAutofit/>
          </a:bodyPr>
          <a:lstStyle/>
          <a:p>
            <a:pPr algn="r">
              <a:lnSpc>
                <a:spcPct val="100000"/>
              </a:lnSpc>
            </a:pPr>
            <a:fld id="{9B7F803A-E5A9-4D8F-8CE2-CEAB8E430642}" type="slidenum">
              <a:rPr lang="es-ES" sz="16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jpe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68;p14"/>
          <p:cNvPicPr/>
          <p:nvPr/>
        </p:nvPicPr>
        <p:blipFill>
          <a:blip r:embed="rId2"/>
          <a:srcRect l="18" t="12447" r="9868" b="6950"/>
          <a:stretch/>
        </p:blipFill>
        <p:spPr>
          <a:xfrm>
            <a:off x="5729040" y="0"/>
            <a:ext cx="9393120" cy="79214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1131840" y="3307320"/>
            <a:ext cx="11401560" cy="137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65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COVID-19 en México </a:t>
            </a:r>
            <a:endParaRPr lang="es-ES" sz="65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9160" y="4680000"/>
            <a:ext cx="648468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¿Qué dicen los datos?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655600" y="4722480"/>
            <a:ext cx="1905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18222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1138680" y="2599560"/>
            <a:ext cx="881460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Módulo: Análisis de datos con Python</a:t>
            </a:r>
            <a:endParaRPr lang="es-ES" sz="2900" b="0" strike="noStrike" spc="-1">
              <a:latin typeface="Arial"/>
            </a:endParaRPr>
          </a:p>
        </p:txBody>
      </p:sp>
      <p:pic>
        <p:nvPicPr>
          <p:cNvPr id="89" name="Google Shape;73;p14"/>
          <p:cNvPicPr/>
          <p:nvPr/>
        </p:nvPicPr>
        <p:blipFill>
          <a:blip r:embed="rId3"/>
          <a:stretch/>
        </p:blipFill>
        <p:spPr>
          <a:xfrm flipH="1">
            <a:off x="607680" y="4925880"/>
            <a:ext cx="181800" cy="2552760"/>
          </a:xfrm>
          <a:prstGeom prst="rect">
            <a:avLst/>
          </a:prstGeom>
          <a:ln>
            <a:noFill/>
          </a:ln>
        </p:spPr>
      </p:pic>
      <p:pic>
        <p:nvPicPr>
          <p:cNvPr id="90" name="Google Shape;74;p14"/>
          <p:cNvPicPr/>
          <p:nvPr/>
        </p:nvPicPr>
        <p:blipFill>
          <a:blip r:embed="rId4"/>
          <a:stretch/>
        </p:blipFill>
        <p:spPr>
          <a:xfrm>
            <a:off x="13362120" y="6850800"/>
            <a:ext cx="1541520" cy="819720"/>
          </a:xfrm>
          <a:prstGeom prst="rect">
            <a:avLst/>
          </a:prstGeom>
          <a:ln>
            <a:noFill/>
          </a:ln>
        </p:spPr>
      </p:pic>
      <p:sp>
        <p:nvSpPr>
          <p:cNvPr id="91" name="CustomShape 5"/>
          <p:cNvSpPr/>
          <p:nvPr/>
        </p:nvSpPr>
        <p:spPr>
          <a:xfrm>
            <a:off x="1298520" y="4648320"/>
            <a:ext cx="2896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18222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Google Shape;143;p20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Diccionario de datos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872680" y="2311200"/>
            <a:ext cx="6694560" cy="22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Necesitamos primero saber si nuestra fuente de datos </a:t>
            </a:r>
            <a:r>
              <a:rPr lang="es-ES" sz="2600" b="0" strike="noStrike" spc="-1">
                <a:solidFill>
                  <a:srgbClr val="FF6A39"/>
                </a:solidFill>
                <a:latin typeface="Montserrat"/>
                <a:ea typeface="Montserrat"/>
              </a:rPr>
              <a:t>cumple con lo que necesitamos</a:t>
            </a:r>
            <a:r>
              <a:rPr lang="es-ES" sz="26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, qué contiene y </a:t>
            </a:r>
            <a:r>
              <a:rPr lang="es-ES" sz="2600" b="0" strike="noStrike" spc="-1">
                <a:solidFill>
                  <a:srgbClr val="FF6A39"/>
                </a:solidFill>
                <a:latin typeface="Montserrat"/>
                <a:ea typeface="Montserrat"/>
              </a:rPr>
              <a:t>qué significa</a:t>
            </a:r>
            <a:r>
              <a:rPr lang="es-ES" sz="26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 cada uno de los datos que nos brinda.</a:t>
            </a:r>
            <a:endParaRPr lang="es-ES" sz="26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Diccionario de datos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57" name="Google Shape;148;p20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158" name="Google Shape;149;p20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graphicFrame>
        <p:nvGraphicFramePr>
          <p:cNvPr id="159" name="Table 6"/>
          <p:cNvGraphicFramePr/>
          <p:nvPr/>
        </p:nvGraphicFramePr>
        <p:xfrm>
          <a:off x="1110600" y="2218320"/>
          <a:ext cx="4433040" cy="4308840"/>
        </p:xfrm>
        <a:graphic>
          <a:graphicData uri="http://schemas.openxmlformats.org/drawingml/2006/table">
            <a:tbl>
              <a:tblPr/>
              <a:tblGrid>
                <a:gridCol w="443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1" strike="noStrike" spc="-1">
                          <a:solidFill>
                            <a:srgbClr val="FFFFFF"/>
                          </a:solidFill>
                          <a:latin typeface="Montserrat"/>
                          <a:ea typeface="Arial"/>
                        </a:rPr>
                        <a:t>Campos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6A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SEXO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ENTIDAD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EDAD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INTUBADO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NEUMONÍA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DIABETES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HIPERTENSIÓN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2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2000" b="0" strike="noStrike" spc="-1">
                          <a:solidFill>
                            <a:srgbClr val="000000"/>
                          </a:solidFill>
                          <a:latin typeface="Montserrat"/>
                          <a:ea typeface="Arial"/>
                        </a:rPr>
                        <a:t>…</a:t>
                      </a:r>
                      <a:endParaRPr lang="es-E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106640" y="0"/>
            <a:ext cx="5015520" cy="79344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1701000" y="2389680"/>
            <a:ext cx="7214040" cy="35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6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¿Qué sigue?</a:t>
            </a:r>
            <a:endParaRPr lang="es-ES" sz="6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6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- EDA</a:t>
            </a:r>
            <a:endParaRPr lang="es-ES" sz="6800" b="0" strike="noStrike" spc="-1">
              <a:latin typeface="Arial"/>
            </a:endParaRPr>
          </a:p>
        </p:txBody>
      </p:sp>
      <p:pic>
        <p:nvPicPr>
          <p:cNvPr id="162" name="Google Shape;224;p27"/>
          <p:cNvPicPr/>
          <p:nvPr/>
        </p:nvPicPr>
        <p:blipFill>
          <a:blip r:embed="rId3"/>
          <a:stretch/>
        </p:blipFill>
        <p:spPr>
          <a:xfrm flipH="1">
            <a:off x="607680" y="4411080"/>
            <a:ext cx="181800" cy="255276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226;p27"/>
          <p:cNvPicPr/>
          <p:nvPr/>
        </p:nvPicPr>
        <p:blipFill>
          <a:blip r:embed="rId4"/>
          <a:stretch/>
        </p:blipFill>
        <p:spPr>
          <a:xfrm>
            <a:off x="10901880" y="2886480"/>
            <a:ext cx="3017160" cy="302436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227;p27"/>
          <p:cNvPicPr/>
          <p:nvPr/>
        </p:nvPicPr>
        <p:blipFill>
          <a:blip r:embed="rId5"/>
          <a:stretch/>
        </p:blipFill>
        <p:spPr>
          <a:xfrm>
            <a:off x="8119800" y="607680"/>
            <a:ext cx="3384000" cy="84168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14475960" y="0"/>
            <a:ext cx="360" cy="254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Google Shape;156;p21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EDA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6003360" y="1938600"/>
            <a:ext cx="613584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 dirty="0">
                <a:solidFill>
                  <a:srgbClr val="2B303C"/>
                </a:solidFill>
                <a:latin typeface="Montserrat"/>
                <a:ea typeface="Montserrat"/>
              </a:rPr>
              <a:t>Por sus siglas en inglés, EDA es </a:t>
            </a:r>
            <a:r>
              <a:rPr lang="es-ES" sz="3200" b="1" strike="noStrike" spc="-1" dirty="0" err="1">
                <a:solidFill>
                  <a:srgbClr val="2B303C"/>
                </a:solidFill>
                <a:latin typeface="Montserrat"/>
                <a:ea typeface="Montserrat"/>
              </a:rPr>
              <a:t>E</a:t>
            </a:r>
            <a:r>
              <a:rPr lang="es-ES" sz="3200" b="0" strike="noStrike" spc="-1" dirty="0" err="1">
                <a:solidFill>
                  <a:srgbClr val="2B303C"/>
                </a:solidFill>
                <a:latin typeface="Montserrat"/>
                <a:ea typeface="Montserrat"/>
              </a:rPr>
              <a:t>xploratory</a:t>
            </a:r>
            <a:r>
              <a:rPr lang="es-ES" sz="3200" b="0" strike="noStrike" spc="-1" dirty="0">
                <a:solidFill>
                  <a:srgbClr val="2B303C"/>
                </a:solidFill>
                <a:latin typeface="Montserrat"/>
                <a:ea typeface="Montserrat"/>
              </a:rPr>
              <a:t> </a:t>
            </a:r>
            <a:r>
              <a:rPr lang="es-ES" sz="3200" b="1" strike="noStrike" spc="-1" dirty="0">
                <a:solidFill>
                  <a:srgbClr val="2B303C"/>
                </a:solidFill>
                <a:latin typeface="Montserrat"/>
                <a:ea typeface="Montserrat"/>
              </a:rPr>
              <a:t>D</a:t>
            </a:r>
            <a:r>
              <a:rPr lang="es-ES" sz="3200" b="0" strike="noStrike" spc="-1" dirty="0">
                <a:solidFill>
                  <a:srgbClr val="2B303C"/>
                </a:solidFill>
                <a:latin typeface="Montserrat"/>
                <a:ea typeface="Montserrat"/>
              </a:rPr>
              <a:t>ata </a:t>
            </a:r>
            <a:r>
              <a:rPr lang="es-ES" sz="3200" b="1" strike="noStrike" spc="-1" dirty="0" err="1">
                <a:solidFill>
                  <a:srgbClr val="2B303C"/>
                </a:solidFill>
                <a:latin typeface="Montserrat"/>
                <a:ea typeface="Montserrat"/>
              </a:rPr>
              <a:t>A</a:t>
            </a:r>
            <a:r>
              <a:rPr lang="es-ES" sz="3200" b="0" strike="noStrike" spc="-1" dirty="0" err="1">
                <a:solidFill>
                  <a:srgbClr val="2B303C"/>
                </a:solidFill>
                <a:latin typeface="Montserrat"/>
                <a:ea typeface="Montserrat"/>
              </a:rPr>
              <a:t>nalisis</a:t>
            </a:r>
            <a:r>
              <a:rPr lang="es-ES" sz="3200" b="0" strike="noStrike" spc="-1" dirty="0">
                <a:solidFill>
                  <a:srgbClr val="2B303C"/>
                </a:solidFill>
                <a:latin typeface="Montserrat"/>
                <a:ea typeface="Montserrat"/>
              </a:rPr>
              <a:t> o </a:t>
            </a:r>
            <a:r>
              <a:rPr lang="es-ES" sz="3200" b="0" strike="noStrike" spc="-1" dirty="0">
                <a:solidFill>
                  <a:srgbClr val="FF6A39"/>
                </a:solidFill>
                <a:latin typeface="Montserrat"/>
                <a:ea typeface="Montserrat"/>
              </a:rPr>
              <a:t>Análisis Exploratorio de Datos,</a:t>
            </a:r>
            <a:r>
              <a:rPr lang="es-ES" sz="3200" b="0" strike="noStrike" spc="-1" dirty="0">
                <a:solidFill>
                  <a:srgbClr val="2B303C"/>
                </a:solidFill>
                <a:latin typeface="Montserrat"/>
                <a:ea typeface="Montserrat"/>
              </a:rPr>
              <a:t> aquí vislumbraremos patrones reconociendo distribuciones estadísticas que pueden ser útiles en el futuro. 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¿Qué es EDA?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73" name="Google Shape;161;p21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174" name="Google Shape;162;p21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pic>
        <p:nvPicPr>
          <p:cNvPr id="175" name="Imagen 1"/>
          <p:cNvPicPr/>
          <p:nvPr/>
        </p:nvPicPr>
        <p:blipFill>
          <a:blip r:embed="rId5"/>
          <a:stretch/>
        </p:blipFill>
        <p:spPr>
          <a:xfrm>
            <a:off x="1418400" y="1866240"/>
            <a:ext cx="3152520" cy="382860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7002000"/>
            <a:ext cx="15122160" cy="9324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7" name="Google Shape;193;p24"/>
          <p:cNvPicPr/>
          <p:nvPr/>
        </p:nvPicPr>
        <p:blipFill>
          <a:blip r:embed="rId2"/>
          <a:stretch/>
        </p:blipFill>
        <p:spPr>
          <a:xfrm rot="16200000" flipH="1">
            <a:off x="1569240" y="6187680"/>
            <a:ext cx="181800" cy="255276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194;p24"/>
          <p:cNvPicPr/>
          <p:nvPr/>
        </p:nvPicPr>
        <p:blipFill>
          <a:blip r:embed="rId3"/>
          <a:stretch/>
        </p:blipFill>
        <p:spPr>
          <a:xfrm>
            <a:off x="13600080" y="7183440"/>
            <a:ext cx="969840" cy="5158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3238560" y="2871360"/>
            <a:ext cx="864468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7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lang="es-ES" sz="7800" b="0" strike="noStrike" spc="-1">
              <a:latin typeface="Arial"/>
            </a:endParaRPr>
          </a:p>
        </p:txBody>
      </p:sp>
      <p:pic>
        <p:nvPicPr>
          <p:cNvPr id="180" name="Imagen 2"/>
          <p:cNvPicPr/>
          <p:nvPr/>
        </p:nvPicPr>
        <p:blipFill>
          <a:blip r:embed="rId4"/>
          <a:stretch/>
        </p:blipFill>
        <p:spPr>
          <a:xfrm>
            <a:off x="4389120" y="349560"/>
            <a:ext cx="6343560" cy="6343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106640" y="0"/>
            <a:ext cx="5015520" cy="79344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2"/>
          <p:cNvSpPr/>
          <p:nvPr/>
        </p:nvSpPr>
        <p:spPr>
          <a:xfrm>
            <a:off x="1701000" y="2389680"/>
            <a:ext cx="7214040" cy="35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6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Métodos predictivos</a:t>
            </a:r>
            <a:endParaRPr lang="es-ES" sz="6800" b="0" strike="noStrike" spc="-1">
              <a:latin typeface="Arial"/>
            </a:endParaRPr>
          </a:p>
        </p:txBody>
      </p:sp>
      <p:pic>
        <p:nvPicPr>
          <p:cNvPr id="183" name="Google Shape;224;p27"/>
          <p:cNvPicPr/>
          <p:nvPr/>
        </p:nvPicPr>
        <p:blipFill>
          <a:blip r:embed="rId3"/>
          <a:stretch/>
        </p:blipFill>
        <p:spPr>
          <a:xfrm flipH="1">
            <a:off x="607680" y="4411080"/>
            <a:ext cx="181800" cy="255276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5" name="Google Shape;226;p27"/>
          <p:cNvPicPr/>
          <p:nvPr/>
        </p:nvPicPr>
        <p:blipFill>
          <a:blip r:embed="rId4"/>
          <a:stretch/>
        </p:blipFill>
        <p:spPr>
          <a:xfrm>
            <a:off x="10901880" y="2886480"/>
            <a:ext cx="3017160" cy="3024360"/>
          </a:xfrm>
          <a:prstGeom prst="rect">
            <a:avLst/>
          </a:prstGeom>
          <a:ln>
            <a:noFill/>
          </a:ln>
        </p:spPr>
      </p:pic>
      <p:pic>
        <p:nvPicPr>
          <p:cNvPr id="186" name="Google Shape;227;p27"/>
          <p:cNvPicPr/>
          <p:nvPr/>
        </p:nvPicPr>
        <p:blipFill>
          <a:blip r:embed="rId5"/>
          <a:stretch/>
        </p:blipFill>
        <p:spPr>
          <a:xfrm>
            <a:off x="8119800" y="607680"/>
            <a:ext cx="3384000" cy="84168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14475960" y="0"/>
            <a:ext cx="360" cy="254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0" name="Google Shape;169;p22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Métodos predictivos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115600" y="2278440"/>
            <a:ext cx="736632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Aplicamos los métodos predictivos de </a:t>
            </a:r>
            <a:r>
              <a:rPr lang="es-ES" sz="3200" b="1" strike="noStrike" spc="-1">
                <a:solidFill>
                  <a:srgbClr val="FF6A39"/>
                </a:solidFill>
                <a:latin typeface="Montserrat"/>
                <a:ea typeface="Montserrat"/>
              </a:rPr>
              <a:t>Knn, Random Forest y Regresión logística</a:t>
            </a: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, para así </a:t>
            </a:r>
            <a:r>
              <a:rPr lang="es-ES" sz="3200" b="1" strike="noStrike" spc="-1">
                <a:solidFill>
                  <a:srgbClr val="2B303C"/>
                </a:solidFill>
                <a:latin typeface="Montserrat"/>
                <a:ea typeface="Montserrat"/>
              </a:rPr>
              <a:t>comparar</a:t>
            </a: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 sus resultados y conocer cuál es el que nos ofrece una mejor </a:t>
            </a:r>
            <a:r>
              <a:rPr lang="es-ES" sz="3200" b="1" strike="noStrike" spc="-1">
                <a:solidFill>
                  <a:srgbClr val="2B303C"/>
                </a:solidFill>
                <a:latin typeface="Montserrat"/>
                <a:ea typeface="Montserrat"/>
              </a:rPr>
              <a:t>predicción</a:t>
            </a: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.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Comparación de métodos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94" name="Google Shape;174;p22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175;p22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pic>
        <p:nvPicPr>
          <p:cNvPr id="196" name="Google Shape;460;p42"/>
          <p:cNvPicPr/>
          <p:nvPr/>
        </p:nvPicPr>
        <p:blipFill>
          <a:blip r:embed="rId5"/>
          <a:stretch/>
        </p:blipFill>
        <p:spPr>
          <a:xfrm>
            <a:off x="1450800" y="2278440"/>
            <a:ext cx="2387160" cy="238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9" name="Google Shape;169;p22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Métodos predictivos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5115600" y="1459800"/>
            <a:ext cx="736632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Derivado de la comparación obtuvimos que: 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Comparación de métodos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203" name="Google Shape;174;p22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175;p22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pic>
        <p:nvPicPr>
          <p:cNvPr id="205" name="Google Shape;474;p42"/>
          <p:cNvPicPr/>
          <p:nvPr/>
        </p:nvPicPr>
        <p:blipFill>
          <a:blip r:embed="rId5"/>
          <a:stretch/>
        </p:blipFill>
        <p:spPr>
          <a:xfrm>
            <a:off x="1167840" y="2364120"/>
            <a:ext cx="2944080" cy="2424960"/>
          </a:xfrm>
          <a:prstGeom prst="rect">
            <a:avLst/>
          </a:prstGeom>
          <a:ln>
            <a:noFill/>
          </a:ln>
        </p:spPr>
      </p:pic>
      <p:pic>
        <p:nvPicPr>
          <p:cNvPr id="206" name="Picture 2"/>
          <p:cNvPicPr/>
          <p:nvPr/>
        </p:nvPicPr>
        <p:blipFill>
          <a:blip r:embed="rId6"/>
          <a:stretch/>
        </p:blipFill>
        <p:spPr>
          <a:xfrm>
            <a:off x="6538680" y="3080520"/>
            <a:ext cx="5741640" cy="467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0106640" y="0"/>
            <a:ext cx="5015520" cy="79344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"/>
          <p:cNvSpPr/>
          <p:nvPr/>
        </p:nvSpPr>
        <p:spPr>
          <a:xfrm>
            <a:off x="1701000" y="2389680"/>
            <a:ext cx="7214040" cy="35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6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Modelo ARIMA</a:t>
            </a:r>
            <a:endParaRPr lang="es-ES" sz="6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6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¿Por qué?</a:t>
            </a:r>
            <a:endParaRPr lang="es-ES" sz="6800" b="0" strike="noStrike" spc="-1">
              <a:latin typeface="Arial"/>
            </a:endParaRPr>
          </a:p>
        </p:txBody>
      </p:sp>
      <p:pic>
        <p:nvPicPr>
          <p:cNvPr id="214" name="Google Shape;224;p27"/>
          <p:cNvPicPr/>
          <p:nvPr/>
        </p:nvPicPr>
        <p:blipFill>
          <a:blip r:embed="rId3"/>
          <a:stretch/>
        </p:blipFill>
        <p:spPr>
          <a:xfrm flipH="1">
            <a:off x="607680" y="4411080"/>
            <a:ext cx="181800" cy="255276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Google Shape;226;p27"/>
          <p:cNvPicPr/>
          <p:nvPr/>
        </p:nvPicPr>
        <p:blipFill>
          <a:blip r:embed="rId4"/>
          <a:stretch/>
        </p:blipFill>
        <p:spPr>
          <a:xfrm>
            <a:off x="10901880" y="2886480"/>
            <a:ext cx="3017160" cy="3024360"/>
          </a:xfrm>
          <a:prstGeom prst="rect">
            <a:avLst/>
          </a:prstGeom>
          <a:ln>
            <a:noFill/>
          </a:ln>
        </p:spPr>
      </p:pic>
      <p:pic>
        <p:nvPicPr>
          <p:cNvPr id="217" name="Google Shape;227;p27"/>
          <p:cNvPicPr/>
          <p:nvPr/>
        </p:nvPicPr>
        <p:blipFill>
          <a:blip r:embed="rId5"/>
          <a:stretch/>
        </p:blipFill>
        <p:spPr>
          <a:xfrm>
            <a:off x="8119800" y="607680"/>
            <a:ext cx="3384000" cy="841680"/>
          </a:xfrm>
          <a:prstGeom prst="rect">
            <a:avLst/>
          </a:prstGeom>
          <a:ln>
            <a:noFill/>
          </a:ln>
        </p:spPr>
      </p:pic>
      <p:sp>
        <p:nvSpPr>
          <p:cNvPr id="218" name="CustomShape 4"/>
          <p:cNvSpPr/>
          <p:nvPr/>
        </p:nvSpPr>
        <p:spPr>
          <a:xfrm>
            <a:off x="14475960" y="0"/>
            <a:ext cx="360" cy="254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1" name="Google Shape;169;p22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Métodos predictivos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115600" y="2278440"/>
            <a:ext cx="736632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ARIMA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225" name="Google Shape;174;p22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226" name="Google Shape;175;p22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pic>
        <p:nvPicPr>
          <p:cNvPr id="227" name="Imagen 226"/>
          <p:cNvPicPr/>
          <p:nvPr/>
        </p:nvPicPr>
        <p:blipFill>
          <a:blip r:embed="rId5"/>
          <a:stretch/>
        </p:blipFill>
        <p:spPr>
          <a:xfrm>
            <a:off x="779400" y="2573280"/>
            <a:ext cx="5916600" cy="2250720"/>
          </a:xfrm>
          <a:prstGeom prst="rect">
            <a:avLst/>
          </a:prstGeom>
          <a:ln>
            <a:noFill/>
          </a:ln>
        </p:spPr>
      </p:pic>
      <p:sp>
        <p:nvSpPr>
          <p:cNvPr id="228" name="TextShape 6"/>
          <p:cNvSpPr txBox="1"/>
          <p:nvPr/>
        </p:nvSpPr>
        <p:spPr>
          <a:xfrm>
            <a:off x="7260840" y="1343880"/>
            <a:ext cx="6264000" cy="56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ES" sz="3200" b="0" strike="noStrike" spc="-1">
                <a:latin typeface="Montserrat"/>
                <a:ea typeface="Montserrat"/>
              </a:rPr>
              <a:t>Complementamos llevando a cabo un modelo ARIMA</a:t>
            </a:r>
            <a:r>
              <a:rPr lang="es-ES" sz="3200" b="1" strike="noStrike" spc="-1">
                <a:latin typeface="Montserrat"/>
                <a:ea typeface="Montserrat"/>
              </a:rPr>
              <a:t>,</a:t>
            </a:r>
            <a:r>
              <a:rPr lang="es-ES" sz="3200" b="0" strike="noStrike" spc="-1">
                <a:latin typeface="Montserrat"/>
                <a:ea typeface="Montserrat"/>
              </a:rPr>
              <a:t> enfocándonos únicamente en </a:t>
            </a:r>
            <a:r>
              <a:rPr lang="es-ES" sz="3200" b="1" strike="noStrike" spc="-1">
                <a:latin typeface="Montserrat"/>
                <a:ea typeface="Montserrat"/>
              </a:rPr>
              <a:t>México</a:t>
            </a:r>
            <a:r>
              <a:rPr lang="es-ES" sz="3200" b="0" strike="noStrike" spc="-1">
                <a:latin typeface="Montserrat"/>
                <a:ea typeface="Montserrat"/>
              </a:rPr>
              <a:t> y en las variables que nos pudieran dar </a:t>
            </a:r>
            <a:r>
              <a:rPr lang="es-ES" sz="3200" b="1" strike="noStrike" spc="-1">
                <a:latin typeface="Montserrat"/>
                <a:ea typeface="Montserrat"/>
              </a:rPr>
              <a:t>resultados significativos</a:t>
            </a:r>
            <a:r>
              <a:rPr lang="es-ES" sz="3200" b="0" strike="noStrike" spc="-1">
                <a:latin typeface="Montserrat"/>
                <a:ea typeface="Montserrat"/>
              </a:rPr>
              <a:t>, definitorios y útiles al momento de pronosticar el avance en </a:t>
            </a:r>
            <a:r>
              <a:rPr lang="es-ES" sz="3200" b="1" strike="noStrike" spc="-1">
                <a:latin typeface="Montserrat"/>
                <a:ea typeface="Montserrat"/>
              </a:rPr>
              <a:t>diferentes aspectos</a:t>
            </a:r>
            <a:r>
              <a:rPr lang="es-ES" sz="3200" b="0" strike="noStrike" spc="-1">
                <a:latin typeface="Montserrat"/>
                <a:ea typeface="Montserrat"/>
              </a:rPr>
              <a:t> de la pandemia.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1" name="Google Shape;169;p22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Métodos predictivos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5115600" y="2278440"/>
            <a:ext cx="736632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ARIMA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235" name="Google Shape;174;p22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236" name="Imagen 235"/>
          <p:cNvPicPr/>
          <p:nvPr/>
        </p:nvPicPr>
        <p:blipFill>
          <a:blip r:embed="rId4"/>
          <a:srcRect t="5964"/>
          <a:stretch/>
        </p:blipFill>
        <p:spPr>
          <a:xfrm>
            <a:off x="5112000" y="792000"/>
            <a:ext cx="8352000" cy="2962800"/>
          </a:xfrm>
          <a:prstGeom prst="rect">
            <a:avLst/>
          </a:prstGeom>
          <a:ln>
            <a:noFill/>
          </a:ln>
        </p:spPr>
      </p:pic>
      <p:pic>
        <p:nvPicPr>
          <p:cNvPr id="237" name="Imagen 236"/>
          <p:cNvPicPr/>
          <p:nvPr/>
        </p:nvPicPr>
        <p:blipFill>
          <a:blip r:embed="rId5"/>
          <a:srcRect t="4461"/>
          <a:stretch/>
        </p:blipFill>
        <p:spPr>
          <a:xfrm>
            <a:off x="5115600" y="4176000"/>
            <a:ext cx="8226720" cy="2880000"/>
          </a:xfrm>
          <a:prstGeom prst="rect">
            <a:avLst/>
          </a:prstGeom>
          <a:ln>
            <a:noFill/>
          </a:ln>
        </p:spPr>
      </p:pic>
      <p:sp>
        <p:nvSpPr>
          <p:cNvPr id="238" name="TextShape 6"/>
          <p:cNvSpPr txBox="1"/>
          <p:nvPr/>
        </p:nvSpPr>
        <p:spPr>
          <a:xfrm>
            <a:off x="1368000" y="1872000"/>
            <a:ext cx="288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ES" sz="1800" b="1" strike="noStrike" spc="-1">
                <a:latin typeface="Arial"/>
              </a:rPr>
              <a:t>Total de muertes por COVID-19</a:t>
            </a:r>
          </a:p>
        </p:txBody>
      </p:sp>
      <p:sp>
        <p:nvSpPr>
          <p:cNvPr id="239" name="TextShape 7"/>
          <p:cNvSpPr txBox="1"/>
          <p:nvPr/>
        </p:nvSpPr>
        <p:spPr>
          <a:xfrm>
            <a:off x="1440000" y="4536000"/>
            <a:ext cx="288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s-ES" sz="1800" b="1" strike="noStrike" spc="-1">
                <a:latin typeface="Arial"/>
              </a:rPr>
              <a:t>Total de casos de COVID-19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80;p15"/>
          <p:cNvPicPr/>
          <p:nvPr/>
        </p:nvPicPr>
        <p:blipFill>
          <a:blip r:embed="rId2"/>
          <a:srcRect l="18" t="12447" r="9868" b="6950"/>
          <a:stretch/>
        </p:blipFill>
        <p:spPr>
          <a:xfrm>
            <a:off x="5729040" y="0"/>
            <a:ext cx="9393120" cy="79214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131840" y="3256920"/>
            <a:ext cx="9131400" cy="137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6500" b="1" strike="noStrike" spc="-1">
                <a:solidFill>
                  <a:srgbClr val="0C0C0C"/>
                </a:solidFill>
                <a:latin typeface="Montserrat"/>
                <a:ea typeface="Montserrat"/>
              </a:rPr>
              <a:t>¿Qué indican los datos COVID-19?</a:t>
            </a:r>
            <a:endParaRPr lang="es-ES" sz="65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09160" y="5280120"/>
            <a:ext cx="648468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FF6A39"/>
                </a:solidFill>
                <a:latin typeface="Montserrat"/>
                <a:ea typeface="Montserrat"/>
              </a:rPr>
              <a:t>Sesión 01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298520" y="5042160"/>
            <a:ext cx="2896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1138680" y="2223000"/>
            <a:ext cx="881460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900" b="0" strike="noStrike" spc="-1">
                <a:solidFill>
                  <a:srgbClr val="FF6A39"/>
                </a:solidFill>
                <a:latin typeface="Montserrat SemiBold"/>
                <a:ea typeface="Montserrat SemiBold"/>
              </a:rPr>
              <a:t>Módulo: Análisis de datos con  Python</a:t>
            </a:r>
            <a:endParaRPr lang="es-ES" sz="2900" b="0" strike="noStrike" spc="-1">
              <a:latin typeface="Arial"/>
            </a:endParaRPr>
          </a:p>
        </p:txBody>
      </p:sp>
      <p:pic>
        <p:nvPicPr>
          <p:cNvPr id="97" name="Google Shape;85;p15"/>
          <p:cNvPicPr/>
          <p:nvPr/>
        </p:nvPicPr>
        <p:blipFill>
          <a:blip r:embed="rId3"/>
          <a:srcRect l="52" r="37"/>
          <a:stretch/>
        </p:blipFill>
        <p:spPr>
          <a:xfrm>
            <a:off x="13362120" y="6850800"/>
            <a:ext cx="1541520" cy="819360"/>
          </a:xfrm>
          <a:prstGeom prst="rect">
            <a:avLst/>
          </a:prstGeom>
          <a:ln>
            <a:noFill/>
          </a:ln>
        </p:spPr>
      </p:pic>
      <p:pic>
        <p:nvPicPr>
          <p:cNvPr id="98" name="Google Shape;86;p15"/>
          <p:cNvPicPr/>
          <p:nvPr/>
        </p:nvPicPr>
        <p:blipFill>
          <a:blip r:embed="rId4"/>
          <a:stretch/>
        </p:blipFill>
        <p:spPr>
          <a:xfrm>
            <a:off x="583560" y="7129800"/>
            <a:ext cx="1430280" cy="12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7002000"/>
            <a:ext cx="15122160" cy="9324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8" name="Google Shape;193;p24"/>
          <p:cNvPicPr/>
          <p:nvPr/>
        </p:nvPicPr>
        <p:blipFill>
          <a:blip r:embed="rId2"/>
          <a:stretch/>
        </p:blipFill>
        <p:spPr>
          <a:xfrm rot="16200000" flipH="1">
            <a:off x="1569240" y="6187680"/>
            <a:ext cx="181800" cy="255276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194;p24"/>
          <p:cNvPicPr/>
          <p:nvPr/>
        </p:nvPicPr>
        <p:blipFill>
          <a:blip r:embed="rId3"/>
          <a:stretch/>
        </p:blipFill>
        <p:spPr>
          <a:xfrm>
            <a:off x="13600080" y="7183440"/>
            <a:ext cx="969840" cy="51588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3238560" y="2871360"/>
            <a:ext cx="864468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7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lang="es-ES" sz="7800" b="0" strike="noStrike" spc="-1">
              <a:latin typeface="Arial"/>
            </a:endParaRPr>
          </a:p>
        </p:txBody>
      </p:sp>
      <p:pic>
        <p:nvPicPr>
          <p:cNvPr id="1026" name="Picture 2" descr="https://sp-ao.shortpixel.ai/client/to_webp,q_glossy,ret_img,w_800,h_450/https:/www.elagoradiario.com/wp-content/uploads/2020/07/esperanza-coronavirus-mascarilla-imagen-HAKINMHAN-1024x576.jpg">
            <a:extLst>
              <a:ext uri="{FF2B5EF4-FFF2-40B4-BE49-F238E27FC236}">
                <a16:creationId xmlns:a16="http://schemas.microsoft.com/office/drawing/2014/main" id="{24A06AF2-9691-4034-9845-129D2E624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100" y="77814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59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0106640" y="0"/>
            <a:ext cx="5015520" cy="7934400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"/>
          <p:cNvSpPr/>
          <p:nvPr/>
        </p:nvSpPr>
        <p:spPr>
          <a:xfrm>
            <a:off x="1701000" y="1175760"/>
            <a:ext cx="7214040" cy="352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6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¡GRACIAS POR SU ATENCIÓN!</a:t>
            </a:r>
            <a:endParaRPr lang="es-ES" sz="6800" b="0" strike="noStrike" spc="-1">
              <a:latin typeface="Arial"/>
            </a:endParaRPr>
          </a:p>
        </p:txBody>
      </p:sp>
      <p:pic>
        <p:nvPicPr>
          <p:cNvPr id="242" name="Google Shape;105;p17"/>
          <p:cNvPicPr/>
          <p:nvPr/>
        </p:nvPicPr>
        <p:blipFill>
          <a:blip r:embed="rId3"/>
          <a:stretch/>
        </p:blipFill>
        <p:spPr>
          <a:xfrm flipH="1">
            <a:off x="607680" y="4411080"/>
            <a:ext cx="181800" cy="255276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4" name="Google Shape;108;p17"/>
          <p:cNvPicPr/>
          <p:nvPr/>
        </p:nvPicPr>
        <p:blipFill>
          <a:blip r:embed="rId4"/>
          <a:stretch/>
        </p:blipFill>
        <p:spPr>
          <a:xfrm>
            <a:off x="8119800" y="607680"/>
            <a:ext cx="3384000" cy="841680"/>
          </a:xfrm>
          <a:prstGeom prst="rect">
            <a:avLst/>
          </a:prstGeom>
          <a:ln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14475960" y="0"/>
            <a:ext cx="360" cy="254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" name="Google Shape;226;p27"/>
          <p:cNvPicPr/>
          <p:nvPr/>
        </p:nvPicPr>
        <p:blipFill>
          <a:blip r:embed="rId5"/>
          <a:stretch/>
        </p:blipFill>
        <p:spPr>
          <a:xfrm>
            <a:off x="10899720" y="1855440"/>
            <a:ext cx="3017160" cy="3024360"/>
          </a:xfrm>
          <a:prstGeom prst="rect">
            <a:avLst/>
          </a:prstGeom>
          <a:ln>
            <a:noFill/>
          </a:ln>
        </p:spPr>
      </p:pic>
      <p:pic>
        <p:nvPicPr>
          <p:cNvPr id="247" name="Picture 2"/>
          <p:cNvPicPr/>
          <p:nvPr/>
        </p:nvPicPr>
        <p:blipFill>
          <a:blip r:embed="rId6"/>
          <a:stretch/>
        </p:blipFill>
        <p:spPr>
          <a:xfrm>
            <a:off x="2274840" y="4487400"/>
            <a:ext cx="5285880" cy="284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201;p25"/>
          <p:cNvPicPr/>
          <p:nvPr/>
        </p:nvPicPr>
        <p:blipFill>
          <a:blip r:embed="rId3"/>
          <a:srcRect t="199" b="208"/>
          <a:stretch/>
        </p:blipFill>
        <p:spPr>
          <a:xfrm>
            <a:off x="4194360" y="798840"/>
            <a:ext cx="6733800" cy="632376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2911320" y="2064600"/>
            <a:ext cx="9299520" cy="37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500" b="0" i="1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“Tortura a los datos y confesarán cualquier cosa”</a:t>
            </a:r>
            <a:endParaRPr lang="es-ES" sz="45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561440" y="5256000"/>
            <a:ext cx="4789080" cy="128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Google Shape;204;p25"/>
          <p:cNvPicPr/>
          <p:nvPr/>
        </p:nvPicPr>
        <p:blipFill>
          <a:blip r:embed="rId4"/>
          <a:stretch/>
        </p:blipFill>
        <p:spPr>
          <a:xfrm>
            <a:off x="1480680" y="6904440"/>
            <a:ext cx="1430280" cy="12600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205;p25"/>
          <p:cNvPicPr/>
          <p:nvPr/>
        </p:nvPicPr>
        <p:blipFill>
          <a:blip r:embed="rId5"/>
          <a:stretch/>
        </p:blipFill>
        <p:spPr>
          <a:xfrm>
            <a:off x="12350880" y="615240"/>
            <a:ext cx="1619640" cy="64368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449;p41"/>
          <p:cNvPicPr/>
          <p:nvPr/>
        </p:nvPicPr>
        <p:blipFill>
          <a:blip r:embed="rId6"/>
          <a:stretch/>
        </p:blipFill>
        <p:spPr>
          <a:xfrm>
            <a:off x="11440080" y="4468320"/>
            <a:ext cx="2530440" cy="265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967720" y="1366560"/>
            <a:ext cx="8616240" cy="48754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5967720" y="3734280"/>
            <a:ext cx="864468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7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lang="es-ES" sz="78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0904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COVID – 19 en México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09040" y="2194200"/>
            <a:ext cx="4977000" cy="523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600" b="1" strike="noStrike" spc="-1">
                <a:solidFill>
                  <a:srgbClr val="2B303C"/>
                </a:solidFill>
                <a:latin typeface="Montserrat"/>
                <a:ea typeface="Montserrat"/>
              </a:rPr>
              <a:t>México tiene las peores cifras de mortalidad de la OCDE a raíz del Covid-19</a:t>
            </a:r>
            <a:endParaRPr lang="es-ES" sz="2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26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México también destaca por ser el tercer país a fecha del 1 de noviembre con la tercera tasa de vacunación más baja de la OCDE.</a:t>
            </a:r>
            <a:endParaRPr lang="es-ES" sz="2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18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Forbes.com.mx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4001840" y="0"/>
            <a:ext cx="360" cy="346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6A3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0" name="Google Shape;263;p30"/>
          <p:cNvPicPr/>
          <p:nvPr/>
        </p:nvPicPr>
        <p:blipFill>
          <a:blip r:embed="rId2"/>
          <a:srcRect l="192" r="199"/>
          <a:stretch/>
        </p:blipFill>
        <p:spPr>
          <a:xfrm>
            <a:off x="2877120" y="6078240"/>
            <a:ext cx="3828600" cy="952920"/>
          </a:xfrm>
          <a:prstGeom prst="rect">
            <a:avLst/>
          </a:prstGeom>
          <a:ln>
            <a:noFill/>
          </a:ln>
        </p:spPr>
      </p:pic>
      <p:pic>
        <p:nvPicPr>
          <p:cNvPr id="111" name="Picture 4"/>
          <p:cNvPicPr/>
          <p:nvPr/>
        </p:nvPicPr>
        <p:blipFill>
          <a:blip r:embed="rId3"/>
          <a:stretch/>
        </p:blipFill>
        <p:spPr>
          <a:xfrm>
            <a:off x="5967360" y="1395360"/>
            <a:ext cx="8616600" cy="484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4" name="Google Shape;117;p18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115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Introducción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183200" y="2306160"/>
            <a:ext cx="8224560" cy="324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¿Cuántos hospitales se necesitarán?</a:t>
            </a:r>
            <a:endParaRPr lang="es-ES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¿Se cuenta con las suficientes camas?</a:t>
            </a:r>
            <a:endParaRPr lang="es-ES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¿Cuál es el mayor factor de riesgo?</a:t>
            </a:r>
            <a:endParaRPr lang="es-ES" sz="32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s-ES" sz="3200" b="0" strike="noStrike" spc="-1">
                <a:solidFill>
                  <a:srgbClr val="2B303C"/>
                </a:solidFill>
                <a:latin typeface="Montserrat"/>
                <a:ea typeface="Montserrat"/>
              </a:rPr>
              <a:t>¿Cómo predecir el total de presupuesto requerido?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¿Qué hacer?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18" name="Google Shape;122;p18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123;p18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pic>
        <p:nvPicPr>
          <p:cNvPr id="120" name="Picture 2"/>
          <p:cNvPicPr/>
          <p:nvPr/>
        </p:nvPicPr>
        <p:blipFill>
          <a:blip r:embed="rId5"/>
          <a:stretch/>
        </p:blipFill>
        <p:spPr>
          <a:xfrm>
            <a:off x="1292040" y="2433240"/>
            <a:ext cx="2561760" cy="17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106640" y="0"/>
            <a:ext cx="5015520" cy="79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14475960" y="0"/>
            <a:ext cx="360" cy="254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Google Shape;237;p28"/>
          <p:cNvPicPr/>
          <p:nvPr/>
        </p:nvPicPr>
        <p:blipFill>
          <a:blip r:embed="rId3"/>
          <a:stretch/>
        </p:blipFill>
        <p:spPr>
          <a:xfrm>
            <a:off x="11029320" y="3741120"/>
            <a:ext cx="2783880" cy="279072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238;p28"/>
          <p:cNvPicPr/>
          <p:nvPr/>
        </p:nvPicPr>
        <p:blipFill>
          <a:blip r:embed="rId4"/>
          <a:stretch/>
        </p:blipFill>
        <p:spPr>
          <a:xfrm>
            <a:off x="8864280" y="885600"/>
            <a:ext cx="2165040" cy="48240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 rot="10800000">
            <a:off x="646560" y="7921800"/>
            <a:ext cx="360" cy="48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1039680" y="740880"/>
            <a:ext cx="9264600" cy="21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6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Somos el equipo 10</a:t>
            </a:r>
            <a:endParaRPr lang="es-ES" sz="6800" b="0" strike="noStrike" spc="-1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2548440" y="3537000"/>
            <a:ext cx="5655960" cy="34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s-ES" sz="4000" b="0" strike="noStrike" spc="-1">
                <a:solidFill>
                  <a:srgbClr val="FFFFFF"/>
                </a:solidFill>
                <a:latin typeface="Montserrat SemiBold"/>
                <a:ea typeface="Montserrat SemiBold"/>
              </a:rPr>
              <a:t>Rafa</a:t>
            </a:r>
            <a:endParaRPr lang="es-E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4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s-ES" sz="4000" b="0" strike="noStrike" spc="-1">
                <a:solidFill>
                  <a:srgbClr val="FFFFFF"/>
                </a:solidFill>
                <a:latin typeface="Montserrat SemiBold"/>
                <a:ea typeface="Montserrat"/>
              </a:rPr>
              <a:t>Chava</a:t>
            </a:r>
            <a:endParaRPr lang="es-E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40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s-ES" sz="4000" b="0" strike="noStrike" spc="-1">
                <a:solidFill>
                  <a:srgbClr val="FFFFFF"/>
                </a:solidFill>
                <a:latin typeface="Montserrat SemiBold"/>
                <a:ea typeface="Montserrat"/>
              </a:rPr>
              <a:t>Yess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1343160" y="1685880"/>
            <a:ext cx="7214040" cy="21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Integrado por: 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30" name="Imagen 7"/>
          <p:cNvPicPr/>
          <p:nvPr/>
        </p:nvPicPr>
        <p:blipFill>
          <a:blip r:embed="rId5"/>
          <a:stretch/>
        </p:blipFill>
        <p:spPr>
          <a:xfrm>
            <a:off x="10198440" y="5069880"/>
            <a:ext cx="3068280" cy="259668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1" name="Imagen 5"/>
          <p:cNvPicPr/>
          <p:nvPr/>
        </p:nvPicPr>
        <p:blipFill>
          <a:blip r:embed="rId6"/>
          <a:stretch/>
        </p:blipFill>
        <p:spPr>
          <a:xfrm>
            <a:off x="12360960" y="2993760"/>
            <a:ext cx="2604960" cy="26049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2" name="Imagen 3"/>
          <p:cNvPicPr/>
          <p:nvPr/>
        </p:nvPicPr>
        <p:blipFill>
          <a:blip r:embed="rId7"/>
          <a:stretch/>
        </p:blipFill>
        <p:spPr>
          <a:xfrm>
            <a:off x="10198440" y="1435680"/>
            <a:ext cx="2838240" cy="225612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7002000"/>
            <a:ext cx="15122160" cy="932400"/>
          </a:xfrm>
          <a:prstGeom prst="rect">
            <a:avLst/>
          </a:prstGeom>
          <a:solidFill>
            <a:srgbClr val="FF6A3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8" name="Google Shape;193;p24"/>
          <p:cNvPicPr/>
          <p:nvPr/>
        </p:nvPicPr>
        <p:blipFill>
          <a:blip r:embed="rId2"/>
          <a:stretch/>
        </p:blipFill>
        <p:spPr>
          <a:xfrm rot="16200000" flipH="1">
            <a:off x="1569240" y="6187680"/>
            <a:ext cx="181800" cy="2552760"/>
          </a:xfrm>
          <a:prstGeom prst="rect">
            <a:avLst/>
          </a:prstGeom>
          <a:ln>
            <a:noFill/>
          </a:ln>
        </p:spPr>
      </p:pic>
      <p:pic>
        <p:nvPicPr>
          <p:cNvPr id="209" name="Google Shape;194;p24"/>
          <p:cNvPicPr/>
          <p:nvPr/>
        </p:nvPicPr>
        <p:blipFill>
          <a:blip r:embed="rId3"/>
          <a:stretch/>
        </p:blipFill>
        <p:spPr>
          <a:xfrm>
            <a:off x="13600080" y="7183440"/>
            <a:ext cx="969840" cy="515880"/>
          </a:xfrm>
          <a:prstGeom prst="rect">
            <a:avLst/>
          </a:prstGeom>
          <a:ln>
            <a:noFill/>
          </a:ln>
        </p:spPr>
      </p:pic>
      <p:sp>
        <p:nvSpPr>
          <p:cNvPr id="210" name="CustomShape 2"/>
          <p:cNvSpPr/>
          <p:nvPr/>
        </p:nvSpPr>
        <p:spPr>
          <a:xfrm>
            <a:off x="3238560" y="2871360"/>
            <a:ext cx="8644680" cy="12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7800" b="1" strike="noStrike" spc="-1">
                <a:solidFill>
                  <a:srgbClr val="FFFFFF"/>
                </a:solidFill>
                <a:latin typeface="Montserrat"/>
                <a:ea typeface="Montserrat"/>
              </a:rPr>
              <a:t>Imagen</a:t>
            </a:r>
            <a:endParaRPr lang="es-ES" sz="7800" b="0" strike="noStrike" spc="-1">
              <a:latin typeface="Arial"/>
            </a:endParaRPr>
          </a:p>
        </p:txBody>
      </p:sp>
      <p:pic>
        <p:nvPicPr>
          <p:cNvPr id="211" name="Picture 2"/>
          <p:cNvPicPr/>
          <p:nvPr/>
        </p:nvPicPr>
        <p:blipFill>
          <a:blip r:embed="rId4"/>
          <a:stretch/>
        </p:blipFill>
        <p:spPr>
          <a:xfrm>
            <a:off x="1114920" y="153360"/>
            <a:ext cx="12891960" cy="673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5" name="Google Shape;117;p18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Datos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944400" y="2433240"/>
            <a:ext cx="565596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2B303C"/>
                </a:solidFill>
                <a:latin typeface="Montserrat SemiBold"/>
                <a:ea typeface="Montserrat SemiBold"/>
              </a:rPr>
              <a:t>Obtuvimos los datos del sitio </a:t>
            </a:r>
            <a:r>
              <a:rPr lang="es-ES" sz="3200" b="0" u="sng" strike="noStrike" spc="-1">
                <a:solidFill>
                  <a:srgbClr val="FF0000"/>
                </a:solidFill>
                <a:uFillTx/>
                <a:latin typeface="Montserrat SemiBold"/>
                <a:ea typeface="Montserrat SemiBold"/>
              </a:rPr>
              <a:t>datos.gob.mx</a:t>
            </a:r>
            <a:r>
              <a:rPr lang="es-ES" sz="3200" b="0" strike="noStrike" spc="-1">
                <a:solidFill>
                  <a:srgbClr val="2B303C"/>
                </a:solidFill>
                <a:latin typeface="Montserrat SemiBold"/>
                <a:ea typeface="Montserrat SemiBold"/>
              </a:rPr>
              <a:t>. Contiene información del </a:t>
            </a:r>
            <a:r>
              <a:rPr lang="es-ES" sz="3200" b="0" u="sng" strike="noStrike" spc="-1">
                <a:solidFill>
                  <a:srgbClr val="2B303C"/>
                </a:solidFill>
                <a:uFillTx/>
                <a:latin typeface="Montserrat SemiBold"/>
                <a:ea typeface="Montserrat SemiBold"/>
              </a:rPr>
              <a:t>Sistema de Vigilancia Epidemiológica de Enfermedades Respiratoria Viral.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2295720" y="414360"/>
            <a:ext cx="9218160" cy="7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Necesitamos contar con datos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39" name="Google Shape;122;p18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140" name="Google Shape;123;p18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pic>
        <p:nvPicPr>
          <p:cNvPr id="141" name="Google Shape;434;p41"/>
          <p:cNvPicPr/>
          <p:nvPr/>
        </p:nvPicPr>
        <p:blipFill>
          <a:blip r:embed="rId5"/>
          <a:stretch/>
        </p:blipFill>
        <p:spPr>
          <a:xfrm>
            <a:off x="2010960" y="1923840"/>
            <a:ext cx="2773440" cy="3877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4475960" y="0"/>
            <a:ext cx="360" cy="387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4475960" y="6859800"/>
            <a:ext cx="360" cy="106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6A3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4" name="Google Shape;130;p19"/>
          <p:cNvPicPr/>
          <p:nvPr/>
        </p:nvPicPr>
        <p:blipFill>
          <a:blip r:embed="rId2"/>
          <a:stretch/>
        </p:blipFill>
        <p:spPr>
          <a:xfrm>
            <a:off x="498600" y="709560"/>
            <a:ext cx="1430280" cy="12600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 rot="16200000">
            <a:off x="12971160" y="5038200"/>
            <a:ext cx="3008880" cy="65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300" b="0" strike="noStrike" spc="-1">
                <a:solidFill>
                  <a:srgbClr val="D8D8D8"/>
                </a:solidFill>
                <a:latin typeface="Montserrat"/>
                <a:ea typeface="Montserrat"/>
              </a:rPr>
              <a:t>Datos</a:t>
            </a:r>
            <a:endParaRPr lang="es-ES" sz="23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6944400" y="2433240"/>
            <a:ext cx="5655960" cy="466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0" strike="noStrike" spc="-1">
                <a:solidFill>
                  <a:srgbClr val="2B303C"/>
                </a:solidFill>
                <a:latin typeface="Montserrat SemiBold"/>
                <a:ea typeface="Montserrat SemiBold"/>
              </a:rPr>
              <a:t>Tenemos una fuente de datos de </a:t>
            </a:r>
            <a:r>
              <a:rPr lang="es-ES" sz="3200" b="1" strike="noStrike" spc="-1">
                <a:solidFill>
                  <a:srgbClr val="FF6A39"/>
                </a:solidFill>
                <a:latin typeface="Montserrat SemiBold"/>
                <a:ea typeface="Montserrat SemiBold"/>
              </a:rPr>
              <a:t>5,943,567</a:t>
            </a:r>
            <a:r>
              <a:rPr lang="es-ES" sz="3200" b="0" strike="noStrike" spc="-1">
                <a:solidFill>
                  <a:srgbClr val="2B303C"/>
                </a:solidFill>
                <a:latin typeface="Montserrat SemiBold"/>
                <a:ea typeface="Montserrat SemiBold"/>
              </a:rPr>
              <a:t> registros </a:t>
            </a:r>
            <a:r>
              <a:rPr lang="es-ES" sz="3200" b="1" strike="noStrike" spc="-1">
                <a:solidFill>
                  <a:srgbClr val="2B303C"/>
                </a:solidFill>
                <a:latin typeface="Montserrat SemiBold"/>
                <a:ea typeface="Montserrat SemiBold"/>
              </a:rPr>
              <a:t>¿qué hacemos con ellos? ¿qué nos indican? ¿cómo sacar provecho de toda esa información? 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2295720" y="414360"/>
            <a:ext cx="9218160" cy="12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7600" tIns="147600" rIns="147600" bIns="1476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>
                <a:solidFill>
                  <a:srgbClr val="16181C"/>
                </a:solidFill>
                <a:latin typeface="Montserrat"/>
                <a:ea typeface="Montserrat"/>
              </a:rPr>
              <a:t>Ya tenemos los datos ¿qué sigue?</a:t>
            </a:r>
            <a:endParaRPr lang="es-ES" sz="4000" b="0" strike="noStrike" spc="-1">
              <a:latin typeface="Arial"/>
            </a:endParaRPr>
          </a:p>
        </p:txBody>
      </p:sp>
      <p:pic>
        <p:nvPicPr>
          <p:cNvPr id="148" name="Google Shape;135;p19"/>
          <p:cNvPicPr/>
          <p:nvPr/>
        </p:nvPicPr>
        <p:blipFill>
          <a:blip r:embed="rId3"/>
          <a:stretch/>
        </p:blipFill>
        <p:spPr>
          <a:xfrm>
            <a:off x="574920" y="6725880"/>
            <a:ext cx="3996000" cy="993600"/>
          </a:xfrm>
          <a:prstGeom prst="rect">
            <a:avLst/>
          </a:prstGeom>
          <a:ln>
            <a:noFill/>
          </a:ln>
        </p:spPr>
      </p:pic>
      <p:pic>
        <p:nvPicPr>
          <p:cNvPr id="149" name="Google Shape;136;p19"/>
          <p:cNvPicPr/>
          <p:nvPr/>
        </p:nvPicPr>
        <p:blipFill>
          <a:blip r:embed="rId4"/>
          <a:stretch/>
        </p:blipFill>
        <p:spPr>
          <a:xfrm>
            <a:off x="10878480" y="531360"/>
            <a:ext cx="2165040" cy="482400"/>
          </a:xfrm>
          <a:prstGeom prst="rect">
            <a:avLst/>
          </a:prstGeom>
          <a:ln>
            <a:noFill/>
          </a:ln>
        </p:spPr>
      </p:pic>
      <p:pic>
        <p:nvPicPr>
          <p:cNvPr id="150" name="Google Shape;479;p42"/>
          <p:cNvPicPr/>
          <p:nvPr/>
        </p:nvPicPr>
        <p:blipFill>
          <a:blip r:embed="rId5"/>
          <a:stretch/>
        </p:blipFill>
        <p:spPr>
          <a:xfrm>
            <a:off x="1678680" y="2721600"/>
            <a:ext cx="3112200" cy="274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436</Words>
  <Application>Microsoft Office PowerPoint</Application>
  <PresentationFormat>Personalizado</PresentationFormat>
  <Paragraphs>76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</vt:lpstr>
      <vt:lpstr>Montserrat</vt:lpstr>
      <vt:lpstr>Montserrat SemiBold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ESPINOSA AVILA ANA YESSICA</cp:lastModifiedBy>
  <cp:revision>26</cp:revision>
  <dcterms:modified xsi:type="dcterms:W3CDTF">2021-11-11T17:09:25Z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