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7" r:id="rId2"/>
    <p:sldId id="258" r:id="rId3"/>
    <p:sldId id="268" r:id="rId4"/>
    <p:sldId id="273" r:id="rId5"/>
    <p:sldId id="274" r:id="rId6"/>
    <p:sldId id="271" r:id="rId7"/>
    <p:sldId id="261" r:id="rId8"/>
    <p:sldId id="262" r:id="rId9"/>
    <p:sldId id="263" r:id="rId10"/>
    <p:sldId id="270" r:id="rId11"/>
    <p:sldId id="264" r:id="rId12"/>
    <p:sldId id="275" r:id="rId13"/>
    <p:sldId id="276" r:id="rId14"/>
    <p:sldId id="265" r:id="rId15"/>
    <p:sldId id="277" r:id="rId16"/>
    <p:sldId id="267" r:id="rId17"/>
    <p:sldId id="260" r:id="rId18"/>
  </p:sldIdLst>
  <p:sldSz cx="15122525" cy="7921625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56" y="89"/>
      </p:cViewPr>
      <p:guideLst>
        <p:guide orient="horz" pos="2721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90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37419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23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91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072d242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98072d242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9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jpe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COVID-19 en México 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¿Qué dicen los datos?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4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lang="es-MX" sz="2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Análisis de datos con Python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¿Qué sigue?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003363" y="1938739"/>
            <a:ext cx="6136168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>
              <a:buSzPts val="2600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Por sus siglas en inglés, EDA es </a:t>
            </a:r>
            <a:r>
              <a:rPr lang="es-MX" sz="3200" b="1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s-MX" sz="32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xploratoy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MX" sz="3200" b="1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ata </a:t>
            </a:r>
            <a:r>
              <a:rPr lang="es-MX" sz="3200" b="1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-MX" sz="32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nalisis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-MX" sz="32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Análisis Exploratorio de Datos,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aquí vislumbraremos patrones reconociendo distribuciones estadísticas que pueden ser útiles en el futuro. </a:t>
            </a:r>
            <a:endParaRPr sz="3200" dirty="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¿Qué es EDA?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55D0568-EE75-43D8-B6D7-5537A0013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476" y="1866375"/>
            <a:ext cx="3152775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A6501F-D738-4453-89DE-16575EFF8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65" y="349497"/>
            <a:ext cx="6344020" cy="63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7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185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15762" y="2278390"/>
            <a:ext cx="7366857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Aplicamos los métodos predictivos de </a:t>
            </a:r>
            <a:r>
              <a:rPr lang="es-MX" sz="3200" b="1" i="0" u="none" strike="noStrike" cap="none" dirty="0" err="1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Knn</a:t>
            </a:r>
            <a:r>
              <a:rPr lang="es-MX" sz="3200" b="1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MX" sz="3200" b="1" i="0" u="none" strike="noStrike" cap="none" dirty="0" err="1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es-MX" sz="3200" b="1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 Forest y Regresión logística</a:t>
            </a: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para así </a:t>
            </a:r>
            <a:r>
              <a:rPr lang="es-MX" sz="3200" b="1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comparar</a:t>
            </a: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sus resultados y conocer cuál es el que nos ofrece una mejor </a:t>
            </a:r>
            <a:r>
              <a:rPr lang="es-MX" sz="3200" b="1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predicción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2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Comparación de métodos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60;p42">
            <a:extLst>
              <a:ext uri="{FF2B5EF4-FFF2-40B4-BE49-F238E27FC236}">
                <a16:creationId xmlns:a16="http://schemas.microsoft.com/office/drawing/2014/main" id="{478AE2DE-A436-4CBE-8FAE-C1AB3E99571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0880" y="2278390"/>
            <a:ext cx="2387473" cy="238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15762" y="1927511"/>
            <a:ext cx="7366857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Derivado de la comparación obtuvimos que: </a:t>
            </a:r>
            <a:endParaRPr sz="32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Comparación de métodos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74;p42">
            <a:extLst>
              <a:ext uri="{FF2B5EF4-FFF2-40B4-BE49-F238E27FC236}">
                <a16:creationId xmlns:a16="http://schemas.microsoft.com/office/drawing/2014/main" id="{F0203541-4061-4659-A9AD-4C0DDD9034C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774" y="2364150"/>
            <a:ext cx="2944264" cy="242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DE4C7D-3A4F-492B-AFF1-67E754C3B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38" y="3080674"/>
            <a:ext cx="5741967" cy="467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9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Electronic Design Automation data science model">
            <a:extLst>
              <a:ext uri="{FF2B5EF4-FFF2-40B4-BE49-F238E27FC236}">
                <a16:creationId xmlns:a16="http://schemas.microsoft.com/office/drawing/2014/main" id="{C638A394-E7BD-4EE7-8408-776F61A9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3" y="153387"/>
            <a:ext cx="12892324" cy="673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700960" y="1175608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¡GRACIAS POR SU ATENCIÓN!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226;p27">
            <a:extLst>
              <a:ext uri="{FF2B5EF4-FFF2-40B4-BE49-F238E27FC236}">
                <a16:creationId xmlns:a16="http://schemas.microsoft.com/office/drawing/2014/main" id="{14C1BF39-E1A8-4B61-9E8F-7DC600041DD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99728" y="1855533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https://media-exp1.licdn.com/dms/image/C4D12AQFX_1CbrPMR0A/article-cover_image-shrink_423_752/0/1520775025942?e=1642032000&amp;v=beta&amp;t=2W94SH2tY7dIGc20PI2b4xxVjx_xlZV9F1zboPAI4Fs">
            <a:extLst>
              <a:ext uri="{FF2B5EF4-FFF2-40B4-BE49-F238E27FC236}">
                <a16:creationId xmlns:a16="http://schemas.microsoft.com/office/drawing/2014/main" id="{6994FAB5-0195-497F-ACBC-53B74E11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4487527"/>
            <a:ext cx="52863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 amt="50000"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131995" y="3256848"/>
            <a:ext cx="91317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¿Qué indican los datos COVID-19?</a:t>
            </a:r>
            <a:endParaRPr sz="6500" b="1" i="0" u="none" strike="noStrike" cap="none" dirty="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109172" y="528028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Sesión 01</a:t>
            </a:r>
            <a:endParaRPr sz="3200" b="0" i="0" u="none" strike="noStrike" cap="none" dirty="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1298678" y="5042007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5"/>
          <p:cNvSpPr txBox="1"/>
          <p:nvPr/>
        </p:nvSpPr>
        <p:spPr>
          <a:xfrm>
            <a:off x="1138749" y="2223166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Análisis de datos con  Python</a:t>
            </a:r>
            <a:endParaRPr sz="2900" b="0" i="0" u="none" strike="noStrike" cap="none" dirty="0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l="49" r="39"/>
          <a:stretch/>
        </p:blipFill>
        <p:spPr>
          <a:xfrm>
            <a:off x="13362039" y="6850902"/>
            <a:ext cx="1541816" cy="81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90" y="712992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“Tortura a los datos y confesarán cualquier cosa”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49;p41">
            <a:extLst>
              <a:ext uri="{FF2B5EF4-FFF2-40B4-BE49-F238E27FC236}">
                <a16:creationId xmlns:a16="http://schemas.microsoft.com/office/drawing/2014/main" id="{BB0895DD-A08E-4D65-A50C-D5B44CDF6B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40040" y="4468342"/>
            <a:ext cx="2530737" cy="265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5967662" y="1366676"/>
            <a:ext cx="8616749" cy="48758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09026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COVID – 19 en México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509026" y="2194175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 algn="just">
              <a:buSzPts val="2600"/>
            </a:pPr>
            <a:r>
              <a:rPr lang="es-MX" sz="2600" b="1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México tiene las peores cifras de mortalidad de la OCDE a raíz del Covid-19</a:t>
            </a:r>
          </a:p>
          <a:p>
            <a:pPr lvl="0" algn="just">
              <a:buSzPts val="2600"/>
            </a:pPr>
            <a:endParaRPr lang="es-MX"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>
              <a:buSzPts val="2600"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México también destaca por ser el tercer país a fecha del 1 de noviembre con la tercera tasa de vacunación más baja de la OCDE.</a:t>
            </a:r>
          </a:p>
          <a:p>
            <a:pPr lvl="0" algn="just">
              <a:buSzPts val="2600"/>
            </a:pPr>
            <a:endParaRPr lang="es-MX"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>
              <a:buSzPts val="2600"/>
            </a:pPr>
            <a:r>
              <a:rPr lang="es-MX" sz="18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Forbes.com.mx</a:t>
            </a:r>
            <a:endParaRPr sz="18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0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FF6A39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l="189" r="199"/>
          <a:stretch/>
        </p:blipFill>
        <p:spPr>
          <a:xfrm>
            <a:off x="2877127" y="6078229"/>
            <a:ext cx="3829048" cy="9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cdn.forbes.com.mx/2021/08/a8c348b083e98a09d345b69a322e8a544eb88169-scaled-e1629151488525-640x360.jpg">
            <a:extLst>
              <a:ext uri="{FF2B5EF4-FFF2-40B4-BE49-F238E27FC236}">
                <a16:creationId xmlns:a16="http://schemas.microsoft.com/office/drawing/2014/main" id="{1D40E212-9649-4BAD-89C8-1B5557EE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2" y="1395464"/>
            <a:ext cx="8617019" cy="484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183205" y="2306269"/>
            <a:ext cx="8224985" cy="324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¿Cuántos hospitales se necesitarán?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¿Se cuenta con las suficientes camas?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¿Cuál es el mayor factor de riesgo?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¿Cómo predecir el total de presupuesto requerido?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32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¿Qué hacer?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Emoji sorprendido, color de la manzana etiqueta engomada de la sorpresa  emoji, emoji, smiley, enfado, emoticon png | PNGWing">
            <a:extLst>
              <a:ext uri="{FF2B5EF4-FFF2-40B4-BE49-F238E27FC236}">
                <a16:creationId xmlns:a16="http://schemas.microsoft.com/office/drawing/2014/main" id="{436A22E3-E8CA-4BBE-90B6-212B95D9D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37" y="2433325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4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8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8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34;p28">
            <a:extLst>
              <a:ext uri="{FF2B5EF4-FFF2-40B4-BE49-F238E27FC236}">
                <a16:creationId xmlns:a16="http://schemas.microsoft.com/office/drawing/2014/main" id="{C193FD1F-D652-457A-B972-5B84AC17243D}"/>
              </a:ext>
            </a:extLst>
          </p:cNvPr>
          <p:cNvSpPr txBox="1"/>
          <p:nvPr/>
        </p:nvSpPr>
        <p:spPr>
          <a:xfrm>
            <a:off x="1039509" y="741026"/>
            <a:ext cx="9265067" cy="217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Somos el equipo 10</a:t>
            </a:r>
            <a:endParaRPr lang="es-MX"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249;p29">
            <a:extLst>
              <a:ext uri="{FF2B5EF4-FFF2-40B4-BE49-F238E27FC236}">
                <a16:creationId xmlns:a16="http://schemas.microsoft.com/office/drawing/2014/main" id="{EF5A5A80-A28F-4A64-AE00-4DE7B9F15062}"/>
              </a:ext>
            </a:extLst>
          </p:cNvPr>
          <p:cNvSpPr txBox="1"/>
          <p:nvPr/>
        </p:nvSpPr>
        <p:spPr>
          <a:xfrm>
            <a:off x="2548506" y="3537072"/>
            <a:ext cx="5656200" cy="342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Rafa</a:t>
            </a: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endParaRPr lang="es-MX" sz="4000" b="0" i="0" u="none" strike="noStrike" cap="none" dirty="0">
              <a:solidFill>
                <a:schemeClr val="bg1"/>
              </a:solidFill>
              <a:latin typeface="Montserrat SemiBold"/>
              <a:ea typeface="Montserrat"/>
              <a:cs typeface="Montserrat"/>
              <a:sym typeface="Montserrat SemiBold"/>
            </a:endParaRP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Chava</a:t>
            </a: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endParaRPr lang="es-MX" sz="4000" b="0" i="0" u="none" strike="noStrike" cap="none" dirty="0">
              <a:solidFill>
                <a:schemeClr val="bg1"/>
              </a:solidFill>
              <a:latin typeface="Montserrat SemiBold"/>
              <a:ea typeface="Montserrat"/>
              <a:cs typeface="Montserrat"/>
              <a:sym typeface="Montserrat SemiBold"/>
            </a:endParaRP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Yess</a:t>
            </a:r>
            <a:endParaRPr sz="40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234;p28">
            <a:extLst>
              <a:ext uri="{FF2B5EF4-FFF2-40B4-BE49-F238E27FC236}">
                <a16:creationId xmlns:a16="http://schemas.microsoft.com/office/drawing/2014/main" id="{8C583849-41F7-444A-85B5-9A547D88D886}"/>
              </a:ext>
            </a:extLst>
          </p:cNvPr>
          <p:cNvSpPr txBox="1"/>
          <p:nvPr/>
        </p:nvSpPr>
        <p:spPr>
          <a:xfrm>
            <a:off x="1342980" y="1685842"/>
            <a:ext cx="7214400" cy="217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400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Integrado por: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213EA8-FD65-4345-A6BF-D2B02FEAF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316" y="5069800"/>
            <a:ext cx="3068482" cy="2597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74CFE6-FD59-4D03-BF45-474056D51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0908" y="2993926"/>
            <a:ext cx="2605364" cy="2605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882204-0EF5-4020-9893-24231BCC4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316" y="1435740"/>
            <a:ext cx="2838736" cy="2256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Obtuvimos los datos del sitio </a:t>
            </a:r>
            <a:r>
              <a:rPr lang="es-MX" sz="3200" u="sng" dirty="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datos.gob.mx</a:t>
            </a: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Contiene información del </a:t>
            </a:r>
            <a:r>
              <a:rPr lang="es-MX" sz="3200" u="sng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Sistema de Vigilancia Epidemiológica de Enfermedades Respiratoria Viral.</a:t>
            </a:r>
            <a:endParaRPr sz="3200" u="sng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Necesitamos contar con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34;p41">
            <a:extLst>
              <a:ext uri="{FF2B5EF4-FFF2-40B4-BE49-F238E27FC236}">
                <a16:creationId xmlns:a16="http://schemas.microsoft.com/office/drawing/2014/main" id="{F65B1EA6-2A9D-48C1-8905-C246B411C46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1044" y="1923675"/>
            <a:ext cx="2773634" cy="38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>
              <a:buSzPts val="2600"/>
            </a:pP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Tenemos una fuente de datos de </a:t>
            </a:r>
            <a:r>
              <a:rPr lang="es-MX" sz="3200" b="1" dirty="0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5,943,567</a:t>
            </a: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registros </a:t>
            </a:r>
            <a:r>
              <a:rPr lang="es-MX" sz="3200" b="1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¿qué hacemos con ellos? ¿qué nos indican? ¿cómo sacar provecho de toda esa información? </a:t>
            </a:r>
            <a:endParaRPr sz="3200" b="1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295842" y="414449"/>
            <a:ext cx="9218400" cy="120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Ya tenemos los datos ¿qué sigue?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79;p42">
            <a:extLst>
              <a:ext uri="{FF2B5EF4-FFF2-40B4-BE49-F238E27FC236}">
                <a16:creationId xmlns:a16="http://schemas.microsoft.com/office/drawing/2014/main" id="{5AB03050-5B20-4046-A068-2F3B45014FE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8714" y="2721446"/>
            <a:ext cx="3112476" cy="274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Diccionario de 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872601" y="2311235"/>
            <a:ext cx="6695081" cy="222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Necesitamos primero saber si nuestra fuente de datos </a:t>
            </a:r>
            <a:r>
              <a:rPr lang="es-MX" sz="26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cumple con lo que necesitamos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qué contiene y </a:t>
            </a:r>
            <a:r>
              <a:rPr lang="es-MX" sz="26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qué significa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cada uno de los datos que nos brinda.</a:t>
            </a:r>
            <a:endParaRPr sz="260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Diccionario de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12492C5-10EB-49EE-95E7-4A9E4FBB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21163"/>
              </p:ext>
            </p:extLst>
          </p:nvPr>
        </p:nvGraphicFramePr>
        <p:xfrm>
          <a:off x="1110436" y="2218173"/>
          <a:ext cx="4433210" cy="430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3210">
                  <a:extLst>
                    <a:ext uri="{9D8B030D-6E8A-4147-A177-3AD203B41FA5}">
                      <a16:colId xmlns:a16="http://schemas.microsoft.com/office/drawing/2014/main" val="367317310"/>
                    </a:ext>
                  </a:extLst>
                </a:gridCol>
              </a:tblGrid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Campos</a:t>
                      </a:r>
                    </a:p>
                  </a:txBody>
                  <a:tcPr>
                    <a:solidFill>
                      <a:srgbClr val="FF6A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15875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SEXO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67495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ENTIDAD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97081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06700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INTUBADO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89268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NEUMONÍA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90359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293136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HIPERTENSIÓN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9366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918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369</Words>
  <Application>Microsoft Office PowerPoint</Application>
  <PresentationFormat>Personalizado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Wingdings</vt:lpstr>
      <vt:lpstr>Montserrat</vt:lpstr>
      <vt:lpstr>Montserrat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ESPINOSA AVILA ANA YESSICA</cp:lastModifiedBy>
  <cp:revision>23</cp:revision>
  <dcterms:modified xsi:type="dcterms:W3CDTF">2021-11-11T15:04:41Z</dcterms:modified>
</cp:coreProperties>
</file>