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3" r:id="rId1"/>
  </p:sldMasterIdLst>
  <p:notesMasterIdLst>
    <p:notesMasterId r:id="rId22"/>
  </p:notesMasterIdLst>
  <p:sldIdLst>
    <p:sldId id="258" r:id="rId2"/>
    <p:sldId id="268" r:id="rId3"/>
    <p:sldId id="275" r:id="rId4"/>
    <p:sldId id="280" r:id="rId5"/>
    <p:sldId id="281" r:id="rId6"/>
    <p:sldId id="282" r:id="rId7"/>
    <p:sldId id="279" r:id="rId8"/>
    <p:sldId id="283" r:id="rId9"/>
    <p:sldId id="284" r:id="rId10"/>
    <p:sldId id="285" r:id="rId11"/>
    <p:sldId id="286" r:id="rId12"/>
    <p:sldId id="287" r:id="rId13"/>
    <p:sldId id="277" r:id="rId14"/>
    <p:sldId id="289" r:id="rId15"/>
    <p:sldId id="290" r:id="rId16"/>
    <p:sldId id="291" r:id="rId17"/>
    <p:sldId id="288" r:id="rId18"/>
    <p:sldId id="270" r:id="rId19"/>
    <p:sldId id="269" r:id="rId20"/>
    <p:sldId id="278" r:id="rId2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AF"/>
    <a:srgbClr val="263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32"/>
    <p:restoredTop sz="94694"/>
  </p:normalViewPr>
  <p:slideViewPr>
    <p:cSldViewPr snapToGrid="0" snapToObjects="1">
      <p:cViewPr varScale="1">
        <p:scale>
          <a:sx n="60" d="100"/>
          <a:sy n="60" d="100"/>
        </p:scale>
        <p:origin x="85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D795D-6D56-E24C-AFE6-92D89822E503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1D100-7B45-374E-BCFF-626B0A8E65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6294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A049F-2EBD-3047-AC6F-B52B09005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050308-DBFB-D94E-AE5A-2CB55E0ED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FFDED0-AC5B-E54B-B2BF-7949235F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A202-7832-C24A-9944-CB01671B2549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15D14F-CA7E-6E4B-BC16-BBDB14CE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89EBD6-C4AA-E149-87F0-8811D55C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E897-8A33-B048-9E6E-2F09877C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3187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0608C-E374-F945-B06E-FFA3EFA7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BFCC3E-B600-E648-9CA9-252A54875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A9CEB2-E46D-934A-AB1D-18235D1EA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A202-7832-C24A-9944-CB01671B2549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2F0EB2-A6DD-5B43-826E-29A2A9433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2948B7-3A8B-744B-ABA7-F01134A0A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E897-8A33-B048-9E6E-2F09877C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130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FA83D9-79D0-1741-9E27-6734CAEFD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6B7DB8-D0A1-5A43-A275-66CB00839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603AEB-23AE-8242-945E-C210EDF50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A202-7832-C24A-9944-CB01671B2549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BF70B2-D2A0-A943-B292-E8520011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70F7D5-EA55-4E43-A8C9-88E6D764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E897-8A33-B048-9E6E-2F09877C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746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6631B-69CF-B84A-A9F9-9F89B92C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D38E9C-D272-0F4B-A476-79ACA7F5A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B97095-9EFB-E148-9717-2CBD510C6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A202-7832-C24A-9944-CB01671B2549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BEC842-7DA4-2444-8FF5-C2381173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EC0BCD-15C4-A449-A090-BF50409B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E897-8A33-B048-9E6E-2F09877C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234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2B3C7-B20C-4B4D-A3CC-7F1F10FF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7C13BE-FC73-FA4D-A202-CF1507C49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BC3923-19A9-AB4F-B42F-A84970ADE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A202-7832-C24A-9944-CB01671B2549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878F4A-03D6-9740-8EC2-E3C2691A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D516E0-BC25-9D48-8368-A426FBE9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E897-8A33-B048-9E6E-2F09877C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041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561D9-9639-B649-AB36-A3E1E149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35AFCC-63AC-9045-8A22-E66960CB79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FEE549-32E6-9F4E-AE4A-0EE4A18F0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EDE8DF-2DBB-5542-8712-27A01A3A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A202-7832-C24A-9944-CB01671B2549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0B5073-E367-EC45-B44B-57EA946A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B20C2C-DBB8-DF48-82C0-96B177A6A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E897-8A33-B048-9E6E-2F09877C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200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D4BC0-D4DC-7040-8C69-1D5862B69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4B4D14-1E76-124C-B3F3-F0D286062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51FC89-E390-604A-934C-4BEC3760A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F2E4CC3-5D85-524C-BFB4-0B5E56D6A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23BB84-6B97-2449-AB1A-C504A3CD5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1A2D488-2FE0-4B46-9E85-48BA61A9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A202-7832-C24A-9944-CB01671B2549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9B556F-922D-3B49-9FA4-0F079528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FB0E0C0-0B67-C74D-A652-10C6E92C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E897-8A33-B048-9E6E-2F09877C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204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57834-1F39-154E-9B0E-2BD6E926B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4779C2-F388-B849-A4F3-A80B01ED3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A202-7832-C24A-9944-CB01671B2549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1D3658-0EEC-FB4D-A832-C84B5000D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E83744-D53B-4944-BE9B-DB3C09DAA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E897-8A33-B048-9E6E-2F09877C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353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1818563-A52A-4E4C-BC32-8CD06235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A202-7832-C24A-9944-CB01671B2549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A9DB294-A28E-B44F-A890-684BBF39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D0077C-2314-5D46-986F-F5BC8AF65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E897-8A33-B048-9E6E-2F09877C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869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4AC4B-509C-914A-BD45-53F045FE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25501E-3A1D-6246-A383-416B439E7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439900-86EF-F440-8634-5BF83FA22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2E477D-923C-9B48-A517-F96A3437C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A202-7832-C24A-9944-CB01671B2549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7E5677-7E2C-5849-969C-E734CEE4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289B18-8D0D-A84C-9006-CC7DB902F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E897-8A33-B048-9E6E-2F09877C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9475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3B88E-B67C-5B42-92FA-D266C959F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ECC4B2D-ED11-9546-975C-B1EA3015B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028443-055A-7042-B985-23B5AE098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A111A2-F95E-1F44-9E63-5130A608D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A202-7832-C24A-9944-CB01671B2549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F64F87-9B30-B644-A378-5C672F2CA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61070B-A888-C94F-AEE4-D392DB969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E897-8A33-B048-9E6E-2F09877C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493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2D89E47-BB59-A440-BDEA-9CACA541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292ACF-B208-1543-98E0-E1C6EB176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05CEAA-1B29-D248-BDA3-B1C73115A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1A202-7832-C24A-9944-CB01671B2549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5919F0-6FC4-BF42-AF98-DB28DEC4F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C49518-180D-9E4C-9CAE-04FD38F6C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DE897-8A33-B048-9E6E-2F09877C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073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dfe/pdf/download/eid/1-s2.0-S0025775321001469/first-page-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ssets.publishing.service.gov.uk/government/uploads/system/uploads/attachment_data/file/1008919/Vaccine_surveillance_report_-_week_31.pdf" TargetMode="External"/><Relationship Id="rId4" Type="http://schemas.openxmlformats.org/officeDocument/2006/relationships/hyperlink" Target="https://www.medigraphic.com/pdfs/revhabciemed/hcm-2020/hcm202e.pd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ssmetal/Equipo17_bedu_pyth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3C0B52B-021B-124F-A11F-0B6C1F6DB4A9}"/>
              </a:ext>
            </a:extLst>
          </p:cNvPr>
          <p:cNvSpPr txBox="1">
            <a:spLocks/>
          </p:cNvSpPr>
          <p:nvPr/>
        </p:nvSpPr>
        <p:spPr bwMode="black">
          <a:xfrm>
            <a:off x="1600200" y="999582"/>
            <a:ext cx="8991600" cy="1645920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b="1" dirty="0">
                <a:solidFill>
                  <a:srgbClr val="00A0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s-MX" sz="4400" b="1" dirty="0" err="1">
                <a:solidFill>
                  <a:srgbClr val="00A0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endParaRPr lang="es-MX" sz="4400" b="1" dirty="0">
              <a:solidFill>
                <a:srgbClr val="00A0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4400" b="1" dirty="0">
              <a:solidFill>
                <a:srgbClr val="00A0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Procesamiento de datos con </a:t>
            </a:r>
            <a:r>
              <a:rPr lang="es-MX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phyton</a:t>
            </a:r>
            <a:endParaRPr lang="es-MX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18A5CDE-590E-B74C-AB0B-7CFF2687F481}"/>
              </a:ext>
            </a:extLst>
          </p:cNvPr>
          <p:cNvSpPr txBox="1"/>
          <p:nvPr/>
        </p:nvSpPr>
        <p:spPr>
          <a:xfrm>
            <a:off x="708074" y="2974281"/>
            <a:ext cx="10775853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rgbClr val="00A0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Equipo 17 </a:t>
            </a:r>
          </a:p>
          <a:p>
            <a:pPr algn="ctr">
              <a:lnSpc>
                <a:spcPct val="150000"/>
              </a:lnSpc>
            </a:pPr>
            <a:endParaRPr lang="es-MX" sz="2400" dirty="0">
              <a:solidFill>
                <a:srgbClr val="00A0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PROYECTO FINAL </a:t>
            </a:r>
          </a:p>
          <a:p>
            <a:pPr algn="ctr">
              <a:lnSpc>
                <a:spcPct val="150000"/>
              </a:lnSpc>
            </a:pPr>
            <a:r>
              <a:rPr lang="es-MX" sz="2000" dirty="0">
                <a:solidFill>
                  <a:srgbClr val="00A0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COVID – Progreso de vacunación mundial </a:t>
            </a:r>
            <a:endParaRPr lang="es-MX" sz="2400" dirty="0">
              <a:solidFill>
                <a:srgbClr val="00A0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5E84BE1-312E-4EB0-9F3A-25D95F99C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392" y="5157673"/>
            <a:ext cx="3027216" cy="140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68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38DB08-340B-4B2A-AC0A-0A3200968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13769" cy="1163782"/>
          </a:xfrm>
          <a:prstGeom prst="rect">
            <a:avLst/>
          </a:prstGeom>
          <a:effectLst>
            <a:glow>
              <a:schemeClr val="accent1"/>
            </a:glow>
            <a:reflection blurRad="1270000" stA="45000" endPos="65000" dist="50800" dir="5400000" sy="-100000" algn="bl" rotWithShape="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0421F33-F63C-4747-A2AC-5FA9EC9C6A1D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D7420A-9579-4B0B-AC98-BCFB214517F7}"/>
              </a:ext>
            </a:extLst>
          </p:cNvPr>
          <p:cNvSpPr/>
          <p:nvPr/>
        </p:nvSpPr>
        <p:spPr>
          <a:xfrm flipH="1">
            <a:off x="11254054" y="6192982"/>
            <a:ext cx="134390" cy="665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9FE122A-A0BA-460D-AF9E-901B79079786}"/>
              </a:ext>
            </a:extLst>
          </p:cNvPr>
          <p:cNvSpPr txBox="1"/>
          <p:nvPr/>
        </p:nvSpPr>
        <p:spPr>
          <a:xfrm>
            <a:off x="8306791" y="421415"/>
            <a:ext cx="3767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LIMPIEZA DE DATOS</a:t>
            </a:r>
            <a:endParaRPr lang="es-MX" sz="2800" dirty="0">
              <a:solidFill>
                <a:srgbClr val="00B0F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523D66F-0F20-41D1-8960-116C4D0C9515}"/>
              </a:ext>
            </a:extLst>
          </p:cNvPr>
          <p:cNvSpPr txBox="1"/>
          <p:nvPr/>
        </p:nvSpPr>
        <p:spPr>
          <a:xfrm>
            <a:off x="729944" y="1220947"/>
            <a:ext cx="105628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Se eliminarán las filas que no contengan los datos más relevantes:</a:t>
            </a:r>
          </a:p>
          <a:p>
            <a:pPr algn="just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total_vaccinations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: Total de vacunas aplicadas a la fecha</a:t>
            </a:r>
          </a:p>
          <a:p>
            <a:pPr algn="just"/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people_vaccinated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: Total de personas con una dosis por lo menos (independientemente de su esquema de vacunación, de acuerdo a la marca) a la fecha</a:t>
            </a:r>
          </a:p>
          <a:p>
            <a:pPr algn="just"/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people_fully_vaccinated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: Total de personas cuyo esquema de vacunación ha sido completado a la fecha</a:t>
            </a:r>
          </a:p>
          <a:p>
            <a:pPr algn="just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Pasamos de 33,725 a 14,980 registros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C4A563A-1D4A-4631-84FE-2F064D5B15FA}"/>
              </a:ext>
            </a:extLst>
          </p:cNvPr>
          <p:cNvCxnSpPr>
            <a:cxnSpLocks/>
          </p:cNvCxnSpPr>
          <p:nvPr/>
        </p:nvCxnSpPr>
        <p:spPr>
          <a:xfrm>
            <a:off x="4074850" y="944635"/>
            <a:ext cx="8117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C268099D-AEA9-40A7-95CF-CC75EB86B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44" y="3836377"/>
            <a:ext cx="10293715" cy="13676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59B96C3-CB38-45DF-AB78-4A465D579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44" y="5140036"/>
            <a:ext cx="9254721" cy="131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45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38DB08-340B-4B2A-AC0A-0A3200968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13769" cy="1163782"/>
          </a:xfrm>
          <a:prstGeom prst="rect">
            <a:avLst/>
          </a:prstGeom>
          <a:effectLst>
            <a:glow>
              <a:schemeClr val="accent1"/>
            </a:glow>
            <a:reflection blurRad="1270000" stA="45000" endPos="65000" dist="50800" dir="5400000" sy="-100000" algn="bl" rotWithShape="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0421F33-F63C-4747-A2AC-5FA9EC9C6A1D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D7420A-9579-4B0B-AC98-BCFB214517F7}"/>
              </a:ext>
            </a:extLst>
          </p:cNvPr>
          <p:cNvSpPr/>
          <p:nvPr/>
        </p:nvSpPr>
        <p:spPr>
          <a:xfrm flipH="1">
            <a:off x="11254054" y="6192982"/>
            <a:ext cx="134390" cy="665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9FE122A-A0BA-460D-AF9E-901B79079786}"/>
              </a:ext>
            </a:extLst>
          </p:cNvPr>
          <p:cNvSpPr txBox="1"/>
          <p:nvPr/>
        </p:nvSpPr>
        <p:spPr>
          <a:xfrm>
            <a:off x="6515724" y="421415"/>
            <a:ext cx="5558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TRANSFORMACIÓN DE DATOS</a:t>
            </a:r>
            <a:endParaRPr lang="es-MX" sz="2800" dirty="0">
              <a:solidFill>
                <a:srgbClr val="00B0F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523D66F-0F20-41D1-8960-116C4D0C9515}"/>
              </a:ext>
            </a:extLst>
          </p:cNvPr>
          <p:cNvSpPr txBox="1"/>
          <p:nvPr/>
        </p:nvSpPr>
        <p:spPr>
          <a:xfrm>
            <a:off x="729944" y="1220947"/>
            <a:ext cx="1056282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Algunas de las columnas de nuestro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son candidatas para ser de tipo </a:t>
            </a:r>
            <a:r>
              <a:rPr lang="es-MX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s-MX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', ya que contienen un número limitado de valores posibles, como en el caso de los países y de las organizaciones que proporcionan los datos contenidos en nuestro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C4A563A-1D4A-4631-84FE-2F064D5B15FA}"/>
              </a:ext>
            </a:extLst>
          </p:cNvPr>
          <p:cNvCxnSpPr>
            <a:cxnSpLocks/>
          </p:cNvCxnSpPr>
          <p:nvPr/>
        </p:nvCxnSpPr>
        <p:spPr>
          <a:xfrm>
            <a:off x="4074850" y="944635"/>
            <a:ext cx="8117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B9D87A67-B759-4A60-8CBB-B0DC2D200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42" y="2820837"/>
            <a:ext cx="7122277" cy="30292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574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38DB08-340B-4B2A-AC0A-0A3200968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13769" cy="1163782"/>
          </a:xfrm>
          <a:prstGeom prst="rect">
            <a:avLst/>
          </a:prstGeom>
          <a:effectLst>
            <a:glow>
              <a:schemeClr val="accent1"/>
            </a:glow>
            <a:reflection blurRad="1270000" stA="45000" endPos="65000" dist="50800" dir="5400000" sy="-100000" algn="bl" rotWithShape="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0421F33-F63C-4747-A2AC-5FA9EC9C6A1D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D7420A-9579-4B0B-AC98-BCFB214517F7}"/>
              </a:ext>
            </a:extLst>
          </p:cNvPr>
          <p:cNvSpPr/>
          <p:nvPr/>
        </p:nvSpPr>
        <p:spPr>
          <a:xfrm flipH="1">
            <a:off x="11254054" y="6192982"/>
            <a:ext cx="134390" cy="665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9FE122A-A0BA-460D-AF9E-901B79079786}"/>
              </a:ext>
            </a:extLst>
          </p:cNvPr>
          <p:cNvSpPr txBox="1"/>
          <p:nvPr/>
        </p:nvSpPr>
        <p:spPr>
          <a:xfrm>
            <a:off x="8678688" y="421415"/>
            <a:ext cx="3395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DE MEMORIA</a:t>
            </a:r>
            <a:endParaRPr lang="es-MX" sz="2800" dirty="0">
              <a:solidFill>
                <a:srgbClr val="00B0F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523D66F-0F20-41D1-8960-116C4D0C9515}"/>
              </a:ext>
            </a:extLst>
          </p:cNvPr>
          <p:cNvSpPr txBox="1"/>
          <p:nvPr/>
        </p:nvSpPr>
        <p:spPr>
          <a:xfrm>
            <a:off x="729944" y="1220947"/>
            <a:ext cx="105628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Obsérvese que el uso de memoria se redujo de </a:t>
            </a:r>
            <a:r>
              <a:rPr lang="es-MX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1.7+ MB a 1.5+ MB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. También es posible apreciar que la columna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daily_vaccinations_raw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tiene muchos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, debido a que varios países no reportan diariamente cifras de vacunación, por lo que se va a eliminar dicha columna.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C4A563A-1D4A-4631-84FE-2F064D5B15FA}"/>
              </a:ext>
            </a:extLst>
          </p:cNvPr>
          <p:cNvCxnSpPr>
            <a:cxnSpLocks/>
          </p:cNvCxnSpPr>
          <p:nvPr/>
        </p:nvCxnSpPr>
        <p:spPr>
          <a:xfrm>
            <a:off x="4074850" y="944635"/>
            <a:ext cx="8117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FFCC947F-308B-4368-8099-B52DAADD2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968" y="2291648"/>
            <a:ext cx="65817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8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38DB08-340B-4B2A-AC0A-0A3200968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13769" cy="1163782"/>
          </a:xfrm>
          <a:prstGeom prst="rect">
            <a:avLst/>
          </a:prstGeom>
          <a:effectLst>
            <a:glow>
              <a:schemeClr val="accent1"/>
            </a:glow>
            <a:reflection blurRad="1270000" stA="45000" endPos="65000" dist="50800" dir="5400000" sy="-100000" algn="bl" rotWithShape="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0421F33-F63C-4747-A2AC-5FA9EC9C6A1D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D7420A-9579-4B0B-AC98-BCFB214517F7}"/>
              </a:ext>
            </a:extLst>
          </p:cNvPr>
          <p:cNvSpPr/>
          <p:nvPr/>
        </p:nvSpPr>
        <p:spPr>
          <a:xfrm flipH="1">
            <a:off x="11254054" y="6192982"/>
            <a:ext cx="134390" cy="665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9FE122A-A0BA-460D-AF9E-901B79079786}"/>
              </a:ext>
            </a:extLst>
          </p:cNvPr>
          <p:cNvSpPr txBox="1"/>
          <p:nvPr/>
        </p:nvSpPr>
        <p:spPr>
          <a:xfrm>
            <a:off x="3261564" y="421415"/>
            <a:ext cx="8812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PROBLEMAS CON LOS QUE NOS ENFRENTAMOS</a:t>
            </a:r>
            <a:endParaRPr lang="es-MX" sz="2800" dirty="0">
              <a:solidFill>
                <a:srgbClr val="00B0F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523D66F-0F20-41D1-8960-116C4D0C9515}"/>
              </a:ext>
            </a:extLst>
          </p:cNvPr>
          <p:cNvSpPr txBox="1"/>
          <p:nvPr/>
        </p:nvSpPr>
        <p:spPr>
          <a:xfrm>
            <a:off x="758428" y="1687002"/>
            <a:ext cx="10562821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Fueron muy pocos los problemas con los que nos enfrentamos, podrían considerarse los siguientes: </a:t>
            </a:r>
          </a:p>
          <a:p>
            <a:pPr algn="just">
              <a:lnSpc>
                <a:spcPct val="150000"/>
              </a:lnSpc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Marca de agua en el video por no tener licencia (se expone duda en círculo de estudio)</a:t>
            </a:r>
          </a:p>
          <a:p>
            <a:pPr marL="171450" indent="-171450" algn="just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Desconocimiento para programar directorio global (duda en círculo de estudio)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C4A563A-1D4A-4631-84FE-2F064D5B15FA}"/>
              </a:ext>
            </a:extLst>
          </p:cNvPr>
          <p:cNvCxnSpPr>
            <a:cxnSpLocks/>
          </p:cNvCxnSpPr>
          <p:nvPr/>
        </p:nvCxnSpPr>
        <p:spPr>
          <a:xfrm>
            <a:off x="4074850" y="944635"/>
            <a:ext cx="8117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203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38DB08-340B-4B2A-AC0A-0A3200968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13769" cy="1163782"/>
          </a:xfrm>
          <a:prstGeom prst="rect">
            <a:avLst/>
          </a:prstGeom>
          <a:effectLst>
            <a:glow>
              <a:schemeClr val="accent1"/>
            </a:glow>
            <a:reflection blurRad="1270000" stA="45000" endPos="65000" dist="50800" dir="5400000" sy="-100000" algn="bl" rotWithShape="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0421F33-F63C-4747-A2AC-5FA9EC9C6A1D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D7420A-9579-4B0B-AC98-BCFB214517F7}"/>
              </a:ext>
            </a:extLst>
          </p:cNvPr>
          <p:cNvSpPr/>
          <p:nvPr/>
        </p:nvSpPr>
        <p:spPr>
          <a:xfrm flipH="1">
            <a:off x="11254054" y="6192982"/>
            <a:ext cx="134390" cy="665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9FE122A-A0BA-460D-AF9E-901B79079786}"/>
              </a:ext>
            </a:extLst>
          </p:cNvPr>
          <p:cNvSpPr txBox="1"/>
          <p:nvPr/>
        </p:nvSpPr>
        <p:spPr>
          <a:xfrm>
            <a:off x="6571765" y="421415"/>
            <a:ext cx="5502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RESOLUCIÓN DE PREGUNTAS</a:t>
            </a:r>
            <a:endParaRPr lang="es-MX" sz="2800" dirty="0">
              <a:solidFill>
                <a:srgbClr val="00B0F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523D66F-0F20-41D1-8960-116C4D0C9515}"/>
              </a:ext>
            </a:extLst>
          </p:cNvPr>
          <p:cNvSpPr txBox="1"/>
          <p:nvPr/>
        </p:nvSpPr>
        <p:spPr>
          <a:xfrm>
            <a:off x="758428" y="1687002"/>
            <a:ext cx="10562821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¿En qué país el programa de vacunación está más avanzado?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C4A563A-1D4A-4631-84FE-2F064D5B15FA}"/>
              </a:ext>
            </a:extLst>
          </p:cNvPr>
          <p:cNvCxnSpPr>
            <a:cxnSpLocks/>
          </p:cNvCxnSpPr>
          <p:nvPr/>
        </p:nvCxnSpPr>
        <p:spPr>
          <a:xfrm>
            <a:off x="4074850" y="944635"/>
            <a:ext cx="8117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4F968915-31CF-422E-9374-E7134D58D692}"/>
              </a:ext>
            </a:extLst>
          </p:cNvPr>
          <p:cNvSpPr txBox="1"/>
          <p:nvPr/>
        </p:nvSpPr>
        <p:spPr>
          <a:xfrm>
            <a:off x="691233" y="3812933"/>
            <a:ext cx="10562821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¿Dónde hay más personas vacunadas por día?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DEC7E3-6E5E-4559-A1B0-C42AD2C39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393" y="2446085"/>
            <a:ext cx="10680028" cy="116993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AD2FCDE-58C6-41A9-8A23-87DABE1CF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393" y="4507049"/>
            <a:ext cx="11090009" cy="140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30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38DB08-340B-4B2A-AC0A-0A3200968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13769" cy="1163782"/>
          </a:xfrm>
          <a:prstGeom prst="rect">
            <a:avLst/>
          </a:prstGeom>
          <a:effectLst>
            <a:glow>
              <a:schemeClr val="accent1"/>
            </a:glow>
            <a:reflection blurRad="1270000" stA="45000" endPos="65000" dist="50800" dir="5400000" sy="-100000" algn="bl" rotWithShape="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0421F33-F63C-4747-A2AC-5FA9EC9C6A1D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D7420A-9579-4B0B-AC98-BCFB214517F7}"/>
              </a:ext>
            </a:extLst>
          </p:cNvPr>
          <p:cNvSpPr/>
          <p:nvPr/>
        </p:nvSpPr>
        <p:spPr>
          <a:xfrm flipH="1">
            <a:off x="11254054" y="6192982"/>
            <a:ext cx="134390" cy="665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9FE122A-A0BA-460D-AF9E-901B79079786}"/>
              </a:ext>
            </a:extLst>
          </p:cNvPr>
          <p:cNvSpPr txBox="1"/>
          <p:nvPr/>
        </p:nvSpPr>
        <p:spPr>
          <a:xfrm>
            <a:off x="6571765" y="421415"/>
            <a:ext cx="5502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RESOLUCIÓN DE PREGUNTAS</a:t>
            </a:r>
            <a:endParaRPr lang="es-MX" sz="2800" dirty="0">
              <a:solidFill>
                <a:srgbClr val="00B0F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523D66F-0F20-41D1-8960-116C4D0C9515}"/>
              </a:ext>
            </a:extLst>
          </p:cNvPr>
          <p:cNvSpPr txBox="1"/>
          <p:nvPr/>
        </p:nvSpPr>
        <p:spPr>
          <a:xfrm>
            <a:off x="758428" y="1409902"/>
            <a:ext cx="10562821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¿Cuál es el rating de vacunas más difundidas a nivel mundial?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C4A563A-1D4A-4631-84FE-2F064D5B15FA}"/>
              </a:ext>
            </a:extLst>
          </p:cNvPr>
          <p:cNvCxnSpPr>
            <a:cxnSpLocks/>
          </p:cNvCxnSpPr>
          <p:nvPr/>
        </p:nvCxnSpPr>
        <p:spPr>
          <a:xfrm>
            <a:off x="4074850" y="944635"/>
            <a:ext cx="8117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4F968915-31CF-422E-9374-E7134D58D692}"/>
              </a:ext>
            </a:extLst>
          </p:cNvPr>
          <p:cNvSpPr txBox="1"/>
          <p:nvPr/>
        </p:nvSpPr>
        <p:spPr>
          <a:xfrm>
            <a:off x="691233" y="3812933"/>
            <a:ext cx="10562821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¿Qué países reportan sus datos con mayor frecuencia?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D03A25E-BC36-4DF4-8A4E-7AC2C81B0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946" y="2144172"/>
            <a:ext cx="6553200" cy="18288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FA77B6B-9BAE-4F9E-A9DA-854D23C36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946" y="4451517"/>
            <a:ext cx="57721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63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38DB08-340B-4B2A-AC0A-0A3200968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13769" cy="1163782"/>
          </a:xfrm>
          <a:prstGeom prst="rect">
            <a:avLst/>
          </a:prstGeom>
          <a:effectLst>
            <a:glow>
              <a:schemeClr val="accent1"/>
            </a:glow>
            <a:reflection blurRad="1270000" stA="45000" endPos="65000" dist="50800" dir="5400000" sy="-100000" algn="bl" rotWithShape="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0421F33-F63C-4747-A2AC-5FA9EC9C6A1D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D7420A-9579-4B0B-AC98-BCFB214517F7}"/>
              </a:ext>
            </a:extLst>
          </p:cNvPr>
          <p:cNvSpPr/>
          <p:nvPr/>
        </p:nvSpPr>
        <p:spPr>
          <a:xfrm flipH="1">
            <a:off x="11254054" y="6192982"/>
            <a:ext cx="134390" cy="665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9FE122A-A0BA-460D-AF9E-901B79079786}"/>
              </a:ext>
            </a:extLst>
          </p:cNvPr>
          <p:cNvSpPr txBox="1"/>
          <p:nvPr/>
        </p:nvSpPr>
        <p:spPr>
          <a:xfrm>
            <a:off x="6571765" y="421415"/>
            <a:ext cx="5502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RESOLUCIÓN DE PREGUNTAS</a:t>
            </a:r>
            <a:endParaRPr lang="es-MX" sz="2800" dirty="0">
              <a:solidFill>
                <a:srgbClr val="00B0F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523D66F-0F20-41D1-8960-116C4D0C9515}"/>
              </a:ext>
            </a:extLst>
          </p:cNvPr>
          <p:cNvSpPr txBox="1"/>
          <p:nvPr/>
        </p:nvSpPr>
        <p:spPr>
          <a:xfrm>
            <a:off x="758428" y="1576162"/>
            <a:ext cx="10562821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¿Cuáles son los sitios web que brindan mayor información?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C4A563A-1D4A-4631-84FE-2F064D5B15FA}"/>
              </a:ext>
            </a:extLst>
          </p:cNvPr>
          <p:cNvCxnSpPr>
            <a:cxnSpLocks/>
          </p:cNvCxnSpPr>
          <p:nvPr/>
        </p:nvCxnSpPr>
        <p:spPr>
          <a:xfrm>
            <a:off x="4074850" y="944635"/>
            <a:ext cx="8117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B2EF678E-5639-45CD-9556-4C7C6F799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37" y="2278391"/>
            <a:ext cx="8847046" cy="242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02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38DB08-340B-4B2A-AC0A-0A3200968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13769" cy="1163782"/>
          </a:xfrm>
          <a:prstGeom prst="rect">
            <a:avLst/>
          </a:prstGeom>
          <a:effectLst>
            <a:glow>
              <a:schemeClr val="accent1"/>
            </a:glow>
            <a:reflection blurRad="1270000" stA="45000" endPos="65000" dist="50800" dir="5400000" sy="-100000" algn="bl" rotWithShape="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0421F33-F63C-4747-A2AC-5FA9EC9C6A1D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D7420A-9579-4B0B-AC98-BCFB214517F7}"/>
              </a:ext>
            </a:extLst>
          </p:cNvPr>
          <p:cNvSpPr/>
          <p:nvPr/>
        </p:nvSpPr>
        <p:spPr>
          <a:xfrm flipH="1">
            <a:off x="11254054" y="6192982"/>
            <a:ext cx="134390" cy="665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9FE122A-A0BA-460D-AF9E-901B79079786}"/>
              </a:ext>
            </a:extLst>
          </p:cNvPr>
          <p:cNvSpPr txBox="1"/>
          <p:nvPr/>
        </p:nvSpPr>
        <p:spPr>
          <a:xfrm>
            <a:off x="9295843" y="421415"/>
            <a:ext cx="2778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BIBLIOGRAFÍA</a:t>
            </a:r>
            <a:endParaRPr lang="es-MX" sz="2800" dirty="0">
              <a:solidFill>
                <a:srgbClr val="00B0F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523D66F-0F20-41D1-8960-116C4D0C9515}"/>
              </a:ext>
            </a:extLst>
          </p:cNvPr>
          <p:cNvSpPr txBox="1"/>
          <p:nvPr/>
        </p:nvSpPr>
        <p:spPr>
          <a:xfrm>
            <a:off x="758428" y="1687002"/>
            <a:ext cx="10562821" cy="419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Casas I., Mena G. (2021). La vacunación de la COVID-19. Recuperado el 11 de agosto de 2021 de: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https://www.sciencedirect.com/sdfe/pdf/download/eid/1-s2.0-S0025775321001469/first-page-pdf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Pérez M., Gómez J.,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Dieguez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R. (2020). Características clínico-epidemiológicas de la COVID-1.  Recuperado de: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https://www.medigraphic.com/pdfs/revhabciemed/hcm-2020/hcm202e.pdf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Health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England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. (2021). COVID-19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vaccine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surveillance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Week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31.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https://assets.publishing.service.gov.uk/government/uploads/system/uploads/attachment_data/file/1008919/Vaccine_surveillance_report_-_week_31.pdf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C4A563A-1D4A-4631-84FE-2F064D5B15FA}"/>
              </a:ext>
            </a:extLst>
          </p:cNvPr>
          <p:cNvCxnSpPr>
            <a:cxnSpLocks/>
          </p:cNvCxnSpPr>
          <p:nvPr/>
        </p:nvCxnSpPr>
        <p:spPr>
          <a:xfrm>
            <a:off x="4074850" y="944635"/>
            <a:ext cx="8117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22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38DB08-340B-4B2A-AC0A-0A3200968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13769" cy="1163782"/>
          </a:xfrm>
          <a:prstGeom prst="rect">
            <a:avLst/>
          </a:prstGeom>
          <a:effectLst>
            <a:glow>
              <a:schemeClr val="accent1"/>
            </a:glow>
            <a:reflection blurRad="1270000" stA="45000" endPos="65000" dist="50800" dir="5400000" sy="-100000" algn="bl" rotWithShape="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0421F33-F63C-4747-A2AC-5FA9EC9C6A1D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D7420A-9579-4B0B-AC98-BCFB214517F7}"/>
              </a:ext>
            </a:extLst>
          </p:cNvPr>
          <p:cNvSpPr/>
          <p:nvPr/>
        </p:nvSpPr>
        <p:spPr>
          <a:xfrm flipH="1">
            <a:off x="11254054" y="6192982"/>
            <a:ext cx="134390" cy="665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9FE122A-A0BA-460D-AF9E-901B79079786}"/>
              </a:ext>
            </a:extLst>
          </p:cNvPr>
          <p:cNvSpPr txBox="1"/>
          <p:nvPr/>
        </p:nvSpPr>
        <p:spPr>
          <a:xfrm>
            <a:off x="4378382" y="2261103"/>
            <a:ext cx="3788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REPOSITORIO</a:t>
            </a:r>
            <a:r>
              <a:rPr lang="es-MX" dirty="0"/>
              <a:t>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523D66F-0F20-41D1-8960-116C4D0C9515}"/>
              </a:ext>
            </a:extLst>
          </p:cNvPr>
          <p:cNvSpPr txBox="1"/>
          <p:nvPr/>
        </p:nvSpPr>
        <p:spPr>
          <a:xfrm>
            <a:off x="514985" y="3429000"/>
            <a:ext cx="11162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https://github.com/yessmetal/Equipo17_bedu_python</a:t>
            </a:r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605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38DB08-340B-4B2A-AC0A-0A3200968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13769" cy="1163782"/>
          </a:xfrm>
          <a:prstGeom prst="rect">
            <a:avLst/>
          </a:prstGeom>
          <a:effectLst>
            <a:glow>
              <a:schemeClr val="accent1"/>
            </a:glow>
            <a:reflection blurRad="1270000" stA="45000" endPos="65000" dist="50800" dir="5400000" sy="-100000" algn="bl" rotWithShape="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0421F33-F63C-4747-A2AC-5FA9EC9C6A1D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D7420A-9579-4B0B-AC98-BCFB214517F7}"/>
              </a:ext>
            </a:extLst>
          </p:cNvPr>
          <p:cNvSpPr/>
          <p:nvPr/>
        </p:nvSpPr>
        <p:spPr>
          <a:xfrm flipH="1">
            <a:off x="11254054" y="6192982"/>
            <a:ext cx="134390" cy="665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00D0B39-0A45-4535-B490-5DDB985112DB}"/>
              </a:ext>
            </a:extLst>
          </p:cNvPr>
          <p:cNvSpPr/>
          <p:nvPr/>
        </p:nvSpPr>
        <p:spPr>
          <a:xfrm>
            <a:off x="3047999" y="1163782"/>
            <a:ext cx="6096000" cy="45096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algn="ctr">
              <a:lnSpc>
                <a:spcPct val="107000"/>
              </a:lnSpc>
              <a:spcAft>
                <a:spcPts val="800"/>
              </a:spcAft>
            </a:pPr>
            <a:r>
              <a:rPr lang="es-MX" sz="2800" b="1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Equipo 17</a:t>
            </a:r>
            <a:endParaRPr lang="es-MX" sz="28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ctr">
              <a:lnSpc>
                <a:spcPct val="107000"/>
              </a:lnSpc>
              <a:spcAft>
                <a:spcPts val="800"/>
              </a:spcAft>
            </a:pPr>
            <a:endParaRPr lang="es-MX" sz="24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ctr">
              <a:lnSpc>
                <a:spcPct val="107000"/>
              </a:lnSpc>
              <a:spcAft>
                <a:spcPts val="800"/>
              </a:spcAft>
            </a:pPr>
            <a:r>
              <a:rPr lang="es-MX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Integrantes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solidFill>
                  <a:srgbClr val="80808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Bolaños Pardo Diego </a:t>
            </a:r>
            <a:endParaRPr lang="es-MX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solidFill>
                  <a:srgbClr val="80808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Carrillo Rivera Rafael Sebastián</a:t>
            </a:r>
            <a:endParaRPr lang="es-MX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solidFill>
                  <a:srgbClr val="80808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Espinosa Ávila Ana Yessica</a:t>
            </a:r>
            <a:endParaRPr lang="es-MX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solidFill>
                  <a:srgbClr val="80808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Pérez Sánchez Diana Alejandra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solidFill>
                  <a:srgbClr val="80808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Silva Reyes Luis Roberto</a:t>
            </a:r>
            <a:endParaRPr lang="es-MX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solidFill>
                  <a:srgbClr val="80808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Velázquez Moreno Salvador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8741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38DB08-340B-4B2A-AC0A-0A3200968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992" y="781234"/>
            <a:ext cx="6002015" cy="2778711"/>
          </a:xfrm>
          <a:prstGeom prst="rect">
            <a:avLst/>
          </a:prstGeom>
          <a:effectLst>
            <a:glow>
              <a:schemeClr val="accent1"/>
            </a:glow>
            <a:reflection blurRad="1270000" stA="45000" endPos="65000" dist="50800" dir="5400000" sy="-100000" algn="bl" rotWithShape="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0421F33-F63C-4747-A2AC-5FA9EC9C6A1D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D7420A-9579-4B0B-AC98-BCFB214517F7}"/>
              </a:ext>
            </a:extLst>
          </p:cNvPr>
          <p:cNvSpPr/>
          <p:nvPr/>
        </p:nvSpPr>
        <p:spPr>
          <a:xfrm flipH="1">
            <a:off x="11254054" y="6192982"/>
            <a:ext cx="134390" cy="665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774A8D9-8F31-4C01-9C0F-EADA8AEADB9A}"/>
              </a:ext>
            </a:extLst>
          </p:cNvPr>
          <p:cNvSpPr txBox="1"/>
          <p:nvPr/>
        </p:nvSpPr>
        <p:spPr>
          <a:xfrm>
            <a:off x="1471721" y="3820050"/>
            <a:ext cx="9248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rgbClr val="2637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COVID 19 – PROGRESO DE VACUNACIÓN MUNDIAL </a:t>
            </a:r>
            <a:endParaRPr lang="es-MX" sz="2800" dirty="0">
              <a:solidFill>
                <a:srgbClr val="263746"/>
              </a:solidFill>
            </a:endParaRPr>
          </a:p>
        </p:txBody>
      </p:sp>
      <p:pic>
        <p:nvPicPr>
          <p:cNvPr id="11" name="Picture 2" descr="La OMS asegura 2000 millones de vacunas contra el COVID-19 para el  mecanismo COVAX: “se avista el final de la pandemia” - OPS/OMS |  Organización Panamericana de la Salud">
            <a:extLst>
              <a:ext uri="{FF2B5EF4-FFF2-40B4-BE49-F238E27FC236}">
                <a16:creationId xmlns:a16="http://schemas.microsoft.com/office/drawing/2014/main" id="{CA44FC76-367D-449A-81D8-8FF00BAAD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0000"/>
                    </a14:imgEffect>
                    <a14:imgEffect>
                      <a14:saturation sat="68000"/>
                    </a14:imgEffect>
                    <a14:imgEffect>
                      <a14:brightnessContrast bright="32000" contras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4562291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161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38DB08-340B-4B2A-AC0A-0A3200968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13769" cy="1163782"/>
          </a:xfrm>
          <a:prstGeom prst="rect">
            <a:avLst/>
          </a:prstGeom>
          <a:effectLst>
            <a:glow>
              <a:schemeClr val="accent1"/>
            </a:glow>
            <a:reflection blurRad="1270000" stA="45000" endPos="65000" dist="50800" dir="5400000" sy="-100000" algn="bl" rotWithShape="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0421F33-F63C-4747-A2AC-5FA9EC9C6A1D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D7420A-9579-4B0B-AC98-BCFB214517F7}"/>
              </a:ext>
            </a:extLst>
          </p:cNvPr>
          <p:cNvSpPr/>
          <p:nvPr/>
        </p:nvSpPr>
        <p:spPr>
          <a:xfrm flipH="1">
            <a:off x="11254054" y="6192982"/>
            <a:ext cx="134390" cy="665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9FE122A-A0BA-460D-AF9E-901B79079786}"/>
              </a:ext>
            </a:extLst>
          </p:cNvPr>
          <p:cNvSpPr txBox="1"/>
          <p:nvPr/>
        </p:nvSpPr>
        <p:spPr>
          <a:xfrm>
            <a:off x="4006325" y="2875002"/>
            <a:ext cx="41793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600" b="1" dirty="0">
                <a:solidFill>
                  <a:srgbClr val="2637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GRACIAS</a:t>
            </a:r>
            <a:r>
              <a:rPr lang="es-MX" sz="3600" dirty="0">
                <a:solidFill>
                  <a:srgbClr val="26374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599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38DB08-340B-4B2A-AC0A-0A3200968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13769" cy="1163782"/>
          </a:xfrm>
          <a:prstGeom prst="rect">
            <a:avLst/>
          </a:prstGeom>
          <a:effectLst>
            <a:glow>
              <a:schemeClr val="accent1"/>
            </a:glow>
            <a:reflection blurRad="1270000" stA="45000" endPos="65000" dist="50800" dir="5400000" sy="-100000" algn="bl" rotWithShape="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0421F33-F63C-4747-A2AC-5FA9EC9C6A1D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D7420A-9579-4B0B-AC98-BCFB214517F7}"/>
              </a:ext>
            </a:extLst>
          </p:cNvPr>
          <p:cNvSpPr/>
          <p:nvPr/>
        </p:nvSpPr>
        <p:spPr>
          <a:xfrm flipH="1">
            <a:off x="11254054" y="6192982"/>
            <a:ext cx="134390" cy="665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9FE122A-A0BA-460D-AF9E-901B79079786}"/>
              </a:ext>
            </a:extLst>
          </p:cNvPr>
          <p:cNvSpPr txBox="1"/>
          <p:nvPr/>
        </p:nvSpPr>
        <p:spPr>
          <a:xfrm>
            <a:off x="6011355" y="421415"/>
            <a:ext cx="606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IDENTIFICACIÓN DEL PROBLEMA</a:t>
            </a:r>
            <a:endParaRPr lang="es-MX" sz="2800" dirty="0">
              <a:solidFill>
                <a:srgbClr val="00B0F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523D66F-0F20-41D1-8960-116C4D0C9515}"/>
              </a:ext>
            </a:extLst>
          </p:cNvPr>
          <p:cNvSpPr txBox="1"/>
          <p:nvPr/>
        </p:nvSpPr>
        <p:spPr>
          <a:xfrm>
            <a:off x="729944" y="1220947"/>
            <a:ext cx="1056282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  <a:p>
            <a:pPr algn="just"/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Hace más de un año que se declaró la pandemia por coronavirus </a:t>
            </a:r>
            <a:r>
              <a:rPr lang="es-MX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SARS-CoV-2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la cual ha provocado numerosos casos y muertes en todo el mundo. La pandemia está provocando en el mundo una grave crisis sanitaria, social y económica. Ha mostrado la debilidad de los sistemas sanitarios y de los organismos de salud pública para poder dar una respuesta rápida y adecuada a una situación inesperada (Casas &amp; Mena, 2021).</a:t>
            </a:r>
          </a:p>
          <a:p>
            <a:pPr algn="just"/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Nuestra vida ha cambiado tal y como la conocíamos hasta entonces. Una de las esperanzas que tenemos actualmente es poder disponer de </a:t>
            </a:r>
            <a:r>
              <a:rPr lang="es-MX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vacunas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seguras y efectivas para administrar a la población. Con estas vacunas se pretende conseguir la inmunidad colectiva que permita romper la cadena de transmisión.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C4A563A-1D4A-4631-84FE-2F064D5B15FA}"/>
              </a:ext>
            </a:extLst>
          </p:cNvPr>
          <p:cNvCxnSpPr>
            <a:cxnSpLocks/>
          </p:cNvCxnSpPr>
          <p:nvPr/>
        </p:nvCxnSpPr>
        <p:spPr>
          <a:xfrm>
            <a:off x="4074850" y="944635"/>
            <a:ext cx="8117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1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38DB08-340B-4B2A-AC0A-0A3200968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13769" cy="1163782"/>
          </a:xfrm>
          <a:prstGeom prst="rect">
            <a:avLst/>
          </a:prstGeom>
          <a:effectLst>
            <a:glow>
              <a:schemeClr val="accent1"/>
            </a:glow>
            <a:reflection blurRad="1270000" stA="45000" endPos="65000" dist="50800" dir="5400000" sy="-100000" algn="bl" rotWithShape="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0421F33-F63C-4747-A2AC-5FA9EC9C6A1D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D7420A-9579-4B0B-AC98-BCFB214517F7}"/>
              </a:ext>
            </a:extLst>
          </p:cNvPr>
          <p:cNvSpPr/>
          <p:nvPr/>
        </p:nvSpPr>
        <p:spPr>
          <a:xfrm flipH="1">
            <a:off x="11254054" y="6192982"/>
            <a:ext cx="134390" cy="665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9FE122A-A0BA-460D-AF9E-901B79079786}"/>
              </a:ext>
            </a:extLst>
          </p:cNvPr>
          <p:cNvSpPr txBox="1"/>
          <p:nvPr/>
        </p:nvSpPr>
        <p:spPr>
          <a:xfrm>
            <a:off x="6011355" y="421415"/>
            <a:ext cx="606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IDENTIFICACIÓN DEL PROBLEMA</a:t>
            </a:r>
            <a:endParaRPr lang="es-MX" sz="2800" dirty="0">
              <a:solidFill>
                <a:srgbClr val="00B0F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523D66F-0F20-41D1-8960-116C4D0C9515}"/>
              </a:ext>
            </a:extLst>
          </p:cNvPr>
          <p:cNvSpPr txBox="1"/>
          <p:nvPr/>
        </p:nvSpPr>
        <p:spPr>
          <a:xfrm>
            <a:off x="729944" y="1220947"/>
            <a:ext cx="10562821" cy="353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JUSTIFICACIÓN</a:t>
            </a:r>
          </a:p>
          <a:p>
            <a:pPr algn="just"/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Se tomó la decisión de tomar este tema ya que comprender el análisis sobre temas referentes a salud y su impacto a nivel mundial puede ser enriquecedor tanto en nuestro conocimiento como científicos de datos tanto como para poder comprender y poder plasmar lo que se puede obtener mediante el estudio y análisis del conjunto de datos obtenido.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C4A563A-1D4A-4631-84FE-2F064D5B15FA}"/>
              </a:ext>
            </a:extLst>
          </p:cNvPr>
          <p:cNvCxnSpPr>
            <a:cxnSpLocks/>
          </p:cNvCxnSpPr>
          <p:nvPr/>
        </p:nvCxnSpPr>
        <p:spPr>
          <a:xfrm>
            <a:off x="4074850" y="944635"/>
            <a:ext cx="8117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84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38DB08-340B-4B2A-AC0A-0A3200968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13769" cy="1163782"/>
          </a:xfrm>
          <a:prstGeom prst="rect">
            <a:avLst/>
          </a:prstGeom>
          <a:effectLst>
            <a:glow>
              <a:schemeClr val="accent1"/>
            </a:glow>
            <a:reflection blurRad="1270000" stA="45000" endPos="65000" dist="50800" dir="5400000" sy="-100000" algn="bl" rotWithShape="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0421F33-F63C-4747-A2AC-5FA9EC9C6A1D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D7420A-9579-4B0B-AC98-BCFB214517F7}"/>
              </a:ext>
            </a:extLst>
          </p:cNvPr>
          <p:cNvSpPr/>
          <p:nvPr/>
        </p:nvSpPr>
        <p:spPr>
          <a:xfrm flipH="1">
            <a:off x="11254054" y="6192982"/>
            <a:ext cx="134390" cy="665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9FE122A-A0BA-460D-AF9E-901B79079786}"/>
              </a:ext>
            </a:extLst>
          </p:cNvPr>
          <p:cNvSpPr txBox="1"/>
          <p:nvPr/>
        </p:nvSpPr>
        <p:spPr>
          <a:xfrm>
            <a:off x="6011355" y="421415"/>
            <a:ext cx="606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IDENTIFICACIÓN DEL PROBLEMA</a:t>
            </a:r>
            <a:endParaRPr lang="es-MX" sz="2800" dirty="0">
              <a:solidFill>
                <a:srgbClr val="00B0F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523D66F-0F20-41D1-8960-116C4D0C9515}"/>
              </a:ext>
            </a:extLst>
          </p:cNvPr>
          <p:cNvSpPr txBox="1"/>
          <p:nvPr/>
        </p:nvSpPr>
        <p:spPr>
          <a:xfrm>
            <a:off x="729944" y="1220947"/>
            <a:ext cx="10562821" cy="4086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  <a:p>
            <a:pPr algn="just"/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Obtener conjunto de datos del progreso de vacunación mundial, limpieza y transformación de datos.</a:t>
            </a:r>
          </a:p>
          <a:p>
            <a:pPr marL="342900" indent="-342900" algn="just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Plantear preguntas referentes al tema de investigación, su implantación y su análisis, así como algunos indicadores que ayuden a visualizar qué clase de información se puede utilizar para posteriores análisis con mayor profundidad.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C4A563A-1D4A-4631-84FE-2F064D5B15FA}"/>
              </a:ext>
            </a:extLst>
          </p:cNvPr>
          <p:cNvCxnSpPr>
            <a:cxnSpLocks/>
          </p:cNvCxnSpPr>
          <p:nvPr/>
        </p:nvCxnSpPr>
        <p:spPr>
          <a:xfrm>
            <a:off x="4074850" y="944635"/>
            <a:ext cx="8117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58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38DB08-340B-4B2A-AC0A-0A3200968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13769" cy="1163782"/>
          </a:xfrm>
          <a:prstGeom prst="rect">
            <a:avLst/>
          </a:prstGeom>
          <a:effectLst>
            <a:glow>
              <a:schemeClr val="accent1"/>
            </a:glow>
            <a:reflection blurRad="1270000" stA="45000" endPos="65000" dist="50800" dir="5400000" sy="-100000" algn="bl" rotWithShape="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0421F33-F63C-4747-A2AC-5FA9EC9C6A1D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D7420A-9579-4B0B-AC98-BCFB214517F7}"/>
              </a:ext>
            </a:extLst>
          </p:cNvPr>
          <p:cNvSpPr/>
          <p:nvPr/>
        </p:nvSpPr>
        <p:spPr>
          <a:xfrm flipH="1">
            <a:off x="11254054" y="6192982"/>
            <a:ext cx="134390" cy="665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9FE122A-A0BA-460D-AF9E-901B79079786}"/>
              </a:ext>
            </a:extLst>
          </p:cNvPr>
          <p:cNvSpPr txBox="1"/>
          <p:nvPr/>
        </p:nvSpPr>
        <p:spPr>
          <a:xfrm>
            <a:off x="5779945" y="421415"/>
            <a:ext cx="6294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PLANTEAMIENTO DE PREGUNTAS</a:t>
            </a:r>
            <a:endParaRPr lang="es-MX" sz="2800" dirty="0">
              <a:solidFill>
                <a:srgbClr val="00B0F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523D66F-0F20-41D1-8960-116C4D0C9515}"/>
              </a:ext>
            </a:extLst>
          </p:cNvPr>
          <p:cNvSpPr txBox="1"/>
          <p:nvPr/>
        </p:nvSpPr>
        <p:spPr>
          <a:xfrm>
            <a:off x="729944" y="1220947"/>
            <a:ext cx="10562821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Se plantean las siguientes preguntas: </a:t>
            </a:r>
          </a:p>
          <a:p>
            <a:pPr algn="just"/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¿En qué país el programa de vacunación está más avanzado? </a:t>
            </a:r>
          </a:p>
          <a:p>
            <a:pPr marL="457200" indent="-457200" algn="just">
              <a:lnSpc>
                <a:spcPct val="1500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¿Dónde hay más personas vacunadas por día? </a:t>
            </a:r>
          </a:p>
          <a:p>
            <a:pPr marL="457200" indent="-457200" algn="just">
              <a:lnSpc>
                <a:spcPct val="1500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¿Cuál es el rating de vacunas más difundidas a nivel mundial? </a:t>
            </a:r>
          </a:p>
          <a:p>
            <a:pPr marL="457200" indent="-457200" algn="just">
              <a:lnSpc>
                <a:spcPct val="1500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¿Qué países reportan sus datos con mayor frecuencia? </a:t>
            </a:r>
          </a:p>
          <a:p>
            <a:pPr marL="457200" indent="-457200" algn="just">
              <a:lnSpc>
                <a:spcPct val="1500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¿Cuáles son los sitios web que brindan mayor información?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C4A563A-1D4A-4631-84FE-2F064D5B15FA}"/>
              </a:ext>
            </a:extLst>
          </p:cNvPr>
          <p:cNvCxnSpPr>
            <a:cxnSpLocks/>
          </p:cNvCxnSpPr>
          <p:nvPr/>
        </p:nvCxnSpPr>
        <p:spPr>
          <a:xfrm>
            <a:off x="4074850" y="944635"/>
            <a:ext cx="8117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443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38DB08-340B-4B2A-AC0A-0A3200968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13769" cy="1163782"/>
          </a:xfrm>
          <a:prstGeom prst="rect">
            <a:avLst/>
          </a:prstGeom>
          <a:effectLst>
            <a:glow>
              <a:schemeClr val="accent1"/>
            </a:glow>
            <a:reflection blurRad="1270000" stA="45000" endPos="65000" dist="50800" dir="5400000" sy="-100000" algn="bl" rotWithShape="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0421F33-F63C-4747-A2AC-5FA9EC9C6A1D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D7420A-9579-4B0B-AC98-BCFB214517F7}"/>
              </a:ext>
            </a:extLst>
          </p:cNvPr>
          <p:cNvSpPr/>
          <p:nvPr/>
        </p:nvSpPr>
        <p:spPr>
          <a:xfrm flipH="1">
            <a:off x="11254054" y="6192982"/>
            <a:ext cx="134390" cy="665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9FE122A-A0BA-460D-AF9E-901B79079786}"/>
              </a:ext>
            </a:extLst>
          </p:cNvPr>
          <p:cNvSpPr txBox="1"/>
          <p:nvPr/>
        </p:nvSpPr>
        <p:spPr>
          <a:xfrm>
            <a:off x="7814156" y="421415"/>
            <a:ext cx="4260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COLECCIÓN DE DATOS</a:t>
            </a:r>
            <a:endParaRPr lang="es-MX" sz="2800" dirty="0">
              <a:solidFill>
                <a:srgbClr val="00B0F0"/>
              </a:solidFill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C4A563A-1D4A-4631-84FE-2F064D5B15FA}"/>
              </a:ext>
            </a:extLst>
          </p:cNvPr>
          <p:cNvCxnSpPr>
            <a:cxnSpLocks/>
          </p:cNvCxnSpPr>
          <p:nvPr/>
        </p:nvCxnSpPr>
        <p:spPr>
          <a:xfrm>
            <a:off x="4074850" y="944635"/>
            <a:ext cx="8117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D176C7B5-479D-451F-BE20-05B3B1B56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05" y="1163782"/>
            <a:ext cx="10503749" cy="507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08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38DB08-340B-4B2A-AC0A-0A3200968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13769" cy="1163782"/>
          </a:xfrm>
          <a:prstGeom prst="rect">
            <a:avLst/>
          </a:prstGeom>
          <a:effectLst>
            <a:glow>
              <a:schemeClr val="accent1"/>
            </a:glow>
            <a:reflection blurRad="1270000" stA="45000" endPos="65000" dist="50800" dir="5400000" sy="-100000" algn="bl" rotWithShape="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0421F33-F63C-4747-A2AC-5FA9EC9C6A1D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D7420A-9579-4B0B-AC98-BCFB214517F7}"/>
              </a:ext>
            </a:extLst>
          </p:cNvPr>
          <p:cNvSpPr/>
          <p:nvPr/>
        </p:nvSpPr>
        <p:spPr>
          <a:xfrm flipH="1">
            <a:off x="11254054" y="6192982"/>
            <a:ext cx="134390" cy="665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9FE122A-A0BA-460D-AF9E-901B79079786}"/>
              </a:ext>
            </a:extLst>
          </p:cNvPr>
          <p:cNvSpPr txBox="1"/>
          <p:nvPr/>
        </p:nvSpPr>
        <p:spPr>
          <a:xfrm>
            <a:off x="7814156" y="421415"/>
            <a:ext cx="4260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COLECCIÓN DE DATOS</a:t>
            </a:r>
            <a:endParaRPr lang="es-MX" sz="2800" dirty="0">
              <a:solidFill>
                <a:srgbClr val="00B0F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523D66F-0F20-41D1-8960-116C4D0C9515}"/>
              </a:ext>
            </a:extLst>
          </p:cNvPr>
          <p:cNvSpPr txBox="1"/>
          <p:nvPr/>
        </p:nvSpPr>
        <p:spPr>
          <a:xfrm>
            <a:off x="729944" y="1220947"/>
            <a:ext cx="10562821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En este caso, el conjunto de datos se obtuvo del sitio web de </a:t>
            </a:r>
            <a:r>
              <a:rPr lang="es-MX" sz="2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, esto debido a que el conjunto de datos brindado </a:t>
            </a:r>
            <a:r>
              <a:rPr lang="es-MX" sz="2400" u="sng" dirty="0">
                <a:latin typeface="Arial" panose="020B0604020202020204" pitchFamily="34" charset="0"/>
                <a:cs typeface="Arial" panose="020B0604020202020204" pitchFamily="34" charset="0"/>
              </a:rPr>
              <a:t>cuenta con información de interés y cumple con los requisitos que la entrega del proyecto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requiere, como lo son algunos registros con valores </a:t>
            </a: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y necesidad de limpieza del conjunto de datos. Se tomó el conjunto de datos en formato </a:t>
            </a:r>
            <a:r>
              <a:rPr lang="es-MX" sz="24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, y contaba con una breve descripción de cada uno de los campos contenidos.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C4A563A-1D4A-4631-84FE-2F064D5B15FA}"/>
              </a:ext>
            </a:extLst>
          </p:cNvPr>
          <p:cNvCxnSpPr>
            <a:cxnSpLocks/>
          </p:cNvCxnSpPr>
          <p:nvPr/>
        </p:nvCxnSpPr>
        <p:spPr>
          <a:xfrm>
            <a:off x="4074850" y="944635"/>
            <a:ext cx="8117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575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38DB08-340B-4B2A-AC0A-0A3200968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13769" cy="1163782"/>
          </a:xfrm>
          <a:prstGeom prst="rect">
            <a:avLst/>
          </a:prstGeom>
          <a:effectLst>
            <a:glow>
              <a:schemeClr val="accent1"/>
            </a:glow>
            <a:reflection blurRad="1270000" stA="45000" endPos="65000" dist="50800" dir="5400000" sy="-100000" algn="bl" rotWithShape="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0421F33-F63C-4747-A2AC-5FA9EC9C6A1D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D7420A-9579-4B0B-AC98-BCFB214517F7}"/>
              </a:ext>
            </a:extLst>
          </p:cNvPr>
          <p:cNvSpPr/>
          <p:nvPr/>
        </p:nvSpPr>
        <p:spPr>
          <a:xfrm flipH="1">
            <a:off x="11254054" y="6192982"/>
            <a:ext cx="134390" cy="665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9FE122A-A0BA-460D-AF9E-901B79079786}"/>
              </a:ext>
            </a:extLst>
          </p:cNvPr>
          <p:cNvSpPr txBox="1"/>
          <p:nvPr/>
        </p:nvSpPr>
        <p:spPr>
          <a:xfrm>
            <a:off x="5356240" y="421415"/>
            <a:ext cx="6717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EXPLORATORIO DE DATOS</a:t>
            </a:r>
            <a:endParaRPr lang="es-MX" sz="2800" dirty="0">
              <a:solidFill>
                <a:srgbClr val="00B0F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523D66F-0F20-41D1-8960-116C4D0C9515}"/>
              </a:ext>
            </a:extLst>
          </p:cNvPr>
          <p:cNvSpPr txBox="1"/>
          <p:nvPr/>
        </p:nvSpPr>
        <p:spPr>
          <a:xfrm>
            <a:off x="729944" y="1220947"/>
            <a:ext cx="10562821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La base de datos contiene 33,725 registros y 15 columnas, dichas columnas tienen nombres que cumplen con las convenciones de Python.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C4A563A-1D4A-4631-84FE-2F064D5B15FA}"/>
              </a:ext>
            </a:extLst>
          </p:cNvPr>
          <p:cNvCxnSpPr>
            <a:cxnSpLocks/>
          </p:cNvCxnSpPr>
          <p:nvPr/>
        </p:nvCxnSpPr>
        <p:spPr>
          <a:xfrm>
            <a:off x="4074850" y="944635"/>
            <a:ext cx="8117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2D14FAB4-88BA-4B26-9301-5D9402138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915" y="3056285"/>
            <a:ext cx="7505950" cy="15601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8338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</TotalTime>
  <Words>933</Words>
  <Application>Microsoft Office PowerPoint</Application>
  <PresentationFormat>Panorámica</PresentationFormat>
  <Paragraphs>78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ESPINOSA AVILA ANA YESSICA</cp:lastModifiedBy>
  <cp:revision>45</cp:revision>
  <cp:lastPrinted>2021-02-22T06:26:04Z</cp:lastPrinted>
  <dcterms:created xsi:type="dcterms:W3CDTF">2019-03-15T18:24:06Z</dcterms:created>
  <dcterms:modified xsi:type="dcterms:W3CDTF">2021-08-13T17:12:05Z</dcterms:modified>
</cp:coreProperties>
</file>